
<file path=[Content_Types].xml><?xml version="1.0" encoding="utf-8"?>
<Types xmlns="http://schemas.openxmlformats.org/package/2006/content-types">
  <Default Extension="jpeg" ContentType="image/jpeg"/>
  <Default Extension="png" ContentType="image/png"/>
  <Default Extension="wmf" ContentType="image/x-wmf"/>
  <Default Extension="emf" ContentType="image/x-emf"/>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265" r:id="rId3"/>
    <p:sldId id="273" r:id="rId4"/>
    <p:sldId id="288" r:id="rId6"/>
    <p:sldId id="290" r:id="rId7"/>
    <p:sldId id="293" r:id="rId8"/>
    <p:sldId id="295" r:id="rId9"/>
    <p:sldId id="296" r:id="rId10"/>
    <p:sldId id="300" r:id="rId11"/>
    <p:sldId id="441" r:id="rId12"/>
    <p:sldId id="442" r:id="rId13"/>
    <p:sldId id="443" r:id="rId14"/>
    <p:sldId id="444" r:id="rId15"/>
    <p:sldId id="445" r:id="rId16"/>
    <p:sldId id="446" r:id="rId17"/>
    <p:sldId id="447" r:id="rId18"/>
    <p:sldId id="448" r:id="rId19"/>
    <p:sldId id="470" r:id="rId20"/>
    <p:sldId id="304" r:id="rId21"/>
    <p:sldId id="449" r:id="rId22"/>
    <p:sldId id="454" r:id="rId23"/>
    <p:sldId id="460" r:id="rId24"/>
    <p:sldId id="461" r:id="rId25"/>
    <p:sldId id="462" r:id="rId26"/>
    <p:sldId id="365" r:id="rId27"/>
    <p:sldId id="382" r:id="rId28"/>
    <p:sldId id="370" r:id="rId29"/>
    <p:sldId id="402" r:id="rId30"/>
    <p:sldId id="410" r:id="rId31"/>
    <p:sldId id="406" r:id="rId32"/>
    <p:sldId id="264" r:id="rId3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700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73" autoAdjust="0"/>
    <p:restoredTop sz="94660"/>
  </p:normalViewPr>
  <p:slideViewPr>
    <p:cSldViewPr snapToGrid="0">
      <p:cViewPr varScale="1">
        <p:scale>
          <a:sx n="68" d="100"/>
          <a:sy n="68" d="100"/>
        </p:scale>
        <p:origin x="48" y="60"/>
      </p:cViewPr>
      <p:guideLst>
        <p:guide pos="7348"/>
        <p:guide pos="405"/>
        <p:guide orient="horz" pos="484"/>
        <p:guide orient="horz" pos="828"/>
        <p:guide orient="horz" pos="3618"/>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CB5FB8-CA36-4AD5-BAF1-5F0C01E842F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F82A19-B8FA-4B2C-981C-4E1E8D704D0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7A6AF0-8E30-4F8F-A2F4-3CB68C7F4DA5}"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7A6AF0-8E30-4F8F-A2F4-3CB68C7F4DA5}"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7A6AF0-8E30-4F8F-A2F4-3CB68C7F4DA5}"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7A6AF0-8E30-4F8F-A2F4-3CB68C7F4DA5}"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7A6AF0-8E30-4F8F-A2F4-3CB68C7F4DA5}"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7A6AF0-8E30-4F8F-A2F4-3CB68C7F4DA5}"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userDrawn="1">
  <p:cSld name="5_标题幻灯片">
    <p:bg>
      <p:bgPr>
        <a:solidFill>
          <a:schemeClr val="bg1"/>
        </a:solidFill>
        <a:effectLst/>
      </p:bgPr>
    </p:bg>
    <p:spTree>
      <p:nvGrpSpPr>
        <p:cNvPr id="1" name=""/>
        <p:cNvGrpSpPr/>
        <p:nvPr/>
      </p:nvGrpSpPr>
      <p:grpSpPr>
        <a:xfrm>
          <a:off x="0" y="0"/>
          <a:ext cx="0" cy="0"/>
          <a:chOff x="0" y="0"/>
          <a:chExt cx="0" cy="0"/>
        </a:xfrm>
      </p:grpSpPr>
      <p:sp>
        <p:nvSpPr>
          <p:cNvPr id="30" name="矩形 29"/>
          <p:cNvSpPr/>
          <p:nvPr userDrawn="1"/>
        </p:nvSpPr>
        <p:spPr bwMode="auto">
          <a:xfrm>
            <a:off x="0" y="2796758"/>
            <a:ext cx="8710560" cy="490973"/>
          </a:xfrm>
          <a:prstGeom prst="rect">
            <a:avLst/>
          </a:prstGeom>
          <a:solidFill>
            <a:schemeClr val="accent2">
              <a:lumMod val="20000"/>
              <a:lumOff val="80000"/>
            </a:schemeClr>
          </a:solidFill>
          <a:ln>
            <a:noFill/>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bg1"/>
              </a:solidFill>
              <a:effectLst/>
              <a:latin typeface="Arial" panose="020B0604020202020204" pitchFamily="34" charset="0"/>
              <a:ea typeface="黑体" panose="02010609060101010101" pitchFamily="49" charset="-122"/>
            </a:endParaRPr>
          </a:p>
        </p:txBody>
      </p:sp>
      <p:sp>
        <p:nvSpPr>
          <p:cNvPr id="35" name="文本占位符 12"/>
          <p:cNvSpPr txBox="1"/>
          <p:nvPr userDrawn="1"/>
        </p:nvSpPr>
        <p:spPr>
          <a:xfrm>
            <a:off x="8751683" y="2796758"/>
            <a:ext cx="2913268" cy="490973"/>
          </a:xfrm>
          <a:custGeom>
            <a:avLst/>
            <a:gdLst>
              <a:gd name="connsiteX0" fmla="*/ 0 w 8353425"/>
              <a:gd name="connsiteY0" fmla="*/ 0 h 2555875"/>
              <a:gd name="connsiteX1" fmla="*/ 2141813 w 8353425"/>
              <a:gd name="connsiteY1" fmla="*/ 0 h 2555875"/>
              <a:gd name="connsiteX2" fmla="*/ 7547650 w 8353425"/>
              <a:gd name="connsiteY2" fmla="*/ 0 h 2555875"/>
              <a:gd name="connsiteX3" fmla="*/ 7839909 w 8353425"/>
              <a:gd name="connsiteY3" fmla="*/ 0 h 2555875"/>
              <a:gd name="connsiteX4" fmla="*/ 7839919 w 8353425"/>
              <a:gd name="connsiteY4" fmla="*/ 1 h 2555875"/>
              <a:gd name="connsiteX5" fmla="*/ 8353425 w 8353425"/>
              <a:gd name="connsiteY5" fmla="*/ 1 h 2555875"/>
              <a:gd name="connsiteX6" fmla="*/ 8353425 w 8353425"/>
              <a:gd name="connsiteY6" fmla="*/ 512248 h 2555875"/>
              <a:gd name="connsiteX7" fmla="*/ 8353425 w 8353425"/>
              <a:gd name="connsiteY7" fmla="*/ 1565823 h 2555875"/>
              <a:gd name="connsiteX8" fmla="*/ 8353425 w 8353425"/>
              <a:gd name="connsiteY8" fmla="*/ 2043627 h 2555875"/>
              <a:gd name="connsiteX9" fmla="*/ 7839909 w 8353425"/>
              <a:gd name="connsiteY9" fmla="*/ 2555875 h 2555875"/>
              <a:gd name="connsiteX10" fmla="*/ 7547650 w 8353425"/>
              <a:gd name="connsiteY10" fmla="*/ 2555875 h 2555875"/>
              <a:gd name="connsiteX11" fmla="*/ 2141813 w 8353425"/>
              <a:gd name="connsiteY11" fmla="*/ 2555875 h 2555875"/>
              <a:gd name="connsiteX12" fmla="*/ 0 w 8353425"/>
              <a:gd name="connsiteY12" fmla="*/ 2555875 h 255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53425" h="2555875">
                <a:moveTo>
                  <a:pt x="0" y="0"/>
                </a:moveTo>
                <a:lnTo>
                  <a:pt x="2141813" y="0"/>
                </a:lnTo>
                <a:lnTo>
                  <a:pt x="7547650" y="0"/>
                </a:lnTo>
                <a:lnTo>
                  <a:pt x="7839909" y="0"/>
                </a:lnTo>
                <a:lnTo>
                  <a:pt x="7839919" y="1"/>
                </a:lnTo>
                <a:lnTo>
                  <a:pt x="8353425" y="1"/>
                </a:lnTo>
                <a:lnTo>
                  <a:pt x="8353425" y="512248"/>
                </a:lnTo>
                <a:lnTo>
                  <a:pt x="8353425" y="1565823"/>
                </a:lnTo>
                <a:lnTo>
                  <a:pt x="8353425" y="2043627"/>
                </a:lnTo>
                <a:cubicBezTo>
                  <a:pt x="8353425" y="2326534"/>
                  <a:pt x="8123516" y="2555875"/>
                  <a:pt x="7839909" y="2555875"/>
                </a:cubicBezTo>
                <a:lnTo>
                  <a:pt x="7547650" y="2555875"/>
                </a:lnTo>
                <a:lnTo>
                  <a:pt x="2141813" y="2555875"/>
                </a:lnTo>
                <a:lnTo>
                  <a:pt x="0" y="2555875"/>
                </a:lnTo>
                <a:close/>
              </a:path>
            </a:pathLst>
          </a:custGeom>
          <a:solidFill>
            <a:schemeClr val="accent2">
              <a:lumMod val="40000"/>
              <a:lumOff val="60000"/>
            </a:schemeClr>
          </a:solidFill>
        </p:spPr>
        <p:txBody>
          <a:bodyPr/>
          <a:lstStyle>
            <a:lvl1pPr marL="342900" indent="-342900" algn="l" rtl="0" eaLnBrk="1" fontAlgn="base" hangingPunct="1">
              <a:spcBef>
                <a:spcPct val="20000"/>
              </a:spcBef>
              <a:spcAft>
                <a:spcPct val="0"/>
              </a:spcAft>
              <a:buClr>
                <a:srgbClr val="C70019"/>
              </a:buClr>
              <a:buSzPct val="50000"/>
              <a:buFont typeface="Wingdings" panose="05000000000000000000" pitchFamily="2" charset="2"/>
              <a:buChar char="l"/>
              <a:defRPr sz="2400" kern="1200">
                <a:solidFill>
                  <a:schemeClr val="tx1"/>
                </a:solidFill>
                <a:latin typeface="+mn-lt"/>
                <a:ea typeface="+mn-ea"/>
                <a:cs typeface="+mn-cs"/>
              </a:defRPr>
            </a:lvl1pPr>
            <a:lvl2pPr marL="800100" indent="-342900" algn="l" rtl="0" eaLnBrk="1" fontAlgn="base" hangingPunct="1">
              <a:spcBef>
                <a:spcPct val="20000"/>
              </a:spcBef>
              <a:spcAft>
                <a:spcPct val="0"/>
              </a:spcAft>
              <a:buClr>
                <a:srgbClr val="C70019"/>
              </a:buClr>
              <a:buSzPct val="50000"/>
              <a:buFont typeface="Wingdings" panose="05000000000000000000" pitchFamily="2" charset="2"/>
              <a:buChar char="l"/>
              <a:defRPr sz="2000" kern="1200">
                <a:solidFill>
                  <a:schemeClr val="tx1"/>
                </a:solidFill>
                <a:latin typeface="+mn-lt"/>
                <a:ea typeface="+mn-ea"/>
                <a:cs typeface="+mn-cs"/>
              </a:defRPr>
            </a:lvl2pPr>
            <a:lvl3pPr marL="1200150" indent="-285750" algn="l" rtl="0" eaLnBrk="1" fontAlgn="base" hangingPunct="1">
              <a:spcBef>
                <a:spcPct val="20000"/>
              </a:spcBef>
              <a:spcAft>
                <a:spcPct val="0"/>
              </a:spcAft>
              <a:buClr>
                <a:srgbClr val="C70019"/>
              </a:buClr>
              <a:buSzPct val="50000"/>
              <a:buFont typeface="Wingdings" panose="05000000000000000000" pitchFamily="2" charset="2"/>
              <a:buChar char="l"/>
              <a:defRPr kern="1200">
                <a:solidFill>
                  <a:schemeClr val="tx1"/>
                </a:solidFill>
                <a:latin typeface="+mn-lt"/>
                <a:ea typeface="+mn-ea"/>
                <a:cs typeface="+mn-cs"/>
              </a:defRPr>
            </a:lvl3pPr>
            <a:lvl4pPr marL="1657350" indent="-285750" algn="l" rtl="0" eaLnBrk="1" fontAlgn="base" hangingPunct="1">
              <a:spcBef>
                <a:spcPct val="20000"/>
              </a:spcBef>
              <a:spcAft>
                <a:spcPct val="0"/>
              </a:spcAft>
              <a:buClr>
                <a:srgbClr val="C70019"/>
              </a:buClr>
              <a:buSzPct val="50000"/>
              <a:buFont typeface="Wingdings" panose="05000000000000000000" pitchFamily="2" charset="2"/>
              <a:buChar char="l"/>
              <a:defRPr sz="16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kern="1200">
                <a:solidFill>
                  <a:schemeClr val="tx1"/>
                </a:solidFill>
                <a:latin typeface="+mn-lt"/>
                <a:ea typeface="宋体" panose="02010600030101010101" pitchFamily="2" charset="-122"/>
                <a:cs typeface="+mn-cs"/>
              </a:defRPr>
            </a:lvl5pPr>
            <a:lvl6pPr marL="25146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zh-CN" altLang="en-US" sz="2400" dirty="0"/>
          </a:p>
        </p:txBody>
      </p:sp>
      <p:sp>
        <p:nvSpPr>
          <p:cNvPr id="76" name="矩形 75"/>
          <p:cNvSpPr/>
          <p:nvPr userDrawn="1"/>
        </p:nvSpPr>
        <p:spPr bwMode="auto">
          <a:xfrm>
            <a:off x="0" y="2562132"/>
            <a:ext cx="11664949" cy="416459"/>
          </a:xfrm>
          <a:prstGeom prst="rect">
            <a:avLst/>
          </a:prstGeom>
          <a:solidFill>
            <a:schemeClr val="bg1"/>
          </a:solidFill>
          <a:ln>
            <a:noFill/>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bg1"/>
              </a:solidFill>
              <a:effectLst/>
              <a:latin typeface="Arial" panose="020B0604020202020204" pitchFamily="34" charset="0"/>
              <a:ea typeface="黑体" panose="02010609060101010101" pitchFamily="49" charset="-122"/>
            </a:endParaRPr>
          </a:p>
        </p:txBody>
      </p:sp>
      <p:sp>
        <p:nvSpPr>
          <p:cNvPr id="11" name="矩形 10" hidden="1"/>
          <p:cNvSpPr/>
          <p:nvPr/>
        </p:nvSpPr>
        <p:spPr bwMode="auto">
          <a:xfrm>
            <a:off x="623795" y="-336808"/>
            <a:ext cx="4579436" cy="2232104"/>
          </a:xfrm>
          <a:prstGeom prst="rect">
            <a:avLst/>
          </a:prstGeom>
          <a:blipFill>
            <a:blip r:embed="rId2"/>
            <a:stretch>
              <a:fillRect/>
            </a:stretch>
          </a:blipFill>
          <a:ln>
            <a:noFill/>
          </a:ln>
          <a:effectLst/>
        </p:spPr>
        <p:txBody>
          <a:bodyPr vert="horz" wrap="none" lIns="91441" tIns="45720" rIns="91441" bIns="45720" numCol="1" rtlCol="0" anchor="ctr" anchorCtr="0" compatLnSpc="1"/>
          <a:lstStyle/>
          <a:p>
            <a:pPr marL="0" marR="0" indent="0" algn="ctr" defTabSz="913765"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bg1"/>
              </a:solidFill>
              <a:effectLst/>
              <a:latin typeface="Arial" panose="020B0604020202020204" pitchFamily="34" charset="0"/>
              <a:ea typeface="黑体" panose="02010609060101010101" pitchFamily="49" charset="-122"/>
            </a:endParaRPr>
          </a:p>
        </p:txBody>
      </p:sp>
      <p:sp>
        <p:nvSpPr>
          <p:cNvPr id="54" name="文本占位符 12"/>
          <p:cNvSpPr>
            <a:spLocks noGrp="1"/>
          </p:cNvSpPr>
          <p:nvPr>
            <p:ph type="body" sz="quarter" idx="11" hasCustomPrompt="1"/>
          </p:nvPr>
        </p:nvSpPr>
        <p:spPr>
          <a:xfrm>
            <a:off x="1151468" y="6011621"/>
            <a:ext cx="8436560" cy="297105"/>
          </a:xfrm>
        </p:spPr>
        <p:txBody>
          <a:bodyPr lIns="0" anchor="ctr"/>
          <a:lstStyle>
            <a:lvl1pPr marL="0" indent="0">
              <a:buNone/>
              <a:defRPr sz="800">
                <a:solidFill>
                  <a:schemeClr val="accent2"/>
                </a:solidFill>
              </a:defRPr>
            </a:lvl1pPr>
          </a:lstStyle>
          <a:p>
            <a:r>
              <a:rPr lang="zh-CN" altLang="en-US" dirty="0" smtClean="0"/>
              <a:t>集团 </a:t>
            </a:r>
            <a:r>
              <a:rPr lang="en-US" altLang="zh-CN" dirty="0" smtClean="0"/>
              <a:t>/ </a:t>
            </a:r>
            <a:r>
              <a:rPr lang="zh-CN" altLang="en-US" dirty="0" smtClean="0"/>
              <a:t>公司 </a:t>
            </a:r>
            <a:r>
              <a:rPr lang="en-US" altLang="zh-CN" dirty="0" smtClean="0"/>
              <a:t>/ </a:t>
            </a:r>
            <a:r>
              <a:rPr lang="zh-CN" altLang="en-US" dirty="0" smtClean="0"/>
              <a:t>部门名称</a:t>
            </a:r>
            <a:endParaRPr lang="en-US" altLang="zh-CN" dirty="0" smtClean="0"/>
          </a:p>
          <a:p>
            <a:r>
              <a:rPr lang="en-US" altLang="zh-CN" dirty="0" smtClean="0"/>
              <a:t>CRRC </a:t>
            </a:r>
            <a:endParaRPr lang="zh-CN" altLang="en-US" dirty="0" smtClean="0"/>
          </a:p>
        </p:txBody>
      </p:sp>
      <p:sp>
        <p:nvSpPr>
          <p:cNvPr id="27" name="矩形 26"/>
          <p:cNvSpPr/>
          <p:nvPr/>
        </p:nvSpPr>
        <p:spPr>
          <a:xfrm>
            <a:off x="12192001" y="440615"/>
            <a:ext cx="5902476" cy="6417385"/>
          </a:xfrm>
          <a:prstGeom prst="rect">
            <a:avLst/>
          </a:prstGeom>
        </p:spPr>
        <p:txBody>
          <a:bodyPr wrap="square">
            <a:noAutofit/>
          </a:bodyPr>
          <a:lstStyle/>
          <a:p>
            <a:pPr marL="0" marR="0" lvl="0" indent="0" algn="l" defTabSz="914400" rtl="0" eaLnBrk="0" fontAlgn="base" latinLnBrk="0" hangingPunct="0">
              <a:lnSpc>
                <a:spcPct val="150000"/>
              </a:lnSpc>
              <a:spcBef>
                <a:spcPct val="30000"/>
              </a:spcBef>
              <a:spcAft>
                <a:spcPct val="0"/>
              </a:spcAft>
              <a:buClrTx/>
              <a:buSzTx/>
              <a:buFontTx/>
              <a:buNone/>
              <a:defRPr/>
            </a:pPr>
            <a:r>
              <a:rPr kumimoji="0" lang="zh-CN" altLang="en-US" sz="1200" b="0" i="0" u="none" strike="noStrike" kern="1200" cap="none" spc="0" normalizeH="0" baseline="0" noProof="0" dirty="0" smtClean="0">
                <a:ln>
                  <a:noFill/>
                </a:ln>
                <a:solidFill>
                  <a:srgbClr val="000000"/>
                </a:solidFill>
                <a:effectLst/>
                <a:uLnTx/>
                <a:uFillTx/>
                <a:latin typeface="+mn-ea"/>
                <a:ea typeface="+mn-ea"/>
                <a:cs typeface="+mn-cs"/>
              </a:rPr>
              <a:t>更改替换图片</a:t>
            </a:r>
            <a:endParaRPr kumimoji="0" lang="zh-CN" altLang="en-US" sz="1200" b="0" i="0" u="none" strike="noStrike" kern="1200" cap="none" spc="0" normalizeH="0" baseline="0" noProof="0" dirty="0" smtClean="0">
              <a:ln>
                <a:noFill/>
              </a:ln>
              <a:solidFill>
                <a:srgbClr val="000000"/>
              </a:solidFill>
              <a:effectLst/>
              <a:uLnTx/>
              <a:uFillTx/>
              <a:latin typeface="+mn-ea"/>
              <a:ea typeface="+mn-ea"/>
              <a:cs typeface="+mn-cs"/>
            </a:endParaRPr>
          </a:p>
          <a:p>
            <a:pPr marL="285750" marR="0" lvl="0" indent="-285750" algn="l" defTabSz="914400" rtl="0" eaLnBrk="0" fontAlgn="base" latinLnBrk="0" hangingPunct="0">
              <a:lnSpc>
                <a:spcPct val="150000"/>
              </a:lnSpc>
              <a:spcBef>
                <a:spcPct val="30000"/>
              </a:spcBef>
              <a:spcAft>
                <a:spcPct val="0"/>
              </a:spcAft>
              <a:buClrTx/>
              <a:buSzTx/>
              <a:buFont typeface="Arial" panose="020B0604020202020204" pitchFamily="34" charset="0"/>
              <a:buChar char="•"/>
              <a:defRPr/>
            </a:pPr>
            <a:r>
              <a:rPr kumimoji="0" lang="zh-CN" altLang="en-US" sz="1200" b="0" i="0" u="none" strike="noStrike" kern="1200" cap="none" spc="0" normalizeH="0" baseline="0" noProof="0" dirty="0" smtClean="0">
                <a:ln>
                  <a:noFill/>
                </a:ln>
                <a:solidFill>
                  <a:srgbClr val="000000"/>
                </a:solidFill>
                <a:effectLst/>
                <a:uLnTx/>
                <a:uFillTx/>
                <a:latin typeface="+mn-ea"/>
                <a:ea typeface="+mn-ea"/>
                <a:cs typeface="+mn-cs"/>
              </a:rPr>
              <a:t>直接在本页，选择顶部</a:t>
            </a:r>
            <a:r>
              <a:rPr kumimoji="0" lang="en-US" altLang="zh-CN" sz="1200" b="0" i="0" u="none" strike="noStrike" kern="1200" cap="none" spc="0" normalizeH="0" baseline="0" noProof="0" dirty="0" smtClean="0">
                <a:ln>
                  <a:noFill/>
                </a:ln>
                <a:solidFill>
                  <a:srgbClr val="000000"/>
                </a:solidFill>
                <a:effectLst/>
                <a:uLnTx/>
                <a:uFillTx/>
                <a:latin typeface="+mn-ea"/>
                <a:ea typeface="+mn-ea"/>
                <a:cs typeface="+mn-cs"/>
              </a:rPr>
              <a:t>【</a:t>
            </a:r>
            <a:r>
              <a:rPr kumimoji="0" lang="zh-CN" altLang="en-US" sz="1200" b="0" i="0" u="none" strike="noStrike" kern="1200" cap="none" spc="0" normalizeH="0" baseline="0" noProof="0" dirty="0" smtClean="0">
                <a:ln>
                  <a:noFill/>
                </a:ln>
                <a:solidFill>
                  <a:srgbClr val="000000"/>
                </a:solidFill>
                <a:effectLst/>
                <a:uLnTx/>
                <a:uFillTx/>
                <a:latin typeface="+mn-ea"/>
                <a:ea typeface="+mn-ea"/>
                <a:cs typeface="+mn-cs"/>
              </a:rPr>
              <a:t>插入</a:t>
            </a:r>
            <a:r>
              <a:rPr kumimoji="0" lang="en-US" altLang="zh-CN" sz="1200" b="0" i="0" u="none" strike="noStrike" kern="1200" cap="none" spc="0" normalizeH="0" baseline="0" noProof="0" dirty="0" smtClean="0">
                <a:ln>
                  <a:noFill/>
                </a:ln>
                <a:solidFill>
                  <a:srgbClr val="000000"/>
                </a:solidFill>
                <a:effectLst/>
                <a:uLnTx/>
                <a:uFillTx/>
                <a:latin typeface="+mn-ea"/>
                <a:ea typeface="+mn-ea"/>
                <a:cs typeface="+mn-cs"/>
              </a:rPr>
              <a:t>】</a:t>
            </a:r>
            <a:r>
              <a:rPr kumimoji="0" lang="zh-CN" altLang="en-US" sz="1200" b="0" i="0" u="none" strike="noStrike" kern="1200" cap="none" spc="0" normalizeH="0" baseline="0" noProof="0" dirty="0" smtClean="0">
                <a:ln>
                  <a:noFill/>
                </a:ln>
                <a:solidFill>
                  <a:srgbClr val="000000"/>
                </a:solidFill>
                <a:effectLst/>
                <a:uLnTx/>
                <a:uFillTx/>
                <a:latin typeface="+mn-ea"/>
                <a:ea typeface="+mn-ea"/>
                <a:cs typeface="+mn-cs"/>
              </a:rPr>
              <a:t>菜单</a:t>
            </a:r>
            <a:r>
              <a:rPr kumimoji="0" lang="en-US" altLang="zh-CN" sz="1200" b="0" i="0" u="none" strike="noStrike" kern="1200" cap="none" spc="0" normalizeH="0" baseline="0" noProof="0" dirty="0" smtClean="0">
                <a:ln>
                  <a:noFill/>
                </a:ln>
                <a:solidFill>
                  <a:srgbClr val="000000"/>
                </a:solidFill>
                <a:effectLst/>
                <a:uLnTx/>
                <a:uFillTx/>
                <a:latin typeface="+mn-ea"/>
                <a:ea typeface="+mn-ea"/>
                <a:cs typeface="+mn-cs"/>
              </a:rPr>
              <a:t>——【</a:t>
            </a:r>
            <a:r>
              <a:rPr kumimoji="0" lang="zh-CN" altLang="en-US" sz="1200" b="0" i="0" u="none" strike="noStrike" kern="1200" cap="none" spc="0" normalizeH="0" baseline="0" noProof="0" dirty="0" smtClean="0">
                <a:ln>
                  <a:noFill/>
                </a:ln>
                <a:solidFill>
                  <a:srgbClr val="000000"/>
                </a:solidFill>
                <a:effectLst/>
                <a:uLnTx/>
                <a:uFillTx/>
                <a:latin typeface="+mn-ea"/>
                <a:ea typeface="+mn-ea"/>
                <a:cs typeface="+mn-cs"/>
              </a:rPr>
              <a:t>图片</a:t>
            </a:r>
            <a:r>
              <a:rPr kumimoji="0" lang="en-US" altLang="zh-CN" sz="1200" b="0" i="0" u="none" strike="noStrike" kern="1200" cap="none" spc="0" normalizeH="0" baseline="0" noProof="0" dirty="0" smtClean="0">
                <a:ln>
                  <a:noFill/>
                </a:ln>
                <a:solidFill>
                  <a:srgbClr val="000000"/>
                </a:solidFill>
                <a:effectLst/>
                <a:uLnTx/>
                <a:uFillTx/>
                <a:latin typeface="+mn-ea"/>
                <a:ea typeface="+mn-ea"/>
                <a:cs typeface="+mn-cs"/>
              </a:rPr>
              <a:t>】</a:t>
            </a:r>
            <a:endParaRPr kumimoji="0" lang="en-US" altLang="zh-CN" sz="1200" b="0" i="0" u="none" strike="noStrike" kern="1200" cap="none" spc="0" normalizeH="0" baseline="0" noProof="0" dirty="0" smtClean="0">
              <a:ln>
                <a:noFill/>
              </a:ln>
              <a:solidFill>
                <a:srgbClr val="000000"/>
              </a:solidFill>
              <a:effectLst/>
              <a:uLnTx/>
              <a:uFillTx/>
              <a:latin typeface="+mn-ea"/>
              <a:ea typeface="+mn-ea"/>
              <a:cs typeface="+mn-cs"/>
            </a:endParaRPr>
          </a:p>
          <a:p>
            <a:pPr marL="285750" marR="0" lvl="0" indent="-285750" algn="l" defTabSz="914400" rtl="0" eaLnBrk="0" fontAlgn="base" latinLnBrk="0" hangingPunct="0">
              <a:lnSpc>
                <a:spcPct val="150000"/>
              </a:lnSpc>
              <a:spcBef>
                <a:spcPct val="30000"/>
              </a:spcBef>
              <a:spcAft>
                <a:spcPct val="0"/>
              </a:spcAft>
              <a:buClrTx/>
              <a:buSzTx/>
              <a:buFont typeface="Arial" panose="020B0604020202020204" pitchFamily="34" charset="0"/>
              <a:buChar char="•"/>
              <a:defRPr/>
            </a:pPr>
            <a:r>
              <a:rPr kumimoji="0" lang="zh-CN" altLang="en-US" sz="1200" b="0" i="0" u="none" strike="noStrike" kern="1200" cap="none" spc="0" normalizeH="0" baseline="0" noProof="0" dirty="0" smtClean="0">
                <a:ln>
                  <a:noFill/>
                </a:ln>
                <a:solidFill>
                  <a:srgbClr val="000000"/>
                </a:solidFill>
                <a:effectLst/>
                <a:uLnTx/>
                <a:uFillTx/>
                <a:latin typeface="+mn-ea"/>
                <a:ea typeface="+mn-ea"/>
                <a:cs typeface="+mn-cs"/>
              </a:rPr>
              <a:t>单击选中本占位符框，拷贝图片</a:t>
            </a:r>
            <a:endParaRPr kumimoji="0" lang="zh-CN" altLang="en-US" sz="1200" b="0" i="0" u="none" strike="noStrike" kern="1200" cap="none" spc="0" normalizeH="0" baseline="0" noProof="0" dirty="0" smtClean="0">
              <a:ln>
                <a:noFill/>
              </a:ln>
              <a:solidFill>
                <a:srgbClr val="000000"/>
              </a:solidFill>
              <a:effectLst/>
              <a:uLnTx/>
              <a:uFillTx/>
              <a:latin typeface="+mn-ea"/>
              <a:ea typeface="+mn-ea"/>
              <a:cs typeface="+mn-cs"/>
            </a:endParaRPr>
          </a:p>
          <a:p>
            <a:pPr marL="0" marR="0" lvl="0" indent="0" algn="l" defTabSz="914400" rtl="0" eaLnBrk="0" fontAlgn="base" latinLnBrk="0" hangingPunct="0">
              <a:lnSpc>
                <a:spcPct val="150000"/>
              </a:lnSpc>
              <a:spcBef>
                <a:spcPct val="30000"/>
              </a:spcBef>
              <a:spcAft>
                <a:spcPct val="0"/>
              </a:spcAft>
              <a:buClrTx/>
              <a:buSzTx/>
              <a:buFontTx/>
              <a:buNone/>
              <a:defRPr/>
            </a:pPr>
            <a:r>
              <a:rPr kumimoji="0" lang="zh-CN" altLang="en-US" sz="1200" b="0" i="0" u="none" strike="noStrike" kern="1200" cap="none" spc="0" normalizeH="0" baseline="0" noProof="0" dirty="0" smtClean="0">
                <a:ln>
                  <a:noFill/>
                </a:ln>
                <a:solidFill>
                  <a:srgbClr val="000000"/>
                </a:solidFill>
                <a:effectLst/>
                <a:uLnTx/>
                <a:uFillTx/>
                <a:latin typeface="+mn-ea"/>
                <a:ea typeface="+mn-ea"/>
                <a:cs typeface="+mn-cs"/>
              </a:rPr>
              <a:t>以上方法可以将图片直接自动填充到此预设的图片形状中</a:t>
            </a:r>
            <a:endParaRPr kumimoji="0" lang="zh-CN" altLang="en-US" sz="1200" b="0" i="0" u="none" strike="noStrike" kern="1200" cap="none" spc="0" normalizeH="0" baseline="0" noProof="0" dirty="0" smtClean="0">
              <a:ln>
                <a:noFill/>
              </a:ln>
              <a:solidFill>
                <a:srgbClr val="000000"/>
              </a:solidFill>
              <a:effectLst/>
              <a:uLnTx/>
              <a:uFillTx/>
              <a:latin typeface="+mn-ea"/>
              <a:ea typeface="+mn-ea"/>
              <a:cs typeface="+mn-cs"/>
            </a:endParaRPr>
          </a:p>
          <a:p>
            <a:pPr marL="0" marR="0" lvl="0" indent="0" algn="l" defTabSz="914400" rtl="0" eaLnBrk="0" fontAlgn="base" latinLnBrk="0" hangingPunct="0">
              <a:lnSpc>
                <a:spcPct val="150000"/>
              </a:lnSpc>
              <a:spcBef>
                <a:spcPct val="30000"/>
              </a:spcBef>
              <a:spcAft>
                <a:spcPct val="0"/>
              </a:spcAft>
              <a:buClrTx/>
              <a:buSzTx/>
              <a:buFontTx/>
              <a:buNone/>
              <a:defRPr/>
            </a:pPr>
            <a:endParaRPr kumimoji="0" lang="zh-CN" altLang="en-US" sz="1200" b="0" i="0" u="none" strike="noStrike" kern="1200" cap="none" spc="0" normalizeH="0" baseline="0" noProof="0" dirty="0" smtClean="0">
              <a:ln>
                <a:noFill/>
              </a:ln>
              <a:solidFill>
                <a:srgbClr val="000000"/>
              </a:solidFill>
              <a:effectLst/>
              <a:uLnTx/>
              <a:uFillTx/>
              <a:latin typeface="+mn-ea"/>
              <a:ea typeface="+mn-ea"/>
              <a:cs typeface="+mn-cs"/>
            </a:endParaRPr>
          </a:p>
          <a:p>
            <a:pPr marL="0" marR="0" lvl="0" indent="0" algn="l" defTabSz="914400" rtl="0" eaLnBrk="0" fontAlgn="base" latinLnBrk="0" hangingPunct="0">
              <a:lnSpc>
                <a:spcPct val="150000"/>
              </a:lnSpc>
              <a:spcBef>
                <a:spcPct val="30000"/>
              </a:spcBef>
              <a:spcAft>
                <a:spcPct val="0"/>
              </a:spcAft>
              <a:buClrTx/>
              <a:buSzTx/>
              <a:buFontTx/>
              <a:buNone/>
              <a:defRPr/>
            </a:pPr>
            <a:r>
              <a:rPr kumimoji="0" lang="zh-CN" altLang="en-US" sz="1200" b="0" i="0" u="none" strike="noStrike" kern="1200" cap="none" spc="0" normalizeH="0" baseline="0" noProof="0" dirty="0" smtClean="0">
                <a:ln>
                  <a:noFill/>
                </a:ln>
                <a:solidFill>
                  <a:srgbClr val="000000"/>
                </a:solidFill>
                <a:effectLst/>
                <a:uLnTx/>
                <a:uFillTx/>
                <a:latin typeface="+mn-ea"/>
                <a:ea typeface="+mn-ea"/>
                <a:cs typeface="+mn-cs"/>
              </a:rPr>
              <a:t>图片在形状中位置的修改</a:t>
            </a:r>
            <a:endParaRPr kumimoji="0" lang="zh-CN" altLang="en-US" sz="1200" b="0" i="0" u="none" strike="noStrike" kern="1200" cap="none" spc="0" normalizeH="0" baseline="0" noProof="0" dirty="0" smtClean="0">
              <a:ln>
                <a:noFill/>
              </a:ln>
              <a:solidFill>
                <a:srgbClr val="000000"/>
              </a:solidFill>
              <a:effectLst/>
              <a:uLnTx/>
              <a:uFillTx/>
              <a:latin typeface="+mn-ea"/>
              <a:ea typeface="+mn-ea"/>
              <a:cs typeface="+mn-cs"/>
            </a:endParaRPr>
          </a:p>
          <a:p>
            <a:pPr marL="285750" marR="0" lvl="0" indent="-285750" algn="l" defTabSz="914400" rtl="0" eaLnBrk="0" fontAlgn="base" latinLnBrk="0" hangingPunct="0">
              <a:lnSpc>
                <a:spcPct val="150000"/>
              </a:lnSpc>
              <a:spcBef>
                <a:spcPct val="30000"/>
              </a:spcBef>
              <a:spcAft>
                <a:spcPct val="0"/>
              </a:spcAft>
              <a:buClrTx/>
              <a:buSzTx/>
              <a:buFont typeface="Arial" panose="020B0604020202020204" pitchFamily="34" charset="0"/>
              <a:buChar char="•"/>
              <a:defRPr/>
            </a:pPr>
            <a:r>
              <a:rPr kumimoji="0" lang="zh-CN" altLang="en-US" sz="1200" b="0" i="0" u="none" strike="noStrike" kern="1200" cap="none" spc="0" normalizeH="0" baseline="0" noProof="0" dirty="0" smtClean="0">
                <a:ln>
                  <a:noFill/>
                </a:ln>
                <a:solidFill>
                  <a:srgbClr val="000000"/>
                </a:solidFill>
                <a:effectLst/>
                <a:uLnTx/>
                <a:uFillTx/>
                <a:latin typeface="+mn-ea"/>
                <a:ea typeface="+mn-ea"/>
                <a:cs typeface="+mn-cs"/>
              </a:rPr>
              <a:t>插入图片后，选中本占位符框在顶部</a:t>
            </a:r>
            <a:r>
              <a:rPr kumimoji="0" lang="en-US" altLang="zh-CN" sz="1200" b="0" i="0" u="none" strike="noStrike" kern="1200" cap="none" spc="0" normalizeH="0" baseline="0" noProof="0" dirty="0" smtClean="0">
                <a:ln>
                  <a:noFill/>
                </a:ln>
                <a:solidFill>
                  <a:srgbClr val="000000"/>
                </a:solidFill>
                <a:effectLst/>
                <a:uLnTx/>
                <a:uFillTx/>
                <a:latin typeface="+mn-ea"/>
                <a:ea typeface="+mn-ea"/>
                <a:cs typeface="+mn-cs"/>
              </a:rPr>
              <a:t>【</a:t>
            </a:r>
            <a:r>
              <a:rPr kumimoji="0" lang="zh-CN" altLang="en-US" sz="1200" b="0" i="0" u="none" strike="noStrike" kern="1200" cap="none" spc="0" normalizeH="0" baseline="0" noProof="0" dirty="0" smtClean="0">
                <a:ln>
                  <a:noFill/>
                </a:ln>
                <a:solidFill>
                  <a:srgbClr val="000000"/>
                </a:solidFill>
                <a:effectLst/>
                <a:uLnTx/>
                <a:uFillTx/>
                <a:latin typeface="+mn-ea"/>
                <a:ea typeface="+mn-ea"/>
                <a:cs typeface="+mn-cs"/>
              </a:rPr>
              <a:t>图片工具</a:t>
            </a:r>
            <a:r>
              <a:rPr kumimoji="0" lang="en-US" altLang="zh-CN" sz="1200" b="0" i="0" u="none" strike="noStrike" kern="1200" cap="none" spc="0" normalizeH="0" baseline="0" noProof="0" dirty="0" smtClean="0">
                <a:ln>
                  <a:noFill/>
                </a:ln>
                <a:solidFill>
                  <a:srgbClr val="000000"/>
                </a:solidFill>
                <a:effectLst/>
                <a:uLnTx/>
                <a:uFillTx/>
                <a:latin typeface="+mn-ea"/>
                <a:ea typeface="+mn-ea"/>
                <a:cs typeface="+mn-cs"/>
              </a:rPr>
              <a:t>-</a:t>
            </a:r>
            <a:r>
              <a:rPr kumimoji="0" lang="zh-CN" altLang="en-US" sz="1200" b="0" i="0" u="none" strike="noStrike" kern="1200" cap="none" spc="0" normalizeH="0" baseline="0" noProof="0" dirty="0" smtClean="0">
                <a:ln>
                  <a:noFill/>
                </a:ln>
                <a:solidFill>
                  <a:srgbClr val="000000"/>
                </a:solidFill>
                <a:effectLst/>
                <a:uLnTx/>
                <a:uFillTx/>
                <a:latin typeface="+mn-ea"/>
                <a:ea typeface="+mn-ea"/>
                <a:cs typeface="+mn-cs"/>
              </a:rPr>
              <a:t>格式</a:t>
            </a:r>
            <a:r>
              <a:rPr kumimoji="0" lang="en-US" altLang="zh-CN" sz="1200" b="0" i="0" u="none" strike="noStrike" kern="1200" cap="none" spc="0" normalizeH="0" baseline="0" noProof="0" dirty="0" smtClean="0">
                <a:ln>
                  <a:noFill/>
                </a:ln>
                <a:solidFill>
                  <a:srgbClr val="000000"/>
                </a:solidFill>
                <a:effectLst/>
                <a:uLnTx/>
                <a:uFillTx/>
                <a:latin typeface="+mn-ea"/>
                <a:ea typeface="+mn-ea"/>
                <a:cs typeface="+mn-cs"/>
              </a:rPr>
              <a:t>】</a:t>
            </a:r>
            <a:r>
              <a:rPr kumimoji="0" lang="zh-CN" altLang="en-US" sz="1200" b="0" i="0" u="none" strike="noStrike" kern="1200" cap="none" spc="0" normalizeH="0" baseline="0" noProof="0" dirty="0" smtClean="0">
                <a:ln>
                  <a:noFill/>
                </a:ln>
                <a:solidFill>
                  <a:srgbClr val="000000"/>
                </a:solidFill>
                <a:effectLst/>
                <a:uLnTx/>
                <a:uFillTx/>
                <a:latin typeface="+mn-ea"/>
                <a:ea typeface="+mn-ea"/>
                <a:cs typeface="+mn-cs"/>
              </a:rPr>
              <a:t>菜单中，选择</a:t>
            </a:r>
            <a:r>
              <a:rPr kumimoji="0" lang="en-US" altLang="zh-CN" sz="1200" b="0" i="0" u="none" strike="noStrike" kern="1200" cap="none" spc="0" normalizeH="0" baseline="0" noProof="0" dirty="0" smtClean="0">
                <a:ln>
                  <a:noFill/>
                </a:ln>
                <a:solidFill>
                  <a:srgbClr val="000000"/>
                </a:solidFill>
                <a:effectLst/>
                <a:uLnTx/>
                <a:uFillTx/>
                <a:latin typeface="+mn-ea"/>
                <a:ea typeface="+mn-ea"/>
                <a:cs typeface="+mn-cs"/>
              </a:rPr>
              <a:t>【</a:t>
            </a:r>
            <a:r>
              <a:rPr kumimoji="0" lang="zh-CN" altLang="en-US" sz="1200" b="0" i="0" u="none" strike="noStrike" kern="1200" cap="none" spc="0" normalizeH="0" baseline="0" noProof="0" dirty="0" smtClean="0">
                <a:ln>
                  <a:noFill/>
                </a:ln>
                <a:solidFill>
                  <a:srgbClr val="000000"/>
                </a:solidFill>
                <a:effectLst/>
                <a:uLnTx/>
                <a:uFillTx/>
                <a:latin typeface="+mn-ea"/>
                <a:ea typeface="+mn-ea"/>
                <a:cs typeface="+mn-cs"/>
              </a:rPr>
              <a:t>裁剪</a:t>
            </a:r>
            <a:r>
              <a:rPr kumimoji="0" lang="en-US" altLang="zh-CN" sz="1200" b="0" i="0" u="none" strike="noStrike" kern="1200" cap="none" spc="0" normalizeH="0" baseline="0" noProof="0" dirty="0" smtClean="0">
                <a:ln>
                  <a:noFill/>
                </a:ln>
                <a:solidFill>
                  <a:srgbClr val="000000"/>
                </a:solidFill>
                <a:effectLst/>
                <a:uLnTx/>
                <a:uFillTx/>
                <a:latin typeface="+mn-ea"/>
                <a:ea typeface="+mn-ea"/>
                <a:cs typeface="+mn-cs"/>
              </a:rPr>
              <a:t>】</a:t>
            </a:r>
            <a:r>
              <a:rPr kumimoji="0" lang="zh-CN" altLang="en-US" sz="1200" b="0" i="0" u="none" strike="noStrike" kern="1200" cap="none" spc="0" normalizeH="0" baseline="0" noProof="0" dirty="0" smtClean="0">
                <a:ln>
                  <a:noFill/>
                </a:ln>
                <a:solidFill>
                  <a:srgbClr val="000000"/>
                </a:solidFill>
                <a:effectLst/>
                <a:uLnTx/>
                <a:uFillTx/>
                <a:latin typeface="+mn-ea"/>
                <a:ea typeface="+mn-ea"/>
                <a:cs typeface="+mn-cs"/>
              </a:rPr>
              <a:t>下拉菜单中的填充功能，对形状中的图片进行大小，位置等调整。（本功能适用于</a:t>
            </a:r>
            <a:r>
              <a:rPr kumimoji="0" lang="en-US" altLang="zh-CN" sz="1200" b="0" i="0" u="none" strike="noStrike" kern="1200" cap="none" spc="0" normalizeH="0" baseline="0" noProof="0" dirty="0" smtClean="0">
                <a:ln>
                  <a:noFill/>
                </a:ln>
                <a:solidFill>
                  <a:srgbClr val="000000"/>
                </a:solidFill>
                <a:effectLst/>
                <a:uLnTx/>
                <a:uFillTx/>
                <a:latin typeface="+mn-ea"/>
                <a:ea typeface="+mn-ea"/>
                <a:cs typeface="+mn-cs"/>
              </a:rPr>
              <a:t>PowerPoint2010</a:t>
            </a:r>
            <a:r>
              <a:rPr kumimoji="0" lang="zh-CN" altLang="en-US" sz="1200" b="0" i="0" u="none" strike="noStrike" kern="1200" cap="none" spc="0" normalizeH="0" baseline="0" noProof="0" dirty="0" smtClean="0">
                <a:ln>
                  <a:noFill/>
                </a:ln>
                <a:solidFill>
                  <a:srgbClr val="000000"/>
                </a:solidFill>
                <a:effectLst/>
                <a:uLnTx/>
                <a:uFillTx/>
                <a:latin typeface="+mn-ea"/>
                <a:ea typeface="+mn-ea"/>
                <a:cs typeface="+mn-cs"/>
              </a:rPr>
              <a:t>及以上版本）</a:t>
            </a:r>
            <a:endParaRPr kumimoji="0" lang="zh-CN" altLang="en-US" sz="1200" b="0" i="0" u="none" strike="noStrike" kern="1200" cap="none" spc="0" normalizeH="0" baseline="0" noProof="0" dirty="0" smtClean="0">
              <a:ln>
                <a:noFill/>
              </a:ln>
              <a:solidFill>
                <a:srgbClr val="000000"/>
              </a:solidFill>
              <a:effectLst/>
              <a:uLnTx/>
              <a:uFillTx/>
              <a:latin typeface="+mn-ea"/>
              <a:ea typeface="+mn-ea"/>
              <a:cs typeface="+mn-cs"/>
            </a:endParaRPr>
          </a:p>
        </p:txBody>
      </p:sp>
      <p:sp>
        <p:nvSpPr>
          <p:cNvPr id="28" name="矩形 27"/>
          <p:cNvSpPr/>
          <p:nvPr/>
        </p:nvSpPr>
        <p:spPr bwMode="auto">
          <a:xfrm>
            <a:off x="12192000" y="0"/>
            <a:ext cx="5943600" cy="440615"/>
          </a:xfrm>
          <a:prstGeom prst="rect">
            <a:avLst/>
          </a:prstGeom>
          <a:solidFill>
            <a:schemeClr val="accent1"/>
          </a:solidFill>
          <a:ln>
            <a:noFill/>
          </a:ln>
          <a:effectLst/>
        </p:spPr>
        <p:txBody>
          <a:bodyPr vert="horz" wrap="none" lIns="91440" tIns="45720" rIns="91440" bIns="45720" numCol="1" rtlCol="0" anchor="ctr" anchorCtr="0" compatLnSpc="1"/>
          <a:lstStyle/>
          <a:p>
            <a:pPr marL="0" marR="0" indent="0" algn="l" defTabSz="914400" rtl="0" eaLnBrk="1" fontAlgn="base" latinLnBrk="0" hangingPunct="1">
              <a:lnSpc>
                <a:spcPct val="100000"/>
              </a:lnSpc>
              <a:spcBef>
                <a:spcPct val="0"/>
              </a:spcBef>
              <a:spcAft>
                <a:spcPct val="0"/>
              </a:spcAft>
              <a:buClrTx/>
              <a:buSzTx/>
              <a:buFontTx/>
              <a:buNone/>
            </a:pPr>
            <a:r>
              <a:rPr kumimoji="0" lang="zh-CN" altLang="en-US" sz="1400" b="1" i="0" u="none" strike="noStrike" cap="none" normalizeH="0" baseline="0" dirty="0" smtClean="0">
                <a:ln>
                  <a:noFill/>
                </a:ln>
                <a:solidFill>
                  <a:schemeClr val="bg1"/>
                </a:solidFill>
                <a:effectLst/>
                <a:latin typeface="+mn-ea"/>
                <a:ea typeface="+mn-ea"/>
              </a:rPr>
              <a:t>版式使用说明</a:t>
            </a:r>
            <a:endParaRPr kumimoji="0" lang="zh-CN" altLang="en-US" sz="1400" b="1" i="0" u="none" strike="noStrike" cap="none" normalizeH="0" baseline="0" dirty="0" smtClean="0">
              <a:ln>
                <a:noFill/>
              </a:ln>
              <a:solidFill>
                <a:schemeClr val="bg1"/>
              </a:solidFill>
              <a:effectLst/>
              <a:latin typeface="+mn-ea"/>
              <a:ea typeface="+mn-ea"/>
            </a:endParaRPr>
          </a:p>
        </p:txBody>
      </p:sp>
      <p:sp>
        <p:nvSpPr>
          <p:cNvPr id="48" name="Rectangle 67"/>
          <p:cNvSpPr>
            <a:spLocks noGrp="1" noChangeArrowheads="1"/>
          </p:cNvSpPr>
          <p:nvPr>
            <p:ph type="ctrTitle" sz="quarter"/>
          </p:nvPr>
        </p:nvSpPr>
        <p:spPr>
          <a:xfrm>
            <a:off x="1151467" y="3323616"/>
            <a:ext cx="10513483" cy="1016891"/>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45720" rIns="91440" bIns="45720" anchor="b">
            <a:noAutofit/>
          </a:bodyPr>
          <a:lstStyle>
            <a:lvl1pPr algn="l">
              <a:defRPr sz="3365" b="1">
                <a:solidFill>
                  <a:schemeClr val="accent2"/>
                </a:solidFill>
              </a:defRPr>
            </a:lvl1pPr>
          </a:lstStyle>
          <a:p>
            <a:pPr lvl="0"/>
            <a:r>
              <a:rPr lang="zh-CN" altLang="en-US" noProof="0" dirty="0" smtClean="0"/>
              <a:t>单击此处编辑母版标题样式</a:t>
            </a:r>
            <a:endParaRPr lang="zh-CN" altLang="en-US" noProof="0" dirty="0" smtClean="0"/>
          </a:p>
        </p:txBody>
      </p:sp>
      <p:sp>
        <p:nvSpPr>
          <p:cNvPr id="49" name="Rectangle 68"/>
          <p:cNvSpPr>
            <a:spLocks noGrp="1" noChangeArrowheads="1"/>
          </p:cNvSpPr>
          <p:nvPr>
            <p:ph type="subTitle" sz="quarter" idx="1"/>
          </p:nvPr>
        </p:nvSpPr>
        <p:spPr>
          <a:xfrm>
            <a:off x="1151467" y="4340506"/>
            <a:ext cx="10513483" cy="369332"/>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45720" rIns="91440" bIns="45720" anchor="ctr">
            <a:spAutoFit/>
          </a:bodyPr>
          <a:lstStyle>
            <a:lvl1pPr marL="0" indent="0" algn="l">
              <a:buSzPct val="60000"/>
              <a:buFont typeface="Wingdings" panose="05000000000000000000" pitchFamily="2" charset="2"/>
              <a:buNone/>
              <a:defRPr sz="1800" b="1">
                <a:solidFill>
                  <a:schemeClr val="accent2"/>
                </a:solidFill>
              </a:defRPr>
            </a:lvl1pPr>
          </a:lstStyle>
          <a:p>
            <a:pPr lvl="0"/>
            <a:r>
              <a:rPr lang="zh-CN" altLang="en-US" noProof="0" smtClean="0"/>
              <a:t>单击此处编辑母版副标题样式</a:t>
            </a:r>
            <a:endParaRPr lang="zh-CN" altLang="en-US" noProof="0" dirty="0" smtClean="0"/>
          </a:p>
        </p:txBody>
      </p:sp>
      <p:sp>
        <p:nvSpPr>
          <p:cNvPr id="50" name="文本占位符 12"/>
          <p:cNvSpPr>
            <a:spLocks noGrp="1"/>
          </p:cNvSpPr>
          <p:nvPr>
            <p:ph type="body" sz="quarter" idx="10" hasCustomPrompt="1"/>
          </p:nvPr>
        </p:nvSpPr>
        <p:spPr>
          <a:xfrm>
            <a:off x="1151467" y="5015679"/>
            <a:ext cx="10513483" cy="522895"/>
          </a:xfrm>
        </p:spPr>
        <p:txBody>
          <a:bodyPr lIns="0"/>
          <a:lstStyle>
            <a:lvl1pPr marL="0" indent="0">
              <a:buNone/>
              <a:defRPr sz="1200">
                <a:solidFill>
                  <a:schemeClr val="accent2"/>
                </a:solidFill>
              </a:defRPr>
            </a:lvl1pPr>
          </a:lstStyle>
          <a:p>
            <a:r>
              <a:rPr lang="zh-CN" altLang="en-US" dirty="0" smtClean="0"/>
              <a:t>时间日期署名</a:t>
            </a:r>
            <a:endParaRPr lang="zh-CN" altLang="en-US" dirty="0" smtClean="0"/>
          </a:p>
        </p:txBody>
      </p:sp>
      <p:sp>
        <p:nvSpPr>
          <p:cNvPr id="57" name="矩形 56"/>
          <p:cNvSpPr/>
          <p:nvPr userDrawn="1"/>
        </p:nvSpPr>
        <p:spPr bwMode="auto">
          <a:xfrm>
            <a:off x="8751683" y="1607848"/>
            <a:ext cx="2913268" cy="1343583"/>
          </a:xfrm>
          <a:prstGeom prst="rect">
            <a:avLst/>
          </a:prstGeom>
          <a:solidFill>
            <a:schemeClr val="accent1"/>
          </a:solidFill>
        </p:spPr>
        <p:txBody>
          <a:bodyPr/>
          <a:lstStyle/>
          <a:p>
            <a:pPr marL="342900" indent="-342900" fontAlgn="base">
              <a:spcBef>
                <a:spcPct val="20000"/>
              </a:spcBef>
              <a:spcAft>
                <a:spcPct val="0"/>
              </a:spcAft>
              <a:buClr>
                <a:srgbClr val="C70019"/>
              </a:buClr>
              <a:buSzPct val="50000"/>
              <a:buFont typeface="Wingdings" panose="05000000000000000000" pitchFamily="2" charset="2"/>
              <a:buChar char="l"/>
            </a:pPr>
            <a:endParaRPr lang="zh-CN" altLang="en-US" sz="2400"/>
          </a:p>
        </p:txBody>
      </p:sp>
      <p:sp>
        <p:nvSpPr>
          <p:cNvPr id="75" name="图片占位符 2"/>
          <p:cNvSpPr>
            <a:spLocks noGrp="1"/>
          </p:cNvSpPr>
          <p:nvPr>
            <p:ph type="pic" sz="quarter" idx="12" hasCustomPrompt="1"/>
          </p:nvPr>
        </p:nvSpPr>
        <p:spPr>
          <a:xfrm>
            <a:off x="1" y="1608138"/>
            <a:ext cx="8710559" cy="1343292"/>
          </a:xfrm>
          <a:solidFill>
            <a:schemeClr val="accent3"/>
          </a:solidFill>
        </p:spPr>
        <p:txBody>
          <a:bodyPr/>
          <a:lstStyle>
            <a:lvl1pPr marL="719455" indent="0">
              <a:buNone/>
              <a:defRPr sz="1600">
                <a:solidFill>
                  <a:schemeClr val="accent2">
                    <a:lumMod val="40000"/>
                    <a:lumOff val="60000"/>
                  </a:schemeClr>
                </a:solidFill>
              </a:defRPr>
            </a:lvl1pPr>
          </a:lstStyle>
          <a:p>
            <a:r>
              <a:rPr lang="zh-CN" altLang="en-US" dirty="0" smtClean="0"/>
              <a:t>插入图片</a:t>
            </a:r>
            <a:endParaRPr lang="zh-CN" altLang="en-US" dirty="0"/>
          </a:p>
        </p:txBody>
      </p:sp>
      <p:grpSp>
        <p:nvGrpSpPr>
          <p:cNvPr id="60" name="组合 59"/>
          <p:cNvGrpSpPr/>
          <p:nvPr userDrawn="1"/>
        </p:nvGrpSpPr>
        <p:grpSpPr>
          <a:xfrm>
            <a:off x="10273769" y="6011614"/>
            <a:ext cx="1391181" cy="297110"/>
            <a:chOff x="6937894" y="6051751"/>
            <a:chExt cx="1810820" cy="386731"/>
          </a:xfrm>
        </p:grpSpPr>
        <p:sp>
          <p:nvSpPr>
            <p:cNvPr id="77" name="Rectangle 8"/>
            <p:cNvSpPr>
              <a:spLocks noChangeArrowheads="1"/>
            </p:cNvSpPr>
            <p:nvPr/>
          </p:nvSpPr>
          <p:spPr bwMode="auto">
            <a:xfrm>
              <a:off x="6937894" y="6051751"/>
              <a:ext cx="181082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3765" rtl="0" eaLnBrk="0" fontAlgn="base" latinLnBrk="0" hangingPunct="0">
                <a:lnSpc>
                  <a:spcPct val="100000"/>
                </a:lnSpc>
                <a:spcBef>
                  <a:spcPct val="0"/>
                </a:spcBef>
                <a:spcAft>
                  <a:spcPct val="0"/>
                </a:spcAft>
                <a:buClrTx/>
                <a:buSzTx/>
                <a:buFontTx/>
                <a:buNone/>
              </a:pPr>
              <a:r>
                <a:rPr kumimoji="0" lang="zh-CN" altLang="zh-CN" sz="1200" b="0" i="0" u="none" strike="noStrike" cap="none" normalizeH="0" baseline="0" dirty="0" smtClean="0">
                  <a:ln>
                    <a:noFill/>
                  </a:ln>
                  <a:solidFill>
                    <a:srgbClr val="C70019"/>
                  </a:solidFill>
                  <a:effectLst/>
                  <a:latin typeface="+mn-lt"/>
                  <a:ea typeface="宋体" panose="02010600030101010101" pitchFamily="2" charset="-122"/>
                </a:rPr>
                <a:t>www.crrcgc.cc</a:t>
              </a:r>
              <a:endParaRPr kumimoji="0" lang="zh-CN" altLang="zh-CN" sz="2800" b="0" i="0" u="none" strike="noStrike" cap="none" normalizeH="0" baseline="0" dirty="0" smtClean="0">
                <a:ln>
                  <a:noFill/>
                </a:ln>
                <a:solidFill>
                  <a:schemeClr val="tx1"/>
                </a:solidFill>
                <a:effectLst/>
                <a:latin typeface="+mn-lt"/>
              </a:endParaRPr>
            </a:p>
          </p:txBody>
        </p:sp>
        <p:sp>
          <p:nvSpPr>
            <p:cNvPr id="78" name="Freeform 5"/>
            <p:cNvSpPr/>
            <p:nvPr/>
          </p:nvSpPr>
          <p:spPr bwMode="auto">
            <a:xfrm>
              <a:off x="6937894" y="6116991"/>
              <a:ext cx="1810820" cy="321491"/>
            </a:xfrm>
            <a:custGeom>
              <a:avLst/>
              <a:gdLst>
                <a:gd name="T0" fmla="*/ 0 w 2822"/>
                <a:gd name="T1" fmla="*/ 0 h 498"/>
                <a:gd name="T2" fmla="*/ 0 w 2822"/>
                <a:gd name="T3" fmla="*/ 308 h 498"/>
                <a:gd name="T4" fmla="*/ 59 w 2822"/>
                <a:gd name="T5" fmla="*/ 448 h 498"/>
                <a:gd name="T6" fmla="*/ 66 w 2822"/>
                <a:gd name="T7" fmla="*/ 454 h 498"/>
                <a:gd name="T8" fmla="*/ 205 w 2822"/>
                <a:gd name="T9" fmla="*/ 498 h 498"/>
                <a:gd name="T10" fmla="*/ 2619 w 2822"/>
                <a:gd name="T11" fmla="*/ 498 h 498"/>
                <a:gd name="T12" fmla="*/ 2763 w 2822"/>
                <a:gd name="T13" fmla="*/ 451 h 498"/>
                <a:gd name="T14" fmla="*/ 2822 w 2822"/>
                <a:gd name="T15" fmla="*/ 308 h 498"/>
                <a:gd name="T16" fmla="*/ 2822 w 2822"/>
                <a:gd name="T17" fmla="*/ 0 h 498"/>
                <a:gd name="T18" fmla="*/ 2662 w 2822"/>
                <a:gd name="T19" fmla="*/ 0 h 498"/>
                <a:gd name="T20" fmla="*/ 2662 w 2822"/>
                <a:gd name="T21" fmla="*/ 240 h 498"/>
                <a:gd name="T22" fmla="*/ 2640 w 2822"/>
                <a:gd name="T23" fmla="*/ 292 h 498"/>
                <a:gd name="T24" fmla="*/ 2587 w 2822"/>
                <a:gd name="T25" fmla="*/ 314 h 498"/>
                <a:gd name="T26" fmla="*/ 245 w 2822"/>
                <a:gd name="T27" fmla="*/ 314 h 498"/>
                <a:gd name="T28" fmla="*/ 187 w 2822"/>
                <a:gd name="T29" fmla="*/ 290 h 498"/>
                <a:gd name="T30" fmla="*/ 163 w 2822"/>
                <a:gd name="T31" fmla="*/ 232 h 498"/>
                <a:gd name="T32" fmla="*/ 163 w 2822"/>
                <a:gd name="T33" fmla="*/ 0 h 498"/>
                <a:gd name="T34" fmla="*/ 0 w 2822"/>
                <a:gd name="T35" fmla="*/ 0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22" h="498">
                  <a:moveTo>
                    <a:pt x="0" y="0"/>
                  </a:moveTo>
                  <a:cubicBezTo>
                    <a:pt x="0" y="308"/>
                    <a:pt x="0" y="308"/>
                    <a:pt x="0" y="308"/>
                  </a:cubicBezTo>
                  <a:cubicBezTo>
                    <a:pt x="0" y="362"/>
                    <a:pt x="20" y="410"/>
                    <a:pt x="59" y="448"/>
                  </a:cubicBezTo>
                  <a:cubicBezTo>
                    <a:pt x="61" y="450"/>
                    <a:pt x="63" y="452"/>
                    <a:pt x="66" y="454"/>
                  </a:cubicBezTo>
                  <a:cubicBezTo>
                    <a:pt x="103" y="490"/>
                    <a:pt x="153" y="498"/>
                    <a:pt x="205" y="498"/>
                  </a:cubicBezTo>
                  <a:cubicBezTo>
                    <a:pt x="2619" y="498"/>
                    <a:pt x="2619" y="498"/>
                    <a:pt x="2619" y="498"/>
                  </a:cubicBezTo>
                  <a:cubicBezTo>
                    <a:pt x="2673" y="498"/>
                    <a:pt x="2724" y="489"/>
                    <a:pt x="2763" y="451"/>
                  </a:cubicBezTo>
                  <a:cubicBezTo>
                    <a:pt x="2801" y="412"/>
                    <a:pt x="2822" y="362"/>
                    <a:pt x="2822" y="308"/>
                  </a:cubicBezTo>
                  <a:cubicBezTo>
                    <a:pt x="2822" y="0"/>
                    <a:pt x="2822" y="0"/>
                    <a:pt x="2822" y="0"/>
                  </a:cubicBezTo>
                  <a:cubicBezTo>
                    <a:pt x="2662" y="0"/>
                    <a:pt x="2662" y="0"/>
                    <a:pt x="2662" y="0"/>
                  </a:cubicBezTo>
                  <a:cubicBezTo>
                    <a:pt x="2662" y="240"/>
                    <a:pt x="2662" y="240"/>
                    <a:pt x="2662" y="240"/>
                  </a:cubicBezTo>
                  <a:cubicBezTo>
                    <a:pt x="2662" y="260"/>
                    <a:pt x="2654" y="278"/>
                    <a:pt x="2640" y="292"/>
                  </a:cubicBezTo>
                  <a:cubicBezTo>
                    <a:pt x="2626" y="306"/>
                    <a:pt x="2607" y="314"/>
                    <a:pt x="2587" y="314"/>
                  </a:cubicBezTo>
                  <a:cubicBezTo>
                    <a:pt x="245" y="314"/>
                    <a:pt x="245" y="314"/>
                    <a:pt x="245" y="314"/>
                  </a:cubicBezTo>
                  <a:cubicBezTo>
                    <a:pt x="223" y="314"/>
                    <a:pt x="203" y="306"/>
                    <a:pt x="187" y="290"/>
                  </a:cubicBezTo>
                  <a:cubicBezTo>
                    <a:pt x="172" y="275"/>
                    <a:pt x="163" y="254"/>
                    <a:pt x="163" y="232"/>
                  </a:cubicBezTo>
                  <a:cubicBezTo>
                    <a:pt x="163" y="0"/>
                    <a:pt x="163" y="0"/>
                    <a:pt x="163" y="0"/>
                  </a:cubicBezTo>
                  <a:lnTo>
                    <a:pt x="0" y="0"/>
                  </a:lnTo>
                  <a:close/>
                </a:path>
              </a:pathLst>
            </a:custGeom>
            <a:solidFill>
              <a:srgbClr val="B5B5B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72" name="Group 4"/>
          <p:cNvGrpSpPr>
            <a:grpSpLocks noChangeAspect="1"/>
          </p:cNvGrpSpPr>
          <p:nvPr userDrawn="1"/>
        </p:nvGrpSpPr>
        <p:grpSpPr bwMode="auto">
          <a:xfrm>
            <a:off x="1151467" y="440615"/>
            <a:ext cx="2387601" cy="788991"/>
            <a:chOff x="545" y="279"/>
            <a:chExt cx="1504" cy="497"/>
          </a:xfrm>
        </p:grpSpPr>
        <p:sp>
          <p:nvSpPr>
            <p:cNvPr id="73" name="Freeform 5"/>
            <p:cNvSpPr/>
            <p:nvPr userDrawn="1"/>
          </p:nvSpPr>
          <p:spPr bwMode="auto">
            <a:xfrm>
              <a:off x="1190" y="545"/>
              <a:ext cx="190" cy="196"/>
            </a:xfrm>
            <a:custGeom>
              <a:avLst/>
              <a:gdLst>
                <a:gd name="T0" fmla="*/ 0 w 295"/>
                <a:gd name="T1" fmla="*/ 121 h 303"/>
                <a:gd name="T2" fmla="*/ 0 w 295"/>
                <a:gd name="T3" fmla="*/ 183 h 303"/>
                <a:gd name="T4" fmla="*/ 165 w 295"/>
                <a:gd name="T5" fmla="*/ 303 h 303"/>
                <a:gd name="T6" fmla="*/ 295 w 295"/>
                <a:gd name="T7" fmla="*/ 303 h 303"/>
                <a:gd name="T8" fmla="*/ 295 w 295"/>
                <a:gd name="T9" fmla="*/ 248 h 303"/>
                <a:gd name="T10" fmla="*/ 168 w 295"/>
                <a:gd name="T11" fmla="*/ 248 h 303"/>
                <a:gd name="T12" fmla="*/ 85 w 295"/>
                <a:gd name="T13" fmla="*/ 179 h 303"/>
                <a:gd name="T14" fmla="*/ 85 w 295"/>
                <a:gd name="T15" fmla="*/ 125 h 303"/>
                <a:gd name="T16" fmla="*/ 168 w 295"/>
                <a:gd name="T17" fmla="*/ 56 h 303"/>
                <a:gd name="T18" fmla="*/ 295 w 295"/>
                <a:gd name="T19" fmla="*/ 56 h 303"/>
                <a:gd name="T20" fmla="*/ 295 w 295"/>
                <a:gd name="T21" fmla="*/ 0 h 303"/>
                <a:gd name="T22" fmla="*/ 165 w 295"/>
                <a:gd name="T23" fmla="*/ 0 h 303"/>
                <a:gd name="T24" fmla="*/ 0 w 295"/>
                <a:gd name="T25" fmla="*/ 12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5" h="303">
                  <a:moveTo>
                    <a:pt x="0" y="121"/>
                  </a:moveTo>
                  <a:cubicBezTo>
                    <a:pt x="0" y="183"/>
                    <a:pt x="0" y="183"/>
                    <a:pt x="0" y="183"/>
                  </a:cubicBezTo>
                  <a:cubicBezTo>
                    <a:pt x="0" y="250"/>
                    <a:pt x="36" y="303"/>
                    <a:pt x="165" y="303"/>
                  </a:cubicBezTo>
                  <a:cubicBezTo>
                    <a:pt x="295" y="303"/>
                    <a:pt x="295" y="303"/>
                    <a:pt x="295" y="303"/>
                  </a:cubicBezTo>
                  <a:cubicBezTo>
                    <a:pt x="295" y="248"/>
                    <a:pt x="295" y="248"/>
                    <a:pt x="295" y="248"/>
                  </a:cubicBezTo>
                  <a:cubicBezTo>
                    <a:pt x="295" y="248"/>
                    <a:pt x="202" y="248"/>
                    <a:pt x="168" y="248"/>
                  </a:cubicBezTo>
                  <a:cubicBezTo>
                    <a:pt x="111" y="248"/>
                    <a:pt x="85" y="213"/>
                    <a:pt x="85" y="179"/>
                  </a:cubicBezTo>
                  <a:cubicBezTo>
                    <a:pt x="85" y="125"/>
                    <a:pt x="85" y="125"/>
                    <a:pt x="85" y="125"/>
                  </a:cubicBezTo>
                  <a:cubicBezTo>
                    <a:pt x="85" y="90"/>
                    <a:pt x="111" y="56"/>
                    <a:pt x="168" y="56"/>
                  </a:cubicBezTo>
                  <a:cubicBezTo>
                    <a:pt x="202" y="56"/>
                    <a:pt x="295" y="56"/>
                    <a:pt x="295" y="56"/>
                  </a:cubicBezTo>
                  <a:cubicBezTo>
                    <a:pt x="295" y="0"/>
                    <a:pt x="295" y="0"/>
                    <a:pt x="295" y="0"/>
                  </a:cubicBezTo>
                  <a:cubicBezTo>
                    <a:pt x="165" y="0"/>
                    <a:pt x="165" y="0"/>
                    <a:pt x="165" y="0"/>
                  </a:cubicBezTo>
                  <a:cubicBezTo>
                    <a:pt x="36" y="0"/>
                    <a:pt x="0" y="53"/>
                    <a:pt x="0" y="12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4" name="Freeform 6"/>
            <p:cNvSpPr/>
            <p:nvPr userDrawn="1"/>
          </p:nvSpPr>
          <p:spPr bwMode="auto">
            <a:xfrm>
              <a:off x="1859" y="545"/>
              <a:ext cx="190" cy="196"/>
            </a:xfrm>
            <a:custGeom>
              <a:avLst/>
              <a:gdLst>
                <a:gd name="T0" fmla="*/ 168 w 295"/>
                <a:gd name="T1" fmla="*/ 56 h 303"/>
                <a:gd name="T2" fmla="*/ 295 w 295"/>
                <a:gd name="T3" fmla="*/ 56 h 303"/>
                <a:gd name="T4" fmla="*/ 295 w 295"/>
                <a:gd name="T5" fmla="*/ 0 h 303"/>
                <a:gd name="T6" fmla="*/ 165 w 295"/>
                <a:gd name="T7" fmla="*/ 0 h 303"/>
                <a:gd name="T8" fmla="*/ 0 w 295"/>
                <a:gd name="T9" fmla="*/ 121 h 303"/>
                <a:gd name="T10" fmla="*/ 0 w 295"/>
                <a:gd name="T11" fmla="*/ 183 h 303"/>
                <a:gd name="T12" fmla="*/ 165 w 295"/>
                <a:gd name="T13" fmla="*/ 303 h 303"/>
                <a:gd name="T14" fmla="*/ 295 w 295"/>
                <a:gd name="T15" fmla="*/ 303 h 303"/>
                <a:gd name="T16" fmla="*/ 295 w 295"/>
                <a:gd name="T17" fmla="*/ 248 h 303"/>
                <a:gd name="T18" fmla="*/ 168 w 295"/>
                <a:gd name="T19" fmla="*/ 248 h 303"/>
                <a:gd name="T20" fmla="*/ 85 w 295"/>
                <a:gd name="T21" fmla="*/ 179 h 303"/>
                <a:gd name="T22" fmla="*/ 85 w 295"/>
                <a:gd name="T23" fmla="*/ 125 h 303"/>
                <a:gd name="T24" fmla="*/ 168 w 295"/>
                <a:gd name="T25" fmla="*/ 56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5" h="303">
                  <a:moveTo>
                    <a:pt x="168" y="56"/>
                  </a:moveTo>
                  <a:cubicBezTo>
                    <a:pt x="202" y="56"/>
                    <a:pt x="295" y="56"/>
                    <a:pt x="295" y="56"/>
                  </a:cubicBezTo>
                  <a:cubicBezTo>
                    <a:pt x="295" y="0"/>
                    <a:pt x="295" y="0"/>
                    <a:pt x="295" y="0"/>
                  </a:cubicBezTo>
                  <a:cubicBezTo>
                    <a:pt x="165" y="0"/>
                    <a:pt x="165" y="0"/>
                    <a:pt x="165" y="0"/>
                  </a:cubicBezTo>
                  <a:cubicBezTo>
                    <a:pt x="36" y="0"/>
                    <a:pt x="0" y="53"/>
                    <a:pt x="0" y="121"/>
                  </a:cubicBezTo>
                  <a:cubicBezTo>
                    <a:pt x="0" y="183"/>
                    <a:pt x="0" y="183"/>
                    <a:pt x="0" y="183"/>
                  </a:cubicBezTo>
                  <a:cubicBezTo>
                    <a:pt x="0" y="250"/>
                    <a:pt x="36" y="303"/>
                    <a:pt x="165" y="303"/>
                  </a:cubicBezTo>
                  <a:cubicBezTo>
                    <a:pt x="295" y="303"/>
                    <a:pt x="295" y="303"/>
                    <a:pt x="295" y="303"/>
                  </a:cubicBezTo>
                  <a:cubicBezTo>
                    <a:pt x="295" y="248"/>
                    <a:pt x="295" y="248"/>
                    <a:pt x="295" y="248"/>
                  </a:cubicBezTo>
                  <a:cubicBezTo>
                    <a:pt x="295" y="248"/>
                    <a:pt x="202" y="248"/>
                    <a:pt x="168" y="248"/>
                  </a:cubicBezTo>
                  <a:cubicBezTo>
                    <a:pt x="111" y="248"/>
                    <a:pt x="85" y="213"/>
                    <a:pt x="85" y="179"/>
                  </a:cubicBezTo>
                  <a:cubicBezTo>
                    <a:pt x="85" y="125"/>
                    <a:pt x="85" y="125"/>
                    <a:pt x="85" y="125"/>
                  </a:cubicBezTo>
                  <a:cubicBezTo>
                    <a:pt x="85" y="90"/>
                    <a:pt x="111" y="56"/>
                    <a:pt x="168" y="56"/>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9" name="Freeform 7"/>
            <p:cNvSpPr/>
            <p:nvPr userDrawn="1"/>
          </p:nvSpPr>
          <p:spPr bwMode="auto">
            <a:xfrm>
              <a:off x="1408" y="545"/>
              <a:ext cx="203" cy="196"/>
            </a:xfrm>
            <a:custGeom>
              <a:avLst/>
              <a:gdLst>
                <a:gd name="T0" fmla="*/ 312 w 316"/>
                <a:gd name="T1" fmla="*/ 116 h 303"/>
                <a:gd name="T2" fmla="*/ 312 w 316"/>
                <a:gd name="T3" fmla="*/ 89 h 303"/>
                <a:gd name="T4" fmla="*/ 176 w 316"/>
                <a:gd name="T5" fmla="*/ 0 h 303"/>
                <a:gd name="T6" fmla="*/ 0 w 316"/>
                <a:gd name="T7" fmla="*/ 0 h 303"/>
                <a:gd name="T8" fmla="*/ 0 w 316"/>
                <a:gd name="T9" fmla="*/ 303 h 303"/>
                <a:gd name="T10" fmla="*/ 84 w 316"/>
                <a:gd name="T11" fmla="*/ 303 h 303"/>
                <a:gd name="T12" fmla="*/ 84 w 316"/>
                <a:gd name="T13" fmla="*/ 56 h 303"/>
                <a:gd name="T14" fmla="*/ 176 w 316"/>
                <a:gd name="T15" fmla="*/ 56 h 303"/>
                <a:gd name="T16" fmla="*/ 227 w 316"/>
                <a:gd name="T17" fmla="*/ 97 h 303"/>
                <a:gd name="T18" fmla="*/ 227 w 316"/>
                <a:gd name="T19" fmla="*/ 111 h 303"/>
                <a:gd name="T20" fmla="*/ 176 w 316"/>
                <a:gd name="T21" fmla="*/ 149 h 303"/>
                <a:gd name="T22" fmla="*/ 125 w 316"/>
                <a:gd name="T23" fmla="*/ 149 h 303"/>
                <a:gd name="T24" fmla="*/ 125 w 316"/>
                <a:gd name="T25" fmla="*/ 170 h 303"/>
                <a:gd name="T26" fmla="*/ 214 w 316"/>
                <a:gd name="T27" fmla="*/ 303 h 303"/>
                <a:gd name="T28" fmla="*/ 316 w 316"/>
                <a:gd name="T29" fmla="*/ 303 h 303"/>
                <a:gd name="T30" fmla="*/ 243 w 316"/>
                <a:gd name="T31" fmla="*/ 193 h 303"/>
                <a:gd name="T32" fmla="*/ 312 w 316"/>
                <a:gd name="T33" fmla="*/ 116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6" h="303">
                  <a:moveTo>
                    <a:pt x="312" y="116"/>
                  </a:moveTo>
                  <a:cubicBezTo>
                    <a:pt x="312" y="89"/>
                    <a:pt x="312" y="89"/>
                    <a:pt x="312" y="89"/>
                  </a:cubicBezTo>
                  <a:cubicBezTo>
                    <a:pt x="312" y="43"/>
                    <a:pt x="292" y="0"/>
                    <a:pt x="176" y="0"/>
                  </a:cubicBezTo>
                  <a:cubicBezTo>
                    <a:pt x="0" y="0"/>
                    <a:pt x="0" y="0"/>
                    <a:pt x="0" y="0"/>
                  </a:cubicBezTo>
                  <a:cubicBezTo>
                    <a:pt x="0" y="303"/>
                    <a:pt x="0" y="303"/>
                    <a:pt x="0" y="303"/>
                  </a:cubicBezTo>
                  <a:cubicBezTo>
                    <a:pt x="84" y="303"/>
                    <a:pt x="84" y="303"/>
                    <a:pt x="84" y="303"/>
                  </a:cubicBezTo>
                  <a:cubicBezTo>
                    <a:pt x="84" y="56"/>
                    <a:pt x="84" y="56"/>
                    <a:pt x="84" y="56"/>
                  </a:cubicBezTo>
                  <a:cubicBezTo>
                    <a:pt x="176" y="56"/>
                    <a:pt x="176" y="56"/>
                    <a:pt x="176" y="56"/>
                  </a:cubicBezTo>
                  <a:cubicBezTo>
                    <a:pt x="223" y="56"/>
                    <a:pt x="227" y="80"/>
                    <a:pt x="227" y="97"/>
                  </a:cubicBezTo>
                  <a:cubicBezTo>
                    <a:pt x="227" y="111"/>
                    <a:pt x="227" y="111"/>
                    <a:pt x="227" y="111"/>
                  </a:cubicBezTo>
                  <a:cubicBezTo>
                    <a:pt x="227" y="124"/>
                    <a:pt x="223" y="149"/>
                    <a:pt x="176" y="149"/>
                  </a:cubicBezTo>
                  <a:cubicBezTo>
                    <a:pt x="125" y="149"/>
                    <a:pt x="125" y="149"/>
                    <a:pt x="125" y="149"/>
                  </a:cubicBezTo>
                  <a:cubicBezTo>
                    <a:pt x="125" y="170"/>
                    <a:pt x="125" y="170"/>
                    <a:pt x="125" y="170"/>
                  </a:cubicBezTo>
                  <a:cubicBezTo>
                    <a:pt x="214" y="303"/>
                    <a:pt x="214" y="303"/>
                    <a:pt x="214" y="303"/>
                  </a:cubicBezTo>
                  <a:cubicBezTo>
                    <a:pt x="316" y="303"/>
                    <a:pt x="316" y="303"/>
                    <a:pt x="316" y="303"/>
                  </a:cubicBezTo>
                  <a:cubicBezTo>
                    <a:pt x="243" y="193"/>
                    <a:pt x="243" y="193"/>
                    <a:pt x="243" y="193"/>
                  </a:cubicBezTo>
                  <a:cubicBezTo>
                    <a:pt x="295" y="185"/>
                    <a:pt x="312" y="154"/>
                    <a:pt x="312" y="116"/>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0" name="Freeform 8"/>
            <p:cNvSpPr/>
            <p:nvPr userDrawn="1"/>
          </p:nvSpPr>
          <p:spPr bwMode="auto">
            <a:xfrm>
              <a:off x="1636" y="545"/>
              <a:ext cx="203" cy="196"/>
            </a:xfrm>
            <a:custGeom>
              <a:avLst/>
              <a:gdLst>
                <a:gd name="T0" fmla="*/ 311 w 315"/>
                <a:gd name="T1" fmla="*/ 116 h 303"/>
                <a:gd name="T2" fmla="*/ 311 w 315"/>
                <a:gd name="T3" fmla="*/ 89 h 303"/>
                <a:gd name="T4" fmla="*/ 176 w 315"/>
                <a:gd name="T5" fmla="*/ 0 h 303"/>
                <a:gd name="T6" fmla="*/ 0 w 315"/>
                <a:gd name="T7" fmla="*/ 0 h 303"/>
                <a:gd name="T8" fmla="*/ 0 w 315"/>
                <a:gd name="T9" fmla="*/ 303 h 303"/>
                <a:gd name="T10" fmla="*/ 83 w 315"/>
                <a:gd name="T11" fmla="*/ 303 h 303"/>
                <a:gd name="T12" fmla="*/ 83 w 315"/>
                <a:gd name="T13" fmla="*/ 56 h 303"/>
                <a:gd name="T14" fmla="*/ 175 w 315"/>
                <a:gd name="T15" fmla="*/ 56 h 303"/>
                <a:gd name="T16" fmla="*/ 227 w 315"/>
                <a:gd name="T17" fmla="*/ 97 h 303"/>
                <a:gd name="T18" fmla="*/ 227 w 315"/>
                <a:gd name="T19" fmla="*/ 111 h 303"/>
                <a:gd name="T20" fmla="*/ 175 w 315"/>
                <a:gd name="T21" fmla="*/ 149 h 303"/>
                <a:gd name="T22" fmla="*/ 125 w 315"/>
                <a:gd name="T23" fmla="*/ 149 h 303"/>
                <a:gd name="T24" fmla="*/ 125 w 315"/>
                <a:gd name="T25" fmla="*/ 170 h 303"/>
                <a:gd name="T26" fmla="*/ 213 w 315"/>
                <a:gd name="T27" fmla="*/ 303 h 303"/>
                <a:gd name="T28" fmla="*/ 315 w 315"/>
                <a:gd name="T29" fmla="*/ 303 h 303"/>
                <a:gd name="T30" fmla="*/ 242 w 315"/>
                <a:gd name="T31" fmla="*/ 193 h 303"/>
                <a:gd name="T32" fmla="*/ 311 w 315"/>
                <a:gd name="T33" fmla="*/ 116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5" h="303">
                  <a:moveTo>
                    <a:pt x="311" y="116"/>
                  </a:moveTo>
                  <a:cubicBezTo>
                    <a:pt x="311" y="89"/>
                    <a:pt x="311" y="89"/>
                    <a:pt x="311" y="89"/>
                  </a:cubicBezTo>
                  <a:cubicBezTo>
                    <a:pt x="311" y="43"/>
                    <a:pt x="292" y="0"/>
                    <a:pt x="176" y="0"/>
                  </a:cubicBezTo>
                  <a:cubicBezTo>
                    <a:pt x="0" y="0"/>
                    <a:pt x="0" y="0"/>
                    <a:pt x="0" y="0"/>
                  </a:cubicBezTo>
                  <a:cubicBezTo>
                    <a:pt x="0" y="303"/>
                    <a:pt x="0" y="303"/>
                    <a:pt x="0" y="303"/>
                  </a:cubicBezTo>
                  <a:cubicBezTo>
                    <a:pt x="83" y="303"/>
                    <a:pt x="83" y="303"/>
                    <a:pt x="83" y="303"/>
                  </a:cubicBezTo>
                  <a:cubicBezTo>
                    <a:pt x="83" y="56"/>
                    <a:pt x="83" y="56"/>
                    <a:pt x="83" y="56"/>
                  </a:cubicBezTo>
                  <a:cubicBezTo>
                    <a:pt x="175" y="56"/>
                    <a:pt x="175" y="56"/>
                    <a:pt x="175" y="56"/>
                  </a:cubicBezTo>
                  <a:cubicBezTo>
                    <a:pt x="222" y="56"/>
                    <a:pt x="227" y="80"/>
                    <a:pt x="227" y="97"/>
                  </a:cubicBezTo>
                  <a:cubicBezTo>
                    <a:pt x="227" y="111"/>
                    <a:pt x="227" y="111"/>
                    <a:pt x="227" y="111"/>
                  </a:cubicBezTo>
                  <a:cubicBezTo>
                    <a:pt x="227" y="124"/>
                    <a:pt x="222" y="149"/>
                    <a:pt x="175" y="149"/>
                  </a:cubicBezTo>
                  <a:cubicBezTo>
                    <a:pt x="125" y="149"/>
                    <a:pt x="125" y="149"/>
                    <a:pt x="125" y="149"/>
                  </a:cubicBezTo>
                  <a:cubicBezTo>
                    <a:pt x="125" y="170"/>
                    <a:pt x="125" y="170"/>
                    <a:pt x="125" y="170"/>
                  </a:cubicBezTo>
                  <a:cubicBezTo>
                    <a:pt x="213" y="303"/>
                    <a:pt x="213" y="303"/>
                    <a:pt x="213" y="303"/>
                  </a:cubicBezTo>
                  <a:cubicBezTo>
                    <a:pt x="315" y="303"/>
                    <a:pt x="315" y="303"/>
                    <a:pt x="315" y="303"/>
                  </a:cubicBezTo>
                  <a:cubicBezTo>
                    <a:pt x="242" y="193"/>
                    <a:pt x="242" y="193"/>
                    <a:pt x="242" y="193"/>
                  </a:cubicBezTo>
                  <a:cubicBezTo>
                    <a:pt x="294" y="185"/>
                    <a:pt x="311" y="154"/>
                    <a:pt x="311" y="116"/>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1" name="Freeform 9"/>
            <p:cNvSpPr/>
            <p:nvPr userDrawn="1"/>
          </p:nvSpPr>
          <p:spPr bwMode="auto">
            <a:xfrm>
              <a:off x="668" y="498"/>
              <a:ext cx="90" cy="60"/>
            </a:xfrm>
            <a:custGeom>
              <a:avLst/>
              <a:gdLst>
                <a:gd name="T0" fmla="*/ 16 w 139"/>
                <a:gd name="T1" fmla="*/ 0 h 93"/>
                <a:gd name="T2" fmla="*/ 0 w 139"/>
                <a:gd name="T3" fmla="*/ 15 h 93"/>
                <a:gd name="T4" fmla="*/ 0 w 139"/>
                <a:gd name="T5" fmla="*/ 77 h 93"/>
                <a:gd name="T6" fmla="*/ 16 w 139"/>
                <a:gd name="T7" fmla="*/ 93 h 93"/>
                <a:gd name="T8" fmla="*/ 139 w 139"/>
                <a:gd name="T9" fmla="*/ 93 h 93"/>
                <a:gd name="T10" fmla="*/ 139 w 139"/>
                <a:gd name="T11" fmla="*/ 0 h 93"/>
                <a:gd name="T12" fmla="*/ 16 w 139"/>
                <a:gd name="T13" fmla="*/ 0 h 93"/>
              </a:gdLst>
              <a:ahLst/>
              <a:cxnLst>
                <a:cxn ang="0">
                  <a:pos x="T0" y="T1"/>
                </a:cxn>
                <a:cxn ang="0">
                  <a:pos x="T2" y="T3"/>
                </a:cxn>
                <a:cxn ang="0">
                  <a:pos x="T4" y="T5"/>
                </a:cxn>
                <a:cxn ang="0">
                  <a:pos x="T6" y="T7"/>
                </a:cxn>
                <a:cxn ang="0">
                  <a:pos x="T8" y="T9"/>
                </a:cxn>
                <a:cxn ang="0">
                  <a:pos x="T10" y="T11"/>
                </a:cxn>
                <a:cxn ang="0">
                  <a:pos x="T12" y="T13"/>
                </a:cxn>
              </a:cxnLst>
              <a:rect l="0" t="0" r="r" b="b"/>
              <a:pathLst>
                <a:path w="139" h="93">
                  <a:moveTo>
                    <a:pt x="16" y="0"/>
                  </a:moveTo>
                  <a:cubicBezTo>
                    <a:pt x="7" y="0"/>
                    <a:pt x="0" y="7"/>
                    <a:pt x="0" y="15"/>
                  </a:cubicBezTo>
                  <a:cubicBezTo>
                    <a:pt x="0" y="77"/>
                    <a:pt x="0" y="77"/>
                    <a:pt x="0" y="77"/>
                  </a:cubicBezTo>
                  <a:cubicBezTo>
                    <a:pt x="0" y="86"/>
                    <a:pt x="7" y="93"/>
                    <a:pt x="16" y="93"/>
                  </a:cubicBezTo>
                  <a:cubicBezTo>
                    <a:pt x="139" y="93"/>
                    <a:pt x="139" y="93"/>
                    <a:pt x="139" y="93"/>
                  </a:cubicBezTo>
                  <a:cubicBezTo>
                    <a:pt x="139" y="0"/>
                    <a:pt x="139" y="0"/>
                    <a:pt x="139" y="0"/>
                  </a:cubicBezTo>
                  <a:lnTo>
                    <a:pt x="16" y="0"/>
                  </a:lnTo>
                  <a:close/>
                </a:path>
              </a:pathLst>
            </a:custGeom>
            <a:solidFill>
              <a:srgbClr val="C700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2" name="Freeform 10"/>
            <p:cNvSpPr/>
            <p:nvPr userDrawn="1"/>
          </p:nvSpPr>
          <p:spPr bwMode="auto">
            <a:xfrm>
              <a:off x="828" y="498"/>
              <a:ext cx="88" cy="60"/>
            </a:xfrm>
            <a:custGeom>
              <a:avLst/>
              <a:gdLst>
                <a:gd name="T0" fmla="*/ 123 w 138"/>
                <a:gd name="T1" fmla="*/ 0 h 93"/>
                <a:gd name="T2" fmla="*/ 138 w 138"/>
                <a:gd name="T3" fmla="*/ 15 h 93"/>
                <a:gd name="T4" fmla="*/ 138 w 138"/>
                <a:gd name="T5" fmla="*/ 77 h 93"/>
                <a:gd name="T6" fmla="*/ 123 w 138"/>
                <a:gd name="T7" fmla="*/ 93 h 93"/>
                <a:gd name="T8" fmla="*/ 0 w 138"/>
                <a:gd name="T9" fmla="*/ 93 h 93"/>
                <a:gd name="T10" fmla="*/ 0 w 138"/>
                <a:gd name="T11" fmla="*/ 0 h 93"/>
                <a:gd name="T12" fmla="*/ 123 w 138"/>
                <a:gd name="T13" fmla="*/ 0 h 93"/>
              </a:gdLst>
              <a:ahLst/>
              <a:cxnLst>
                <a:cxn ang="0">
                  <a:pos x="T0" y="T1"/>
                </a:cxn>
                <a:cxn ang="0">
                  <a:pos x="T2" y="T3"/>
                </a:cxn>
                <a:cxn ang="0">
                  <a:pos x="T4" y="T5"/>
                </a:cxn>
                <a:cxn ang="0">
                  <a:pos x="T6" y="T7"/>
                </a:cxn>
                <a:cxn ang="0">
                  <a:pos x="T8" y="T9"/>
                </a:cxn>
                <a:cxn ang="0">
                  <a:pos x="T10" y="T11"/>
                </a:cxn>
                <a:cxn ang="0">
                  <a:pos x="T12" y="T13"/>
                </a:cxn>
              </a:cxnLst>
              <a:rect l="0" t="0" r="r" b="b"/>
              <a:pathLst>
                <a:path w="138" h="93">
                  <a:moveTo>
                    <a:pt x="123" y="0"/>
                  </a:moveTo>
                  <a:cubicBezTo>
                    <a:pt x="132" y="0"/>
                    <a:pt x="138" y="7"/>
                    <a:pt x="138" y="15"/>
                  </a:cubicBezTo>
                  <a:cubicBezTo>
                    <a:pt x="138" y="77"/>
                    <a:pt x="138" y="77"/>
                    <a:pt x="138" y="77"/>
                  </a:cubicBezTo>
                  <a:cubicBezTo>
                    <a:pt x="138" y="86"/>
                    <a:pt x="132" y="93"/>
                    <a:pt x="123" y="93"/>
                  </a:cubicBezTo>
                  <a:cubicBezTo>
                    <a:pt x="0" y="93"/>
                    <a:pt x="0" y="93"/>
                    <a:pt x="0" y="93"/>
                  </a:cubicBezTo>
                  <a:cubicBezTo>
                    <a:pt x="0" y="0"/>
                    <a:pt x="0" y="0"/>
                    <a:pt x="0" y="0"/>
                  </a:cubicBezTo>
                  <a:lnTo>
                    <a:pt x="123" y="0"/>
                  </a:lnTo>
                  <a:close/>
                </a:path>
              </a:pathLst>
            </a:custGeom>
            <a:solidFill>
              <a:srgbClr val="C700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3" name="Freeform 11"/>
            <p:cNvSpPr/>
            <p:nvPr userDrawn="1"/>
          </p:nvSpPr>
          <p:spPr bwMode="auto">
            <a:xfrm>
              <a:off x="550" y="398"/>
              <a:ext cx="208" cy="259"/>
            </a:xfrm>
            <a:custGeom>
              <a:avLst/>
              <a:gdLst>
                <a:gd name="T0" fmla="*/ 100 w 323"/>
                <a:gd name="T1" fmla="*/ 123 h 401"/>
                <a:gd name="T2" fmla="*/ 138 w 323"/>
                <a:gd name="T3" fmla="*/ 85 h 401"/>
                <a:gd name="T4" fmla="*/ 323 w 323"/>
                <a:gd name="T5" fmla="*/ 85 h 401"/>
                <a:gd name="T6" fmla="*/ 323 w 323"/>
                <a:gd name="T7" fmla="*/ 0 h 401"/>
                <a:gd name="T8" fmla="*/ 107 w 323"/>
                <a:gd name="T9" fmla="*/ 0 h 401"/>
                <a:gd name="T10" fmla="*/ 0 w 323"/>
                <a:gd name="T11" fmla="*/ 108 h 401"/>
                <a:gd name="T12" fmla="*/ 0 w 323"/>
                <a:gd name="T13" fmla="*/ 293 h 401"/>
                <a:gd name="T14" fmla="*/ 107 w 323"/>
                <a:gd name="T15" fmla="*/ 401 h 401"/>
                <a:gd name="T16" fmla="*/ 323 w 323"/>
                <a:gd name="T17" fmla="*/ 401 h 401"/>
                <a:gd name="T18" fmla="*/ 323 w 323"/>
                <a:gd name="T19" fmla="*/ 316 h 401"/>
                <a:gd name="T20" fmla="*/ 138 w 323"/>
                <a:gd name="T21" fmla="*/ 316 h 401"/>
                <a:gd name="T22" fmla="*/ 100 w 323"/>
                <a:gd name="T23" fmla="*/ 277 h 401"/>
                <a:gd name="T24" fmla="*/ 100 w 323"/>
                <a:gd name="T25" fmla="*/ 123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3" h="401">
                  <a:moveTo>
                    <a:pt x="100" y="123"/>
                  </a:moveTo>
                  <a:cubicBezTo>
                    <a:pt x="100" y="102"/>
                    <a:pt x="117" y="85"/>
                    <a:pt x="138" y="85"/>
                  </a:cubicBezTo>
                  <a:cubicBezTo>
                    <a:pt x="323" y="85"/>
                    <a:pt x="323" y="85"/>
                    <a:pt x="323" y="85"/>
                  </a:cubicBezTo>
                  <a:cubicBezTo>
                    <a:pt x="323" y="0"/>
                    <a:pt x="323" y="0"/>
                    <a:pt x="323" y="0"/>
                  </a:cubicBezTo>
                  <a:cubicBezTo>
                    <a:pt x="107" y="0"/>
                    <a:pt x="107" y="0"/>
                    <a:pt x="107" y="0"/>
                  </a:cubicBezTo>
                  <a:cubicBezTo>
                    <a:pt x="48" y="0"/>
                    <a:pt x="0" y="48"/>
                    <a:pt x="0" y="108"/>
                  </a:cubicBezTo>
                  <a:cubicBezTo>
                    <a:pt x="0" y="293"/>
                    <a:pt x="0" y="293"/>
                    <a:pt x="0" y="293"/>
                  </a:cubicBezTo>
                  <a:cubicBezTo>
                    <a:pt x="0" y="352"/>
                    <a:pt x="48" y="401"/>
                    <a:pt x="107" y="401"/>
                  </a:cubicBezTo>
                  <a:cubicBezTo>
                    <a:pt x="323" y="401"/>
                    <a:pt x="323" y="401"/>
                    <a:pt x="323" y="401"/>
                  </a:cubicBezTo>
                  <a:cubicBezTo>
                    <a:pt x="323" y="316"/>
                    <a:pt x="323" y="316"/>
                    <a:pt x="323" y="316"/>
                  </a:cubicBezTo>
                  <a:cubicBezTo>
                    <a:pt x="138" y="316"/>
                    <a:pt x="138" y="316"/>
                    <a:pt x="138" y="316"/>
                  </a:cubicBezTo>
                  <a:cubicBezTo>
                    <a:pt x="117" y="316"/>
                    <a:pt x="100" y="299"/>
                    <a:pt x="100" y="277"/>
                  </a:cubicBezTo>
                  <a:lnTo>
                    <a:pt x="100" y="123"/>
                  </a:lnTo>
                  <a:close/>
                </a:path>
              </a:pathLst>
            </a:custGeom>
            <a:solidFill>
              <a:srgbClr val="C700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4" name="Freeform 12"/>
            <p:cNvSpPr/>
            <p:nvPr userDrawn="1"/>
          </p:nvSpPr>
          <p:spPr bwMode="auto">
            <a:xfrm>
              <a:off x="828" y="398"/>
              <a:ext cx="208" cy="259"/>
            </a:xfrm>
            <a:custGeom>
              <a:avLst/>
              <a:gdLst>
                <a:gd name="T0" fmla="*/ 223 w 323"/>
                <a:gd name="T1" fmla="*/ 123 h 401"/>
                <a:gd name="T2" fmla="*/ 185 w 323"/>
                <a:gd name="T3" fmla="*/ 85 h 401"/>
                <a:gd name="T4" fmla="*/ 0 w 323"/>
                <a:gd name="T5" fmla="*/ 85 h 401"/>
                <a:gd name="T6" fmla="*/ 0 w 323"/>
                <a:gd name="T7" fmla="*/ 0 h 401"/>
                <a:gd name="T8" fmla="*/ 216 w 323"/>
                <a:gd name="T9" fmla="*/ 0 h 401"/>
                <a:gd name="T10" fmla="*/ 323 w 323"/>
                <a:gd name="T11" fmla="*/ 108 h 401"/>
                <a:gd name="T12" fmla="*/ 323 w 323"/>
                <a:gd name="T13" fmla="*/ 293 h 401"/>
                <a:gd name="T14" fmla="*/ 216 w 323"/>
                <a:gd name="T15" fmla="*/ 401 h 401"/>
                <a:gd name="T16" fmla="*/ 0 w 323"/>
                <a:gd name="T17" fmla="*/ 401 h 401"/>
                <a:gd name="T18" fmla="*/ 0 w 323"/>
                <a:gd name="T19" fmla="*/ 316 h 401"/>
                <a:gd name="T20" fmla="*/ 185 w 323"/>
                <a:gd name="T21" fmla="*/ 316 h 401"/>
                <a:gd name="T22" fmla="*/ 223 w 323"/>
                <a:gd name="T23" fmla="*/ 277 h 401"/>
                <a:gd name="T24" fmla="*/ 223 w 323"/>
                <a:gd name="T25" fmla="*/ 123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3" h="401">
                  <a:moveTo>
                    <a:pt x="223" y="123"/>
                  </a:moveTo>
                  <a:cubicBezTo>
                    <a:pt x="223" y="102"/>
                    <a:pt x="206" y="85"/>
                    <a:pt x="185" y="85"/>
                  </a:cubicBezTo>
                  <a:cubicBezTo>
                    <a:pt x="0" y="85"/>
                    <a:pt x="0" y="85"/>
                    <a:pt x="0" y="85"/>
                  </a:cubicBezTo>
                  <a:cubicBezTo>
                    <a:pt x="0" y="0"/>
                    <a:pt x="0" y="0"/>
                    <a:pt x="0" y="0"/>
                  </a:cubicBezTo>
                  <a:cubicBezTo>
                    <a:pt x="216" y="0"/>
                    <a:pt x="216" y="0"/>
                    <a:pt x="216" y="0"/>
                  </a:cubicBezTo>
                  <a:cubicBezTo>
                    <a:pt x="275" y="0"/>
                    <a:pt x="323" y="48"/>
                    <a:pt x="323" y="108"/>
                  </a:cubicBezTo>
                  <a:cubicBezTo>
                    <a:pt x="323" y="293"/>
                    <a:pt x="323" y="293"/>
                    <a:pt x="323" y="293"/>
                  </a:cubicBezTo>
                  <a:cubicBezTo>
                    <a:pt x="323" y="352"/>
                    <a:pt x="275" y="401"/>
                    <a:pt x="216" y="401"/>
                  </a:cubicBezTo>
                  <a:cubicBezTo>
                    <a:pt x="0" y="401"/>
                    <a:pt x="0" y="401"/>
                    <a:pt x="0" y="401"/>
                  </a:cubicBezTo>
                  <a:cubicBezTo>
                    <a:pt x="0" y="316"/>
                    <a:pt x="0" y="316"/>
                    <a:pt x="0" y="316"/>
                  </a:cubicBezTo>
                  <a:cubicBezTo>
                    <a:pt x="185" y="316"/>
                    <a:pt x="185" y="316"/>
                    <a:pt x="185" y="316"/>
                  </a:cubicBezTo>
                  <a:cubicBezTo>
                    <a:pt x="206" y="316"/>
                    <a:pt x="223" y="299"/>
                    <a:pt x="223" y="277"/>
                  </a:cubicBezTo>
                  <a:lnTo>
                    <a:pt x="223" y="123"/>
                  </a:lnTo>
                  <a:close/>
                </a:path>
              </a:pathLst>
            </a:custGeom>
            <a:solidFill>
              <a:srgbClr val="C700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5" name="Freeform 13"/>
            <p:cNvSpPr/>
            <p:nvPr userDrawn="1"/>
          </p:nvSpPr>
          <p:spPr bwMode="auto">
            <a:xfrm>
              <a:off x="545" y="279"/>
              <a:ext cx="496" cy="89"/>
            </a:xfrm>
            <a:custGeom>
              <a:avLst/>
              <a:gdLst>
                <a:gd name="T0" fmla="*/ 283 w 496"/>
                <a:gd name="T1" fmla="*/ 35 h 89"/>
                <a:gd name="T2" fmla="*/ 283 w 496"/>
                <a:gd name="T3" fmla="*/ 0 h 89"/>
                <a:gd name="T4" fmla="*/ 213 w 496"/>
                <a:gd name="T5" fmla="*/ 0 h 89"/>
                <a:gd name="T6" fmla="*/ 213 w 496"/>
                <a:gd name="T7" fmla="*/ 35 h 89"/>
                <a:gd name="T8" fmla="*/ 0 w 496"/>
                <a:gd name="T9" fmla="*/ 35 h 89"/>
                <a:gd name="T10" fmla="*/ 0 w 496"/>
                <a:gd name="T11" fmla="*/ 89 h 89"/>
                <a:gd name="T12" fmla="*/ 496 w 496"/>
                <a:gd name="T13" fmla="*/ 89 h 89"/>
                <a:gd name="T14" fmla="*/ 496 w 496"/>
                <a:gd name="T15" fmla="*/ 35 h 89"/>
                <a:gd name="T16" fmla="*/ 283 w 496"/>
                <a:gd name="T17" fmla="*/ 3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6" h="89">
                  <a:moveTo>
                    <a:pt x="283" y="35"/>
                  </a:moveTo>
                  <a:lnTo>
                    <a:pt x="283" y="0"/>
                  </a:lnTo>
                  <a:lnTo>
                    <a:pt x="213" y="0"/>
                  </a:lnTo>
                  <a:lnTo>
                    <a:pt x="213" y="35"/>
                  </a:lnTo>
                  <a:lnTo>
                    <a:pt x="0" y="35"/>
                  </a:lnTo>
                  <a:lnTo>
                    <a:pt x="0" y="89"/>
                  </a:lnTo>
                  <a:lnTo>
                    <a:pt x="496" y="89"/>
                  </a:lnTo>
                  <a:lnTo>
                    <a:pt x="496" y="35"/>
                  </a:lnTo>
                  <a:lnTo>
                    <a:pt x="283" y="35"/>
                  </a:lnTo>
                  <a:close/>
                </a:path>
              </a:pathLst>
            </a:custGeom>
            <a:solidFill>
              <a:srgbClr val="C700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6" name="Freeform 14"/>
            <p:cNvSpPr/>
            <p:nvPr userDrawn="1"/>
          </p:nvSpPr>
          <p:spPr bwMode="auto">
            <a:xfrm>
              <a:off x="545" y="687"/>
              <a:ext cx="496" cy="89"/>
            </a:xfrm>
            <a:custGeom>
              <a:avLst/>
              <a:gdLst>
                <a:gd name="T0" fmla="*/ 283 w 496"/>
                <a:gd name="T1" fmla="*/ 55 h 89"/>
                <a:gd name="T2" fmla="*/ 283 w 496"/>
                <a:gd name="T3" fmla="*/ 89 h 89"/>
                <a:gd name="T4" fmla="*/ 213 w 496"/>
                <a:gd name="T5" fmla="*/ 89 h 89"/>
                <a:gd name="T6" fmla="*/ 213 w 496"/>
                <a:gd name="T7" fmla="*/ 55 h 89"/>
                <a:gd name="T8" fmla="*/ 0 w 496"/>
                <a:gd name="T9" fmla="*/ 55 h 89"/>
                <a:gd name="T10" fmla="*/ 0 w 496"/>
                <a:gd name="T11" fmla="*/ 0 h 89"/>
                <a:gd name="T12" fmla="*/ 496 w 496"/>
                <a:gd name="T13" fmla="*/ 0 h 89"/>
                <a:gd name="T14" fmla="*/ 496 w 496"/>
                <a:gd name="T15" fmla="*/ 55 h 89"/>
                <a:gd name="T16" fmla="*/ 283 w 496"/>
                <a:gd name="T17" fmla="*/ 5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6" h="89">
                  <a:moveTo>
                    <a:pt x="283" y="55"/>
                  </a:moveTo>
                  <a:lnTo>
                    <a:pt x="283" y="89"/>
                  </a:lnTo>
                  <a:lnTo>
                    <a:pt x="213" y="89"/>
                  </a:lnTo>
                  <a:lnTo>
                    <a:pt x="213" y="55"/>
                  </a:lnTo>
                  <a:lnTo>
                    <a:pt x="0" y="55"/>
                  </a:lnTo>
                  <a:lnTo>
                    <a:pt x="0" y="0"/>
                  </a:lnTo>
                  <a:lnTo>
                    <a:pt x="496" y="0"/>
                  </a:lnTo>
                  <a:lnTo>
                    <a:pt x="496" y="55"/>
                  </a:lnTo>
                  <a:lnTo>
                    <a:pt x="283" y="55"/>
                  </a:lnTo>
                  <a:close/>
                </a:path>
              </a:pathLst>
            </a:custGeom>
            <a:solidFill>
              <a:srgbClr val="C700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7" name="Freeform 15"/>
            <p:cNvSpPr>
              <a:spLocks noEditPoints="1"/>
            </p:cNvSpPr>
            <p:nvPr userDrawn="1"/>
          </p:nvSpPr>
          <p:spPr bwMode="auto">
            <a:xfrm>
              <a:off x="1190" y="313"/>
              <a:ext cx="183" cy="183"/>
            </a:xfrm>
            <a:custGeom>
              <a:avLst/>
              <a:gdLst>
                <a:gd name="T0" fmla="*/ 245 w 284"/>
                <a:gd name="T1" fmla="*/ 45 h 283"/>
                <a:gd name="T2" fmla="*/ 167 w 284"/>
                <a:gd name="T3" fmla="*/ 45 h 283"/>
                <a:gd name="T4" fmla="*/ 167 w 284"/>
                <a:gd name="T5" fmla="*/ 0 h 283"/>
                <a:gd name="T6" fmla="*/ 117 w 284"/>
                <a:gd name="T7" fmla="*/ 0 h 283"/>
                <a:gd name="T8" fmla="*/ 117 w 284"/>
                <a:gd name="T9" fmla="*/ 45 h 283"/>
                <a:gd name="T10" fmla="*/ 0 w 284"/>
                <a:gd name="T11" fmla="*/ 45 h 283"/>
                <a:gd name="T12" fmla="*/ 0 w 284"/>
                <a:gd name="T13" fmla="*/ 210 h 283"/>
                <a:gd name="T14" fmla="*/ 117 w 284"/>
                <a:gd name="T15" fmla="*/ 210 h 283"/>
                <a:gd name="T16" fmla="*/ 117 w 284"/>
                <a:gd name="T17" fmla="*/ 283 h 283"/>
                <a:gd name="T18" fmla="*/ 167 w 284"/>
                <a:gd name="T19" fmla="*/ 283 h 283"/>
                <a:gd name="T20" fmla="*/ 167 w 284"/>
                <a:gd name="T21" fmla="*/ 210 h 283"/>
                <a:gd name="T22" fmla="*/ 284 w 284"/>
                <a:gd name="T23" fmla="*/ 210 h 283"/>
                <a:gd name="T24" fmla="*/ 284 w 284"/>
                <a:gd name="T25" fmla="*/ 83 h 283"/>
                <a:gd name="T26" fmla="*/ 245 w 284"/>
                <a:gd name="T27" fmla="*/ 45 h 283"/>
                <a:gd name="T28" fmla="*/ 117 w 284"/>
                <a:gd name="T29" fmla="*/ 176 h 283"/>
                <a:gd name="T30" fmla="*/ 50 w 284"/>
                <a:gd name="T31" fmla="*/ 176 h 283"/>
                <a:gd name="T32" fmla="*/ 50 w 284"/>
                <a:gd name="T33" fmla="*/ 78 h 283"/>
                <a:gd name="T34" fmla="*/ 117 w 284"/>
                <a:gd name="T35" fmla="*/ 78 h 283"/>
                <a:gd name="T36" fmla="*/ 117 w 284"/>
                <a:gd name="T37" fmla="*/ 176 h 283"/>
                <a:gd name="T38" fmla="*/ 234 w 284"/>
                <a:gd name="T39" fmla="*/ 176 h 283"/>
                <a:gd name="T40" fmla="*/ 167 w 284"/>
                <a:gd name="T41" fmla="*/ 176 h 283"/>
                <a:gd name="T42" fmla="*/ 167 w 284"/>
                <a:gd name="T43" fmla="*/ 78 h 283"/>
                <a:gd name="T44" fmla="*/ 218 w 284"/>
                <a:gd name="T45" fmla="*/ 78 h 283"/>
                <a:gd name="T46" fmla="*/ 234 w 284"/>
                <a:gd name="T47" fmla="*/ 94 h 283"/>
                <a:gd name="T48" fmla="*/ 234 w 284"/>
                <a:gd name="T49" fmla="*/ 176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4" h="283">
                  <a:moveTo>
                    <a:pt x="245" y="45"/>
                  </a:moveTo>
                  <a:cubicBezTo>
                    <a:pt x="225" y="45"/>
                    <a:pt x="167" y="45"/>
                    <a:pt x="167" y="45"/>
                  </a:cubicBezTo>
                  <a:cubicBezTo>
                    <a:pt x="167" y="0"/>
                    <a:pt x="167" y="0"/>
                    <a:pt x="167" y="0"/>
                  </a:cubicBezTo>
                  <a:cubicBezTo>
                    <a:pt x="117" y="0"/>
                    <a:pt x="117" y="0"/>
                    <a:pt x="117" y="0"/>
                  </a:cubicBezTo>
                  <a:cubicBezTo>
                    <a:pt x="117" y="45"/>
                    <a:pt x="117" y="45"/>
                    <a:pt x="117" y="45"/>
                  </a:cubicBezTo>
                  <a:cubicBezTo>
                    <a:pt x="0" y="45"/>
                    <a:pt x="0" y="45"/>
                    <a:pt x="0" y="45"/>
                  </a:cubicBezTo>
                  <a:cubicBezTo>
                    <a:pt x="0" y="210"/>
                    <a:pt x="0" y="210"/>
                    <a:pt x="0" y="210"/>
                  </a:cubicBezTo>
                  <a:cubicBezTo>
                    <a:pt x="117" y="210"/>
                    <a:pt x="117" y="210"/>
                    <a:pt x="117" y="210"/>
                  </a:cubicBezTo>
                  <a:cubicBezTo>
                    <a:pt x="117" y="283"/>
                    <a:pt x="117" y="283"/>
                    <a:pt x="117" y="283"/>
                  </a:cubicBezTo>
                  <a:cubicBezTo>
                    <a:pt x="167" y="283"/>
                    <a:pt x="167" y="283"/>
                    <a:pt x="167" y="283"/>
                  </a:cubicBezTo>
                  <a:cubicBezTo>
                    <a:pt x="167" y="210"/>
                    <a:pt x="167" y="210"/>
                    <a:pt x="167" y="210"/>
                  </a:cubicBezTo>
                  <a:cubicBezTo>
                    <a:pt x="284" y="210"/>
                    <a:pt x="284" y="210"/>
                    <a:pt x="284" y="210"/>
                  </a:cubicBezTo>
                  <a:cubicBezTo>
                    <a:pt x="284" y="210"/>
                    <a:pt x="284" y="121"/>
                    <a:pt x="284" y="83"/>
                  </a:cubicBezTo>
                  <a:cubicBezTo>
                    <a:pt x="284" y="60"/>
                    <a:pt x="266" y="45"/>
                    <a:pt x="245" y="45"/>
                  </a:cubicBezTo>
                  <a:close/>
                  <a:moveTo>
                    <a:pt x="117" y="176"/>
                  </a:moveTo>
                  <a:cubicBezTo>
                    <a:pt x="50" y="176"/>
                    <a:pt x="50" y="176"/>
                    <a:pt x="50" y="176"/>
                  </a:cubicBezTo>
                  <a:cubicBezTo>
                    <a:pt x="50" y="78"/>
                    <a:pt x="50" y="78"/>
                    <a:pt x="50" y="78"/>
                  </a:cubicBezTo>
                  <a:cubicBezTo>
                    <a:pt x="117" y="78"/>
                    <a:pt x="117" y="78"/>
                    <a:pt x="117" y="78"/>
                  </a:cubicBezTo>
                  <a:lnTo>
                    <a:pt x="117" y="176"/>
                  </a:lnTo>
                  <a:close/>
                  <a:moveTo>
                    <a:pt x="234" y="176"/>
                  </a:moveTo>
                  <a:cubicBezTo>
                    <a:pt x="167" y="176"/>
                    <a:pt x="167" y="176"/>
                    <a:pt x="167" y="176"/>
                  </a:cubicBezTo>
                  <a:cubicBezTo>
                    <a:pt x="167" y="78"/>
                    <a:pt x="167" y="78"/>
                    <a:pt x="167" y="78"/>
                  </a:cubicBezTo>
                  <a:cubicBezTo>
                    <a:pt x="167" y="78"/>
                    <a:pt x="205" y="78"/>
                    <a:pt x="218" y="78"/>
                  </a:cubicBezTo>
                  <a:cubicBezTo>
                    <a:pt x="227" y="78"/>
                    <a:pt x="234" y="86"/>
                    <a:pt x="234" y="94"/>
                  </a:cubicBezTo>
                  <a:cubicBezTo>
                    <a:pt x="234" y="120"/>
                    <a:pt x="234" y="176"/>
                    <a:pt x="234" y="176"/>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8" name="Freeform 16"/>
            <p:cNvSpPr>
              <a:spLocks noEditPoints="1"/>
            </p:cNvSpPr>
            <p:nvPr userDrawn="1"/>
          </p:nvSpPr>
          <p:spPr bwMode="auto">
            <a:xfrm>
              <a:off x="1641" y="313"/>
              <a:ext cx="182" cy="183"/>
            </a:xfrm>
            <a:custGeom>
              <a:avLst/>
              <a:gdLst>
                <a:gd name="T0" fmla="*/ 244 w 283"/>
                <a:gd name="T1" fmla="*/ 45 h 283"/>
                <a:gd name="T2" fmla="*/ 167 w 283"/>
                <a:gd name="T3" fmla="*/ 45 h 283"/>
                <a:gd name="T4" fmla="*/ 167 w 283"/>
                <a:gd name="T5" fmla="*/ 0 h 283"/>
                <a:gd name="T6" fmla="*/ 116 w 283"/>
                <a:gd name="T7" fmla="*/ 0 h 283"/>
                <a:gd name="T8" fmla="*/ 116 w 283"/>
                <a:gd name="T9" fmla="*/ 45 h 283"/>
                <a:gd name="T10" fmla="*/ 0 w 283"/>
                <a:gd name="T11" fmla="*/ 45 h 283"/>
                <a:gd name="T12" fmla="*/ 0 w 283"/>
                <a:gd name="T13" fmla="*/ 210 h 283"/>
                <a:gd name="T14" fmla="*/ 116 w 283"/>
                <a:gd name="T15" fmla="*/ 210 h 283"/>
                <a:gd name="T16" fmla="*/ 116 w 283"/>
                <a:gd name="T17" fmla="*/ 283 h 283"/>
                <a:gd name="T18" fmla="*/ 167 w 283"/>
                <a:gd name="T19" fmla="*/ 283 h 283"/>
                <a:gd name="T20" fmla="*/ 167 w 283"/>
                <a:gd name="T21" fmla="*/ 210 h 283"/>
                <a:gd name="T22" fmla="*/ 283 w 283"/>
                <a:gd name="T23" fmla="*/ 210 h 283"/>
                <a:gd name="T24" fmla="*/ 283 w 283"/>
                <a:gd name="T25" fmla="*/ 83 h 283"/>
                <a:gd name="T26" fmla="*/ 244 w 283"/>
                <a:gd name="T27" fmla="*/ 45 h 283"/>
                <a:gd name="T28" fmla="*/ 116 w 283"/>
                <a:gd name="T29" fmla="*/ 176 h 283"/>
                <a:gd name="T30" fmla="*/ 50 w 283"/>
                <a:gd name="T31" fmla="*/ 176 h 283"/>
                <a:gd name="T32" fmla="*/ 50 w 283"/>
                <a:gd name="T33" fmla="*/ 78 h 283"/>
                <a:gd name="T34" fmla="*/ 116 w 283"/>
                <a:gd name="T35" fmla="*/ 78 h 283"/>
                <a:gd name="T36" fmla="*/ 116 w 283"/>
                <a:gd name="T37" fmla="*/ 176 h 283"/>
                <a:gd name="T38" fmla="*/ 233 w 283"/>
                <a:gd name="T39" fmla="*/ 176 h 283"/>
                <a:gd name="T40" fmla="*/ 167 w 283"/>
                <a:gd name="T41" fmla="*/ 176 h 283"/>
                <a:gd name="T42" fmla="*/ 167 w 283"/>
                <a:gd name="T43" fmla="*/ 78 h 283"/>
                <a:gd name="T44" fmla="*/ 218 w 283"/>
                <a:gd name="T45" fmla="*/ 78 h 283"/>
                <a:gd name="T46" fmla="*/ 233 w 283"/>
                <a:gd name="T47" fmla="*/ 94 h 283"/>
                <a:gd name="T48" fmla="*/ 233 w 283"/>
                <a:gd name="T49" fmla="*/ 176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3" h="283">
                  <a:moveTo>
                    <a:pt x="244" y="45"/>
                  </a:moveTo>
                  <a:cubicBezTo>
                    <a:pt x="225" y="45"/>
                    <a:pt x="167" y="45"/>
                    <a:pt x="167" y="45"/>
                  </a:cubicBezTo>
                  <a:cubicBezTo>
                    <a:pt x="167" y="0"/>
                    <a:pt x="167" y="0"/>
                    <a:pt x="167" y="0"/>
                  </a:cubicBezTo>
                  <a:cubicBezTo>
                    <a:pt x="116" y="0"/>
                    <a:pt x="116" y="0"/>
                    <a:pt x="116" y="0"/>
                  </a:cubicBezTo>
                  <a:cubicBezTo>
                    <a:pt x="116" y="45"/>
                    <a:pt x="116" y="45"/>
                    <a:pt x="116" y="45"/>
                  </a:cubicBezTo>
                  <a:cubicBezTo>
                    <a:pt x="0" y="45"/>
                    <a:pt x="0" y="45"/>
                    <a:pt x="0" y="45"/>
                  </a:cubicBezTo>
                  <a:cubicBezTo>
                    <a:pt x="0" y="210"/>
                    <a:pt x="0" y="210"/>
                    <a:pt x="0" y="210"/>
                  </a:cubicBezTo>
                  <a:cubicBezTo>
                    <a:pt x="116" y="210"/>
                    <a:pt x="116" y="210"/>
                    <a:pt x="116" y="210"/>
                  </a:cubicBezTo>
                  <a:cubicBezTo>
                    <a:pt x="116" y="283"/>
                    <a:pt x="116" y="283"/>
                    <a:pt x="116" y="283"/>
                  </a:cubicBezTo>
                  <a:cubicBezTo>
                    <a:pt x="167" y="283"/>
                    <a:pt x="167" y="283"/>
                    <a:pt x="167" y="283"/>
                  </a:cubicBezTo>
                  <a:cubicBezTo>
                    <a:pt x="167" y="210"/>
                    <a:pt x="167" y="210"/>
                    <a:pt x="167" y="210"/>
                  </a:cubicBezTo>
                  <a:cubicBezTo>
                    <a:pt x="283" y="210"/>
                    <a:pt x="283" y="210"/>
                    <a:pt x="283" y="210"/>
                  </a:cubicBezTo>
                  <a:cubicBezTo>
                    <a:pt x="283" y="210"/>
                    <a:pt x="283" y="121"/>
                    <a:pt x="283" y="83"/>
                  </a:cubicBezTo>
                  <a:cubicBezTo>
                    <a:pt x="283" y="60"/>
                    <a:pt x="265" y="45"/>
                    <a:pt x="244" y="45"/>
                  </a:cubicBezTo>
                  <a:close/>
                  <a:moveTo>
                    <a:pt x="116" y="176"/>
                  </a:moveTo>
                  <a:cubicBezTo>
                    <a:pt x="50" y="176"/>
                    <a:pt x="50" y="176"/>
                    <a:pt x="50" y="176"/>
                  </a:cubicBezTo>
                  <a:cubicBezTo>
                    <a:pt x="50" y="78"/>
                    <a:pt x="50" y="78"/>
                    <a:pt x="50" y="78"/>
                  </a:cubicBezTo>
                  <a:cubicBezTo>
                    <a:pt x="116" y="78"/>
                    <a:pt x="116" y="78"/>
                    <a:pt x="116" y="78"/>
                  </a:cubicBezTo>
                  <a:lnTo>
                    <a:pt x="116" y="176"/>
                  </a:lnTo>
                  <a:close/>
                  <a:moveTo>
                    <a:pt x="233" y="176"/>
                  </a:moveTo>
                  <a:cubicBezTo>
                    <a:pt x="167" y="176"/>
                    <a:pt x="167" y="176"/>
                    <a:pt x="167" y="176"/>
                  </a:cubicBezTo>
                  <a:cubicBezTo>
                    <a:pt x="167" y="78"/>
                    <a:pt x="167" y="78"/>
                    <a:pt x="167" y="78"/>
                  </a:cubicBezTo>
                  <a:cubicBezTo>
                    <a:pt x="167" y="78"/>
                    <a:pt x="205" y="78"/>
                    <a:pt x="218" y="78"/>
                  </a:cubicBezTo>
                  <a:cubicBezTo>
                    <a:pt x="227" y="78"/>
                    <a:pt x="233" y="86"/>
                    <a:pt x="233" y="94"/>
                  </a:cubicBezTo>
                  <a:cubicBezTo>
                    <a:pt x="233" y="120"/>
                    <a:pt x="233" y="176"/>
                    <a:pt x="233" y="176"/>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9" name="Freeform 17"/>
            <p:cNvSpPr/>
            <p:nvPr userDrawn="1"/>
          </p:nvSpPr>
          <p:spPr bwMode="auto">
            <a:xfrm>
              <a:off x="1453" y="351"/>
              <a:ext cx="109" cy="107"/>
            </a:xfrm>
            <a:custGeom>
              <a:avLst/>
              <a:gdLst>
                <a:gd name="T0" fmla="*/ 0 w 109"/>
                <a:gd name="T1" fmla="*/ 107 h 107"/>
                <a:gd name="T2" fmla="*/ 0 w 109"/>
                <a:gd name="T3" fmla="*/ 88 h 107"/>
                <a:gd name="T4" fmla="*/ 39 w 109"/>
                <a:gd name="T5" fmla="*/ 88 h 107"/>
                <a:gd name="T6" fmla="*/ 39 w 109"/>
                <a:gd name="T7" fmla="*/ 60 h 107"/>
                <a:gd name="T8" fmla="*/ 5 w 109"/>
                <a:gd name="T9" fmla="*/ 60 h 107"/>
                <a:gd name="T10" fmla="*/ 5 w 109"/>
                <a:gd name="T11" fmla="*/ 41 h 107"/>
                <a:gd name="T12" fmla="*/ 39 w 109"/>
                <a:gd name="T13" fmla="*/ 41 h 107"/>
                <a:gd name="T14" fmla="*/ 39 w 109"/>
                <a:gd name="T15" fmla="*/ 19 h 107"/>
                <a:gd name="T16" fmla="*/ 0 w 109"/>
                <a:gd name="T17" fmla="*/ 19 h 107"/>
                <a:gd name="T18" fmla="*/ 0 w 109"/>
                <a:gd name="T19" fmla="*/ 0 h 107"/>
                <a:gd name="T20" fmla="*/ 107 w 109"/>
                <a:gd name="T21" fmla="*/ 0 h 107"/>
                <a:gd name="T22" fmla="*/ 107 w 109"/>
                <a:gd name="T23" fmla="*/ 19 h 107"/>
                <a:gd name="T24" fmla="*/ 69 w 109"/>
                <a:gd name="T25" fmla="*/ 19 h 107"/>
                <a:gd name="T26" fmla="*/ 69 w 109"/>
                <a:gd name="T27" fmla="*/ 41 h 107"/>
                <a:gd name="T28" fmla="*/ 102 w 109"/>
                <a:gd name="T29" fmla="*/ 41 h 107"/>
                <a:gd name="T30" fmla="*/ 102 w 109"/>
                <a:gd name="T31" fmla="*/ 60 h 107"/>
                <a:gd name="T32" fmla="*/ 69 w 109"/>
                <a:gd name="T33" fmla="*/ 60 h 107"/>
                <a:gd name="T34" fmla="*/ 69 w 109"/>
                <a:gd name="T35" fmla="*/ 88 h 107"/>
                <a:gd name="T36" fmla="*/ 85 w 109"/>
                <a:gd name="T37" fmla="*/ 88 h 107"/>
                <a:gd name="T38" fmla="*/ 85 w 109"/>
                <a:gd name="T39" fmla="*/ 74 h 107"/>
                <a:gd name="T40" fmla="*/ 107 w 109"/>
                <a:gd name="T41" fmla="*/ 74 h 107"/>
                <a:gd name="T42" fmla="*/ 109 w 109"/>
                <a:gd name="T43" fmla="*/ 107 h 107"/>
                <a:gd name="T44" fmla="*/ 0 w 109"/>
                <a:gd name="T4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107">
                  <a:moveTo>
                    <a:pt x="0" y="107"/>
                  </a:moveTo>
                  <a:lnTo>
                    <a:pt x="0" y="88"/>
                  </a:lnTo>
                  <a:lnTo>
                    <a:pt x="39" y="88"/>
                  </a:lnTo>
                  <a:lnTo>
                    <a:pt x="39" y="60"/>
                  </a:lnTo>
                  <a:lnTo>
                    <a:pt x="5" y="60"/>
                  </a:lnTo>
                  <a:lnTo>
                    <a:pt x="5" y="41"/>
                  </a:lnTo>
                  <a:lnTo>
                    <a:pt x="39" y="41"/>
                  </a:lnTo>
                  <a:lnTo>
                    <a:pt x="39" y="19"/>
                  </a:lnTo>
                  <a:lnTo>
                    <a:pt x="0" y="19"/>
                  </a:lnTo>
                  <a:lnTo>
                    <a:pt x="0" y="0"/>
                  </a:lnTo>
                  <a:lnTo>
                    <a:pt x="107" y="0"/>
                  </a:lnTo>
                  <a:lnTo>
                    <a:pt x="107" y="19"/>
                  </a:lnTo>
                  <a:lnTo>
                    <a:pt x="69" y="19"/>
                  </a:lnTo>
                  <a:lnTo>
                    <a:pt x="69" y="41"/>
                  </a:lnTo>
                  <a:lnTo>
                    <a:pt x="102" y="41"/>
                  </a:lnTo>
                  <a:lnTo>
                    <a:pt x="102" y="60"/>
                  </a:lnTo>
                  <a:lnTo>
                    <a:pt x="69" y="60"/>
                  </a:lnTo>
                  <a:lnTo>
                    <a:pt x="69" y="88"/>
                  </a:lnTo>
                  <a:lnTo>
                    <a:pt x="85" y="88"/>
                  </a:lnTo>
                  <a:lnTo>
                    <a:pt x="85" y="74"/>
                  </a:lnTo>
                  <a:lnTo>
                    <a:pt x="107" y="74"/>
                  </a:lnTo>
                  <a:lnTo>
                    <a:pt x="109" y="107"/>
                  </a:lnTo>
                  <a:lnTo>
                    <a:pt x="0" y="107"/>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0" name="Freeform 18"/>
            <p:cNvSpPr>
              <a:spLocks noEditPoints="1"/>
            </p:cNvSpPr>
            <p:nvPr userDrawn="1"/>
          </p:nvSpPr>
          <p:spPr bwMode="auto">
            <a:xfrm>
              <a:off x="1415" y="316"/>
              <a:ext cx="183" cy="177"/>
            </a:xfrm>
            <a:custGeom>
              <a:avLst/>
              <a:gdLst>
                <a:gd name="T0" fmla="*/ 251 w 285"/>
                <a:gd name="T1" fmla="*/ 0 h 274"/>
                <a:gd name="T2" fmla="*/ 0 w 285"/>
                <a:gd name="T3" fmla="*/ 0 h 274"/>
                <a:gd name="T4" fmla="*/ 0 w 285"/>
                <a:gd name="T5" fmla="*/ 274 h 274"/>
                <a:gd name="T6" fmla="*/ 285 w 285"/>
                <a:gd name="T7" fmla="*/ 274 h 274"/>
                <a:gd name="T8" fmla="*/ 285 w 285"/>
                <a:gd name="T9" fmla="*/ 34 h 274"/>
                <a:gd name="T10" fmla="*/ 251 w 285"/>
                <a:gd name="T11" fmla="*/ 0 h 274"/>
                <a:gd name="T12" fmla="*/ 241 w 285"/>
                <a:gd name="T13" fmla="*/ 242 h 274"/>
                <a:gd name="T14" fmla="*/ 45 w 285"/>
                <a:gd name="T15" fmla="*/ 242 h 274"/>
                <a:gd name="T16" fmla="*/ 45 w 285"/>
                <a:gd name="T17" fmla="*/ 31 h 274"/>
                <a:gd name="T18" fmla="*/ 227 w 285"/>
                <a:gd name="T19" fmla="*/ 31 h 274"/>
                <a:gd name="T20" fmla="*/ 241 w 285"/>
                <a:gd name="T21" fmla="*/ 45 h 274"/>
                <a:gd name="T22" fmla="*/ 241 w 285"/>
                <a:gd name="T23" fmla="*/ 242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5" h="274">
                  <a:moveTo>
                    <a:pt x="251" y="0"/>
                  </a:moveTo>
                  <a:cubicBezTo>
                    <a:pt x="244" y="0"/>
                    <a:pt x="0" y="0"/>
                    <a:pt x="0" y="0"/>
                  </a:cubicBezTo>
                  <a:cubicBezTo>
                    <a:pt x="0" y="274"/>
                    <a:pt x="0" y="274"/>
                    <a:pt x="0" y="274"/>
                  </a:cubicBezTo>
                  <a:cubicBezTo>
                    <a:pt x="285" y="274"/>
                    <a:pt x="285" y="274"/>
                    <a:pt x="285" y="274"/>
                  </a:cubicBezTo>
                  <a:cubicBezTo>
                    <a:pt x="285" y="274"/>
                    <a:pt x="285" y="39"/>
                    <a:pt x="285" y="34"/>
                  </a:cubicBezTo>
                  <a:cubicBezTo>
                    <a:pt x="285" y="14"/>
                    <a:pt x="269" y="0"/>
                    <a:pt x="251" y="0"/>
                  </a:cubicBezTo>
                  <a:close/>
                  <a:moveTo>
                    <a:pt x="241" y="242"/>
                  </a:moveTo>
                  <a:cubicBezTo>
                    <a:pt x="45" y="242"/>
                    <a:pt x="45" y="242"/>
                    <a:pt x="45" y="242"/>
                  </a:cubicBezTo>
                  <a:cubicBezTo>
                    <a:pt x="45" y="31"/>
                    <a:pt x="45" y="31"/>
                    <a:pt x="45" y="31"/>
                  </a:cubicBezTo>
                  <a:cubicBezTo>
                    <a:pt x="227" y="31"/>
                    <a:pt x="227" y="31"/>
                    <a:pt x="227" y="31"/>
                  </a:cubicBezTo>
                  <a:cubicBezTo>
                    <a:pt x="235" y="31"/>
                    <a:pt x="241" y="38"/>
                    <a:pt x="241" y="45"/>
                  </a:cubicBezTo>
                  <a:lnTo>
                    <a:pt x="241" y="24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1" name="Freeform 19"/>
            <p:cNvSpPr/>
            <p:nvPr userDrawn="1"/>
          </p:nvSpPr>
          <p:spPr bwMode="auto">
            <a:xfrm>
              <a:off x="1866" y="313"/>
              <a:ext cx="183" cy="183"/>
            </a:xfrm>
            <a:custGeom>
              <a:avLst/>
              <a:gdLst>
                <a:gd name="T0" fmla="*/ 173 w 285"/>
                <a:gd name="T1" fmla="*/ 200 h 283"/>
                <a:gd name="T2" fmla="*/ 173 w 285"/>
                <a:gd name="T3" fmla="*/ 162 h 283"/>
                <a:gd name="T4" fmla="*/ 277 w 285"/>
                <a:gd name="T5" fmla="*/ 162 h 283"/>
                <a:gd name="T6" fmla="*/ 277 w 285"/>
                <a:gd name="T7" fmla="*/ 127 h 283"/>
                <a:gd name="T8" fmla="*/ 173 w 285"/>
                <a:gd name="T9" fmla="*/ 127 h 283"/>
                <a:gd name="T10" fmla="*/ 173 w 285"/>
                <a:gd name="T11" fmla="*/ 87 h 283"/>
                <a:gd name="T12" fmla="*/ 124 w 285"/>
                <a:gd name="T13" fmla="*/ 87 h 283"/>
                <a:gd name="T14" fmla="*/ 124 w 285"/>
                <a:gd name="T15" fmla="*/ 127 h 283"/>
                <a:gd name="T16" fmla="*/ 60 w 285"/>
                <a:gd name="T17" fmla="*/ 127 h 283"/>
                <a:gd name="T18" fmla="*/ 99 w 285"/>
                <a:gd name="T19" fmla="*/ 61 h 283"/>
                <a:gd name="T20" fmla="*/ 281 w 285"/>
                <a:gd name="T21" fmla="*/ 61 h 283"/>
                <a:gd name="T22" fmla="*/ 281 w 285"/>
                <a:gd name="T23" fmla="*/ 26 h 283"/>
                <a:gd name="T24" fmla="*/ 120 w 285"/>
                <a:gd name="T25" fmla="*/ 26 h 283"/>
                <a:gd name="T26" fmla="*/ 135 w 285"/>
                <a:gd name="T27" fmla="*/ 0 h 283"/>
                <a:gd name="T28" fmla="*/ 83 w 285"/>
                <a:gd name="T29" fmla="*/ 0 h 283"/>
                <a:gd name="T30" fmla="*/ 68 w 285"/>
                <a:gd name="T31" fmla="*/ 26 h 283"/>
                <a:gd name="T32" fmla="*/ 5 w 285"/>
                <a:gd name="T33" fmla="*/ 26 h 283"/>
                <a:gd name="T34" fmla="*/ 5 w 285"/>
                <a:gd name="T35" fmla="*/ 61 h 283"/>
                <a:gd name="T36" fmla="*/ 47 w 285"/>
                <a:gd name="T37" fmla="*/ 61 h 283"/>
                <a:gd name="T38" fmla="*/ 14 w 285"/>
                <a:gd name="T39" fmla="*/ 117 h 283"/>
                <a:gd name="T40" fmla="*/ 8 w 285"/>
                <a:gd name="T41" fmla="*/ 138 h 283"/>
                <a:gd name="T42" fmla="*/ 8 w 285"/>
                <a:gd name="T43" fmla="*/ 162 h 283"/>
                <a:gd name="T44" fmla="*/ 124 w 285"/>
                <a:gd name="T45" fmla="*/ 162 h 283"/>
                <a:gd name="T46" fmla="*/ 124 w 285"/>
                <a:gd name="T47" fmla="*/ 200 h 283"/>
                <a:gd name="T48" fmla="*/ 0 w 285"/>
                <a:gd name="T49" fmla="*/ 200 h 283"/>
                <a:gd name="T50" fmla="*/ 0 w 285"/>
                <a:gd name="T51" fmla="*/ 235 h 283"/>
                <a:gd name="T52" fmla="*/ 124 w 285"/>
                <a:gd name="T53" fmla="*/ 235 h 283"/>
                <a:gd name="T54" fmla="*/ 124 w 285"/>
                <a:gd name="T55" fmla="*/ 283 h 283"/>
                <a:gd name="T56" fmla="*/ 173 w 285"/>
                <a:gd name="T57" fmla="*/ 283 h 283"/>
                <a:gd name="T58" fmla="*/ 173 w 285"/>
                <a:gd name="T59" fmla="*/ 235 h 283"/>
                <a:gd name="T60" fmla="*/ 285 w 285"/>
                <a:gd name="T61" fmla="*/ 235 h 283"/>
                <a:gd name="T62" fmla="*/ 285 w 285"/>
                <a:gd name="T63" fmla="*/ 200 h 283"/>
                <a:gd name="T64" fmla="*/ 173 w 285"/>
                <a:gd name="T65" fmla="*/ 20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5" h="283">
                  <a:moveTo>
                    <a:pt x="173" y="200"/>
                  </a:moveTo>
                  <a:cubicBezTo>
                    <a:pt x="173" y="162"/>
                    <a:pt x="173" y="162"/>
                    <a:pt x="173" y="162"/>
                  </a:cubicBezTo>
                  <a:cubicBezTo>
                    <a:pt x="277" y="162"/>
                    <a:pt x="277" y="162"/>
                    <a:pt x="277" y="162"/>
                  </a:cubicBezTo>
                  <a:cubicBezTo>
                    <a:pt x="277" y="127"/>
                    <a:pt x="277" y="127"/>
                    <a:pt x="277" y="127"/>
                  </a:cubicBezTo>
                  <a:cubicBezTo>
                    <a:pt x="173" y="127"/>
                    <a:pt x="173" y="127"/>
                    <a:pt x="173" y="127"/>
                  </a:cubicBezTo>
                  <a:cubicBezTo>
                    <a:pt x="173" y="87"/>
                    <a:pt x="173" y="87"/>
                    <a:pt x="173" y="87"/>
                  </a:cubicBezTo>
                  <a:cubicBezTo>
                    <a:pt x="124" y="87"/>
                    <a:pt x="124" y="87"/>
                    <a:pt x="124" y="87"/>
                  </a:cubicBezTo>
                  <a:cubicBezTo>
                    <a:pt x="124" y="127"/>
                    <a:pt x="124" y="127"/>
                    <a:pt x="124" y="127"/>
                  </a:cubicBezTo>
                  <a:cubicBezTo>
                    <a:pt x="60" y="127"/>
                    <a:pt x="60" y="127"/>
                    <a:pt x="60" y="127"/>
                  </a:cubicBezTo>
                  <a:cubicBezTo>
                    <a:pt x="99" y="61"/>
                    <a:pt x="99" y="61"/>
                    <a:pt x="99" y="61"/>
                  </a:cubicBezTo>
                  <a:cubicBezTo>
                    <a:pt x="281" y="61"/>
                    <a:pt x="281" y="61"/>
                    <a:pt x="281" y="61"/>
                  </a:cubicBezTo>
                  <a:cubicBezTo>
                    <a:pt x="281" y="26"/>
                    <a:pt x="281" y="26"/>
                    <a:pt x="281" y="26"/>
                  </a:cubicBezTo>
                  <a:cubicBezTo>
                    <a:pt x="120" y="26"/>
                    <a:pt x="120" y="26"/>
                    <a:pt x="120" y="26"/>
                  </a:cubicBezTo>
                  <a:cubicBezTo>
                    <a:pt x="135" y="0"/>
                    <a:pt x="135" y="0"/>
                    <a:pt x="135" y="0"/>
                  </a:cubicBezTo>
                  <a:cubicBezTo>
                    <a:pt x="83" y="0"/>
                    <a:pt x="83" y="0"/>
                    <a:pt x="83" y="0"/>
                  </a:cubicBezTo>
                  <a:cubicBezTo>
                    <a:pt x="68" y="26"/>
                    <a:pt x="68" y="26"/>
                    <a:pt x="68" y="26"/>
                  </a:cubicBezTo>
                  <a:cubicBezTo>
                    <a:pt x="5" y="26"/>
                    <a:pt x="5" y="26"/>
                    <a:pt x="5" y="26"/>
                  </a:cubicBezTo>
                  <a:cubicBezTo>
                    <a:pt x="5" y="61"/>
                    <a:pt x="5" y="61"/>
                    <a:pt x="5" y="61"/>
                  </a:cubicBezTo>
                  <a:cubicBezTo>
                    <a:pt x="47" y="61"/>
                    <a:pt x="47" y="61"/>
                    <a:pt x="47" y="61"/>
                  </a:cubicBezTo>
                  <a:cubicBezTo>
                    <a:pt x="14" y="117"/>
                    <a:pt x="14" y="117"/>
                    <a:pt x="14" y="117"/>
                  </a:cubicBezTo>
                  <a:cubicBezTo>
                    <a:pt x="10" y="124"/>
                    <a:pt x="8" y="130"/>
                    <a:pt x="8" y="138"/>
                  </a:cubicBezTo>
                  <a:cubicBezTo>
                    <a:pt x="8" y="162"/>
                    <a:pt x="8" y="162"/>
                    <a:pt x="8" y="162"/>
                  </a:cubicBezTo>
                  <a:cubicBezTo>
                    <a:pt x="124" y="162"/>
                    <a:pt x="124" y="162"/>
                    <a:pt x="124" y="162"/>
                  </a:cubicBezTo>
                  <a:cubicBezTo>
                    <a:pt x="124" y="200"/>
                    <a:pt x="124" y="200"/>
                    <a:pt x="124" y="200"/>
                  </a:cubicBezTo>
                  <a:cubicBezTo>
                    <a:pt x="0" y="200"/>
                    <a:pt x="0" y="200"/>
                    <a:pt x="0" y="200"/>
                  </a:cubicBezTo>
                  <a:cubicBezTo>
                    <a:pt x="0" y="235"/>
                    <a:pt x="0" y="235"/>
                    <a:pt x="0" y="235"/>
                  </a:cubicBezTo>
                  <a:cubicBezTo>
                    <a:pt x="124" y="235"/>
                    <a:pt x="124" y="235"/>
                    <a:pt x="124" y="235"/>
                  </a:cubicBezTo>
                  <a:cubicBezTo>
                    <a:pt x="124" y="283"/>
                    <a:pt x="124" y="283"/>
                    <a:pt x="124" y="283"/>
                  </a:cubicBezTo>
                  <a:cubicBezTo>
                    <a:pt x="173" y="283"/>
                    <a:pt x="173" y="283"/>
                    <a:pt x="173" y="283"/>
                  </a:cubicBezTo>
                  <a:cubicBezTo>
                    <a:pt x="173" y="235"/>
                    <a:pt x="173" y="235"/>
                    <a:pt x="173" y="235"/>
                  </a:cubicBezTo>
                  <a:cubicBezTo>
                    <a:pt x="285" y="235"/>
                    <a:pt x="285" y="235"/>
                    <a:pt x="285" y="235"/>
                  </a:cubicBezTo>
                  <a:cubicBezTo>
                    <a:pt x="285" y="200"/>
                    <a:pt x="285" y="200"/>
                    <a:pt x="285" y="200"/>
                  </a:cubicBezTo>
                  <a:lnTo>
                    <a:pt x="173" y="20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800">
        <p14:flythrough dir="ou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200" fill="hold"/>
                                        <p:tgtEl>
                                          <p:spTgt spid="11"/>
                                        </p:tgtEl>
                                        <p:attrNameLst>
                                          <p:attrName>ppt_w</p:attrName>
                                        </p:attrNameLst>
                                      </p:cBhvr>
                                      <p:tavLst>
                                        <p:tav tm="0">
                                          <p:val>
                                            <p:strVal val="4*#ppt_w"/>
                                          </p:val>
                                        </p:tav>
                                        <p:tav tm="100000">
                                          <p:val>
                                            <p:strVal val="#ppt_w"/>
                                          </p:val>
                                        </p:tav>
                                      </p:tavLst>
                                    </p:anim>
                                    <p:anim calcmode="lin" valueType="num">
                                      <p:cBhvr>
                                        <p:cTn id="8" dur="200" fill="hold"/>
                                        <p:tgtEl>
                                          <p:spTgt spid="11"/>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50" presetClass="exit" presetSubtype="0" accel="100000" fill="hold" grpId="1" nodeType="afterEffect">
                                  <p:stCondLst>
                                    <p:cond delay="300"/>
                                  </p:stCondLst>
                                  <p:childTnLst>
                                    <p:anim calcmode="lin" valueType="num">
                                      <p:cBhvr>
                                        <p:cTn id="11" dur="1000"/>
                                        <p:tgtEl>
                                          <p:spTgt spid="11"/>
                                        </p:tgtEl>
                                        <p:attrNameLst>
                                          <p:attrName>ppt_w</p:attrName>
                                        </p:attrNameLst>
                                      </p:cBhvr>
                                      <p:tavLst>
                                        <p:tav tm="0">
                                          <p:val>
                                            <p:strVal val="ppt_w"/>
                                          </p:val>
                                        </p:tav>
                                        <p:tav tm="100000">
                                          <p:val>
                                            <p:strVal val="ppt_w+.3"/>
                                          </p:val>
                                        </p:tav>
                                      </p:tavLst>
                                    </p:anim>
                                    <p:anim calcmode="lin" valueType="num">
                                      <p:cBhvr>
                                        <p:cTn id="12" dur="1000"/>
                                        <p:tgtEl>
                                          <p:spTgt spid="11"/>
                                        </p:tgtEl>
                                        <p:attrNameLst>
                                          <p:attrName>ppt_h</p:attrName>
                                        </p:attrNameLst>
                                      </p:cBhvr>
                                      <p:tavLst>
                                        <p:tav tm="0">
                                          <p:val>
                                            <p:strVal val="ppt_h"/>
                                          </p:val>
                                        </p:tav>
                                        <p:tav tm="100000">
                                          <p:val>
                                            <p:strVal val="ppt_h"/>
                                          </p:val>
                                        </p:tav>
                                      </p:tavLst>
                                    </p:anim>
                                    <p:animEffect transition="out" filter="fade">
                                      <p:cBhvr>
                                        <p:cTn id="13" dur="1000"/>
                                        <p:tgtEl>
                                          <p:spTgt spid="11"/>
                                        </p:tgtEl>
                                      </p:cBhvr>
                                    </p:animEffect>
                                    <p:set>
                                      <p:cBhvr>
                                        <p:cTn id="14" dur="1" fill="hold">
                                          <p:stCondLst>
                                            <p:cond delay="999"/>
                                          </p:stCondLst>
                                        </p:cTn>
                                        <p:tgtEl>
                                          <p:spTgt spid="11"/>
                                        </p:tgtEl>
                                        <p:attrNameLst>
                                          <p:attrName>style.visibility</p:attrName>
                                        </p:attrNameLst>
                                      </p:cBhvr>
                                      <p:to>
                                        <p:strVal val="hidden"/>
                                      </p:to>
                                    </p:set>
                                  </p:childTnLst>
                                </p:cTn>
                              </p:par>
                              <p:par>
                                <p:cTn id="15" presetID="10" presetClass="entr" presetSubtype="0" fill="hold" grpId="0" nodeType="withEffect">
                                  <p:stCondLst>
                                    <p:cond delay="0"/>
                                  </p:stCondLst>
                                  <p:iterate type="lt">
                                    <p:tmPct val="10000"/>
                                  </p:iterate>
                                  <p:childTnLst>
                                    <p:set>
                                      <p:cBhvr>
                                        <p:cTn id="16" dur="1" fill="hold">
                                          <p:stCondLst>
                                            <p:cond delay="0"/>
                                          </p:stCondLst>
                                        </p:cTn>
                                        <p:tgtEl>
                                          <p:spTgt spid="48"/>
                                        </p:tgtEl>
                                        <p:attrNameLst>
                                          <p:attrName>style.visibility</p:attrName>
                                        </p:attrNameLst>
                                      </p:cBhvr>
                                      <p:to>
                                        <p:strVal val="visible"/>
                                      </p:to>
                                    </p:set>
                                    <p:animEffect transition="in" filter="fade">
                                      <p:cBhvr>
                                        <p:cTn id="17" dur="500"/>
                                        <p:tgtEl>
                                          <p:spTgt spid="48"/>
                                        </p:tgtEl>
                                      </p:cBhvr>
                                    </p:animEffect>
                                  </p:childTnLst>
                                </p:cTn>
                              </p:par>
                              <p:par>
                                <p:cTn id="18" presetID="10" presetClass="entr" presetSubtype="0" fill="hold" grpId="0" nodeType="withEffect">
                                  <p:stCondLst>
                                    <p:cond delay="300"/>
                                  </p:stCondLst>
                                  <p:iterate type="lt">
                                    <p:tmPct val="10000"/>
                                  </p:iterate>
                                  <p:childTnLst>
                                    <p:set>
                                      <p:cBhvr>
                                        <p:cTn id="19" dur="1" fill="hold">
                                          <p:stCondLst>
                                            <p:cond delay="0"/>
                                          </p:stCondLst>
                                        </p:cTn>
                                        <p:tgtEl>
                                          <p:spTgt spid="49">
                                            <p:txEl>
                                              <p:pRg st="0" end="0"/>
                                            </p:txEl>
                                          </p:spTgt>
                                        </p:tgtEl>
                                        <p:attrNameLst>
                                          <p:attrName>style.visibility</p:attrName>
                                        </p:attrNameLst>
                                      </p:cBhvr>
                                      <p:to>
                                        <p:strVal val="visible"/>
                                      </p:to>
                                    </p:set>
                                    <p:animEffect transition="in" filter="fade">
                                      <p:cBhvr>
                                        <p:cTn id="20" dur="500"/>
                                        <p:tgtEl>
                                          <p:spTgt spid="49">
                                            <p:txEl>
                                              <p:pRg st="0" end="0"/>
                                            </p:txEl>
                                          </p:spTgt>
                                        </p:tgtEl>
                                      </p:cBhvr>
                                    </p:animEffect>
                                  </p:childTnLst>
                                </p:cTn>
                              </p:par>
                              <p:par>
                                <p:cTn id="21" presetID="10" presetClass="entr" presetSubtype="0" fill="hold" grpId="0" nodeType="withEffect">
                                  <p:stCondLst>
                                    <p:cond delay="300"/>
                                  </p:stCondLst>
                                  <p:iterate type="lt">
                                    <p:tmPct val="10000"/>
                                  </p:iterate>
                                  <p:childTnLst>
                                    <p:set>
                                      <p:cBhvr>
                                        <p:cTn id="22" dur="1" fill="hold">
                                          <p:stCondLst>
                                            <p:cond delay="0"/>
                                          </p:stCondLst>
                                        </p:cTn>
                                        <p:tgtEl>
                                          <p:spTgt spid="50">
                                            <p:txEl>
                                              <p:pRg st="0" end="0"/>
                                            </p:txEl>
                                          </p:spTgt>
                                        </p:tgtEl>
                                        <p:attrNameLst>
                                          <p:attrName>style.visibility</p:attrName>
                                        </p:attrNameLst>
                                      </p:cBhvr>
                                      <p:to>
                                        <p:strVal val="visible"/>
                                      </p:to>
                                    </p:set>
                                    <p:animEffect transition="in" filter="fade">
                                      <p:cBhvr>
                                        <p:cTn id="23" dur="500"/>
                                        <p:tgtEl>
                                          <p:spTgt spid="50">
                                            <p:txEl>
                                              <p:pRg st="0" end="0"/>
                                            </p:txEl>
                                          </p:spTgt>
                                        </p:tgtEl>
                                      </p:cBhvr>
                                    </p:animEffect>
                                  </p:childTnLst>
                                </p:cTn>
                              </p:par>
                              <p:par>
                                <p:cTn id="24" presetID="10" presetClass="entr" presetSubtype="0" fill="hold" grpId="0" nodeType="withEffect">
                                  <p:stCondLst>
                                    <p:cond delay="300"/>
                                  </p:stCondLst>
                                  <p:iterate type="lt">
                                    <p:tmPct val="10000"/>
                                  </p:iterate>
                                  <p:childTnLst>
                                    <p:set>
                                      <p:cBhvr>
                                        <p:cTn id="25" dur="1" fill="hold">
                                          <p:stCondLst>
                                            <p:cond delay="0"/>
                                          </p:stCondLst>
                                        </p:cTn>
                                        <p:tgtEl>
                                          <p:spTgt spid="54">
                                            <p:txEl>
                                              <p:pRg st="0" end="0"/>
                                            </p:txEl>
                                          </p:spTgt>
                                        </p:tgtEl>
                                        <p:attrNameLst>
                                          <p:attrName>style.visibility</p:attrName>
                                        </p:attrNameLst>
                                      </p:cBhvr>
                                      <p:to>
                                        <p:strVal val="visible"/>
                                      </p:to>
                                    </p:set>
                                    <p:animEffect transition="in" filter="fade">
                                      <p:cBhvr>
                                        <p:cTn id="26" dur="500"/>
                                        <p:tgtEl>
                                          <p:spTgt spid="54">
                                            <p:txEl>
                                              <p:pRg st="0" end="0"/>
                                            </p:txEl>
                                          </p:spTgt>
                                        </p:tgtEl>
                                      </p:cBhvr>
                                    </p:animEffect>
                                  </p:childTnLst>
                                </p:cTn>
                              </p:par>
                              <p:par>
                                <p:cTn id="27" presetID="10" presetClass="entr" presetSubtype="0" fill="hold" grpId="0" nodeType="withEffect">
                                  <p:stCondLst>
                                    <p:cond delay="300"/>
                                  </p:stCondLst>
                                  <p:iterate type="lt">
                                    <p:tmPct val="10000"/>
                                  </p:iterate>
                                  <p:childTnLst>
                                    <p:set>
                                      <p:cBhvr>
                                        <p:cTn id="28" dur="1" fill="hold">
                                          <p:stCondLst>
                                            <p:cond delay="0"/>
                                          </p:stCondLst>
                                        </p:cTn>
                                        <p:tgtEl>
                                          <p:spTgt spid="54">
                                            <p:txEl>
                                              <p:pRg st="1" end="1"/>
                                            </p:txEl>
                                          </p:spTgt>
                                        </p:tgtEl>
                                        <p:attrNameLst>
                                          <p:attrName>style.visibility</p:attrName>
                                        </p:attrNameLst>
                                      </p:cBhvr>
                                      <p:to>
                                        <p:strVal val="visible"/>
                                      </p:to>
                                    </p:set>
                                    <p:animEffect transition="in" filter="fade">
                                      <p:cBhvr>
                                        <p:cTn id="29" dur="500"/>
                                        <p:tgtEl>
                                          <p:spTgt spid="5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54" grpId="0" build="p">
        <p:tmplLst>
          <p:tmpl lvl="1">
            <p:tnLst>
              <p:par>
                <p:cTn presetID="10" presetClass="entr" presetSubtype="0" fill="hold" nodeType="withEffect">
                  <p:stCondLst>
                    <p:cond delay="300"/>
                  </p:stCondLst>
                  <p:iterate type="lt">
                    <p:tmPct val="10000"/>
                  </p:iterate>
                  <p:childTnLst>
                    <p:set>
                      <p:cBhvr>
                        <p:cTn dur="1" fill="hold">
                          <p:stCondLst>
                            <p:cond delay="0"/>
                          </p:stCondLst>
                        </p:cTn>
                        <p:tgtEl>
                          <p:spTgt spid="54"/>
                        </p:tgtEl>
                        <p:attrNameLst>
                          <p:attrName>style.visibility</p:attrName>
                        </p:attrNameLst>
                      </p:cBhvr>
                      <p:to>
                        <p:strVal val="visible"/>
                      </p:to>
                    </p:set>
                    <p:animEffect transition="in" filter="fade">
                      <p:cBhvr>
                        <p:cTn dur="500"/>
                        <p:tgtEl>
                          <p:spTgt spid="54"/>
                        </p:tgtEl>
                      </p:cBhvr>
                    </p:animEffect>
                  </p:childTnLst>
                </p:cTn>
              </p:par>
            </p:tnLst>
          </p:tmpl>
        </p:tmplLst>
      </p:bldP>
      <p:bldP spid="48" grpId="0"/>
      <p:bldP spid="49" grpId="0" build="p">
        <p:tmplLst>
          <p:tmpl lvl="1">
            <p:tnLst>
              <p:par>
                <p:cTn presetID="10" presetClass="entr" presetSubtype="0" fill="hold" nodeType="withEffect">
                  <p:stCondLst>
                    <p:cond delay="300"/>
                  </p:stCondLst>
                  <p:iterate type="lt">
                    <p:tmPct val="10000"/>
                  </p:iterate>
                  <p:childTnLst>
                    <p:set>
                      <p:cBhvr>
                        <p:cTn dur="1" fill="hold">
                          <p:stCondLst>
                            <p:cond delay="0"/>
                          </p:stCondLst>
                        </p:cTn>
                        <p:tgtEl>
                          <p:spTgt spid="49"/>
                        </p:tgtEl>
                        <p:attrNameLst>
                          <p:attrName>style.visibility</p:attrName>
                        </p:attrNameLst>
                      </p:cBhvr>
                      <p:to>
                        <p:strVal val="visible"/>
                      </p:to>
                    </p:set>
                    <p:animEffect transition="in" filter="fade">
                      <p:cBhvr>
                        <p:cTn dur="500"/>
                        <p:tgtEl>
                          <p:spTgt spid="49"/>
                        </p:tgtEl>
                      </p:cBhvr>
                    </p:animEffect>
                  </p:childTnLst>
                </p:cTn>
              </p:par>
            </p:tnLst>
          </p:tmpl>
        </p:tmplLst>
      </p:bldP>
      <p:bldP spid="50" grpId="0" build="p">
        <p:tmplLst>
          <p:tmpl lvl="1">
            <p:tnLst>
              <p:par>
                <p:cTn presetID="10" presetClass="entr" presetSubtype="0" fill="hold" nodeType="withEffect">
                  <p:stCondLst>
                    <p:cond delay="300"/>
                  </p:stCondLst>
                  <p:iterate type="lt">
                    <p:tmPct val="10000"/>
                  </p:iterate>
                  <p:childTnLst>
                    <p:set>
                      <p:cBhvr>
                        <p:cTn dur="1" fill="hold">
                          <p:stCondLst>
                            <p:cond delay="0"/>
                          </p:stCondLst>
                        </p:cTn>
                        <p:tgtEl>
                          <p:spTgt spid="50"/>
                        </p:tgtEl>
                        <p:attrNameLst>
                          <p:attrName>style.visibility</p:attrName>
                        </p:attrNameLst>
                      </p:cBhvr>
                      <p:to>
                        <p:strVal val="visible"/>
                      </p:to>
                    </p:set>
                    <p:animEffect transition="in" filter="fade">
                      <p:cBhvr>
                        <p:cTn dur="500"/>
                        <p:tgtEl>
                          <p:spTgt spid="50"/>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showMasterSp="0">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775749" y="0"/>
            <a:ext cx="10889201" cy="768367"/>
          </a:xfrm>
        </p:spPr>
        <p:txBody>
          <a:bodyPr/>
          <a:lstStyle/>
          <a:p>
            <a:r>
              <a:rPr lang="zh-CN" altLang="en-US" dirty="0" smtClean="0"/>
              <a:t>单击此处编辑母版标题样式</a:t>
            </a:r>
            <a:endParaRPr lang="zh-CN" altLang="en-US" dirty="0"/>
          </a:p>
        </p:txBody>
      </p:sp>
      <p:sp>
        <p:nvSpPr>
          <p:cNvPr id="3" name="内容占位符 2"/>
          <p:cNvSpPr>
            <a:spLocks noGrp="1"/>
          </p:cNvSpPr>
          <p:nvPr>
            <p:ph idx="1"/>
          </p:nvPr>
        </p:nvSpPr>
        <p:spPr/>
        <p:txBody>
          <a:bodyPr/>
          <a:lstStyle>
            <a:lvl1pPr>
              <a:buClr>
                <a:srgbClr val="C70019"/>
              </a:buClr>
              <a:defRPr/>
            </a:lvl1pPr>
            <a:lvl2pPr>
              <a:buClr>
                <a:srgbClr val="C70019"/>
              </a:buClr>
              <a:defRPr/>
            </a:lvl2pPr>
            <a:lvl3pPr>
              <a:buClr>
                <a:srgbClr val="C70019"/>
              </a:buClr>
              <a:defRPr/>
            </a:lvl3pPr>
            <a:lvl4pPr>
              <a:buClr>
                <a:srgbClr val="C70019"/>
              </a:buClr>
              <a:defRPr/>
            </a:lvl4pPr>
            <a:lvl5pPr>
              <a:buClr>
                <a:srgbClr val="C70019"/>
              </a:buClr>
              <a:defRPr/>
            </a:lvl5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cxnSp>
        <p:nvCxnSpPr>
          <p:cNvPr id="11" name="直接连接符 10"/>
          <p:cNvCxnSpPr/>
          <p:nvPr userDrawn="1"/>
        </p:nvCxnSpPr>
        <p:spPr bwMode="auto">
          <a:xfrm>
            <a:off x="775749" y="759900"/>
            <a:ext cx="10889202" cy="0"/>
          </a:xfrm>
          <a:prstGeom prst="line">
            <a:avLst/>
          </a:prstGeom>
          <a:gradFill rotWithShape="1">
            <a:gsLst>
              <a:gs pos="0">
                <a:schemeClr val="bg2"/>
              </a:gs>
              <a:gs pos="100000">
                <a:schemeClr val="bg2">
                  <a:gamma/>
                  <a:shade val="46275"/>
                  <a:invGamma/>
                </a:schemeClr>
              </a:gs>
            </a:gsLst>
            <a:lin ang="5400000" scaled="1"/>
          </a:gradFill>
          <a:ln w="3175" cap="flat" cmpd="sng" algn="ctr">
            <a:solidFill>
              <a:srgbClr val="C0C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日期占位符 21"/>
          <p:cNvSpPr>
            <a:spLocks noGrp="1"/>
          </p:cNvSpPr>
          <p:nvPr>
            <p:ph type="dt" sz="half" idx="10"/>
          </p:nvPr>
        </p:nvSpPr>
        <p:spPr/>
        <p:txBody>
          <a:bodyPr/>
          <a:lstStyle>
            <a:lvl1pPr>
              <a:defRPr>
                <a:solidFill>
                  <a:schemeClr val="accent2"/>
                </a:solidFill>
              </a:defRPr>
            </a:lvl1pPr>
          </a:lstStyle>
          <a:p>
            <a:fld id="{FFA666A8-35F5-4217-9C0C-5C1876C99DDF}" type="datetime1">
              <a:rPr lang="en-US" altLang="zh-CN" smtClean="0"/>
            </a:fld>
            <a:endParaRPr lang="en-US"/>
          </a:p>
        </p:txBody>
      </p:sp>
      <p:sp>
        <p:nvSpPr>
          <p:cNvPr id="23" name="页脚占位符 22"/>
          <p:cNvSpPr>
            <a:spLocks noGrp="1"/>
          </p:cNvSpPr>
          <p:nvPr>
            <p:ph type="ftr" sz="quarter" idx="11"/>
          </p:nvPr>
        </p:nvSpPr>
        <p:spPr/>
        <p:txBody>
          <a:bodyPr/>
          <a:lstStyle>
            <a:lvl1pPr>
              <a:defRPr>
                <a:solidFill>
                  <a:schemeClr val="accent2"/>
                </a:solidFill>
              </a:defRPr>
            </a:lvl1pPr>
          </a:lstStyle>
          <a:p>
            <a:r>
              <a:rPr lang="zh-CN" altLang="en-US" smtClean="0"/>
              <a:t>中国中车股份有限公司 版权所有 </a:t>
            </a:r>
            <a:r>
              <a:rPr lang="en-US" altLang="zh-CN" smtClean="0"/>
              <a:t>2015</a:t>
            </a:r>
            <a:endParaRPr lang="zh-CN" altLang="en-US"/>
          </a:p>
        </p:txBody>
      </p:sp>
      <p:sp>
        <p:nvSpPr>
          <p:cNvPr id="24" name="灯片编号占位符 23"/>
          <p:cNvSpPr>
            <a:spLocks noGrp="1"/>
          </p:cNvSpPr>
          <p:nvPr>
            <p:ph type="sldNum" sz="quarter" idx="12"/>
          </p:nvPr>
        </p:nvSpPr>
        <p:spPr/>
        <p:txBody>
          <a:bodyPr/>
          <a:lstStyle>
            <a:lvl1pPr algn="ctr">
              <a:defRPr>
                <a:solidFill>
                  <a:schemeClr val="accent2"/>
                </a:solidFill>
              </a:defRPr>
            </a:lvl1pPr>
          </a:lstStyle>
          <a:p>
            <a:fld id="{6B8E27FD-115D-4720-AE9C-63133A02825A}" type="slidenum">
              <a:rPr lang="zh-CN" altLang="en-US" smtClean="0"/>
            </a:fld>
            <a:endParaRPr lang="zh-CN" altLang="en-US" dirty="0"/>
          </a:p>
        </p:txBody>
      </p:sp>
      <p:grpSp>
        <p:nvGrpSpPr>
          <p:cNvPr id="25" name="组合 24"/>
          <p:cNvGrpSpPr/>
          <p:nvPr userDrawn="1"/>
        </p:nvGrpSpPr>
        <p:grpSpPr>
          <a:xfrm>
            <a:off x="549279" y="6565900"/>
            <a:ext cx="551388" cy="181700"/>
            <a:chOff x="411958" y="6548368"/>
            <a:chExt cx="623471" cy="216764"/>
          </a:xfrm>
        </p:grpSpPr>
        <p:sp>
          <p:nvSpPr>
            <p:cNvPr id="26" name="左中括号 25"/>
            <p:cNvSpPr/>
            <p:nvPr userDrawn="1"/>
          </p:nvSpPr>
          <p:spPr bwMode="auto">
            <a:xfrm>
              <a:off x="411958" y="6548368"/>
              <a:ext cx="83343" cy="216764"/>
            </a:xfrm>
            <a:prstGeom prst="leftBracket">
              <a:avLst>
                <a:gd name="adj" fmla="val 0"/>
              </a:avLst>
            </a:prstGeom>
            <a:noFill/>
            <a:ln w="19050" cap="flat" cmpd="sng" algn="ctr">
              <a:solidFill>
                <a:schemeClr val="accent2">
                  <a:lumMod val="40000"/>
                  <a:lumOff val="60000"/>
                </a:schemeClr>
              </a:solidFill>
              <a:prstDash val="solid"/>
              <a:round/>
              <a:headEnd type="none" w="med" len="med"/>
              <a:tailEnd type="none" w="med" len="med"/>
            </a:ln>
            <a:effectLst/>
          </p:spPr>
          <p:txBody>
            <a:bodyPr rtlCol="0" anchor="ctr"/>
            <a:lstStyle/>
            <a:p>
              <a:pPr algn="ctr"/>
              <a:endParaRPr lang="zh-CN" altLang="en-US" sz="1800">
                <a:solidFill>
                  <a:schemeClr val="accent2"/>
                </a:solidFill>
              </a:endParaRPr>
            </a:p>
          </p:txBody>
        </p:sp>
        <p:sp>
          <p:nvSpPr>
            <p:cNvPr id="27" name="左中括号 26"/>
            <p:cNvSpPr/>
            <p:nvPr userDrawn="1"/>
          </p:nvSpPr>
          <p:spPr bwMode="auto">
            <a:xfrm flipH="1">
              <a:off x="952086" y="6548368"/>
              <a:ext cx="83343" cy="216764"/>
            </a:xfrm>
            <a:prstGeom prst="leftBracket">
              <a:avLst>
                <a:gd name="adj" fmla="val 0"/>
              </a:avLst>
            </a:prstGeom>
            <a:noFill/>
            <a:ln w="19050" cap="flat" cmpd="sng" algn="ctr">
              <a:solidFill>
                <a:schemeClr val="accent2">
                  <a:lumMod val="40000"/>
                  <a:lumOff val="60000"/>
                </a:schemeClr>
              </a:solidFill>
              <a:prstDash val="solid"/>
              <a:round/>
              <a:headEnd type="none" w="med" len="med"/>
              <a:tailEnd type="none" w="med" len="med"/>
            </a:ln>
            <a:effectLst/>
          </p:spPr>
          <p:txBody>
            <a:bodyPr rtlCol="0" anchor="ctr"/>
            <a:lstStyle/>
            <a:p>
              <a:pPr algn="ctr"/>
              <a:endParaRPr lang="zh-CN" altLang="en-US" sz="1800">
                <a:solidFill>
                  <a:schemeClr val="accent2"/>
                </a:solidFill>
              </a:endParaRPr>
            </a:p>
          </p:txBody>
        </p:sp>
      </p:grpSp>
      <p:sp>
        <p:nvSpPr>
          <p:cNvPr id="12" name="Freeform 15"/>
          <p:cNvSpPr>
            <a:spLocks noEditPoints="1"/>
          </p:cNvSpPr>
          <p:nvPr userDrawn="1"/>
        </p:nvSpPr>
        <p:spPr bwMode="auto">
          <a:xfrm>
            <a:off x="0" y="-1"/>
            <a:ext cx="775750" cy="765175"/>
          </a:xfrm>
          <a:custGeom>
            <a:avLst/>
            <a:gdLst>
              <a:gd name="T0" fmla="*/ 0 w 2589"/>
              <a:gd name="T1" fmla="*/ 0 h 2554"/>
              <a:gd name="T2" fmla="*/ 0 w 2589"/>
              <a:gd name="T3" fmla="*/ 2554 h 2554"/>
              <a:gd name="T4" fmla="*/ 2589 w 2589"/>
              <a:gd name="T5" fmla="*/ 2554 h 2554"/>
              <a:gd name="T6" fmla="*/ 2589 w 2589"/>
              <a:gd name="T7" fmla="*/ 0 h 2554"/>
              <a:gd name="T8" fmla="*/ 0 w 2589"/>
              <a:gd name="T9" fmla="*/ 0 h 2554"/>
              <a:gd name="T10" fmla="*/ 2019 w 2589"/>
              <a:gd name="T11" fmla="*/ 1935 h 2554"/>
              <a:gd name="T12" fmla="*/ 1396 w 2589"/>
              <a:gd name="T13" fmla="*/ 1935 h 2554"/>
              <a:gd name="T14" fmla="*/ 1396 w 2589"/>
              <a:gd name="T15" fmla="*/ 2036 h 2554"/>
              <a:gd name="T16" fmla="*/ 1193 w 2589"/>
              <a:gd name="T17" fmla="*/ 2036 h 2554"/>
              <a:gd name="T18" fmla="*/ 1193 w 2589"/>
              <a:gd name="T19" fmla="*/ 1935 h 2554"/>
              <a:gd name="T20" fmla="*/ 570 w 2589"/>
              <a:gd name="T21" fmla="*/ 1935 h 2554"/>
              <a:gd name="T22" fmla="*/ 570 w 2589"/>
              <a:gd name="T23" fmla="*/ 1776 h 2554"/>
              <a:gd name="T24" fmla="*/ 2019 w 2589"/>
              <a:gd name="T25" fmla="*/ 1776 h 2554"/>
              <a:gd name="T26" fmla="*/ 2019 w 2589"/>
              <a:gd name="T27" fmla="*/ 1935 h 2554"/>
              <a:gd name="T28" fmla="*/ 845 w 2589"/>
              <a:gd name="T29" fmla="*/ 1095 h 2554"/>
              <a:gd name="T30" fmla="*/ 773 w 2589"/>
              <a:gd name="T31" fmla="*/ 1167 h 2554"/>
              <a:gd name="T32" fmla="*/ 773 w 2589"/>
              <a:gd name="T33" fmla="*/ 1457 h 2554"/>
              <a:gd name="T34" fmla="*/ 845 w 2589"/>
              <a:gd name="T35" fmla="*/ 1529 h 2554"/>
              <a:gd name="T36" fmla="*/ 1193 w 2589"/>
              <a:gd name="T37" fmla="*/ 1529 h 2554"/>
              <a:gd name="T38" fmla="*/ 1193 w 2589"/>
              <a:gd name="T39" fmla="*/ 1689 h 2554"/>
              <a:gd name="T40" fmla="*/ 787 w 2589"/>
              <a:gd name="T41" fmla="*/ 1689 h 2554"/>
              <a:gd name="T42" fmla="*/ 585 w 2589"/>
              <a:gd name="T43" fmla="*/ 1486 h 2554"/>
              <a:gd name="T44" fmla="*/ 585 w 2589"/>
              <a:gd name="T45" fmla="*/ 1138 h 2554"/>
              <a:gd name="T46" fmla="*/ 787 w 2589"/>
              <a:gd name="T47" fmla="*/ 936 h 2554"/>
              <a:gd name="T48" fmla="*/ 1193 w 2589"/>
              <a:gd name="T49" fmla="*/ 936 h 2554"/>
              <a:gd name="T50" fmla="*/ 1193 w 2589"/>
              <a:gd name="T51" fmla="*/ 1095 h 2554"/>
              <a:gd name="T52" fmla="*/ 845 w 2589"/>
              <a:gd name="T53" fmla="*/ 1095 h 2554"/>
              <a:gd name="T54" fmla="*/ 1193 w 2589"/>
              <a:gd name="T55" fmla="*/ 1225 h 2554"/>
              <a:gd name="T56" fmla="*/ 1193 w 2589"/>
              <a:gd name="T57" fmla="*/ 1399 h 2554"/>
              <a:gd name="T58" fmla="*/ 961 w 2589"/>
              <a:gd name="T59" fmla="*/ 1399 h 2554"/>
              <a:gd name="T60" fmla="*/ 933 w 2589"/>
              <a:gd name="T61" fmla="*/ 1370 h 2554"/>
              <a:gd name="T62" fmla="*/ 933 w 2589"/>
              <a:gd name="T63" fmla="*/ 1254 h 2554"/>
              <a:gd name="T64" fmla="*/ 961 w 2589"/>
              <a:gd name="T65" fmla="*/ 1225 h 2554"/>
              <a:gd name="T66" fmla="*/ 1193 w 2589"/>
              <a:gd name="T67" fmla="*/ 1225 h 2554"/>
              <a:gd name="T68" fmla="*/ 1743 w 2589"/>
              <a:gd name="T69" fmla="*/ 1529 h 2554"/>
              <a:gd name="T70" fmla="*/ 1816 w 2589"/>
              <a:gd name="T71" fmla="*/ 1457 h 2554"/>
              <a:gd name="T72" fmla="*/ 1816 w 2589"/>
              <a:gd name="T73" fmla="*/ 1167 h 2554"/>
              <a:gd name="T74" fmla="*/ 1743 w 2589"/>
              <a:gd name="T75" fmla="*/ 1095 h 2554"/>
              <a:gd name="T76" fmla="*/ 1396 w 2589"/>
              <a:gd name="T77" fmla="*/ 1095 h 2554"/>
              <a:gd name="T78" fmla="*/ 1396 w 2589"/>
              <a:gd name="T79" fmla="*/ 936 h 2554"/>
              <a:gd name="T80" fmla="*/ 1802 w 2589"/>
              <a:gd name="T81" fmla="*/ 936 h 2554"/>
              <a:gd name="T82" fmla="*/ 2004 w 2589"/>
              <a:gd name="T83" fmla="*/ 1138 h 2554"/>
              <a:gd name="T84" fmla="*/ 2004 w 2589"/>
              <a:gd name="T85" fmla="*/ 1486 h 2554"/>
              <a:gd name="T86" fmla="*/ 1802 w 2589"/>
              <a:gd name="T87" fmla="*/ 1689 h 2554"/>
              <a:gd name="T88" fmla="*/ 1396 w 2589"/>
              <a:gd name="T89" fmla="*/ 1689 h 2554"/>
              <a:gd name="T90" fmla="*/ 1396 w 2589"/>
              <a:gd name="T91" fmla="*/ 1529 h 2554"/>
              <a:gd name="T92" fmla="*/ 1743 w 2589"/>
              <a:gd name="T93" fmla="*/ 1529 h 2554"/>
              <a:gd name="T94" fmla="*/ 1396 w 2589"/>
              <a:gd name="T95" fmla="*/ 1399 h 2554"/>
              <a:gd name="T96" fmla="*/ 1396 w 2589"/>
              <a:gd name="T97" fmla="*/ 1225 h 2554"/>
              <a:gd name="T98" fmla="*/ 1628 w 2589"/>
              <a:gd name="T99" fmla="*/ 1225 h 2554"/>
              <a:gd name="T100" fmla="*/ 1657 w 2589"/>
              <a:gd name="T101" fmla="*/ 1254 h 2554"/>
              <a:gd name="T102" fmla="*/ 1657 w 2589"/>
              <a:gd name="T103" fmla="*/ 1370 h 2554"/>
              <a:gd name="T104" fmla="*/ 1628 w 2589"/>
              <a:gd name="T105" fmla="*/ 1399 h 2554"/>
              <a:gd name="T106" fmla="*/ 1396 w 2589"/>
              <a:gd name="T107" fmla="*/ 1399 h 2554"/>
              <a:gd name="T108" fmla="*/ 2019 w 2589"/>
              <a:gd name="T109" fmla="*/ 849 h 2554"/>
              <a:gd name="T110" fmla="*/ 570 w 2589"/>
              <a:gd name="T111" fmla="*/ 849 h 2554"/>
              <a:gd name="T112" fmla="*/ 570 w 2589"/>
              <a:gd name="T113" fmla="*/ 690 h 2554"/>
              <a:gd name="T114" fmla="*/ 1193 w 2589"/>
              <a:gd name="T115" fmla="*/ 690 h 2554"/>
              <a:gd name="T116" fmla="*/ 1193 w 2589"/>
              <a:gd name="T117" fmla="*/ 588 h 2554"/>
              <a:gd name="T118" fmla="*/ 1396 w 2589"/>
              <a:gd name="T119" fmla="*/ 588 h 2554"/>
              <a:gd name="T120" fmla="*/ 1396 w 2589"/>
              <a:gd name="T121" fmla="*/ 690 h 2554"/>
              <a:gd name="T122" fmla="*/ 2019 w 2589"/>
              <a:gd name="T123" fmla="*/ 690 h 2554"/>
              <a:gd name="T124" fmla="*/ 2019 w 2589"/>
              <a:gd name="T125" fmla="*/ 849 h 2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9" h="2554">
                <a:moveTo>
                  <a:pt x="0" y="0"/>
                </a:moveTo>
                <a:cubicBezTo>
                  <a:pt x="0" y="2554"/>
                  <a:pt x="0" y="2554"/>
                  <a:pt x="0" y="2554"/>
                </a:cubicBezTo>
                <a:cubicBezTo>
                  <a:pt x="2589" y="2554"/>
                  <a:pt x="2589" y="2554"/>
                  <a:pt x="2589" y="2554"/>
                </a:cubicBezTo>
                <a:cubicBezTo>
                  <a:pt x="2589" y="0"/>
                  <a:pt x="2589" y="0"/>
                  <a:pt x="2589" y="0"/>
                </a:cubicBezTo>
                <a:lnTo>
                  <a:pt x="0" y="0"/>
                </a:lnTo>
                <a:close/>
                <a:moveTo>
                  <a:pt x="2019" y="1935"/>
                </a:moveTo>
                <a:cubicBezTo>
                  <a:pt x="1396" y="1935"/>
                  <a:pt x="1396" y="1935"/>
                  <a:pt x="1396" y="1935"/>
                </a:cubicBezTo>
                <a:cubicBezTo>
                  <a:pt x="1396" y="2036"/>
                  <a:pt x="1396" y="2036"/>
                  <a:pt x="1396" y="2036"/>
                </a:cubicBezTo>
                <a:cubicBezTo>
                  <a:pt x="1193" y="2036"/>
                  <a:pt x="1193" y="2036"/>
                  <a:pt x="1193" y="2036"/>
                </a:cubicBezTo>
                <a:cubicBezTo>
                  <a:pt x="1193" y="1935"/>
                  <a:pt x="1193" y="1935"/>
                  <a:pt x="1193" y="1935"/>
                </a:cubicBezTo>
                <a:cubicBezTo>
                  <a:pt x="570" y="1935"/>
                  <a:pt x="570" y="1935"/>
                  <a:pt x="570" y="1935"/>
                </a:cubicBezTo>
                <a:cubicBezTo>
                  <a:pt x="570" y="1776"/>
                  <a:pt x="570" y="1776"/>
                  <a:pt x="570" y="1776"/>
                </a:cubicBezTo>
                <a:cubicBezTo>
                  <a:pt x="2019" y="1776"/>
                  <a:pt x="2019" y="1776"/>
                  <a:pt x="2019" y="1776"/>
                </a:cubicBezTo>
                <a:lnTo>
                  <a:pt x="2019" y="1935"/>
                </a:lnTo>
                <a:close/>
                <a:moveTo>
                  <a:pt x="845" y="1095"/>
                </a:moveTo>
                <a:cubicBezTo>
                  <a:pt x="805" y="1095"/>
                  <a:pt x="773" y="1127"/>
                  <a:pt x="773" y="1167"/>
                </a:cubicBezTo>
                <a:cubicBezTo>
                  <a:pt x="773" y="1457"/>
                  <a:pt x="773" y="1457"/>
                  <a:pt x="773" y="1457"/>
                </a:cubicBezTo>
                <a:cubicBezTo>
                  <a:pt x="773" y="1497"/>
                  <a:pt x="805" y="1529"/>
                  <a:pt x="845" y="1529"/>
                </a:cubicBezTo>
                <a:cubicBezTo>
                  <a:pt x="1193" y="1529"/>
                  <a:pt x="1193" y="1529"/>
                  <a:pt x="1193" y="1529"/>
                </a:cubicBezTo>
                <a:cubicBezTo>
                  <a:pt x="1193" y="1689"/>
                  <a:pt x="1193" y="1689"/>
                  <a:pt x="1193" y="1689"/>
                </a:cubicBezTo>
                <a:cubicBezTo>
                  <a:pt x="787" y="1689"/>
                  <a:pt x="787" y="1689"/>
                  <a:pt x="787" y="1689"/>
                </a:cubicBezTo>
                <a:cubicBezTo>
                  <a:pt x="675" y="1689"/>
                  <a:pt x="585" y="1598"/>
                  <a:pt x="585" y="1486"/>
                </a:cubicBezTo>
                <a:cubicBezTo>
                  <a:pt x="585" y="1138"/>
                  <a:pt x="585" y="1138"/>
                  <a:pt x="585" y="1138"/>
                </a:cubicBezTo>
                <a:cubicBezTo>
                  <a:pt x="585" y="1026"/>
                  <a:pt x="675" y="936"/>
                  <a:pt x="787" y="936"/>
                </a:cubicBezTo>
                <a:cubicBezTo>
                  <a:pt x="1193" y="936"/>
                  <a:pt x="1193" y="936"/>
                  <a:pt x="1193" y="936"/>
                </a:cubicBezTo>
                <a:cubicBezTo>
                  <a:pt x="1193" y="1095"/>
                  <a:pt x="1193" y="1095"/>
                  <a:pt x="1193" y="1095"/>
                </a:cubicBezTo>
                <a:lnTo>
                  <a:pt x="845" y="1095"/>
                </a:lnTo>
                <a:close/>
                <a:moveTo>
                  <a:pt x="1193" y="1225"/>
                </a:moveTo>
                <a:cubicBezTo>
                  <a:pt x="1193" y="1399"/>
                  <a:pt x="1193" y="1399"/>
                  <a:pt x="1193" y="1399"/>
                </a:cubicBezTo>
                <a:cubicBezTo>
                  <a:pt x="961" y="1399"/>
                  <a:pt x="961" y="1399"/>
                  <a:pt x="961" y="1399"/>
                </a:cubicBezTo>
                <a:cubicBezTo>
                  <a:pt x="945" y="1399"/>
                  <a:pt x="933" y="1386"/>
                  <a:pt x="933" y="1370"/>
                </a:cubicBezTo>
                <a:cubicBezTo>
                  <a:pt x="933" y="1254"/>
                  <a:pt x="933" y="1254"/>
                  <a:pt x="933" y="1254"/>
                </a:cubicBezTo>
                <a:cubicBezTo>
                  <a:pt x="933" y="1238"/>
                  <a:pt x="945" y="1225"/>
                  <a:pt x="961" y="1225"/>
                </a:cubicBezTo>
                <a:lnTo>
                  <a:pt x="1193" y="1225"/>
                </a:lnTo>
                <a:close/>
                <a:moveTo>
                  <a:pt x="1743" y="1529"/>
                </a:moveTo>
                <a:cubicBezTo>
                  <a:pt x="1783" y="1529"/>
                  <a:pt x="1816" y="1497"/>
                  <a:pt x="1816" y="1457"/>
                </a:cubicBezTo>
                <a:cubicBezTo>
                  <a:pt x="1816" y="1167"/>
                  <a:pt x="1816" y="1167"/>
                  <a:pt x="1816" y="1167"/>
                </a:cubicBezTo>
                <a:cubicBezTo>
                  <a:pt x="1816" y="1127"/>
                  <a:pt x="1783" y="1095"/>
                  <a:pt x="1743" y="1095"/>
                </a:cubicBezTo>
                <a:cubicBezTo>
                  <a:pt x="1396" y="1095"/>
                  <a:pt x="1396" y="1095"/>
                  <a:pt x="1396" y="1095"/>
                </a:cubicBezTo>
                <a:cubicBezTo>
                  <a:pt x="1396" y="936"/>
                  <a:pt x="1396" y="936"/>
                  <a:pt x="1396" y="936"/>
                </a:cubicBezTo>
                <a:cubicBezTo>
                  <a:pt x="1802" y="936"/>
                  <a:pt x="1802" y="936"/>
                  <a:pt x="1802" y="936"/>
                </a:cubicBezTo>
                <a:cubicBezTo>
                  <a:pt x="1914" y="936"/>
                  <a:pt x="2004" y="1026"/>
                  <a:pt x="2004" y="1138"/>
                </a:cubicBezTo>
                <a:cubicBezTo>
                  <a:pt x="2004" y="1486"/>
                  <a:pt x="2004" y="1486"/>
                  <a:pt x="2004" y="1486"/>
                </a:cubicBezTo>
                <a:cubicBezTo>
                  <a:pt x="2004" y="1598"/>
                  <a:pt x="1913" y="1689"/>
                  <a:pt x="1802" y="1689"/>
                </a:cubicBezTo>
                <a:cubicBezTo>
                  <a:pt x="1396" y="1689"/>
                  <a:pt x="1396" y="1689"/>
                  <a:pt x="1396" y="1689"/>
                </a:cubicBezTo>
                <a:cubicBezTo>
                  <a:pt x="1396" y="1529"/>
                  <a:pt x="1396" y="1529"/>
                  <a:pt x="1396" y="1529"/>
                </a:cubicBezTo>
                <a:lnTo>
                  <a:pt x="1743" y="1529"/>
                </a:lnTo>
                <a:close/>
                <a:moveTo>
                  <a:pt x="1396" y="1399"/>
                </a:moveTo>
                <a:cubicBezTo>
                  <a:pt x="1396" y="1225"/>
                  <a:pt x="1396" y="1225"/>
                  <a:pt x="1396" y="1225"/>
                </a:cubicBezTo>
                <a:cubicBezTo>
                  <a:pt x="1628" y="1225"/>
                  <a:pt x="1628" y="1225"/>
                  <a:pt x="1628" y="1225"/>
                </a:cubicBezTo>
                <a:cubicBezTo>
                  <a:pt x="1643" y="1225"/>
                  <a:pt x="1657" y="1238"/>
                  <a:pt x="1657" y="1254"/>
                </a:cubicBezTo>
                <a:cubicBezTo>
                  <a:pt x="1657" y="1370"/>
                  <a:pt x="1657" y="1370"/>
                  <a:pt x="1657" y="1370"/>
                </a:cubicBezTo>
                <a:cubicBezTo>
                  <a:pt x="1657" y="1386"/>
                  <a:pt x="1643" y="1399"/>
                  <a:pt x="1628" y="1399"/>
                </a:cubicBezTo>
                <a:lnTo>
                  <a:pt x="1396" y="1399"/>
                </a:lnTo>
                <a:close/>
                <a:moveTo>
                  <a:pt x="2019" y="849"/>
                </a:moveTo>
                <a:cubicBezTo>
                  <a:pt x="570" y="849"/>
                  <a:pt x="570" y="849"/>
                  <a:pt x="570" y="849"/>
                </a:cubicBezTo>
                <a:cubicBezTo>
                  <a:pt x="570" y="690"/>
                  <a:pt x="570" y="690"/>
                  <a:pt x="570" y="690"/>
                </a:cubicBezTo>
                <a:cubicBezTo>
                  <a:pt x="1193" y="690"/>
                  <a:pt x="1193" y="690"/>
                  <a:pt x="1193" y="690"/>
                </a:cubicBezTo>
                <a:cubicBezTo>
                  <a:pt x="1193" y="588"/>
                  <a:pt x="1193" y="588"/>
                  <a:pt x="1193" y="588"/>
                </a:cubicBezTo>
                <a:cubicBezTo>
                  <a:pt x="1396" y="588"/>
                  <a:pt x="1396" y="588"/>
                  <a:pt x="1396" y="588"/>
                </a:cubicBezTo>
                <a:cubicBezTo>
                  <a:pt x="1396" y="690"/>
                  <a:pt x="1396" y="690"/>
                  <a:pt x="1396" y="690"/>
                </a:cubicBezTo>
                <a:cubicBezTo>
                  <a:pt x="2019" y="690"/>
                  <a:pt x="2019" y="690"/>
                  <a:pt x="2019" y="690"/>
                </a:cubicBezTo>
                <a:lnTo>
                  <a:pt x="2019" y="849"/>
                </a:lnTo>
                <a:close/>
              </a:path>
            </a:pathLst>
          </a:custGeom>
          <a:solidFill>
            <a:srgbClr val="C700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Tree>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showMasterSp="0" userDrawn="1">
  <p:cSld name="2_仅标题">
    <p:spTree>
      <p:nvGrpSpPr>
        <p:cNvPr id="1" name=""/>
        <p:cNvGrpSpPr/>
        <p:nvPr/>
      </p:nvGrpSpPr>
      <p:grpSpPr>
        <a:xfrm>
          <a:off x="0" y="0"/>
          <a:ext cx="0" cy="0"/>
          <a:chOff x="0" y="0"/>
          <a:chExt cx="0" cy="0"/>
        </a:xfrm>
      </p:grpSpPr>
      <p:sp>
        <p:nvSpPr>
          <p:cNvPr id="10" name="矩形 9"/>
          <p:cNvSpPr/>
          <p:nvPr/>
        </p:nvSpPr>
        <p:spPr>
          <a:xfrm>
            <a:off x="12192001" y="440615"/>
            <a:ext cx="5902476" cy="6417385"/>
          </a:xfrm>
          <a:prstGeom prst="rect">
            <a:avLst/>
          </a:prstGeom>
        </p:spPr>
        <p:txBody>
          <a:bodyPr wrap="square">
            <a:noAutofit/>
          </a:bodyPr>
          <a:lstStyle/>
          <a:p>
            <a:pPr eaLnBrk="0" fontAlgn="base" hangingPunct="0">
              <a:lnSpc>
                <a:spcPct val="150000"/>
              </a:lnSpc>
              <a:spcBef>
                <a:spcPct val="30000"/>
              </a:spcBef>
              <a:spcAft>
                <a:spcPct val="0"/>
              </a:spcAft>
              <a:defRPr/>
            </a:pPr>
            <a:r>
              <a:rPr lang="zh-CN" altLang="en-US" sz="1200" dirty="0" smtClean="0">
                <a:solidFill>
                  <a:srgbClr val="000000"/>
                </a:solidFill>
                <a:latin typeface="微软雅黑" panose="020B0503020204020204" pitchFamily="34" charset="-122"/>
              </a:rPr>
              <a:t>开启参考线，请在参考线规定的区域范围内进行编辑</a:t>
            </a:r>
            <a:endParaRPr lang="en-US" altLang="zh-CN" sz="1200" dirty="0" smtClean="0">
              <a:solidFill>
                <a:srgbClr val="000000"/>
              </a:solidFill>
              <a:latin typeface="微软雅黑" panose="020B0503020204020204" pitchFamily="34" charset="-122"/>
            </a:endParaRPr>
          </a:p>
          <a:p>
            <a:pPr eaLnBrk="0" fontAlgn="base" hangingPunct="0">
              <a:lnSpc>
                <a:spcPct val="150000"/>
              </a:lnSpc>
              <a:spcBef>
                <a:spcPct val="30000"/>
              </a:spcBef>
              <a:spcAft>
                <a:spcPct val="0"/>
              </a:spcAft>
              <a:defRPr/>
            </a:pPr>
            <a:r>
              <a:rPr lang="zh-CN" altLang="en-US" sz="1200" dirty="0" smtClean="0">
                <a:solidFill>
                  <a:srgbClr val="000000"/>
                </a:solidFill>
                <a:latin typeface="微软雅黑" panose="020B0503020204020204" pitchFamily="34" charset="-122"/>
              </a:rPr>
              <a:t>参考线开启的快捷键：</a:t>
            </a:r>
            <a:r>
              <a:rPr lang="en-US" altLang="zh-CN" sz="1200" dirty="0" smtClean="0">
                <a:solidFill>
                  <a:srgbClr val="000000"/>
                </a:solidFill>
                <a:latin typeface="微软雅黑" panose="020B0503020204020204" pitchFamily="34" charset="-122"/>
              </a:rPr>
              <a:t>【ALT】+F9</a:t>
            </a:r>
            <a:endParaRPr lang="zh-CN" altLang="en-US" sz="1200" dirty="0" smtClean="0">
              <a:solidFill>
                <a:srgbClr val="000000"/>
              </a:solidFill>
              <a:latin typeface="微软雅黑" panose="020B0503020204020204" pitchFamily="34" charset="-122"/>
            </a:endParaRPr>
          </a:p>
        </p:txBody>
      </p:sp>
      <p:sp>
        <p:nvSpPr>
          <p:cNvPr id="11" name="矩形 10"/>
          <p:cNvSpPr/>
          <p:nvPr/>
        </p:nvSpPr>
        <p:spPr bwMode="auto">
          <a:xfrm>
            <a:off x="12192000" y="0"/>
            <a:ext cx="5943600" cy="440615"/>
          </a:xfrm>
          <a:prstGeom prst="rect">
            <a:avLst/>
          </a:prstGeom>
          <a:solidFill>
            <a:schemeClr val="accent1"/>
          </a:solidFill>
          <a:ln>
            <a:noFill/>
          </a:ln>
          <a:effectLst/>
        </p:spPr>
        <p:txBody>
          <a:bodyPr vert="horz" wrap="none" lIns="91440" tIns="45720" rIns="91440" bIns="45720" numCol="1" rtlCol="0" anchor="ctr" anchorCtr="0" compatLnSpc="1"/>
          <a:lstStyle/>
          <a:p>
            <a:pPr fontAlgn="base">
              <a:spcBef>
                <a:spcPct val="0"/>
              </a:spcBef>
              <a:spcAft>
                <a:spcPct val="0"/>
              </a:spcAft>
            </a:pPr>
            <a:r>
              <a:rPr lang="zh-CN" altLang="en-US" sz="1400" b="1" dirty="0" smtClean="0">
                <a:solidFill>
                  <a:srgbClr val="FFFFFF"/>
                </a:solidFill>
                <a:latin typeface="微软雅黑" panose="020B0503020204020204" pitchFamily="34" charset="-122"/>
              </a:rPr>
              <a:t>版式使用说明</a:t>
            </a:r>
            <a:endParaRPr lang="zh-CN" altLang="en-US" sz="1400" b="1" dirty="0" smtClean="0">
              <a:solidFill>
                <a:srgbClr val="FFFFFF"/>
              </a:solidFill>
              <a:latin typeface="微软雅黑" panose="020B0503020204020204" pitchFamily="34" charset="-122"/>
            </a:endParaRPr>
          </a:p>
        </p:txBody>
      </p:sp>
      <p:sp>
        <p:nvSpPr>
          <p:cNvPr id="16" name="日期占位符 21"/>
          <p:cNvSpPr>
            <a:spLocks noGrp="1"/>
          </p:cNvSpPr>
          <p:nvPr>
            <p:ph type="dt" sz="half" idx="10"/>
          </p:nvPr>
        </p:nvSpPr>
        <p:spPr>
          <a:xfrm>
            <a:off x="8153400" y="6478189"/>
            <a:ext cx="1794933" cy="360000"/>
          </a:xfrm>
        </p:spPr>
        <p:txBody>
          <a:bodyPr/>
          <a:lstStyle>
            <a:lvl1pPr>
              <a:defRPr>
                <a:solidFill>
                  <a:schemeClr val="accent2"/>
                </a:solidFill>
              </a:defRPr>
            </a:lvl1pPr>
          </a:lstStyle>
          <a:p>
            <a:fld id="{FFA666A8-35F5-4217-9C0C-5C1876C99DDF}" type="datetime1">
              <a:rPr lang="en-US" altLang="zh-CN" smtClean="0"/>
            </a:fld>
            <a:endParaRPr lang="en-US"/>
          </a:p>
        </p:txBody>
      </p:sp>
      <p:sp>
        <p:nvSpPr>
          <p:cNvPr id="20" name="页脚占位符 22"/>
          <p:cNvSpPr>
            <a:spLocks noGrp="1"/>
          </p:cNvSpPr>
          <p:nvPr>
            <p:ph type="ftr" sz="quarter" idx="11"/>
          </p:nvPr>
        </p:nvSpPr>
        <p:spPr>
          <a:xfrm>
            <a:off x="3364522" y="6478189"/>
            <a:ext cx="4788879" cy="360000"/>
          </a:xfrm>
        </p:spPr>
        <p:txBody>
          <a:bodyPr/>
          <a:lstStyle>
            <a:lvl1pPr>
              <a:defRPr>
                <a:solidFill>
                  <a:schemeClr val="accent2"/>
                </a:solidFill>
              </a:defRPr>
            </a:lvl1pPr>
          </a:lstStyle>
          <a:p>
            <a:r>
              <a:rPr lang="zh-CN" altLang="en-US" smtClean="0"/>
              <a:t>中国中车股份有限公司 版权所有 </a:t>
            </a:r>
            <a:r>
              <a:rPr lang="en-US" altLang="zh-CN" smtClean="0"/>
              <a:t>2015</a:t>
            </a:r>
            <a:endParaRPr lang="zh-CN" altLang="en-US"/>
          </a:p>
        </p:txBody>
      </p:sp>
      <p:sp>
        <p:nvSpPr>
          <p:cNvPr id="21" name="灯片编号占位符 23"/>
          <p:cNvSpPr>
            <a:spLocks noGrp="1"/>
          </p:cNvSpPr>
          <p:nvPr>
            <p:ph type="sldNum" sz="quarter" idx="12"/>
          </p:nvPr>
        </p:nvSpPr>
        <p:spPr>
          <a:xfrm>
            <a:off x="527052" y="6478189"/>
            <a:ext cx="573616" cy="360000"/>
          </a:xfrm>
        </p:spPr>
        <p:txBody>
          <a:bodyPr/>
          <a:lstStyle>
            <a:lvl1pPr algn="ctr">
              <a:defRPr>
                <a:solidFill>
                  <a:schemeClr val="accent2"/>
                </a:solidFill>
              </a:defRPr>
            </a:lvl1pPr>
          </a:lstStyle>
          <a:p>
            <a:fld id="{6B8E27FD-115D-4720-AE9C-63133A02825A}" type="slidenum">
              <a:rPr lang="zh-CN" altLang="en-US" smtClean="0"/>
            </a:fld>
            <a:endParaRPr lang="zh-CN" altLang="en-US" dirty="0"/>
          </a:p>
        </p:txBody>
      </p:sp>
      <p:grpSp>
        <p:nvGrpSpPr>
          <p:cNvPr id="22" name="组合 21"/>
          <p:cNvGrpSpPr/>
          <p:nvPr userDrawn="1"/>
        </p:nvGrpSpPr>
        <p:grpSpPr>
          <a:xfrm>
            <a:off x="549279" y="6565900"/>
            <a:ext cx="551388" cy="181700"/>
            <a:chOff x="411958" y="6548368"/>
            <a:chExt cx="623471" cy="216764"/>
          </a:xfrm>
        </p:grpSpPr>
        <p:sp>
          <p:nvSpPr>
            <p:cNvPr id="23" name="左中括号 22"/>
            <p:cNvSpPr/>
            <p:nvPr userDrawn="1"/>
          </p:nvSpPr>
          <p:spPr bwMode="auto">
            <a:xfrm>
              <a:off x="411958" y="6548368"/>
              <a:ext cx="83343" cy="216764"/>
            </a:xfrm>
            <a:prstGeom prst="leftBracket">
              <a:avLst>
                <a:gd name="adj" fmla="val 0"/>
              </a:avLst>
            </a:prstGeom>
            <a:noFill/>
            <a:ln w="19050" cap="flat" cmpd="sng" algn="ctr">
              <a:solidFill>
                <a:schemeClr val="accent2">
                  <a:lumMod val="40000"/>
                  <a:lumOff val="60000"/>
                </a:schemeClr>
              </a:solidFill>
              <a:prstDash val="solid"/>
              <a:round/>
              <a:headEnd type="none" w="med" len="med"/>
              <a:tailEnd type="none" w="med" len="med"/>
            </a:ln>
            <a:effectLst/>
          </p:spPr>
          <p:txBody>
            <a:bodyPr rtlCol="0" anchor="ctr"/>
            <a:lstStyle/>
            <a:p>
              <a:pPr algn="ctr"/>
              <a:endParaRPr lang="zh-CN" altLang="en-US" sz="1800">
                <a:solidFill>
                  <a:schemeClr val="accent2"/>
                </a:solidFill>
              </a:endParaRPr>
            </a:p>
          </p:txBody>
        </p:sp>
        <p:sp>
          <p:nvSpPr>
            <p:cNvPr id="24" name="左中括号 23"/>
            <p:cNvSpPr/>
            <p:nvPr userDrawn="1"/>
          </p:nvSpPr>
          <p:spPr bwMode="auto">
            <a:xfrm flipH="1">
              <a:off x="952086" y="6548368"/>
              <a:ext cx="83343" cy="216764"/>
            </a:xfrm>
            <a:prstGeom prst="leftBracket">
              <a:avLst>
                <a:gd name="adj" fmla="val 0"/>
              </a:avLst>
            </a:prstGeom>
            <a:noFill/>
            <a:ln w="19050" cap="flat" cmpd="sng" algn="ctr">
              <a:solidFill>
                <a:schemeClr val="accent2">
                  <a:lumMod val="40000"/>
                  <a:lumOff val="60000"/>
                </a:schemeClr>
              </a:solidFill>
              <a:prstDash val="solid"/>
              <a:round/>
              <a:headEnd type="none" w="med" len="med"/>
              <a:tailEnd type="none" w="med" len="med"/>
            </a:ln>
            <a:effectLst/>
          </p:spPr>
          <p:txBody>
            <a:bodyPr rtlCol="0" anchor="ctr"/>
            <a:lstStyle/>
            <a:p>
              <a:pPr algn="ctr"/>
              <a:endParaRPr lang="zh-CN" altLang="en-US" sz="1800">
                <a:solidFill>
                  <a:schemeClr val="accent2"/>
                </a:solidFill>
              </a:endParaRPr>
            </a:p>
          </p:txBody>
        </p:sp>
      </p:grpSp>
      <p:sp>
        <p:nvSpPr>
          <p:cNvPr id="14" name="标题 1"/>
          <p:cNvSpPr>
            <a:spLocks noGrp="1"/>
          </p:cNvSpPr>
          <p:nvPr>
            <p:ph type="title"/>
          </p:nvPr>
        </p:nvSpPr>
        <p:spPr>
          <a:xfrm>
            <a:off x="775749" y="0"/>
            <a:ext cx="10889201" cy="768367"/>
          </a:xfrm>
        </p:spPr>
        <p:txBody>
          <a:bodyPr/>
          <a:lstStyle/>
          <a:p>
            <a:r>
              <a:rPr lang="zh-CN" altLang="en-US" dirty="0" smtClean="0"/>
              <a:t>单击此处编辑母版标题样式</a:t>
            </a:r>
            <a:endParaRPr lang="zh-CN" altLang="en-US" dirty="0"/>
          </a:p>
        </p:txBody>
      </p:sp>
      <p:sp>
        <p:nvSpPr>
          <p:cNvPr id="15" name="Freeform 15"/>
          <p:cNvSpPr>
            <a:spLocks noEditPoints="1"/>
          </p:cNvSpPr>
          <p:nvPr userDrawn="1"/>
        </p:nvSpPr>
        <p:spPr bwMode="auto">
          <a:xfrm>
            <a:off x="0" y="-1"/>
            <a:ext cx="775750" cy="765175"/>
          </a:xfrm>
          <a:custGeom>
            <a:avLst/>
            <a:gdLst>
              <a:gd name="T0" fmla="*/ 0 w 2589"/>
              <a:gd name="T1" fmla="*/ 0 h 2554"/>
              <a:gd name="T2" fmla="*/ 0 w 2589"/>
              <a:gd name="T3" fmla="*/ 2554 h 2554"/>
              <a:gd name="T4" fmla="*/ 2589 w 2589"/>
              <a:gd name="T5" fmla="*/ 2554 h 2554"/>
              <a:gd name="T6" fmla="*/ 2589 w 2589"/>
              <a:gd name="T7" fmla="*/ 0 h 2554"/>
              <a:gd name="T8" fmla="*/ 0 w 2589"/>
              <a:gd name="T9" fmla="*/ 0 h 2554"/>
              <a:gd name="T10" fmla="*/ 2019 w 2589"/>
              <a:gd name="T11" fmla="*/ 1935 h 2554"/>
              <a:gd name="T12" fmla="*/ 1396 w 2589"/>
              <a:gd name="T13" fmla="*/ 1935 h 2554"/>
              <a:gd name="T14" fmla="*/ 1396 w 2589"/>
              <a:gd name="T15" fmla="*/ 2036 h 2554"/>
              <a:gd name="T16" fmla="*/ 1193 w 2589"/>
              <a:gd name="T17" fmla="*/ 2036 h 2554"/>
              <a:gd name="T18" fmla="*/ 1193 w 2589"/>
              <a:gd name="T19" fmla="*/ 1935 h 2554"/>
              <a:gd name="T20" fmla="*/ 570 w 2589"/>
              <a:gd name="T21" fmla="*/ 1935 h 2554"/>
              <a:gd name="T22" fmla="*/ 570 w 2589"/>
              <a:gd name="T23" fmla="*/ 1776 h 2554"/>
              <a:gd name="T24" fmla="*/ 2019 w 2589"/>
              <a:gd name="T25" fmla="*/ 1776 h 2554"/>
              <a:gd name="T26" fmla="*/ 2019 w 2589"/>
              <a:gd name="T27" fmla="*/ 1935 h 2554"/>
              <a:gd name="T28" fmla="*/ 845 w 2589"/>
              <a:gd name="T29" fmla="*/ 1095 h 2554"/>
              <a:gd name="T30" fmla="*/ 773 w 2589"/>
              <a:gd name="T31" fmla="*/ 1167 h 2554"/>
              <a:gd name="T32" fmla="*/ 773 w 2589"/>
              <a:gd name="T33" fmla="*/ 1457 h 2554"/>
              <a:gd name="T34" fmla="*/ 845 w 2589"/>
              <a:gd name="T35" fmla="*/ 1529 h 2554"/>
              <a:gd name="T36" fmla="*/ 1193 w 2589"/>
              <a:gd name="T37" fmla="*/ 1529 h 2554"/>
              <a:gd name="T38" fmla="*/ 1193 w 2589"/>
              <a:gd name="T39" fmla="*/ 1689 h 2554"/>
              <a:gd name="T40" fmla="*/ 787 w 2589"/>
              <a:gd name="T41" fmla="*/ 1689 h 2554"/>
              <a:gd name="T42" fmla="*/ 585 w 2589"/>
              <a:gd name="T43" fmla="*/ 1486 h 2554"/>
              <a:gd name="T44" fmla="*/ 585 w 2589"/>
              <a:gd name="T45" fmla="*/ 1138 h 2554"/>
              <a:gd name="T46" fmla="*/ 787 w 2589"/>
              <a:gd name="T47" fmla="*/ 936 h 2554"/>
              <a:gd name="T48" fmla="*/ 1193 w 2589"/>
              <a:gd name="T49" fmla="*/ 936 h 2554"/>
              <a:gd name="T50" fmla="*/ 1193 w 2589"/>
              <a:gd name="T51" fmla="*/ 1095 h 2554"/>
              <a:gd name="T52" fmla="*/ 845 w 2589"/>
              <a:gd name="T53" fmla="*/ 1095 h 2554"/>
              <a:gd name="T54" fmla="*/ 1193 w 2589"/>
              <a:gd name="T55" fmla="*/ 1225 h 2554"/>
              <a:gd name="T56" fmla="*/ 1193 w 2589"/>
              <a:gd name="T57" fmla="*/ 1399 h 2554"/>
              <a:gd name="T58" fmla="*/ 961 w 2589"/>
              <a:gd name="T59" fmla="*/ 1399 h 2554"/>
              <a:gd name="T60" fmla="*/ 933 w 2589"/>
              <a:gd name="T61" fmla="*/ 1370 h 2554"/>
              <a:gd name="T62" fmla="*/ 933 w 2589"/>
              <a:gd name="T63" fmla="*/ 1254 h 2554"/>
              <a:gd name="T64" fmla="*/ 961 w 2589"/>
              <a:gd name="T65" fmla="*/ 1225 h 2554"/>
              <a:gd name="T66" fmla="*/ 1193 w 2589"/>
              <a:gd name="T67" fmla="*/ 1225 h 2554"/>
              <a:gd name="T68" fmla="*/ 1743 w 2589"/>
              <a:gd name="T69" fmla="*/ 1529 h 2554"/>
              <a:gd name="T70" fmla="*/ 1816 w 2589"/>
              <a:gd name="T71" fmla="*/ 1457 h 2554"/>
              <a:gd name="T72" fmla="*/ 1816 w 2589"/>
              <a:gd name="T73" fmla="*/ 1167 h 2554"/>
              <a:gd name="T74" fmla="*/ 1743 w 2589"/>
              <a:gd name="T75" fmla="*/ 1095 h 2554"/>
              <a:gd name="T76" fmla="*/ 1396 w 2589"/>
              <a:gd name="T77" fmla="*/ 1095 h 2554"/>
              <a:gd name="T78" fmla="*/ 1396 w 2589"/>
              <a:gd name="T79" fmla="*/ 936 h 2554"/>
              <a:gd name="T80" fmla="*/ 1802 w 2589"/>
              <a:gd name="T81" fmla="*/ 936 h 2554"/>
              <a:gd name="T82" fmla="*/ 2004 w 2589"/>
              <a:gd name="T83" fmla="*/ 1138 h 2554"/>
              <a:gd name="T84" fmla="*/ 2004 w 2589"/>
              <a:gd name="T85" fmla="*/ 1486 h 2554"/>
              <a:gd name="T86" fmla="*/ 1802 w 2589"/>
              <a:gd name="T87" fmla="*/ 1689 h 2554"/>
              <a:gd name="T88" fmla="*/ 1396 w 2589"/>
              <a:gd name="T89" fmla="*/ 1689 h 2554"/>
              <a:gd name="T90" fmla="*/ 1396 w 2589"/>
              <a:gd name="T91" fmla="*/ 1529 h 2554"/>
              <a:gd name="T92" fmla="*/ 1743 w 2589"/>
              <a:gd name="T93" fmla="*/ 1529 h 2554"/>
              <a:gd name="T94" fmla="*/ 1396 w 2589"/>
              <a:gd name="T95" fmla="*/ 1399 h 2554"/>
              <a:gd name="T96" fmla="*/ 1396 w 2589"/>
              <a:gd name="T97" fmla="*/ 1225 h 2554"/>
              <a:gd name="T98" fmla="*/ 1628 w 2589"/>
              <a:gd name="T99" fmla="*/ 1225 h 2554"/>
              <a:gd name="T100" fmla="*/ 1657 w 2589"/>
              <a:gd name="T101" fmla="*/ 1254 h 2554"/>
              <a:gd name="T102" fmla="*/ 1657 w 2589"/>
              <a:gd name="T103" fmla="*/ 1370 h 2554"/>
              <a:gd name="T104" fmla="*/ 1628 w 2589"/>
              <a:gd name="T105" fmla="*/ 1399 h 2554"/>
              <a:gd name="T106" fmla="*/ 1396 w 2589"/>
              <a:gd name="T107" fmla="*/ 1399 h 2554"/>
              <a:gd name="T108" fmla="*/ 2019 w 2589"/>
              <a:gd name="T109" fmla="*/ 849 h 2554"/>
              <a:gd name="T110" fmla="*/ 570 w 2589"/>
              <a:gd name="T111" fmla="*/ 849 h 2554"/>
              <a:gd name="T112" fmla="*/ 570 w 2589"/>
              <a:gd name="T113" fmla="*/ 690 h 2554"/>
              <a:gd name="T114" fmla="*/ 1193 w 2589"/>
              <a:gd name="T115" fmla="*/ 690 h 2554"/>
              <a:gd name="T116" fmla="*/ 1193 w 2589"/>
              <a:gd name="T117" fmla="*/ 588 h 2554"/>
              <a:gd name="T118" fmla="*/ 1396 w 2589"/>
              <a:gd name="T119" fmla="*/ 588 h 2554"/>
              <a:gd name="T120" fmla="*/ 1396 w 2589"/>
              <a:gd name="T121" fmla="*/ 690 h 2554"/>
              <a:gd name="T122" fmla="*/ 2019 w 2589"/>
              <a:gd name="T123" fmla="*/ 690 h 2554"/>
              <a:gd name="T124" fmla="*/ 2019 w 2589"/>
              <a:gd name="T125" fmla="*/ 849 h 2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9" h="2554">
                <a:moveTo>
                  <a:pt x="0" y="0"/>
                </a:moveTo>
                <a:cubicBezTo>
                  <a:pt x="0" y="2554"/>
                  <a:pt x="0" y="2554"/>
                  <a:pt x="0" y="2554"/>
                </a:cubicBezTo>
                <a:cubicBezTo>
                  <a:pt x="2589" y="2554"/>
                  <a:pt x="2589" y="2554"/>
                  <a:pt x="2589" y="2554"/>
                </a:cubicBezTo>
                <a:cubicBezTo>
                  <a:pt x="2589" y="0"/>
                  <a:pt x="2589" y="0"/>
                  <a:pt x="2589" y="0"/>
                </a:cubicBezTo>
                <a:lnTo>
                  <a:pt x="0" y="0"/>
                </a:lnTo>
                <a:close/>
                <a:moveTo>
                  <a:pt x="2019" y="1935"/>
                </a:moveTo>
                <a:cubicBezTo>
                  <a:pt x="1396" y="1935"/>
                  <a:pt x="1396" y="1935"/>
                  <a:pt x="1396" y="1935"/>
                </a:cubicBezTo>
                <a:cubicBezTo>
                  <a:pt x="1396" y="2036"/>
                  <a:pt x="1396" y="2036"/>
                  <a:pt x="1396" y="2036"/>
                </a:cubicBezTo>
                <a:cubicBezTo>
                  <a:pt x="1193" y="2036"/>
                  <a:pt x="1193" y="2036"/>
                  <a:pt x="1193" y="2036"/>
                </a:cubicBezTo>
                <a:cubicBezTo>
                  <a:pt x="1193" y="1935"/>
                  <a:pt x="1193" y="1935"/>
                  <a:pt x="1193" y="1935"/>
                </a:cubicBezTo>
                <a:cubicBezTo>
                  <a:pt x="570" y="1935"/>
                  <a:pt x="570" y="1935"/>
                  <a:pt x="570" y="1935"/>
                </a:cubicBezTo>
                <a:cubicBezTo>
                  <a:pt x="570" y="1776"/>
                  <a:pt x="570" y="1776"/>
                  <a:pt x="570" y="1776"/>
                </a:cubicBezTo>
                <a:cubicBezTo>
                  <a:pt x="2019" y="1776"/>
                  <a:pt x="2019" y="1776"/>
                  <a:pt x="2019" y="1776"/>
                </a:cubicBezTo>
                <a:lnTo>
                  <a:pt x="2019" y="1935"/>
                </a:lnTo>
                <a:close/>
                <a:moveTo>
                  <a:pt x="845" y="1095"/>
                </a:moveTo>
                <a:cubicBezTo>
                  <a:pt x="805" y="1095"/>
                  <a:pt x="773" y="1127"/>
                  <a:pt x="773" y="1167"/>
                </a:cubicBezTo>
                <a:cubicBezTo>
                  <a:pt x="773" y="1457"/>
                  <a:pt x="773" y="1457"/>
                  <a:pt x="773" y="1457"/>
                </a:cubicBezTo>
                <a:cubicBezTo>
                  <a:pt x="773" y="1497"/>
                  <a:pt x="805" y="1529"/>
                  <a:pt x="845" y="1529"/>
                </a:cubicBezTo>
                <a:cubicBezTo>
                  <a:pt x="1193" y="1529"/>
                  <a:pt x="1193" y="1529"/>
                  <a:pt x="1193" y="1529"/>
                </a:cubicBezTo>
                <a:cubicBezTo>
                  <a:pt x="1193" y="1689"/>
                  <a:pt x="1193" y="1689"/>
                  <a:pt x="1193" y="1689"/>
                </a:cubicBezTo>
                <a:cubicBezTo>
                  <a:pt x="787" y="1689"/>
                  <a:pt x="787" y="1689"/>
                  <a:pt x="787" y="1689"/>
                </a:cubicBezTo>
                <a:cubicBezTo>
                  <a:pt x="675" y="1689"/>
                  <a:pt x="585" y="1598"/>
                  <a:pt x="585" y="1486"/>
                </a:cubicBezTo>
                <a:cubicBezTo>
                  <a:pt x="585" y="1138"/>
                  <a:pt x="585" y="1138"/>
                  <a:pt x="585" y="1138"/>
                </a:cubicBezTo>
                <a:cubicBezTo>
                  <a:pt x="585" y="1026"/>
                  <a:pt x="675" y="936"/>
                  <a:pt x="787" y="936"/>
                </a:cubicBezTo>
                <a:cubicBezTo>
                  <a:pt x="1193" y="936"/>
                  <a:pt x="1193" y="936"/>
                  <a:pt x="1193" y="936"/>
                </a:cubicBezTo>
                <a:cubicBezTo>
                  <a:pt x="1193" y="1095"/>
                  <a:pt x="1193" y="1095"/>
                  <a:pt x="1193" y="1095"/>
                </a:cubicBezTo>
                <a:lnTo>
                  <a:pt x="845" y="1095"/>
                </a:lnTo>
                <a:close/>
                <a:moveTo>
                  <a:pt x="1193" y="1225"/>
                </a:moveTo>
                <a:cubicBezTo>
                  <a:pt x="1193" y="1399"/>
                  <a:pt x="1193" y="1399"/>
                  <a:pt x="1193" y="1399"/>
                </a:cubicBezTo>
                <a:cubicBezTo>
                  <a:pt x="961" y="1399"/>
                  <a:pt x="961" y="1399"/>
                  <a:pt x="961" y="1399"/>
                </a:cubicBezTo>
                <a:cubicBezTo>
                  <a:pt x="945" y="1399"/>
                  <a:pt x="933" y="1386"/>
                  <a:pt x="933" y="1370"/>
                </a:cubicBezTo>
                <a:cubicBezTo>
                  <a:pt x="933" y="1254"/>
                  <a:pt x="933" y="1254"/>
                  <a:pt x="933" y="1254"/>
                </a:cubicBezTo>
                <a:cubicBezTo>
                  <a:pt x="933" y="1238"/>
                  <a:pt x="945" y="1225"/>
                  <a:pt x="961" y="1225"/>
                </a:cubicBezTo>
                <a:lnTo>
                  <a:pt x="1193" y="1225"/>
                </a:lnTo>
                <a:close/>
                <a:moveTo>
                  <a:pt x="1743" y="1529"/>
                </a:moveTo>
                <a:cubicBezTo>
                  <a:pt x="1783" y="1529"/>
                  <a:pt x="1816" y="1497"/>
                  <a:pt x="1816" y="1457"/>
                </a:cubicBezTo>
                <a:cubicBezTo>
                  <a:pt x="1816" y="1167"/>
                  <a:pt x="1816" y="1167"/>
                  <a:pt x="1816" y="1167"/>
                </a:cubicBezTo>
                <a:cubicBezTo>
                  <a:pt x="1816" y="1127"/>
                  <a:pt x="1783" y="1095"/>
                  <a:pt x="1743" y="1095"/>
                </a:cubicBezTo>
                <a:cubicBezTo>
                  <a:pt x="1396" y="1095"/>
                  <a:pt x="1396" y="1095"/>
                  <a:pt x="1396" y="1095"/>
                </a:cubicBezTo>
                <a:cubicBezTo>
                  <a:pt x="1396" y="936"/>
                  <a:pt x="1396" y="936"/>
                  <a:pt x="1396" y="936"/>
                </a:cubicBezTo>
                <a:cubicBezTo>
                  <a:pt x="1802" y="936"/>
                  <a:pt x="1802" y="936"/>
                  <a:pt x="1802" y="936"/>
                </a:cubicBezTo>
                <a:cubicBezTo>
                  <a:pt x="1914" y="936"/>
                  <a:pt x="2004" y="1026"/>
                  <a:pt x="2004" y="1138"/>
                </a:cubicBezTo>
                <a:cubicBezTo>
                  <a:pt x="2004" y="1486"/>
                  <a:pt x="2004" y="1486"/>
                  <a:pt x="2004" y="1486"/>
                </a:cubicBezTo>
                <a:cubicBezTo>
                  <a:pt x="2004" y="1598"/>
                  <a:pt x="1913" y="1689"/>
                  <a:pt x="1802" y="1689"/>
                </a:cubicBezTo>
                <a:cubicBezTo>
                  <a:pt x="1396" y="1689"/>
                  <a:pt x="1396" y="1689"/>
                  <a:pt x="1396" y="1689"/>
                </a:cubicBezTo>
                <a:cubicBezTo>
                  <a:pt x="1396" y="1529"/>
                  <a:pt x="1396" y="1529"/>
                  <a:pt x="1396" y="1529"/>
                </a:cubicBezTo>
                <a:lnTo>
                  <a:pt x="1743" y="1529"/>
                </a:lnTo>
                <a:close/>
                <a:moveTo>
                  <a:pt x="1396" y="1399"/>
                </a:moveTo>
                <a:cubicBezTo>
                  <a:pt x="1396" y="1225"/>
                  <a:pt x="1396" y="1225"/>
                  <a:pt x="1396" y="1225"/>
                </a:cubicBezTo>
                <a:cubicBezTo>
                  <a:pt x="1628" y="1225"/>
                  <a:pt x="1628" y="1225"/>
                  <a:pt x="1628" y="1225"/>
                </a:cubicBezTo>
                <a:cubicBezTo>
                  <a:pt x="1643" y="1225"/>
                  <a:pt x="1657" y="1238"/>
                  <a:pt x="1657" y="1254"/>
                </a:cubicBezTo>
                <a:cubicBezTo>
                  <a:pt x="1657" y="1370"/>
                  <a:pt x="1657" y="1370"/>
                  <a:pt x="1657" y="1370"/>
                </a:cubicBezTo>
                <a:cubicBezTo>
                  <a:pt x="1657" y="1386"/>
                  <a:pt x="1643" y="1399"/>
                  <a:pt x="1628" y="1399"/>
                </a:cubicBezTo>
                <a:lnTo>
                  <a:pt x="1396" y="1399"/>
                </a:lnTo>
                <a:close/>
                <a:moveTo>
                  <a:pt x="2019" y="849"/>
                </a:moveTo>
                <a:cubicBezTo>
                  <a:pt x="570" y="849"/>
                  <a:pt x="570" y="849"/>
                  <a:pt x="570" y="849"/>
                </a:cubicBezTo>
                <a:cubicBezTo>
                  <a:pt x="570" y="690"/>
                  <a:pt x="570" y="690"/>
                  <a:pt x="570" y="690"/>
                </a:cubicBezTo>
                <a:cubicBezTo>
                  <a:pt x="1193" y="690"/>
                  <a:pt x="1193" y="690"/>
                  <a:pt x="1193" y="690"/>
                </a:cubicBezTo>
                <a:cubicBezTo>
                  <a:pt x="1193" y="588"/>
                  <a:pt x="1193" y="588"/>
                  <a:pt x="1193" y="588"/>
                </a:cubicBezTo>
                <a:cubicBezTo>
                  <a:pt x="1396" y="588"/>
                  <a:pt x="1396" y="588"/>
                  <a:pt x="1396" y="588"/>
                </a:cubicBezTo>
                <a:cubicBezTo>
                  <a:pt x="1396" y="690"/>
                  <a:pt x="1396" y="690"/>
                  <a:pt x="1396" y="690"/>
                </a:cubicBezTo>
                <a:cubicBezTo>
                  <a:pt x="2019" y="690"/>
                  <a:pt x="2019" y="690"/>
                  <a:pt x="2019" y="690"/>
                </a:cubicBezTo>
                <a:lnTo>
                  <a:pt x="2019" y="849"/>
                </a:lnTo>
                <a:close/>
              </a:path>
            </a:pathLst>
          </a:custGeom>
          <a:solidFill>
            <a:srgbClr val="C700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cxnSp>
        <p:nvCxnSpPr>
          <p:cNvPr id="17" name="直接连接符 16"/>
          <p:cNvCxnSpPr/>
          <p:nvPr userDrawn="1"/>
        </p:nvCxnSpPr>
        <p:spPr bwMode="auto">
          <a:xfrm>
            <a:off x="775749" y="759741"/>
            <a:ext cx="10889202" cy="0"/>
          </a:xfrm>
          <a:prstGeom prst="line">
            <a:avLst/>
          </a:prstGeom>
          <a:gradFill rotWithShape="1">
            <a:gsLst>
              <a:gs pos="0">
                <a:schemeClr val="bg2"/>
              </a:gs>
              <a:gs pos="100000">
                <a:schemeClr val="bg2">
                  <a:gamma/>
                  <a:shade val="46275"/>
                  <a:invGamma/>
                </a:schemeClr>
              </a:gs>
            </a:gsLst>
            <a:lin ang="5400000" scaled="1"/>
          </a:gradFill>
          <a:ln w="3175" cap="flat" cmpd="sng" algn="ctr">
            <a:solidFill>
              <a:srgbClr val="C0C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showMasterSp="0">
  <p:cSld name="1_仅标题">
    <p:bg>
      <p:bgPr>
        <a:solidFill>
          <a:schemeClr val="accent2">
            <a:lumMod val="75000"/>
          </a:schemeClr>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solidFill>
                  <a:schemeClr val="bg1"/>
                </a:solidFill>
              </a:defRPr>
            </a:lvl1pPr>
          </a:lstStyle>
          <a:p>
            <a:r>
              <a:rPr lang="zh-CN" altLang="en-US" smtClean="0"/>
              <a:t>单击此处编辑母版标题样式</a:t>
            </a:r>
            <a:endParaRPr lang="zh-CN" altLang="en-US"/>
          </a:p>
        </p:txBody>
      </p:sp>
      <p:sp>
        <p:nvSpPr>
          <p:cNvPr id="6" name="日期占位符 5"/>
          <p:cNvSpPr>
            <a:spLocks noGrp="1"/>
          </p:cNvSpPr>
          <p:nvPr>
            <p:ph type="dt" sz="half" idx="10"/>
          </p:nvPr>
        </p:nvSpPr>
        <p:spPr/>
        <p:txBody>
          <a:bodyPr/>
          <a:lstStyle>
            <a:lvl1pPr>
              <a:defRPr>
                <a:solidFill>
                  <a:schemeClr val="bg1"/>
                </a:solidFill>
              </a:defRPr>
            </a:lvl1pPr>
          </a:lstStyle>
          <a:p>
            <a:fld id="{B5FB1ED5-726A-4A6F-9E90-CD1A4D43DBDC}" type="datetime1">
              <a:rPr lang="en-US" altLang="zh-CN" smtClean="0"/>
            </a:fld>
            <a:endParaRPr lang="en-US"/>
          </a:p>
        </p:txBody>
      </p:sp>
      <p:sp>
        <p:nvSpPr>
          <p:cNvPr id="7" name="页脚占位符 6"/>
          <p:cNvSpPr>
            <a:spLocks noGrp="1"/>
          </p:cNvSpPr>
          <p:nvPr>
            <p:ph type="ftr" sz="quarter" idx="11"/>
          </p:nvPr>
        </p:nvSpPr>
        <p:spPr/>
        <p:txBody>
          <a:bodyPr/>
          <a:lstStyle>
            <a:lvl1pPr>
              <a:defRPr>
                <a:solidFill>
                  <a:schemeClr val="bg1"/>
                </a:solidFill>
              </a:defRPr>
            </a:lvl1pPr>
          </a:lstStyle>
          <a:p>
            <a:r>
              <a:rPr lang="zh-CN" altLang="en-US" smtClean="0"/>
              <a:t>中国中车股份有限公司 版权所有 </a:t>
            </a:r>
            <a:r>
              <a:rPr lang="en-US" altLang="zh-CN" smtClean="0"/>
              <a:t>2015</a:t>
            </a:r>
            <a:endParaRPr lang="zh-CN" altLang="en-US"/>
          </a:p>
        </p:txBody>
      </p:sp>
      <p:sp>
        <p:nvSpPr>
          <p:cNvPr id="8" name="灯片编号占位符 7"/>
          <p:cNvSpPr>
            <a:spLocks noGrp="1"/>
          </p:cNvSpPr>
          <p:nvPr>
            <p:ph type="sldNum" sz="quarter" idx="12"/>
          </p:nvPr>
        </p:nvSpPr>
        <p:spPr/>
        <p:txBody>
          <a:bodyPr/>
          <a:lstStyle>
            <a:lvl1pPr>
              <a:defRPr>
                <a:solidFill>
                  <a:schemeClr val="bg1"/>
                </a:solidFill>
              </a:defRPr>
            </a:lvl1pPr>
          </a:lstStyle>
          <a:p>
            <a:fld id="{6B8E27FD-115D-4720-AE9C-63133A02825A}" type="slidenum">
              <a:rPr lang="zh-CN" altLang="en-US" smtClean="0"/>
            </a:fld>
            <a:endParaRPr lang="zh-CN" altLang="en-US"/>
          </a:p>
        </p:txBody>
      </p:sp>
      <p:grpSp>
        <p:nvGrpSpPr>
          <p:cNvPr id="9" name="组合 8"/>
          <p:cNvGrpSpPr/>
          <p:nvPr userDrawn="1"/>
        </p:nvGrpSpPr>
        <p:grpSpPr>
          <a:xfrm>
            <a:off x="549279" y="6565900"/>
            <a:ext cx="551388" cy="181700"/>
            <a:chOff x="411958" y="6548368"/>
            <a:chExt cx="623471" cy="216764"/>
          </a:xfrm>
        </p:grpSpPr>
        <p:sp>
          <p:nvSpPr>
            <p:cNvPr id="10" name="左中括号 9"/>
            <p:cNvSpPr/>
            <p:nvPr userDrawn="1"/>
          </p:nvSpPr>
          <p:spPr bwMode="auto">
            <a:xfrm>
              <a:off x="411958" y="6548368"/>
              <a:ext cx="83343" cy="216764"/>
            </a:xfrm>
            <a:prstGeom prst="leftBracket">
              <a:avLst>
                <a:gd name="adj" fmla="val 0"/>
              </a:avLst>
            </a:prstGeom>
            <a:noFill/>
            <a:ln w="19050" cap="flat" cmpd="sng" algn="ctr">
              <a:solidFill>
                <a:schemeClr val="accent2">
                  <a:lumMod val="40000"/>
                  <a:lumOff val="60000"/>
                </a:schemeClr>
              </a:solidFill>
              <a:prstDash val="solid"/>
              <a:round/>
              <a:headEnd type="none" w="med" len="med"/>
              <a:tailEnd type="none" w="med" len="med"/>
            </a:ln>
            <a:effectLst/>
          </p:spPr>
          <p:txBody>
            <a:bodyPr rtlCol="0" anchor="ctr"/>
            <a:lstStyle/>
            <a:p>
              <a:pPr algn="ctr"/>
              <a:endParaRPr lang="zh-CN" altLang="en-US" sz="1800">
                <a:solidFill>
                  <a:schemeClr val="bg1"/>
                </a:solidFill>
              </a:endParaRPr>
            </a:p>
          </p:txBody>
        </p:sp>
        <p:sp>
          <p:nvSpPr>
            <p:cNvPr id="11" name="左中括号 10"/>
            <p:cNvSpPr/>
            <p:nvPr userDrawn="1"/>
          </p:nvSpPr>
          <p:spPr bwMode="auto">
            <a:xfrm flipH="1">
              <a:off x="952086" y="6548368"/>
              <a:ext cx="83343" cy="216764"/>
            </a:xfrm>
            <a:prstGeom prst="leftBracket">
              <a:avLst>
                <a:gd name="adj" fmla="val 0"/>
              </a:avLst>
            </a:prstGeom>
            <a:noFill/>
            <a:ln w="19050" cap="flat" cmpd="sng" algn="ctr">
              <a:solidFill>
                <a:schemeClr val="accent2">
                  <a:lumMod val="40000"/>
                  <a:lumOff val="60000"/>
                </a:schemeClr>
              </a:solidFill>
              <a:prstDash val="solid"/>
              <a:round/>
              <a:headEnd type="none" w="med" len="med"/>
              <a:tailEnd type="none" w="med" len="med"/>
            </a:ln>
            <a:effectLst/>
          </p:spPr>
          <p:txBody>
            <a:bodyPr rtlCol="0" anchor="ctr"/>
            <a:lstStyle/>
            <a:p>
              <a:pPr algn="ctr"/>
              <a:endParaRPr lang="zh-CN" altLang="en-US" sz="1800">
                <a:solidFill>
                  <a:schemeClr val="bg1"/>
                </a:solidFill>
              </a:endParaRPr>
            </a:p>
          </p:txBody>
        </p:sp>
      </p:grpSp>
    </p:spTree>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lvl1pPr>
              <a:defRPr>
                <a:solidFill>
                  <a:schemeClr val="accent2"/>
                </a:solidFill>
              </a:defRPr>
            </a:lvl1pPr>
          </a:lstStyle>
          <a:p>
            <a:fld id="{EF9449C0-812A-408B-B4E5-C5576FEA4122}" type="datetime1">
              <a:rPr lang="en-US" altLang="zh-CN" smtClean="0"/>
            </a:fld>
            <a:endParaRPr lang="zh-CN" altLang="en-US"/>
          </a:p>
        </p:txBody>
      </p:sp>
      <p:sp>
        <p:nvSpPr>
          <p:cNvPr id="6" name="页脚占位符 5"/>
          <p:cNvSpPr>
            <a:spLocks noGrp="1"/>
          </p:cNvSpPr>
          <p:nvPr>
            <p:ph type="ftr" sz="quarter" idx="11"/>
          </p:nvPr>
        </p:nvSpPr>
        <p:spPr/>
        <p:txBody>
          <a:bodyPr/>
          <a:lstStyle>
            <a:lvl1pPr>
              <a:defRPr>
                <a:solidFill>
                  <a:schemeClr val="accent2"/>
                </a:solidFill>
              </a:defRPr>
            </a:lvl1pPr>
          </a:lstStyle>
          <a:p>
            <a:r>
              <a:rPr lang="zh-CN" altLang="en-US" smtClean="0"/>
              <a:t>中国中车股份有限公司 版权所有 </a:t>
            </a:r>
            <a:r>
              <a:rPr lang="en-US" altLang="zh-CN" smtClean="0"/>
              <a:t>2015</a:t>
            </a:r>
            <a:endParaRPr lang="zh-CN" altLang="en-US"/>
          </a:p>
        </p:txBody>
      </p:sp>
      <p:sp>
        <p:nvSpPr>
          <p:cNvPr id="7" name="灯片编号占位符 6"/>
          <p:cNvSpPr>
            <a:spLocks noGrp="1"/>
          </p:cNvSpPr>
          <p:nvPr>
            <p:ph type="sldNum" sz="quarter" idx="12"/>
          </p:nvPr>
        </p:nvSpPr>
        <p:spPr/>
        <p:txBody>
          <a:bodyPr/>
          <a:lstStyle>
            <a:lvl1pPr>
              <a:defRPr>
                <a:solidFill>
                  <a:schemeClr val="accent2"/>
                </a:solidFill>
              </a:defRPr>
            </a:lvl1pPr>
          </a:lstStyle>
          <a:p>
            <a:fld id="{6B8E27FD-115D-4720-AE9C-63133A02825A}" type="slidenum">
              <a:rPr lang="zh-CN" altLang="en-US" smtClean="0"/>
            </a:fld>
            <a:endParaRPr lang="zh-CN" altLang="en-US"/>
          </a:p>
        </p:txBody>
      </p:sp>
      <p:grpSp>
        <p:nvGrpSpPr>
          <p:cNvPr id="8" name="组合 7"/>
          <p:cNvGrpSpPr/>
          <p:nvPr userDrawn="1"/>
        </p:nvGrpSpPr>
        <p:grpSpPr>
          <a:xfrm>
            <a:off x="549279" y="6565900"/>
            <a:ext cx="551388" cy="181700"/>
            <a:chOff x="411958" y="6548368"/>
            <a:chExt cx="623471" cy="216764"/>
          </a:xfrm>
        </p:grpSpPr>
        <p:sp>
          <p:nvSpPr>
            <p:cNvPr id="9" name="左中括号 8"/>
            <p:cNvSpPr/>
            <p:nvPr userDrawn="1"/>
          </p:nvSpPr>
          <p:spPr bwMode="auto">
            <a:xfrm>
              <a:off x="411958" y="6548368"/>
              <a:ext cx="83343" cy="216764"/>
            </a:xfrm>
            <a:prstGeom prst="leftBracket">
              <a:avLst>
                <a:gd name="adj" fmla="val 0"/>
              </a:avLst>
            </a:prstGeom>
            <a:noFill/>
            <a:ln w="19050" cap="flat" cmpd="sng" algn="ctr">
              <a:solidFill>
                <a:schemeClr val="accent2">
                  <a:lumMod val="40000"/>
                  <a:lumOff val="60000"/>
                </a:schemeClr>
              </a:solidFill>
              <a:prstDash val="solid"/>
              <a:round/>
              <a:headEnd type="none" w="med" len="med"/>
              <a:tailEnd type="none" w="med" len="med"/>
            </a:ln>
            <a:effectLst/>
          </p:spPr>
          <p:txBody>
            <a:bodyPr rtlCol="0" anchor="ctr"/>
            <a:lstStyle/>
            <a:p>
              <a:pPr algn="ctr"/>
              <a:endParaRPr lang="zh-CN" altLang="en-US" sz="1800">
                <a:solidFill>
                  <a:schemeClr val="bg1"/>
                </a:solidFill>
              </a:endParaRPr>
            </a:p>
          </p:txBody>
        </p:sp>
        <p:sp>
          <p:nvSpPr>
            <p:cNvPr id="10" name="左中括号 9"/>
            <p:cNvSpPr/>
            <p:nvPr userDrawn="1"/>
          </p:nvSpPr>
          <p:spPr bwMode="auto">
            <a:xfrm flipH="1">
              <a:off x="952086" y="6548368"/>
              <a:ext cx="83343" cy="216764"/>
            </a:xfrm>
            <a:prstGeom prst="leftBracket">
              <a:avLst>
                <a:gd name="adj" fmla="val 0"/>
              </a:avLst>
            </a:prstGeom>
            <a:noFill/>
            <a:ln w="19050" cap="flat" cmpd="sng" algn="ctr">
              <a:solidFill>
                <a:schemeClr val="accent2">
                  <a:lumMod val="40000"/>
                  <a:lumOff val="60000"/>
                </a:schemeClr>
              </a:solidFill>
              <a:prstDash val="solid"/>
              <a:round/>
              <a:headEnd type="none" w="med" len="med"/>
              <a:tailEnd type="none" w="med" len="med"/>
            </a:ln>
            <a:effectLst/>
          </p:spPr>
          <p:txBody>
            <a:bodyPr rtlCol="0" anchor="ctr"/>
            <a:lstStyle/>
            <a:p>
              <a:pPr algn="ctr"/>
              <a:endParaRPr lang="zh-CN" altLang="en-US" sz="1800">
                <a:solidFill>
                  <a:schemeClr val="bg1"/>
                </a:solidFill>
              </a:endParaRPr>
            </a:p>
          </p:txBody>
        </p:sp>
      </p:grpSp>
    </p:spTree>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4_自定义版式">
    <p:bg>
      <p:bgPr>
        <a:solidFill>
          <a:schemeClr val="bg1"/>
        </a:solidFill>
        <a:effectLst/>
      </p:bgPr>
    </p:bg>
    <p:spTree>
      <p:nvGrpSpPr>
        <p:cNvPr id="1" name=""/>
        <p:cNvGrpSpPr/>
        <p:nvPr/>
      </p:nvGrpSpPr>
      <p:grpSpPr>
        <a:xfrm>
          <a:off x="0" y="0"/>
          <a:ext cx="0" cy="0"/>
          <a:chOff x="0" y="0"/>
          <a:chExt cx="0" cy="0"/>
        </a:xfrm>
      </p:grpSpPr>
      <p:sp>
        <p:nvSpPr>
          <p:cNvPr id="93" name="单圆角矩形 92" hidden="1"/>
          <p:cNvSpPr/>
          <p:nvPr/>
        </p:nvSpPr>
        <p:spPr bwMode="auto">
          <a:xfrm>
            <a:off x="4" y="2420987"/>
            <a:ext cx="11567584" cy="2873610"/>
          </a:xfrm>
          <a:prstGeom prst="round1Rect">
            <a:avLst>
              <a:gd name="adj" fmla="val 34566"/>
            </a:avLst>
          </a:prstGeom>
          <a:blipFill>
            <a:blip r:embed="rId2"/>
            <a:stretch>
              <a:fillRect/>
            </a:stretch>
          </a:blipFill>
          <a:ln>
            <a:noFill/>
          </a:ln>
          <a:effectLst/>
        </p:spPr>
        <p:txBody>
          <a:bodyPr vert="horz" wrap="none" lIns="91441" tIns="45720" rIns="91441" bIns="45720" numCol="1" rtlCol="0" anchor="ctr" anchorCtr="0" compatLnSpc="1"/>
          <a:lstStyle/>
          <a:p>
            <a:pPr marL="0" marR="0" indent="0" algn="ctr" defTabSz="913765"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bg1"/>
              </a:solidFill>
              <a:effectLst/>
              <a:latin typeface="Arial" panose="020B0604020202020204" pitchFamily="34" charset="0"/>
              <a:ea typeface="黑体" panose="02010609060101010101" pitchFamily="49" charset="-122"/>
            </a:endParaRPr>
          </a:p>
        </p:txBody>
      </p:sp>
      <p:sp>
        <p:nvSpPr>
          <p:cNvPr id="43" name="文本占位符 2"/>
          <p:cNvSpPr>
            <a:spLocks noGrp="1"/>
          </p:cNvSpPr>
          <p:nvPr>
            <p:ph type="body" sz="quarter" idx="10" hasCustomPrompt="1"/>
          </p:nvPr>
        </p:nvSpPr>
        <p:spPr>
          <a:xfrm>
            <a:off x="1151467" y="3687226"/>
            <a:ext cx="9946469" cy="1256443"/>
          </a:xfrm>
          <a:extLst>
            <a:ext uri="{91240B29-F687-4F45-9708-019B960494DF}">
              <a14:hiddenLine xmlns:a14="http://schemas.microsoft.com/office/drawing/2010/main" w="9525">
                <a:solidFill>
                  <a:srgbClr val="000000"/>
                </a:solidFill>
                <a:round/>
              </a14:hiddenLine>
            </a:ext>
          </a:extLst>
        </p:spPr>
        <p:txBody>
          <a:bodyPr wrap="none" lIns="0" fromWordArt="0" anchor="t"/>
          <a:lstStyle>
            <a:lvl1pPr marL="0" indent="0">
              <a:buNone/>
              <a:defRPr lang="zh-CN" altLang="en-US" sz="3600" b="1" kern="10" dirty="0" smtClean="0">
                <a:solidFill>
                  <a:schemeClr val="accent2"/>
                </a:solidFill>
                <a:latin typeface="微软雅黑" panose="020B0503020204020204" pitchFamily="34" charset="-122"/>
                <a:ea typeface="微软雅黑" panose="020B0503020204020204" pitchFamily="34" charset="-122"/>
              </a:defRPr>
            </a:lvl1pPr>
          </a:lstStyle>
          <a:p>
            <a:pPr lvl="0">
              <a:spcBef>
                <a:spcPct val="0"/>
              </a:spcBef>
            </a:pPr>
            <a:r>
              <a:rPr lang="zh-CN" altLang="en-US" dirty="0" smtClean="0"/>
              <a:t>感谢观看！</a:t>
            </a:r>
            <a:endParaRPr lang="zh-CN" altLang="en-US" dirty="0" smtClean="0"/>
          </a:p>
        </p:txBody>
      </p:sp>
      <p:sp>
        <p:nvSpPr>
          <p:cNvPr id="44" name="文本占位符 3"/>
          <p:cNvSpPr>
            <a:spLocks noGrp="1"/>
          </p:cNvSpPr>
          <p:nvPr>
            <p:ph type="body" sz="quarter" idx="11" hasCustomPrompt="1"/>
          </p:nvPr>
        </p:nvSpPr>
        <p:spPr>
          <a:xfrm>
            <a:off x="1151468" y="5007028"/>
            <a:ext cx="9946469" cy="883735"/>
          </a:xfrm>
        </p:spPr>
        <p:txBody>
          <a:bodyPr anchor="t"/>
          <a:lstStyle>
            <a:lvl1pPr marL="0" indent="0" algn="r">
              <a:buNone/>
              <a:defRPr sz="1050">
                <a:solidFill>
                  <a:schemeClr val="accent2"/>
                </a:solidFill>
              </a:defRPr>
            </a:lvl1pPr>
            <a:lvl2pPr marL="457200" indent="0">
              <a:buNone/>
              <a:defRPr sz="800"/>
            </a:lvl2pPr>
            <a:lvl3pPr marL="914400" indent="0">
              <a:buNone/>
              <a:defRPr sz="700"/>
            </a:lvl3pPr>
            <a:lvl4pPr marL="1371600" indent="0">
              <a:buNone/>
              <a:defRPr sz="600"/>
            </a:lvl4pPr>
            <a:lvl5pPr marL="1828800" indent="0">
              <a:buNone/>
              <a:defRPr sz="700"/>
            </a:lvl5pPr>
          </a:lstStyle>
          <a:p>
            <a:pPr lvl="0"/>
            <a:r>
              <a:rPr lang="zh-CN" altLang="en-US" dirty="0" smtClean="0"/>
              <a:t>集团 </a:t>
            </a:r>
            <a:r>
              <a:rPr lang="en-US" altLang="zh-CN" dirty="0" smtClean="0"/>
              <a:t>/ </a:t>
            </a:r>
            <a:r>
              <a:rPr lang="zh-CN" altLang="en-US" dirty="0" smtClean="0"/>
              <a:t>公司 </a:t>
            </a:r>
            <a:r>
              <a:rPr lang="en-US" altLang="zh-CN" dirty="0" smtClean="0"/>
              <a:t>/ </a:t>
            </a:r>
            <a:r>
              <a:rPr lang="zh-CN" altLang="en-US" dirty="0" smtClean="0"/>
              <a:t>部门名称</a:t>
            </a:r>
            <a:endParaRPr lang="zh-CN" altLang="en-US" dirty="0" smtClean="0"/>
          </a:p>
          <a:p>
            <a:pPr lvl="0"/>
            <a:r>
              <a:rPr lang="en-US" altLang="zh-CN" dirty="0" smtClean="0"/>
              <a:t>CRRC </a:t>
            </a:r>
            <a:endParaRPr lang="en-US" altLang="zh-CN" dirty="0" smtClean="0"/>
          </a:p>
        </p:txBody>
      </p:sp>
      <p:sp>
        <p:nvSpPr>
          <p:cNvPr id="22" name="矩形 21"/>
          <p:cNvSpPr/>
          <p:nvPr userDrawn="1"/>
        </p:nvSpPr>
        <p:spPr bwMode="auto">
          <a:xfrm>
            <a:off x="0" y="2796758"/>
            <a:ext cx="8710560" cy="490973"/>
          </a:xfrm>
          <a:prstGeom prst="rect">
            <a:avLst/>
          </a:prstGeom>
          <a:solidFill>
            <a:schemeClr val="accent2">
              <a:lumMod val="20000"/>
              <a:lumOff val="80000"/>
            </a:schemeClr>
          </a:solidFill>
          <a:ln>
            <a:noFill/>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bg1"/>
              </a:solidFill>
              <a:effectLst/>
              <a:latin typeface="Arial" panose="020B0604020202020204" pitchFamily="34" charset="0"/>
              <a:ea typeface="黑体" panose="02010609060101010101" pitchFamily="49" charset="-122"/>
            </a:endParaRPr>
          </a:p>
        </p:txBody>
      </p:sp>
      <p:sp>
        <p:nvSpPr>
          <p:cNvPr id="23" name="文本占位符 12"/>
          <p:cNvSpPr txBox="1"/>
          <p:nvPr userDrawn="1"/>
        </p:nvSpPr>
        <p:spPr>
          <a:xfrm>
            <a:off x="8751683" y="2796758"/>
            <a:ext cx="2913268" cy="490973"/>
          </a:xfrm>
          <a:custGeom>
            <a:avLst/>
            <a:gdLst>
              <a:gd name="connsiteX0" fmla="*/ 0 w 8353425"/>
              <a:gd name="connsiteY0" fmla="*/ 0 h 2555875"/>
              <a:gd name="connsiteX1" fmla="*/ 2141813 w 8353425"/>
              <a:gd name="connsiteY1" fmla="*/ 0 h 2555875"/>
              <a:gd name="connsiteX2" fmla="*/ 7547650 w 8353425"/>
              <a:gd name="connsiteY2" fmla="*/ 0 h 2555875"/>
              <a:gd name="connsiteX3" fmla="*/ 7839909 w 8353425"/>
              <a:gd name="connsiteY3" fmla="*/ 0 h 2555875"/>
              <a:gd name="connsiteX4" fmla="*/ 7839919 w 8353425"/>
              <a:gd name="connsiteY4" fmla="*/ 1 h 2555875"/>
              <a:gd name="connsiteX5" fmla="*/ 8353425 w 8353425"/>
              <a:gd name="connsiteY5" fmla="*/ 1 h 2555875"/>
              <a:gd name="connsiteX6" fmla="*/ 8353425 w 8353425"/>
              <a:gd name="connsiteY6" fmla="*/ 512248 h 2555875"/>
              <a:gd name="connsiteX7" fmla="*/ 8353425 w 8353425"/>
              <a:gd name="connsiteY7" fmla="*/ 1565823 h 2555875"/>
              <a:gd name="connsiteX8" fmla="*/ 8353425 w 8353425"/>
              <a:gd name="connsiteY8" fmla="*/ 2043627 h 2555875"/>
              <a:gd name="connsiteX9" fmla="*/ 7839909 w 8353425"/>
              <a:gd name="connsiteY9" fmla="*/ 2555875 h 2555875"/>
              <a:gd name="connsiteX10" fmla="*/ 7547650 w 8353425"/>
              <a:gd name="connsiteY10" fmla="*/ 2555875 h 2555875"/>
              <a:gd name="connsiteX11" fmla="*/ 2141813 w 8353425"/>
              <a:gd name="connsiteY11" fmla="*/ 2555875 h 2555875"/>
              <a:gd name="connsiteX12" fmla="*/ 0 w 8353425"/>
              <a:gd name="connsiteY12" fmla="*/ 2555875 h 255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53425" h="2555875">
                <a:moveTo>
                  <a:pt x="0" y="0"/>
                </a:moveTo>
                <a:lnTo>
                  <a:pt x="2141813" y="0"/>
                </a:lnTo>
                <a:lnTo>
                  <a:pt x="7547650" y="0"/>
                </a:lnTo>
                <a:lnTo>
                  <a:pt x="7839909" y="0"/>
                </a:lnTo>
                <a:lnTo>
                  <a:pt x="7839919" y="1"/>
                </a:lnTo>
                <a:lnTo>
                  <a:pt x="8353425" y="1"/>
                </a:lnTo>
                <a:lnTo>
                  <a:pt x="8353425" y="512248"/>
                </a:lnTo>
                <a:lnTo>
                  <a:pt x="8353425" y="1565823"/>
                </a:lnTo>
                <a:lnTo>
                  <a:pt x="8353425" y="2043627"/>
                </a:lnTo>
                <a:cubicBezTo>
                  <a:pt x="8353425" y="2326534"/>
                  <a:pt x="8123516" y="2555875"/>
                  <a:pt x="7839909" y="2555875"/>
                </a:cubicBezTo>
                <a:lnTo>
                  <a:pt x="7547650" y="2555875"/>
                </a:lnTo>
                <a:lnTo>
                  <a:pt x="2141813" y="2555875"/>
                </a:lnTo>
                <a:lnTo>
                  <a:pt x="0" y="2555875"/>
                </a:lnTo>
                <a:close/>
              </a:path>
            </a:pathLst>
          </a:custGeom>
          <a:solidFill>
            <a:schemeClr val="accent2">
              <a:lumMod val="40000"/>
              <a:lumOff val="60000"/>
            </a:schemeClr>
          </a:solidFill>
        </p:spPr>
        <p:txBody>
          <a:bodyPr/>
          <a:lstStyle>
            <a:lvl1pPr marL="342900" indent="-342900" algn="l" rtl="0" eaLnBrk="1" fontAlgn="base" hangingPunct="1">
              <a:spcBef>
                <a:spcPct val="20000"/>
              </a:spcBef>
              <a:spcAft>
                <a:spcPct val="0"/>
              </a:spcAft>
              <a:buClr>
                <a:srgbClr val="C70019"/>
              </a:buClr>
              <a:buSzPct val="50000"/>
              <a:buFont typeface="Wingdings" panose="05000000000000000000" pitchFamily="2" charset="2"/>
              <a:buChar char="l"/>
              <a:defRPr sz="2400" kern="1200">
                <a:solidFill>
                  <a:schemeClr val="tx1"/>
                </a:solidFill>
                <a:latin typeface="+mn-lt"/>
                <a:ea typeface="+mn-ea"/>
                <a:cs typeface="+mn-cs"/>
              </a:defRPr>
            </a:lvl1pPr>
            <a:lvl2pPr marL="800100" indent="-342900" algn="l" rtl="0" eaLnBrk="1" fontAlgn="base" hangingPunct="1">
              <a:spcBef>
                <a:spcPct val="20000"/>
              </a:spcBef>
              <a:spcAft>
                <a:spcPct val="0"/>
              </a:spcAft>
              <a:buClr>
                <a:srgbClr val="C70019"/>
              </a:buClr>
              <a:buSzPct val="50000"/>
              <a:buFont typeface="Wingdings" panose="05000000000000000000" pitchFamily="2" charset="2"/>
              <a:buChar char="l"/>
              <a:defRPr sz="2000" kern="1200">
                <a:solidFill>
                  <a:schemeClr val="tx1"/>
                </a:solidFill>
                <a:latin typeface="+mn-lt"/>
                <a:ea typeface="+mn-ea"/>
                <a:cs typeface="+mn-cs"/>
              </a:defRPr>
            </a:lvl2pPr>
            <a:lvl3pPr marL="1200150" indent="-285750" algn="l" rtl="0" eaLnBrk="1" fontAlgn="base" hangingPunct="1">
              <a:spcBef>
                <a:spcPct val="20000"/>
              </a:spcBef>
              <a:spcAft>
                <a:spcPct val="0"/>
              </a:spcAft>
              <a:buClr>
                <a:srgbClr val="C70019"/>
              </a:buClr>
              <a:buSzPct val="50000"/>
              <a:buFont typeface="Wingdings" panose="05000000000000000000" pitchFamily="2" charset="2"/>
              <a:buChar char="l"/>
              <a:defRPr kern="1200">
                <a:solidFill>
                  <a:schemeClr val="tx1"/>
                </a:solidFill>
                <a:latin typeface="+mn-lt"/>
                <a:ea typeface="+mn-ea"/>
                <a:cs typeface="+mn-cs"/>
              </a:defRPr>
            </a:lvl3pPr>
            <a:lvl4pPr marL="1657350" indent="-285750" algn="l" rtl="0" eaLnBrk="1" fontAlgn="base" hangingPunct="1">
              <a:spcBef>
                <a:spcPct val="20000"/>
              </a:spcBef>
              <a:spcAft>
                <a:spcPct val="0"/>
              </a:spcAft>
              <a:buClr>
                <a:srgbClr val="C70019"/>
              </a:buClr>
              <a:buSzPct val="50000"/>
              <a:buFont typeface="Wingdings" panose="05000000000000000000" pitchFamily="2" charset="2"/>
              <a:buChar char="l"/>
              <a:defRPr sz="16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kern="1200">
                <a:solidFill>
                  <a:schemeClr val="tx1"/>
                </a:solidFill>
                <a:latin typeface="+mn-lt"/>
                <a:ea typeface="宋体" panose="02010600030101010101" pitchFamily="2" charset="-122"/>
                <a:cs typeface="+mn-cs"/>
              </a:defRPr>
            </a:lvl5pPr>
            <a:lvl6pPr marL="25146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zh-CN" altLang="en-US" sz="2400" dirty="0"/>
          </a:p>
        </p:txBody>
      </p:sp>
      <p:sp>
        <p:nvSpPr>
          <p:cNvPr id="24" name="矩形 23"/>
          <p:cNvSpPr/>
          <p:nvPr userDrawn="1"/>
        </p:nvSpPr>
        <p:spPr bwMode="auto">
          <a:xfrm>
            <a:off x="0" y="2562132"/>
            <a:ext cx="11664949" cy="416459"/>
          </a:xfrm>
          <a:prstGeom prst="rect">
            <a:avLst/>
          </a:prstGeom>
          <a:solidFill>
            <a:schemeClr val="bg1"/>
          </a:solidFill>
          <a:ln>
            <a:noFill/>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bg1"/>
              </a:solidFill>
              <a:effectLst/>
              <a:latin typeface="Arial" panose="020B0604020202020204" pitchFamily="34" charset="0"/>
              <a:ea typeface="黑体" panose="02010609060101010101" pitchFamily="49" charset="-122"/>
            </a:endParaRPr>
          </a:p>
        </p:txBody>
      </p:sp>
      <p:sp>
        <p:nvSpPr>
          <p:cNvPr id="25" name="矩形 24"/>
          <p:cNvSpPr/>
          <p:nvPr userDrawn="1"/>
        </p:nvSpPr>
        <p:spPr bwMode="auto">
          <a:xfrm>
            <a:off x="8751683" y="1607848"/>
            <a:ext cx="2913268" cy="1343583"/>
          </a:xfrm>
          <a:prstGeom prst="rect">
            <a:avLst/>
          </a:prstGeom>
          <a:solidFill>
            <a:schemeClr val="accent1"/>
          </a:solidFill>
        </p:spPr>
        <p:txBody>
          <a:bodyPr/>
          <a:lstStyle/>
          <a:p>
            <a:pPr marL="342900" indent="-342900" fontAlgn="base">
              <a:spcBef>
                <a:spcPct val="20000"/>
              </a:spcBef>
              <a:spcAft>
                <a:spcPct val="0"/>
              </a:spcAft>
              <a:buClr>
                <a:srgbClr val="C70019"/>
              </a:buClr>
              <a:buSzPct val="50000"/>
              <a:buFont typeface="Wingdings" panose="05000000000000000000" pitchFamily="2" charset="2"/>
              <a:buChar char="l"/>
            </a:pPr>
            <a:endParaRPr lang="zh-CN" altLang="en-US" sz="2400"/>
          </a:p>
        </p:txBody>
      </p:sp>
      <p:sp>
        <p:nvSpPr>
          <p:cNvPr id="26" name="图片占位符 2"/>
          <p:cNvSpPr>
            <a:spLocks noGrp="1"/>
          </p:cNvSpPr>
          <p:nvPr>
            <p:ph type="pic" sz="quarter" idx="12" hasCustomPrompt="1"/>
          </p:nvPr>
        </p:nvSpPr>
        <p:spPr>
          <a:xfrm>
            <a:off x="1" y="1608138"/>
            <a:ext cx="8710559" cy="1343292"/>
          </a:xfrm>
          <a:solidFill>
            <a:schemeClr val="accent3"/>
          </a:solidFill>
        </p:spPr>
        <p:txBody>
          <a:bodyPr/>
          <a:lstStyle>
            <a:lvl1pPr marL="719455" indent="0">
              <a:buNone/>
              <a:defRPr sz="1600">
                <a:solidFill>
                  <a:schemeClr val="accent2">
                    <a:lumMod val="40000"/>
                    <a:lumOff val="60000"/>
                  </a:schemeClr>
                </a:solidFill>
              </a:defRPr>
            </a:lvl1pPr>
          </a:lstStyle>
          <a:p>
            <a:r>
              <a:rPr lang="zh-CN" altLang="en-US" dirty="0" smtClean="0"/>
              <a:t>插入图片</a:t>
            </a:r>
            <a:endParaRPr lang="zh-CN" altLang="en-US" dirty="0"/>
          </a:p>
        </p:txBody>
      </p:sp>
      <p:sp>
        <p:nvSpPr>
          <p:cNvPr id="27" name="矩形 26"/>
          <p:cNvSpPr/>
          <p:nvPr userDrawn="1"/>
        </p:nvSpPr>
        <p:spPr>
          <a:xfrm>
            <a:off x="12192001" y="440615"/>
            <a:ext cx="5902476" cy="6417385"/>
          </a:xfrm>
          <a:prstGeom prst="rect">
            <a:avLst/>
          </a:prstGeom>
        </p:spPr>
        <p:txBody>
          <a:bodyPr wrap="square">
            <a:noAutofit/>
          </a:bodyPr>
          <a:lstStyle/>
          <a:p>
            <a:pPr marL="0" marR="0" lvl="0" indent="0" algn="l" defTabSz="914400" rtl="0" eaLnBrk="0" fontAlgn="base" latinLnBrk="0" hangingPunct="0">
              <a:lnSpc>
                <a:spcPct val="150000"/>
              </a:lnSpc>
              <a:spcBef>
                <a:spcPct val="30000"/>
              </a:spcBef>
              <a:spcAft>
                <a:spcPct val="0"/>
              </a:spcAft>
              <a:buClrTx/>
              <a:buSzTx/>
              <a:buFontTx/>
              <a:buNone/>
              <a:defRPr/>
            </a:pPr>
            <a:r>
              <a:rPr kumimoji="0" lang="zh-CN" altLang="en-US" sz="1200" b="0" i="0" u="none" strike="noStrike" kern="1200" cap="none" spc="0" normalizeH="0" baseline="0" noProof="0" dirty="0" smtClean="0">
                <a:ln>
                  <a:noFill/>
                </a:ln>
                <a:solidFill>
                  <a:srgbClr val="000000"/>
                </a:solidFill>
                <a:effectLst/>
                <a:uLnTx/>
                <a:uFillTx/>
                <a:latin typeface="+mn-ea"/>
                <a:ea typeface="+mn-ea"/>
                <a:cs typeface="+mn-cs"/>
              </a:rPr>
              <a:t>更改替换图片</a:t>
            </a:r>
            <a:endParaRPr kumimoji="0" lang="zh-CN" altLang="en-US" sz="1200" b="0" i="0" u="none" strike="noStrike" kern="1200" cap="none" spc="0" normalizeH="0" baseline="0" noProof="0" dirty="0" smtClean="0">
              <a:ln>
                <a:noFill/>
              </a:ln>
              <a:solidFill>
                <a:srgbClr val="000000"/>
              </a:solidFill>
              <a:effectLst/>
              <a:uLnTx/>
              <a:uFillTx/>
              <a:latin typeface="+mn-ea"/>
              <a:ea typeface="+mn-ea"/>
              <a:cs typeface="+mn-cs"/>
            </a:endParaRPr>
          </a:p>
          <a:p>
            <a:pPr marL="285750" marR="0" lvl="0" indent="-285750" algn="l" defTabSz="914400" rtl="0" eaLnBrk="0" fontAlgn="base" latinLnBrk="0" hangingPunct="0">
              <a:lnSpc>
                <a:spcPct val="150000"/>
              </a:lnSpc>
              <a:spcBef>
                <a:spcPct val="30000"/>
              </a:spcBef>
              <a:spcAft>
                <a:spcPct val="0"/>
              </a:spcAft>
              <a:buClrTx/>
              <a:buSzTx/>
              <a:buFont typeface="Arial" panose="020B0604020202020204" pitchFamily="34" charset="0"/>
              <a:buChar char="•"/>
              <a:defRPr/>
            </a:pPr>
            <a:r>
              <a:rPr kumimoji="0" lang="zh-CN" altLang="en-US" sz="1200" b="0" i="0" u="none" strike="noStrike" kern="1200" cap="none" spc="0" normalizeH="0" baseline="0" noProof="0" dirty="0" smtClean="0">
                <a:ln>
                  <a:noFill/>
                </a:ln>
                <a:solidFill>
                  <a:srgbClr val="000000"/>
                </a:solidFill>
                <a:effectLst/>
                <a:uLnTx/>
                <a:uFillTx/>
                <a:latin typeface="+mn-ea"/>
                <a:ea typeface="+mn-ea"/>
                <a:cs typeface="+mn-cs"/>
              </a:rPr>
              <a:t>直接在本页，选择顶部</a:t>
            </a:r>
            <a:r>
              <a:rPr kumimoji="0" lang="en-US" altLang="zh-CN" sz="1200" b="0" i="0" u="none" strike="noStrike" kern="1200" cap="none" spc="0" normalizeH="0" baseline="0" noProof="0" dirty="0" smtClean="0">
                <a:ln>
                  <a:noFill/>
                </a:ln>
                <a:solidFill>
                  <a:srgbClr val="000000"/>
                </a:solidFill>
                <a:effectLst/>
                <a:uLnTx/>
                <a:uFillTx/>
                <a:latin typeface="+mn-ea"/>
                <a:ea typeface="+mn-ea"/>
                <a:cs typeface="+mn-cs"/>
              </a:rPr>
              <a:t>【</a:t>
            </a:r>
            <a:r>
              <a:rPr kumimoji="0" lang="zh-CN" altLang="en-US" sz="1200" b="0" i="0" u="none" strike="noStrike" kern="1200" cap="none" spc="0" normalizeH="0" baseline="0" noProof="0" dirty="0" smtClean="0">
                <a:ln>
                  <a:noFill/>
                </a:ln>
                <a:solidFill>
                  <a:srgbClr val="000000"/>
                </a:solidFill>
                <a:effectLst/>
                <a:uLnTx/>
                <a:uFillTx/>
                <a:latin typeface="+mn-ea"/>
                <a:ea typeface="+mn-ea"/>
                <a:cs typeface="+mn-cs"/>
              </a:rPr>
              <a:t>插入</a:t>
            </a:r>
            <a:r>
              <a:rPr kumimoji="0" lang="en-US" altLang="zh-CN" sz="1200" b="0" i="0" u="none" strike="noStrike" kern="1200" cap="none" spc="0" normalizeH="0" baseline="0" noProof="0" dirty="0" smtClean="0">
                <a:ln>
                  <a:noFill/>
                </a:ln>
                <a:solidFill>
                  <a:srgbClr val="000000"/>
                </a:solidFill>
                <a:effectLst/>
                <a:uLnTx/>
                <a:uFillTx/>
                <a:latin typeface="+mn-ea"/>
                <a:ea typeface="+mn-ea"/>
                <a:cs typeface="+mn-cs"/>
              </a:rPr>
              <a:t>】</a:t>
            </a:r>
            <a:r>
              <a:rPr kumimoji="0" lang="zh-CN" altLang="en-US" sz="1200" b="0" i="0" u="none" strike="noStrike" kern="1200" cap="none" spc="0" normalizeH="0" baseline="0" noProof="0" dirty="0" smtClean="0">
                <a:ln>
                  <a:noFill/>
                </a:ln>
                <a:solidFill>
                  <a:srgbClr val="000000"/>
                </a:solidFill>
                <a:effectLst/>
                <a:uLnTx/>
                <a:uFillTx/>
                <a:latin typeface="+mn-ea"/>
                <a:ea typeface="+mn-ea"/>
                <a:cs typeface="+mn-cs"/>
              </a:rPr>
              <a:t>菜单</a:t>
            </a:r>
            <a:r>
              <a:rPr kumimoji="0" lang="en-US" altLang="zh-CN" sz="1200" b="0" i="0" u="none" strike="noStrike" kern="1200" cap="none" spc="0" normalizeH="0" baseline="0" noProof="0" dirty="0" smtClean="0">
                <a:ln>
                  <a:noFill/>
                </a:ln>
                <a:solidFill>
                  <a:srgbClr val="000000"/>
                </a:solidFill>
                <a:effectLst/>
                <a:uLnTx/>
                <a:uFillTx/>
                <a:latin typeface="+mn-ea"/>
                <a:ea typeface="+mn-ea"/>
                <a:cs typeface="+mn-cs"/>
              </a:rPr>
              <a:t>——【</a:t>
            </a:r>
            <a:r>
              <a:rPr kumimoji="0" lang="zh-CN" altLang="en-US" sz="1200" b="0" i="0" u="none" strike="noStrike" kern="1200" cap="none" spc="0" normalizeH="0" baseline="0" noProof="0" dirty="0" smtClean="0">
                <a:ln>
                  <a:noFill/>
                </a:ln>
                <a:solidFill>
                  <a:srgbClr val="000000"/>
                </a:solidFill>
                <a:effectLst/>
                <a:uLnTx/>
                <a:uFillTx/>
                <a:latin typeface="+mn-ea"/>
                <a:ea typeface="+mn-ea"/>
                <a:cs typeface="+mn-cs"/>
              </a:rPr>
              <a:t>图片</a:t>
            </a:r>
            <a:r>
              <a:rPr kumimoji="0" lang="en-US" altLang="zh-CN" sz="1200" b="0" i="0" u="none" strike="noStrike" kern="1200" cap="none" spc="0" normalizeH="0" baseline="0" noProof="0" dirty="0" smtClean="0">
                <a:ln>
                  <a:noFill/>
                </a:ln>
                <a:solidFill>
                  <a:srgbClr val="000000"/>
                </a:solidFill>
                <a:effectLst/>
                <a:uLnTx/>
                <a:uFillTx/>
                <a:latin typeface="+mn-ea"/>
                <a:ea typeface="+mn-ea"/>
                <a:cs typeface="+mn-cs"/>
              </a:rPr>
              <a:t>】</a:t>
            </a:r>
            <a:endParaRPr kumimoji="0" lang="en-US" altLang="zh-CN" sz="1200" b="0" i="0" u="none" strike="noStrike" kern="1200" cap="none" spc="0" normalizeH="0" baseline="0" noProof="0" dirty="0" smtClean="0">
              <a:ln>
                <a:noFill/>
              </a:ln>
              <a:solidFill>
                <a:srgbClr val="000000"/>
              </a:solidFill>
              <a:effectLst/>
              <a:uLnTx/>
              <a:uFillTx/>
              <a:latin typeface="+mn-ea"/>
              <a:ea typeface="+mn-ea"/>
              <a:cs typeface="+mn-cs"/>
            </a:endParaRPr>
          </a:p>
          <a:p>
            <a:pPr marL="285750" marR="0" lvl="0" indent="-285750" algn="l" defTabSz="914400" rtl="0" eaLnBrk="0" fontAlgn="base" latinLnBrk="0" hangingPunct="0">
              <a:lnSpc>
                <a:spcPct val="150000"/>
              </a:lnSpc>
              <a:spcBef>
                <a:spcPct val="30000"/>
              </a:spcBef>
              <a:spcAft>
                <a:spcPct val="0"/>
              </a:spcAft>
              <a:buClrTx/>
              <a:buSzTx/>
              <a:buFont typeface="Arial" panose="020B0604020202020204" pitchFamily="34" charset="0"/>
              <a:buChar char="•"/>
              <a:defRPr/>
            </a:pPr>
            <a:r>
              <a:rPr kumimoji="0" lang="zh-CN" altLang="en-US" sz="1200" b="0" i="0" u="none" strike="noStrike" kern="1200" cap="none" spc="0" normalizeH="0" baseline="0" noProof="0" dirty="0" smtClean="0">
                <a:ln>
                  <a:noFill/>
                </a:ln>
                <a:solidFill>
                  <a:srgbClr val="000000"/>
                </a:solidFill>
                <a:effectLst/>
                <a:uLnTx/>
                <a:uFillTx/>
                <a:latin typeface="+mn-ea"/>
                <a:ea typeface="+mn-ea"/>
                <a:cs typeface="+mn-cs"/>
              </a:rPr>
              <a:t>单击选中本占位符框，拷贝图片</a:t>
            </a:r>
            <a:endParaRPr kumimoji="0" lang="zh-CN" altLang="en-US" sz="1200" b="0" i="0" u="none" strike="noStrike" kern="1200" cap="none" spc="0" normalizeH="0" baseline="0" noProof="0" dirty="0" smtClean="0">
              <a:ln>
                <a:noFill/>
              </a:ln>
              <a:solidFill>
                <a:srgbClr val="000000"/>
              </a:solidFill>
              <a:effectLst/>
              <a:uLnTx/>
              <a:uFillTx/>
              <a:latin typeface="+mn-ea"/>
              <a:ea typeface="+mn-ea"/>
              <a:cs typeface="+mn-cs"/>
            </a:endParaRPr>
          </a:p>
          <a:p>
            <a:pPr marL="0" marR="0" lvl="0" indent="0" algn="l" defTabSz="914400" rtl="0" eaLnBrk="0" fontAlgn="base" latinLnBrk="0" hangingPunct="0">
              <a:lnSpc>
                <a:spcPct val="150000"/>
              </a:lnSpc>
              <a:spcBef>
                <a:spcPct val="30000"/>
              </a:spcBef>
              <a:spcAft>
                <a:spcPct val="0"/>
              </a:spcAft>
              <a:buClrTx/>
              <a:buSzTx/>
              <a:buFontTx/>
              <a:buNone/>
              <a:defRPr/>
            </a:pPr>
            <a:r>
              <a:rPr kumimoji="0" lang="zh-CN" altLang="en-US" sz="1200" b="0" i="0" u="none" strike="noStrike" kern="1200" cap="none" spc="0" normalizeH="0" baseline="0" noProof="0" dirty="0" smtClean="0">
                <a:ln>
                  <a:noFill/>
                </a:ln>
                <a:solidFill>
                  <a:srgbClr val="000000"/>
                </a:solidFill>
                <a:effectLst/>
                <a:uLnTx/>
                <a:uFillTx/>
                <a:latin typeface="+mn-ea"/>
                <a:ea typeface="+mn-ea"/>
                <a:cs typeface="+mn-cs"/>
              </a:rPr>
              <a:t>以上方法可以将图片直接自动填充到此预设的图片形状中</a:t>
            </a:r>
            <a:endParaRPr kumimoji="0" lang="zh-CN" altLang="en-US" sz="1200" b="0" i="0" u="none" strike="noStrike" kern="1200" cap="none" spc="0" normalizeH="0" baseline="0" noProof="0" dirty="0" smtClean="0">
              <a:ln>
                <a:noFill/>
              </a:ln>
              <a:solidFill>
                <a:srgbClr val="000000"/>
              </a:solidFill>
              <a:effectLst/>
              <a:uLnTx/>
              <a:uFillTx/>
              <a:latin typeface="+mn-ea"/>
              <a:ea typeface="+mn-ea"/>
              <a:cs typeface="+mn-cs"/>
            </a:endParaRPr>
          </a:p>
          <a:p>
            <a:pPr marL="0" marR="0" lvl="0" indent="0" algn="l" defTabSz="914400" rtl="0" eaLnBrk="0" fontAlgn="base" latinLnBrk="0" hangingPunct="0">
              <a:lnSpc>
                <a:spcPct val="150000"/>
              </a:lnSpc>
              <a:spcBef>
                <a:spcPct val="30000"/>
              </a:spcBef>
              <a:spcAft>
                <a:spcPct val="0"/>
              </a:spcAft>
              <a:buClrTx/>
              <a:buSzTx/>
              <a:buFontTx/>
              <a:buNone/>
              <a:defRPr/>
            </a:pPr>
            <a:endParaRPr kumimoji="0" lang="zh-CN" altLang="en-US" sz="1200" b="0" i="0" u="none" strike="noStrike" kern="1200" cap="none" spc="0" normalizeH="0" baseline="0" noProof="0" dirty="0" smtClean="0">
              <a:ln>
                <a:noFill/>
              </a:ln>
              <a:solidFill>
                <a:srgbClr val="000000"/>
              </a:solidFill>
              <a:effectLst/>
              <a:uLnTx/>
              <a:uFillTx/>
              <a:latin typeface="+mn-ea"/>
              <a:ea typeface="+mn-ea"/>
              <a:cs typeface="+mn-cs"/>
            </a:endParaRPr>
          </a:p>
          <a:p>
            <a:pPr marL="0" marR="0" lvl="0" indent="0" algn="l" defTabSz="914400" rtl="0" eaLnBrk="0" fontAlgn="base" latinLnBrk="0" hangingPunct="0">
              <a:lnSpc>
                <a:spcPct val="150000"/>
              </a:lnSpc>
              <a:spcBef>
                <a:spcPct val="30000"/>
              </a:spcBef>
              <a:spcAft>
                <a:spcPct val="0"/>
              </a:spcAft>
              <a:buClrTx/>
              <a:buSzTx/>
              <a:buFontTx/>
              <a:buNone/>
              <a:defRPr/>
            </a:pPr>
            <a:r>
              <a:rPr kumimoji="0" lang="zh-CN" altLang="en-US" sz="1200" b="0" i="0" u="none" strike="noStrike" kern="1200" cap="none" spc="0" normalizeH="0" baseline="0" noProof="0" dirty="0" smtClean="0">
                <a:ln>
                  <a:noFill/>
                </a:ln>
                <a:solidFill>
                  <a:srgbClr val="000000"/>
                </a:solidFill>
                <a:effectLst/>
                <a:uLnTx/>
                <a:uFillTx/>
                <a:latin typeface="+mn-ea"/>
                <a:ea typeface="+mn-ea"/>
                <a:cs typeface="+mn-cs"/>
              </a:rPr>
              <a:t>图片在形状中位置的修改</a:t>
            </a:r>
            <a:endParaRPr kumimoji="0" lang="zh-CN" altLang="en-US" sz="1200" b="0" i="0" u="none" strike="noStrike" kern="1200" cap="none" spc="0" normalizeH="0" baseline="0" noProof="0" dirty="0" smtClean="0">
              <a:ln>
                <a:noFill/>
              </a:ln>
              <a:solidFill>
                <a:srgbClr val="000000"/>
              </a:solidFill>
              <a:effectLst/>
              <a:uLnTx/>
              <a:uFillTx/>
              <a:latin typeface="+mn-ea"/>
              <a:ea typeface="+mn-ea"/>
              <a:cs typeface="+mn-cs"/>
            </a:endParaRPr>
          </a:p>
          <a:p>
            <a:pPr marL="285750" marR="0" lvl="0" indent="-285750" algn="l" defTabSz="914400" rtl="0" eaLnBrk="0" fontAlgn="base" latinLnBrk="0" hangingPunct="0">
              <a:lnSpc>
                <a:spcPct val="150000"/>
              </a:lnSpc>
              <a:spcBef>
                <a:spcPct val="30000"/>
              </a:spcBef>
              <a:spcAft>
                <a:spcPct val="0"/>
              </a:spcAft>
              <a:buClrTx/>
              <a:buSzTx/>
              <a:buFont typeface="Arial" panose="020B0604020202020204" pitchFamily="34" charset="0"/>
              <a:buChar char="•"/>
              <a:defRPr/>
            </a:pPr>
            <a:r>
              <a:rPr kumimoji="0" lang="zh-CN" altLang="en-US" sz="1200" b="0" i="0" u="none" strike="noStrike" kern="1200" cap="none" spc="0" normalizeH="0" baseline="0" noProof="0" dirty="0" smtClean="0">
                <a:ln>
                  <a:noFill/>
                </a:ln>
                <a:solidFill>
                  <a:srgbClr val="000000"/>
                </a:solidFill>
                <a:effectLst/>
                <a:uLnTx/>
                <a:uFillTx/>
                <a:latin typeface="+mn-ea"/>
                <a:ea typeface="+mn-ea"/>
                <a:cs typeface="+mn-cs"/>
              </a:rPr>
              <a:t>插入图片后，选中本占位符框在顶部</a:t>
            </a:r>
            <a:r>
              <a:rPr kumimoji="0" lang="en-US" altLang="zh-CN" sz="1200" b="0" i="0" u="none" strike="noStrike" kern="1200" cap="none" spc="0" normalizeH="0" baseline="0" noProof="0" dirty="0" smtClean="0">
                <a:ln>
                  <a:noFill/>
                </a:ln>
                <a:solidFill>
                  <a:srgbClr val="000000"/>
                </a:solidFill>
                <a:effectLst/>
                <a:uLnTx/>
                <a:uFillTx/>
                <a:latin typeface="+mn-ea"/>
                <a:ea typeface="+mn-ea"/>
                <a:cs typeface="+mn-cs"/>
              </a:rPr>
              <a:t>【</a:t>
            </a:r>
            <a:r>
              <a:rPr kumimoji="0" lang="zh-CN" altLang="en-US" sz="1200" b="0" i="0" u="none" strike="noStrike" kern="1200" cap="none" spc="0" normalizeH="0" baseline="0" noProof="0" dirty="0" smtClean="0">
                <a:ln>
                  <a:noFill/>
                </a:ln>
                <a:solidFill>
                  <a:srgbClr val="000000"/>
                </a:solidFill>
                <a:effectLst/>
                <a:uLnTx/>
                <a:uFillTx/>
                <a:latin typeface="+mn-ea"/>
                <a:ea typeface="+mn-ea"/>
                <a:cs typeface="+mn-cs"/>
              </a:rPr>
              <a:t>图片工具</a:t>
            </a:r>
            <a:r>
              <a:rPr kumimoji="0" lang="en-US" altLang="zh-CN" sz="1200" b="0" i="0" u="none" strike="noStrike" kern="1200" cap="none" spc="0" normalizeH="0" baseline="0" noProof="0" dirty="0" smtClean="0">
                <a:ln>
                  <a:noFill/>
                </a:ln>
                <a:solidFill>
                  <a:srgbClr val="000000"/>
                </a:solidFill>
                <a:effectLst/>
                <a:uLnTx/>
                <a:uFillTx/>
                <a:latin typeface="+mn-ea"/>
                <a:ea typeface="+mn-ea"/>
                <a:cs typeface="+mn-cs"/>
              </a:rPr>
              <a:t>-</a:t>
            </a:r>
            <a:r>
              <a:rPr kumimoji="0" lang="zh-CN" altLang="en-US" sz="1200" b="0" i="0" u="none" strike="noStrike" kern="1200" cap="none" spc="0" normalizeH="0" baseline="0" noProof="0" dirty="0" smtClean="0">
                <a:ln>
                  <a:noFill/>
                </a:ln>
                <a:solidFill>
                  <a:srgbClr val="000000"/>
                </a:solidFill>
                <a:effectLst/>
                <a:uLnTx/>
                <a:uFillTx/>
                <a:latin typeface="+mn-ea"/>
                <a:ea typeface="+mn-ea"/>
                <a:cs typeface="+mn-cs"/>
              </a:rPr>
              <a:t>格式</a:t>
            </a:r>
            <a:r>
              <a:rPr kumimoji="0" lang="en-US" altLang="zh-CN" sz="1200" b="0" i="0" u="none" strike="noStrike" kern="1200" cap="none" spc="0" normalizeH="0" baseline="0" noProof="0" dirty="0" smtClean="0">
                <a:ln>
                  <a:noFill/>
                </a:ln>
                <a:solidFill>
                  <a:srgbClr val="000000"/>
                </a:solidFill>
                <a:effectLst/>
                <a:uLnTx/>
                <a:uFillTx/>
                <a:latin typeface="+mn-ea"/>
                <a:ea typeface="+mn-ea"/>
                <a:cs typeface="+mn-cs"/>
              </a:rPr>
              <a:t>】</a:t>
            </a:r>
            <a:r>
              <a:rPr kumimoji="0" lang="zh-CN" altLang="en-US" sz="1200" b="0" i="0" u="none" strike="noStrike" kern="1200" cap="none" spc="0" normalizeH="0" baseline="0" noProof="0" dirty="0" smtClean="0">
                <a:ln>
                  <a:noFill/>
                </a:ln>
                <a:solidFill>
                  <a:srgbClr val="000000"/>
                </a:solidFill>
                <a:effectLst/>
                <a:uLnTx/>
                <a:uFillTx/>
                <a:latin typeface="+mn-ea"/>
                <a:ea typeface="+mn-ea"/>
                <a:cs typeface="+mn-cs"/>
              </a:rPr>
              <a:t>菜单中，选择</a:t>
            </a:r>
            <a:r>
              <a:rPr kumimoji="0" lang="en-US" altLang="zh-CN" sz="1200" b="0" i="0" u="none" strike="noStrike" kern="1200" cap="none" spc="0" normalizeH="0" baseline="0" noProof="0" dirty="0" smtClean="0">
                <a:ln>
                  <a:noFill/>
                </a:ln>
                <a:solidFill>
                  <a:srgbClr val="000000"/>
                </a:solidFill>
                <a:effectLst/>
                <a:uLnTx/>
                <a:uFillTx/>
                <a:latin typeface="+mn-ea"/>
                <a:ea typeface="+mn-ea"/>
                <a:cs typeface="+mn-cs"/>
              </a:rPr>
              <a:t>【</a:t>
            </a:r>
            <a:r>
              <a:rPr kumimoji="0" lang="zh-CN" altLang="en-US" sz="1200" b="0" i="0" u="none" strike="noStrike" kern="1200" cap="none" spc="0" normalizeH="0" baseline="0" noProof="0" dirty="0" smtClean="0">
                <a:ln>
                  <a:noFill/>
                </a:ln>
                <a:solidFill>
                  <a:srgbClr val="000000"/>
                </a:solidFill>
                <a:effectLst/>
                <a:uLnTx/>
                <a:uFillTx/>
                <a:latin typeface="+mn-ea"/>
                <a:ea typeface="+mn-ea"/>
                <a:cs typeface="+mn-cs"/>
              </a:rPr>
              <a:t>裁剪</a:t>
            </a:r>
            <a:r>
              <a:rPr kumimoji="0" lang="en-US" altLang="zh-CN" sz="1200" b="0" i="0" u="none" strike="noStrike" kern="1200" cap="none" spc="0" normalizeH="0" baseline="0" noProof="0" dirty="0" smtClean="0">
                <a:ln>
                  <a:noFill/>
                </a:ln>
                <a:solidFill>
                  <a:srgbClr val="000000"/>
                </a:solidFill>
                <a:effectLst/>
                <a:uLnTx/>
                <a:uFillTx/>
                <a:latin typeface="+mn-ea"/>
                <a:ea typeface="+mn-ea"/>
                <a:cs typeface="+mn-cs"/>
              </a:rPr>
              <a:t>】</a:t>
            </a:r>
            <a:r>
              <a:rPr kumimoji="0" lang="zh-CN" altLang="en-US" sz="1200" b="0" i="0" u="none" strike="noStrike" kern="1200" cap="none" spc="0" normalizeH="0" baseline="0" noProof="0" dirty="0" smtClean="0">
                <a:ln>
                  <a:noFill/>
                </a:ln>
                <a:solidFill>
                  <a:srgbClr val="000000"/>
                </a:solidFill>
                <a:effectLst/>
                <a:uLnTx/>
                <a:uFillTx/>
                <a:latin typeface="+mn-ea"/>
                <a:ea typeface="+mn-ea"/>
                <a:cs typeface="+mn-cs"/>
              </a:rPr>
              <a:t>下拉菜单中的填充功能，对形状中的图片进行大小，位置等调整。（本功能适用于</a:t>
            </a:r>
            <a:r>
              <a:rPr kumimoji="0" lang="en-US" altLang="zh-CN" sz="1200" b="0" i="0" u="none" strike="noStrike" kern="1200" cap="none" spc="0" normalizeH="0" baseline="0" noProof="0" dirty="0" smtClean="0">
                <a:ln>
                  <a:noFill/>
                </a:ln>
                <a:solidFill>
                  <a:srgbClr val="000000"/>
                </a:solidFill>
                <a:effectLst/>
                <a:uLnTx/>
                <a:uFillTx/>
                <a:latin typeface="+mn-ea"/>
                <a:ea typeface="+mn-ea"/>
                <a:cs typeface="+mn-cs"/>
              </a:rPr>
              <a:t>PowerPoint2010</a:t>
            </a:r>
            <a:r>
              <a:rPr kumimoji="0" lang="zh-CN" altLang="en-US" sz="1200" b="0" i="0" u="none" strike="noStrike" kern="1200" cap="none" spc="0" normalizeH="0" baseline="0" noProof="0" dirty="0" smtClean="0">
                <a:ln>
                  <a:noFill/>
                </a:ln>
                <a:solidFill>
                  <a:srgbClr val="000000"/>
                </a:solidFill>
                <a:effectLst/>
                <a:uLnTx/>
                <a:uFillTx/>
                <a:latin typeface="+mn-ea"/>
                <a:ea typeface="+mn-ea"/>
                <a:cs typeface="+mn-cs"/>
              </a:rPr>
              <a:t>及以上版本）</a:t>
            </a:r>
            <a:endParaRPr kumimoji="0" lang="zh-CN" altLang="en-US" sz="1200" b="0" i="0" u="none" strike="noStrike" kern="1200" cap="none" spc="0" normalizeH="0" baseline="0" noProof="0" dirty="0" smtClean="0">
              <a:ln>
                <a:noFill/>
              </a:ln>
              <a:solidFill>
                <a:srgbClr val="000000"/>
              </a:solidFill>
              <a:effectLst/>
              <a:uLnTx/>
              <a:uFillTx/>
              <a:latin typeface="+mn-ea"/>
              <a:ea typeface="+mn-ea"/>
              <a:cs typeface="+mn-cs"/>
            </a:endParaRPr>
          </a:p>
        </p:txBody>
      </p:sp>
      <p:sp>
        <p:nvSpPr>
          <p:cNvPr id="28" name="矩形 27"/>
          <p:cNvSpPr/>
          <p:nvPr userDrawn="1"/>
        </p:nvSpPr>
        <p:spPr bwMode="auto">
          <a:xfrm>
            <a:off x="12192000" y="0"/>
            <a:ext cx="5943600" cy="440615"/>
          </a:xfrm>
          <a:prstGeom prst="rect">
            <a:avLst/>
          </a:prstGeom>
          <a:solidFill>
            <a:schemeClr val="accent1"/>
          </a:solidFill>
          <a:ln>
            <a:noFill/>
          </a:ln>
          <a:effectLst/>
        </p:spPr>
        <p:txBody>
          <a:bodyPr vert="horz" wrap="none" lIns="91440" tIns="45720" rIns="91440" bIns="45720" numCol="1" rtlCol="0" anchor="ctr" anchorCtr="0" compatLnSpc="1"/>
          <a:lstStyle/>
          <a:p>
            <a:pPr marL="0" marR="0" indent="0" algn="l" defTabSz="914400" rtl="0" eaLnBrk="1" fontAlgn="base" latinLnBrk="0" hangingPunct="1">
              <a:lnSpc>
                <a:spcPct val="100000"/>
              </a:lnSpc>
              <a:spcBef>
                <a:spcPct val="0"/>
              </a:spcBef>
              <a:spcAft>
                <a:spcPct val="0"/>
              </a:spcAft>
              <a:buClrTx/>
              <a:buSzTx/>
              <a:buFontTx/>
              <a:buNone/>
            </a:pPr>
            <a:r>
              <a:rPr kumimoji="0" lang="zh-CN" altLang="en-US" sz="1400" b="1" i="0" u="none" strike="noStrike" cap="none" normalizeH="0" baseline="0" dirty="0" smtClean="0">
                <a:ln>
                  <a:noFill/>
                </a:ln>
                <a:solidFill>
                  <a:schemeClr val="bg1"/>
                </a:solidFill>
                <a:effectLst/>
                <a:latin typeface="+mn-ea"/>
                <a:ea typeface="+mn-ea"/>
              </a:rPr>
              <a:t>版式使用说明</a:t>
            </a:r>
            <a:endParaRPr kumimoji="0" lang="zh-CN" altLang="en-US" sz="1400" b="1" i="0" u="none" strike="noStrike" cap="none" normalizeH="0" baseline="0" dirty="0" smtClean="0">
              <a:ln>
                <a:noFill/>
              </a:ln>
              <a:solidFill>
                <a:schemeClr val="bg1"/>
              </a:solidFill>
              <a:effectLst/>
              <a:latin typeface="+mn-ea"/>
              <a:ea typeface="+mn-ea"/>
            </a:endParaRPr>
          </a:p>
        </p:txBody>
      </p:sp>
      <p:grpSp>
        <p:nvGrpSpPr>
          <p:cNvPr id="45" name="Group 4"/>
          <p:cNvGrpSpPr>
            <a:grpSpLocks noChangeAspect="1"/>
          </p:cNvGrpSpPr>
          <p:nvPr userDrawn="1"/>
        </p:nvGrpSpPr>
        <p:grpSpPr bwMode="auto">
          <a:xfrm>
            <a:off x="1151467" y="440615"/>
            <a:ext cx="2387601" cy="788991"/>
            <a:chOff x="545" y="279"/>
            <a:chExt cx="1504" cy="497"/>
          </a:xfrm>
        </p:grpSpPr>
        <p:sp>
          <p:nvSpPr>
            <p:cNvPr id="46" name="Freeform 5"/>
            <p:cNvSpPr/>
            <p:nvPr userDrawn="1"/>
          </p:nvSpPr>
          <p:spPr bwMode="auto">
            <a:xfrm>
              <a:off x="1190" y="545"/>
              <a:ext cx="190" cy="196"/>
            </a:xfrm>
            <a:custGeom>
              <a:avLst/>
              <a:gdLst>
                <a:gd name="T0" fmla="*/ 0 w 295"/>
                <a:gd name="T1" fmla="*/ 121 h 303"/>
                <a:gd name="T2" fmla="*/ 0 w 295"/>
                <a:gd name="T3" fmla="*/ 183 h 303"/>
                <a:gd name="T4" fmla="*/ 165 w 295"/>
                <a:gd name="T5" fmla="*/ 303 h 303"/>
                <a:gd name="T6" fmla="*/ 295 w 295"/>
                <a:gd name="T7" fmla="*/ 303 h 303"/>
                <a:gd name="T8" fmla="*/ 295 w 295"/>
                <a:gd name="T9" fmla="*/ 248 h 303"/>
                <a:gd name="T10" fmla="*/ 168 w 295"/>
                <a:gd name="T11" fmla="*/ 248 h 303"/>
                <a:gd name="T12" fmla="*/ 85 w 295"/>
                <a:gd name="T13" fmla="*/ 179 h 303"/>
                <a:gd name="T14" fmla="*/ 85 w 295"/>
                <a:gd name="T15" fmla="*/ 125 h 303"/>
                <a:gd name="T16" fmla="*/ 168 w 295"/>
                <a:gd name="T17" fmla="*/ 56 h 303"/>
                <a:gd name="T18" fmla="*/ 295 w 295"/>
                <a:gd name="T19" fmla="*/ 56 h 303"/>
                <a:gd name="T20" fmla="*/ 295 w 295"/>
                <a:gd name="T21" fmla="*/ 0 h 303"/>
                <a:gd name="T22" fmla="*/ 165 w 295"/>
                <a:gd name="T23" fmla="*/ 0 h 303"/>
                <a:gd name="T24" fmla="*/ 0 w 295"/>
                <a:gd name="T25" fmla="*/ 12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5" h="303">
                  <a:moveTo>
                    <a:pt x="0" y="121"/>
                  </a:moveTo>
                  <a:cubicBezTo>
                    <a:pt x="0" y="183"/>
                    <a:pt x="0" y="183"/>
                    <a:pt x="0" y="183"/>
                  </a:cubicBezTo>
                  <a:cubicBezTo>
                    <a:pt x="0" y="250"/>
                    <a:pt x="36" y="303"/>
                    <a:pt x="165" y="303"/>
                  </a:cubicBezTo>
                  <a:cubicBezTo>
                    <a:pt x="295" y="303"/>
                    <a:pt x="295" y="303"/>
                    <a:pt x="295" y="303"/>
                  </a:cubicBezTo>
                  <a:cubicBezTo>
                    <a:pt x="295" y="248"/>
                    <a:pt x="295" y="248"/>
                    <a:pt x="295" y="248"/>
                  </a:cubicBezTo>
                  <a:cubicBezTo>
                    <a:pt x="295" y="248"/>
                    <a:pt x="202" y="248"/>
                    <a:pt x="168" y="248"/>
                  </a:cubicBezTo>
                  <a:cubicBezTo>
                    <a:pt x="111" y="248"/>
                    <a:pt x="85" y="213"/>
                    <a:pt x="85" y="179"/>
                  </a:cubicBezTo>
                  <a:cubicBezTo>
                    <a:pt x="85" y="125"/>
                    <a:pt x="85" y="125"/>
                    <a:pt x="85" y="125"/>
                  </a:cubicBezTo>
                  <a:cubicBezTo>
                    <a:pt x="85" y="90"/>
                    <a:pt x="111" y="56"/>
                    <a:pt x="168" y="56"/>
                  </a:cubicBezTo>
                  <a:cubicBezTo>
                    <a:pt x="202" y="56"/>
                    <a:pt x="295" y="56"/>
                    <a:pt x="295" y="56"/>
                  </a:cubicBezTo>
                  <a:cubicBezTo>
                    <a:pt x="295" y="0"/>
                    <a:pt x="295" y="0"/>
                    <a:pt x="295" y="0"/>
                  </a:cubicBezTo>
                  <a:cubicBezTo>
                    <a:pt x="165" y="0"/>
                    <a:pt x="165" y="0"/>
                    <a:pt x="165" y="0"/>
                  </a:cubicBezTo>
                  <a:cubicBezTo>
                    <a:pt x="36" y="0"/>
                    <a:pt x="0" y="53"/>
                    <a:pt x="0" y="12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7" name="Freeform 6"/>
            <p:cNvSpPr/>
            <p:nvPr userDrawn="1"/>
          </p:nvSpPr>
          <p:spPr bwMode="auto">
            <a:xfrm>
              <a:off x="1859" y="545"/>
              <a:ext cx="190" cy="196"/>
            </a:xfrm>
            <a:custGeom>
              <a:avLst/>
              <a:gdLst>
                <a:gd name="T0" fmla="*/ 168 w 295"/>
                <a:gd name="T1" fmla="*/ 56 h 303"/>
                <a:gd name="T2" fmla="*/ 295 w 295"/>
                <a:gd name="T3" fmla="*/ 56 h 303"/>
                <a:gd name="T4" fmla="*/ 295 w 295"/>
                <a:gd name="T5" fmla="*/ 0 h 303"/>
                <a:gd name="T6" fmla="*/ 165 w 295"/>
                <a:gd name="T7" fmla="*/ 0 h 303"/>
                <a:gd name="T8" fmla="*/ 0 w 295"/>
                <a:gd name="T9" fmla="*/ 121 h 303"/>
                <a:gd name="T10" fmla="*/ 0 w 295"/>
                <a:gd name="T11" fmla="*/ 183 h 303"/>
                <a:gd name="T12" fmla="*/ 165 w 295"/>
                <a:gd name="T13" fmla="*/ 303 h 303"/>
                <a:gd name="T14" fmla="*/ 295 w 295"/>
                <a:gd name="T15" fmla="*/ 303 h 303"/>
                <a:gd name="T16" fmla="*/ 295 w 295"/>
                <a:gd name="T17" fmla="*/ 248 h 303"/>
                <a:gd name="T18" fmla="*/ 168 w 295"/>
                <a:gd name="T19" fmla="*/ 248 h 303"/>
                <a:gd name="T20" fmla="*/ 85 w 295"/>
                <a:gd name="T21" fmla="*/ 179 h 303"/>
                <a:gd name="T22" fmla="*/ 85 w 295"/>
                <a:gd name="T23" fmla="*/ 125 h 303"/>
                <a:gd name="T24" fmla="*/ 168 w 295"/>
                <a:gd name="T25" fmla="*/ 56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5" h="303">
                  <a:moveTo>
                    <a:pt x="168" y="56"/>
                  </a:moveTo>
                  <a:cubicBezTo>
                    <a:pt x="202" y="56"/>
                    <a:pt x="295" y="56"/>
                    <a:pt x="295" y="56"/>
                  </a:cubicBezTo>
                  <a:cubicBezTo>
                    <a:pt x="295" y="0"/>
                    <a:pt x="295" y="0"/>
                    <a:pt x="295" y="0"/>
                  </a:cubicBezTo>
                  <a:cubicBezTo>
                    <a:pt x="165" y="0"/>
                    <a:pt x="165" y="0"/>
                    <a:pt x="165" y="0"/>
                  </a:cubicBezTo>
                  <a:cubicBezTo>
                    <a:pt x="36" y="0"/>
                    <a:pt x="0" y="53"/>
                    <a:pt x="0" y="121"/>
                  </a:cubicBezTo>
                  <a:cubicBezTo>
                    <a:pt x="0" y="183"/>
                    <a:pt x="0" y="183"/>
                    <a:pt x="0" y="183"/>
                  </a:cubicBezTo>
                  <a:cubicBezTo>
                    <a:pt x="0" y="250"/>
                    <a:pt x="36" y="303"/>
                    <a:pt x="165" y="303"/>
                  </a:cubicBezTo>
                  <a:cubicBezTo>
                    <a:pt x="295" y="303"/>
                    <a:pt x="295" y="303"/>
                    <a:pt x="295" y="303"/>
                  </a:cubicBezTo>
                  <a:cubicBezTo>
                    <a:pt x="295" y="248"/>
                    <a:pt x="295" y="248"/>
                    <a:pt x="295" y="248"/>
                  </a:cubicBezTo>
                  <a:cubicBezTo>
                    <a:pt x="295" y="248"/>
                    <a:pt x="202" y="248"/>
                    <a:pt x="168" y="248"/>
                  </a:cubicBezTo>
                  <a:cubicBezTo>
                    <a:pt x="111" y="248"/>
                    <a:pt x="85" y="213"/>
                    <a:pt x="85" y="179"/>
                  </a:cubicBezTo>
                  <a:cubicBezTo>
                    <a:pt x="85" y="125"/>
                    <a:pt x="85" y="125"/>
                    <a:pt x="85" y="125"/>
                  </a:cubicBezTo>
                  <a:cubicBezTo>
                    <a:pt x="85" y="90"/>
                    <a:pt x="111" y="56"/>
                    <a:pt x="168" y="56"/>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8" name="Freeform 7"/>
            <p:cNvSpPr/>
            <p:nvPr userDrawn="1"/>
          </p:nvSpPr>
          <p:spPr bwMode="auto">
            <a:xfrm>
              <a:off x="1408" y="545"/>
              <a:ext cx="203" cy="196"/>
            </a:xfrm>
            <a:custGeom>
              <a:avLst/>
              <a:gdLst>
                <a:gd name="T0" fmla="*/ 312 w 316"/>
                <a:gd name="T1" fmla="*/ 116 h 303"/>
                <a:gd name="T2" fmla="*/ 312 w 316"/>
                <a:gd name="T3" fmla="*/ 89 h 303"/>
                <a:gd name="T4" fmla="*/ 176 w 316"/>
                <a:gd name="T5" fmla="*/ 0 h 303"/>
                <a:gd name="T6" fmla="*/ 0 w 316"/>
                <a:gd name="T7" fmla="*/ 0 h 303"/>
                <a:gd name="T8" fmla="*/ 0 w 316"/>
                <a:gd name="T9" fmla="*/ 303 h 303"/>
                <a:gd name="T10" fmla="*/ 84 w 316"/>
                <a:gd name="T11" fmla="*/ 303 h 303"/>
                <a:gd name="T12" fmla="*/ 84 w 316"/>
                <a:gd name="T13" fmla="*/ 56 h 303"/>
                <a:gd name="T14" fmla="*/ 176 w 316"/>
                <a:gd name="T15" fmla="*/ 56 h 303"/>
                <a:gd name="T16" fmla="*/ 227 w 316"/>
                <a:gd name="T17" fmla="*/ 97 h 303"/>
                <a:gd name="T18" fmla="*/ 227 w 316"/>
                <a:gd name="T19" fmla="*/ 111 h 303"/>
                <a:gd name="T20" fmla="*/ 176 w 316"/>
                <a:gd name="T21" fmla="*/ 149 h 303"/>
                <a:gd name="T22" fmla="*/ 125 w 316"/>
                <a:gd name="T23" fmla="*/ 149 h 303"/>
                <a:gd name="T24" fmla="*/ 125 w 316"/>
                <a:gd name="T25" fmla="*/ 170 h 303"/>
                <a:gd name="T26" fmla="*/ 214 w 316"/>
                <a:gd name="T27" fmla="*/ 303 h 303"/>
                <a:gd name="T28" fmla="*/ 316 w 316"/>
                <a:gd name="T29" fmla="*/ 303 h 303"/>
                <a:gd name="T30" fmla="*/ 243 w 316"/>
                <a:gd name="T31" fmla="*/ 193 h 303"/>
                <a:gd name="T32" fmla="*/ 312 w 316"/>
                <a:gd name="T33" fmla="*/ 116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6" h="303">
                  <a:moveTo>
                    <a:pt x="312" y="116"/>
                  </a:moveTo>
                  <a:cubicBezTo>
                    <a:pt x="312" y="89"/>
                    <a:pt x="312" y="89"/>
                    <a:pt x="312" y="89"/>
                  </a:cubicBezTo>
                  <a:cubicBezTo>
                    <a:pt x="312" y="43"/>
                    <a:pt x="292" y="0"/>
                    <a:pt x="176" y="0"/>
                  </a:cubicBezTo>
                  <a:cubicBezTo>
                    <a:pt x="0" y="0"/>
                    <a:pt x="0" y="0"/>
                    <a:pt x="0" y="0"/>
                  </a:cubicBezTo>
                  <a:cubicBezTo>
                    <a:pt x="0" y="303"/>
                    <a:pt x="0" y="303"/>
                    <a:pt x="0" y="303"/>
                  </a:cubicBezTo>
                  <a:cubicBezTo>
                    <a:pt x="84" y="303"/>
                    <a:pt x="84" y="303"/>
                    <a:pt x="84" y="303"/>
                  </a:cubicBezTo>
                  <a:cubicBezTo>
                    <a:pt x="84" y="56"/>
                    <a:pt x="84" y="56"/>
                    <a:pt x="84" y="56"/>
                  </a:cubicBezTo>
                  <a:cubicBezTo>
                    <a:pt x="176" y="56"/>
                    <a:pt x="176" y="56"/>
                    <a:pt x="176" y="56"/>
                  </a:cubicBezTo>
                  <a:cubicBezTo>
                    <a:pt x="223" y="56"/>
                    <a:pt x="227" y="80"/>
                    <a:pt x="227" y="97"/>
                  </a:cubicBezTo>
                  <a:cubicBezTo>
                    <a:pt x="227" y="111"/>
                    <a:pt x="227" y="111"/>
                    <a:pt x="227" y="111"/>
                  </a:cubicBezTo>
                  <a:cubicBezTo>
                    <a:pt x="227" y="124"/>
                    <a:pt x="223" y="149"/>
                    <a:pt x="176" y="149"/>
                  </a:cubicBezTo>
                  <a:cubicBezTo>
                    <a:pt x="125" y="149"/>
                    <a:pt x="125" y="149"/>
                    <a:pt x="125" y="149"/>
                  </a:cubicBezTo>
                  <a:cubicBezTo>
                    <a:pt x="125" y="170"/>
                    <a:pt x="125" y="170"/>
                    <a:pt x="125" y="170"/>
                  </a:cubicBezTo>
                  <a:cubicBezTo>
                    <a:pt x="214" y="303"/>
                    <a:pt x="214" y="303"/>
                    <a:pt x="214" y="303"/>
                  </a:cubicBezTo>
                  <a:cubicBezTo>
                    <a:pt x="316" y="303"/>
                    <a:pt x="316" y="303"/>
                    <a:pt x="316" y="303"/>
                  </a:cubicBezTo>
                  <a:cubicBezTo>
                    <a:pt x="243" y="193"/>
                    <a:pt x="243" y="193"/>
                    <a:pt x="243" y="193"/>
                  </a:cubicBezTo>
                  <a:cubicBezTo>
                    <a:pt x="295" y="185"/>
                    <a:pt x="312" y="154"/>
                    <a:pt x="312" y="116"/>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9" name="Freeform 8"/>
            <p:cNvSpPr/>
            <p:nvPr userDrawn="1"/>
          </p:nvSpPr>
          <p:spPr bwMode="auto">
            <a:xfrm>
              <a:off x="1636" y="545"/>
              <a:ext cx="203" cy="196"/>
            </a:xfrm>
            <a:custGeom>
              <a:avLst/>
              <a:gdLst>
                <a:gd name="T0" fmla="*/ 311 w 315"/>
                <a:gd name="T1" fmla="*/ 116 h 303"/>
                <a:gd name="T2" fmla="*/ 311 w 315"/>
                <a:gd name="T3" fmla="*/ 89 h 303"/>
                <a:gd name="T4" fmla="*/ 176 w 315"/>
                <a:gd name="T5" fmla="*/ 0 h 303"/>
                <a:gd name="T6" fmla="*/ 0 w 315"/>
                <a:gd name="T7" fmla="*/ 0 h 303"/>
                <a:gd name="T8" fmla="*/ 0 w 315"/>
                <a:gd name="T9" fmla="*/ 303 h 303"/>
                <a:gd name="T10" fmla="*/ 83 w 315"/>
                <a:gd name="T11" fmla="*/ 303 h 303"/>
                <a:gd name="T12" fmla="*/ 83 w 315"/>
                <a:gd name="T13" fmla="*/ 56 h 303"/>
                <a:gd name="T14" fmla="*/ 175 w 315"/>
                <a:gd name="T15" fmla="*/ 56 h 303"/>
                <a:gd name="T16" fmla="*/ 227 w 315"/>
                <a:gd name="T17" fmla="*/ 97 h 303"/>
                <a:gd name="T18" fmla="*/ 227 w 315"/>
                <a:gd name="T19" fmla="*/ 111 h 303"/>
                <a:gd name="T20" fmla="*/ 175 w 315"/>
                <a:gd name="T21" fmla="*/ 149 h 303"/>
                <a:gd name="T22" fmla="*/ 125 w 315"/>
                <a:gd name="T23" fmla="*/ 149 h 303"/>
                <a:gd name="T24" fmla="*/ 125 w 315"/>
                <a:gd name="T25" fmla="*/ 170 h 303"/>
                <a:gd name="T26" fmla="*/ 213 w 315"/>
                <a:gd name="T27" fmla="*/ 303 h 303"/>
                <a:gd name="T28" fmla="*/ 315 w 315"/>
                <a:gd name="T29" fmla="*/ 303 h 303"/>
                <a:gd name="T30" fmla="*/ 242 w 315"/>
                <a:gd name="T31" fmla="*/ 193 h 303"/>
                <a:gd name="T32" fmla="*/ 311 w 315"/>
                <a:gd name="T33" fmla="*/ 116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5" h="303">
                  <a:moveTo>
                    <a:pt x="311" y="116"/>
                  </a:moveTo>
                  <a:cubicBezTo>
                    <a:pt x="311" y="89"/>
                    <a:pt x="311" y="89"/>
                    <a:pt x="311" y="89"/>
                  </a:cubicBezTo>
                  <a:cubicBezTo>
                    <a:pt x="311" y="43"/>
                    <a:pt x="292" y="0"/>
                    <a:pt x="176" y="0"/>
                  </a:cubicBezTo>
                  <a:cubicBezTo>
                    <a:pt x="0" y="0"/>
                    <a:pt x="0" y="0"/>
                    <a:pt x="0" y="0"/>
                  </a:cubicBezTo>
                  <a:cubicBezTo>
                    <a:pt x="0" y="303"/>
                    <a:pt x="0" y="303"/>
                    <a:pt x="0" y="303"/>
                  </a:cubicBezTo>
                  <a:cubicBezTo>
                    <a:pt x="83" y="303"/>
                    <a:pt x="83" y="303"/>
                    <a:pt x="83" y="303"/>
                  </a:cubicBezTo>
                  <a:cubicBezTo>
                    <a:pt x="83" y="56"/>
                    <a:pt x="83" y="56"/>
                    <a:pt x="83" y="56"/>
                  </a:cubicBezTo>
                  <a:cubicBezTo>
                    <a:pt x="175" y="56"/>
                    <a:pt x="175" y="56"/>
                    <a:pt x="175" y="56"/>
                  </a:cubicBezTo>
                  <a:cubicBezTo>
                    <a:pt x="222" y="56"/>
                    <a:pt x="227" y="80"/>
                    <a:pt x="227" y="97"/>
                  </a:cubicBezTo>
                  <a:cubicBezTo>
                    <a:pt x="227" y="111"/>
                    <a:pt x="227" y="111"/>
                    <a:pt x="227" y="111"/>
                  </a:cubicBezTo>
                  <a:cubicBezTo>
                    <a:pt x="227" y="124"/>
                    <a:pt x="222" y="149"/>
                    <a:pt x="175" y="149"/>
                  </a:cubicBezTo>
                  <a:cubicBezTo>
                    <a:pt x="125" y="149"/>
                    <a:pt x="125" y="149"/>
                    <a:pt x="125" y="149"/>
                  </a:cubicBezTo>
                  <a:cubicBezTo>
                    <a:pt x="125" y="170"/>
                    <a:pt x="125" y="170"/>
                    <a:pt x="125" y="170"/>
                  </a:cubicBezTo>
                  <a:cubicBezTo>
                    <a:pt x="213" y="303"/>
                    <a:pt x="213" y="303"/>
                    <a:pt x="213" y="303"/>
                  </a:cubicBezTo>
                  <a:cubicBezTo>
                    <a:pt x="315" y="303"/>
                    <a:pt x="315" y="303"/>
                    <a:pt x="315" y="303"/>
                  </a:cubicBezTo>
                  <a:cubicBezTo>
                    <a:pt x="242" y="193"/>
                    <a:pt x="242" y="193"/>
                    <a:pt x="242" y="193"/>
                  </a:cubicBezTo>
                  <a:cubicBezTo>
                    <a:pt x="294" y="185"/>
                    <a:pt x="311" y="154"/>
                    <a:pt x="311" y="116"/>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0" name="Freeform 9"/>
            <p:cNvSpPr/>
            <p:nvPr userDrawn="1"/>
          </p:nvSpPr>
          <p:spPr bwMode="auto">
            <a:xfrm>
              <a:off x="668" y="498"/>
              <a:ext cx="90" cy="60"/>
            </a:xfrm>
            <a:custGeom>
              <a:avLst/>
              <a:gdLst>
                <a:gd name="T0" fmla="*/ 16 w 139"/>
                <a:gd name="T1" fmla="*/ 0 h 93"/>
                <a:gd name="T2" fmla="*/ 0 w 139"/>
                <a:gd name="T3" fmla="*/ 15 h 93"/>
                <a:gd name="T4" fmla="*/ 0 w 139"/>
                <a:gd name="T5" fmla="*/ 77 h 93"/>
                <a:gd name="T6" fmla="*/ 16 w 139"/>
                <a:gd name="T7" fmla="*/ 93 h 93"/>
                <a:gd name="T8" fmla="*/ 139 w 139"/>
                <a:gd name="T9" fmla="*/ 93 h 93"/>
                <a:gd name="T10" fmla="*/ 139 w 139"/>
                <a:gd name="T11" fmla="*/ 0 h 93"/>
                <a:gd name="T12" fmla="*/ 16 w 139"/>
                <a:gd name="T13" fmla="*/ 0 h 93"/>
              </a:gdLst>
              <a:ahLst/>
              <a:cxnLst>
                <a:cxn ang="0">
                  <a:pos x="T0" y="T1"/>
                </a:cxn>
                <a:cxn ang="0">
                  <a:pos x="T2" y="T3"/>
                </a:cxn>
                <a:cxn ang="0">
                  <a:pos x="T4" y="T5"/>
                </a:cxn>
                <a:cxn ang="0">
                  <a:pos x="T6" y="T7"/>
                </a:cxn>
                <a:cxn ang="0">
                  <a:pos x="T8" y="T9"/>
                </a:cxn>
                <a:cxn ang="0">
                  <a:pos x="T10" y="T11"/>
                </a:cxn>
                <a:cxn ang="0">
                  <a:pos x="T12" y="T13"/>
                </a:cxn>
              </a:cxnLst>
              <a:rect l="0" t="0" r="r" b="b"/>
              <a:pathLst>
                <a:path w="139" h="93">
                  <a:moveTo>
                    <a:pt x="16" y="0"/>
                  </a:moveTo>
                  <a:cubicBezTo>
                    <a:pt x="7" y="0"/>
                    <a:pt x="0" y="7"/>
                    <a:pt x="0" y="15"/>
                  </a:cubicBezTo>
                  <a:cubicBezTo>
                    <a:pt x="0" y="77"/>
                    <a:pt x="0" y="77"/>
                    <a:pt x="0" y="77"/>
                  </a:cubicBezTo>
                  <a:cubicBezTo>
                    <a:pt x="0" y="86"/>
                    <a:pt x="7" y="93"/>
                    <a:pt x="16" y="93"/>
                  </a:cubicBezTo>
                  <a:cubicBezTo>
                    <a:pt x="139" y="93"/>
                    <a:pt x="139" y="93"/>
                    <a:pt x="139" y="93"/>
                  </a:cubicBezTo>
                  <a:cubicBezTo>
                    <a:pt x="139" y="0"/>
                    <a:pt x="139" y="0"/>
                    <a:pt x="139" y="0"/>
                  </a:cubicBezTo>
                  <a:lnTo>
                    <a:pt x="16" y="0"/>
                  </a:lnTo>
                  <a:close/>
                </a:path>
              </a:pathLst>
            </a:custGeom>
            <a:solidFill>
              <a:srgbClr val="C700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1" name="Freeform 10"/>
            <p:cNvSpPr/>
            <p:nvPr userDrawn="1"/>
          </p:nvSpPr>
          <p:spPr bwMode="auto">
            <a:xfrm>
              <a:off x="828" y="498"/>
              <a:ext cx="88" cy="60"/>
            </a:xfrm>
            <a:custGeom>
              <a:avLst/>
              <a:gdLst>
                <a:gd name="T0" fmla="*/ 123 w 138"/>
                <a:gd name="T1" fmla="*/ 0 h 93"/>
                <a:gd name="T2" fmla="*/ 138 w 138"/>
                <a:gd name="T3" fmla="*/ 15 h 93"/>
                <a:gd name="T4" fmla="*/ 138 w 138"/>
                <a:gd name="T5" fmla="*/ 77 h 93"/>
                <a:gd name="T6" fmla="*/ 123 w 138"/>
                <a:gd name="T7" fmla="*/ 93 h 93"/>
                <a:gd name="T8" fmla="*/ 0 w 138"/>
                <a:gd name="T9" fmla="*/ 93 h 93"/>
                <a:gd name="T10" fmla="*/ 0 w 138"/>
                <a:gd name="T11" fmla="*/ 0 h 93"/>
                <a:gd name="T12" fmla="*/ 123 w 138"/>
                <a:gd name="T13" fmla="*/ 0 h 93"/>
              </a:gdLst>
              <a:ahLst/>
              <a:cxnLst>
                <a:cxn ang="0">
                  <a:pos x="T0" y="T1"/>
                </a:cxn>
                <a:cxn ang="0">
                  <a:pos x="T2" y="T3"/>
                </a:cxn>
                <a:cxn ang="0">
                  <a:pos x="T4" y="T5"/>
                </a:cxn>
                <a:cxn ang="0">
                  <a:pos x="T6" y="T7"/>
                </a:cxn>
                <a:cxn ang="0">
                  <a:pos x="T8" y="T9"/>
                </a:cxn>
                <a:cxn ang="0">
                  <a:pos x="T10" y="T11"/>
                </a:cxn>
                <a:cxn ang="0">
                  <a:pos x="T12" y="T13"/>
                </a:cxn>
              </a:cxnLst>
              <a:rect l="0" t="0" r="r" b="b"/>
              <a:pathLst>
                <a:path w="138" h="93">
                  <a:moveTo>
                    <a:pt x="123" y="0"/>
                  </a:moveTo>
                  <a:cubicBezTo>
                    <a:pt x="132" y="0"/>
                    <a:pt x="138" y="7"/>
                    <a:pt x="138" y="15"/>
                  </a:cubicBezTo>
                  <a:cubicBezTo>
                    <a:pt x="138" y="77"/>
                    <a:pt x="138" y="77"/>
                    <a:pt x="138" y="77"/>
                  </a:cubicBezTo>
                  <a:cubicBezTo>
                    <a:pt x="138" y="86"/>
                    <a:pt x="132" y="93"/>
                    <a:pt x="123" y="93"/>
                  </a:cubicBezTo>
                  <a:cubicBezTo>
                    <a:pt x="0" y="93"/>
                    <a:pt x="0" y="93"/>
                    <a:pt x="0" y="93"/>
                  </a:cubicBezTo>
                  <a:cubicBezTo>
                    <a:pt x="0" y="0"/>
                    <a:pt x="0" y="0"/>
                    <a:pt x="0" y="0"/>
                  </a:cubicBezTo>
                  <a:lnTo>
                    <a:pt x="123" y="0"/>
                  </a:lnTo>
                  <a:close/>
                </a:path>
              </a:pathLst>
            </a:custGeom>
            <a:solidFill>
              <a:srgbClr val="C700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2" name="Freeform 11"/>
            <p:cNvSpPr/>
            <p:nvPr userDrawn="1"/>
          </p:nvSpPr>
          <p:spPr bwMode="auto">
            <a:xfrm>
              <a:off x="550" y="398"/>
              <a:ext cx="208" cy="259"/>
            </a:xfrm>
            <a:custGeom>
              <a:avLst/>
              <a:gdLst>
                <a:gd name="T0" fmla="*/ 100 w 323"/>
                <a:gd name="T1" fmla="*/ 123 h 401"/>
                <a:gd name="T2" fmla="*/ 138 w 323"/>
                <a:gd name="T3" fmla="*/ 85 h 401"/>
                <a:gd name="T4" fmla="*/ 323 w 323"/>
                <a:gd name="T5" fmla="*/ 85 h 401"/>
                <a:gd name="T6" fmla="*/ 323 w 323"/>
                <a:gd name="T7" fmla="*/ 0 h 401"/>
                <a:gd name="T8" fmla="*/ 107 w 323"/>
                <a:gd name="T9" fmla="*/ 0 h 401"/>
                <a:gd name="T10" fmla="*/ 0 w 323"/>
                <a:gd name="T11" fmla="*/ 108 h 401"/>
                <a:gd name="T12" fmla="*/ 0 w 323"/>
                <a:gd name="T13" fmla="*/ 293 h 401"/>
                <a:gd name="T14" fmla="*/ 107 w 323"/>
                <a:gd name="T15" fmla="*/ 401 h 401"/>
                <a:gd name="T16" fmla="*/ 323 w 323"/>
                <a:gd name="T17" fmla="*/ 401 h 401"/>
                <a:gd name="T18" fmla="*/ 323 w 323"/>
                <a:gd name="T19" fmla="*/ 316 h 401"/>
                <a:gd name="T20" fmla="*/ 138 w 323"/>
                <a:gd name="T21" fmla="*/ 316 h 401"/>
                <a:gd name="T22" fmla="*/ 100 w 323"/>
                <a:gd name="T23" fmla="*/ 277 h 401"/>
                <a:gd name="T24" fmla="*/ 100 w 323"/>
                <a:gd name="T25" fmla="*/ 123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3" h="401">
                  <a:moveTo>
                    <a:pt x="100" y="123"/>
                  </a:moveTo>
                  <a:cubicBezTo>
                    <a:pt x="100" y="102"/>
                    <a:pt x="117" y="85"/>
                    <a:pt x="138" y="85"/>
                  </a:cubicBezTo>
                  <a:cubicBezTo>
                    <a:pt x="323" y="85"/>
                    <a:pt x="323" y="85"/>
                    <a:pt x="323" y="85"/>
                  </a:cubicBezTo>
                  <a:cubicBezTo>
                    <a:pt x="323" y="0"/>
                    <a:pt x="323" y="0"/>
                    <a:pt x="323" y="0"/>
                  </a:cubicBezTo>
                  <a:cubicBezTo>
                    <a:pt x="107" y="0"/>
                    <a:pt x="107" y="0"/>
                    <a:pt x="107" y="0"/>
                  </a:cubicBezTo>
                  <a:cubicBezTo>
                    <a:pt x="48" y="0"/>
                    <a:pt x="0" y="48"/>
                    <a:pt x="0" y="108"/>
                  </a:cubicBezTo>
                  <a:cubicBezTo>
                    <a:pt x="0" y="293"/>
                    <a:pt x="0" y="293"/>
                    <a:pt x="0" y="293"/>
                  </a:cubicBezTo>
                  <a:cubicBezTo>
                    <a:pt x="0" y="352"/>
                    <a:pt x="48" y="401"/>
                    <a:pt x="107" y="401"/>
                  </a:cubicBezTo>
                  <a:cubicBezTo>
                    <a:pt x="323" y="401"/>
                    <a:pt x="323" y="401"/>
                    <a:pt x="323" y="401"/>
                  </a:cubicBezTo>
                  <a:cubicBezTo>
                    <a:pt x="323" y="316"/>
                    <a:pt x="323" y="316"/>
                    <a:pt x="323" y="316"/>
                  </a:cubicBezTo>
                  <a:cubicBezTo>
                    <a:pt x="138" y="316"/>
                    <a:pt x="138" y="316"/>
                    <a:pt x="138" y="316"/>
                  </a:cubicBezTo>
                  <a:cubicBezTo>
                    <a:pt x="117" y="316"/>
                    <a:pt x="100" y="299"/>
                    <a:pt x="100" y="277"/>
                  </a:cubicBezTo>
                  <a:lnTo>
                    <a:pt x="100" y="123"/>
                  </a:lnTo>
                  <a:close/>
                </a:path>
              </a:pathLst>
            </a:custGeom>
            <a:solidFill>
              <a:srgbClr val="C700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3" name="Freeform 12"/>
            <p:cNvSpPr/>
            <p:nvPr userDrawn="1"/>
          </p:nvSpPr>
          <p:spPr bwMode="auto">
            <a:xfrm>
              <a:off x="828" y="398"/>
              <a:ext cx="208" cy="259"/>
            </a:xfrm>
            <a:custGeom>
              <a:avLst/>
              <a:gdLst>
                <a:gd name="T0" fmla="*/ 223 w 323"/>
                <a:gd name="T1" fmla="*/ 123 h 401"/>
                <a:gd name="T2" fmla="*/ 185 w 323"/>
                <a:gd name="T3" fmla="*/ 85 h 401"/>
                <a:gd name="T4" fmla="*/ 0 w 323"/>
                <a:gd name="T5" fmla="*/ 85 h 401"/>
                <a:gd name="T6" fmla="*/ 0 w 323"/>
                <a:gd name="T7" fmla="*/ 0 h 401"/>
                <a:gd name="T8" fmla="*/ 216 w 323"/>
                <a:gd name="T9" fmla="*/ 0 h 401"/>
                <a:gd name="T10" fmla="*/ 323 w 323"/>
                <a:gd name="T11" fmla="*/ 108 h 401"/>
                <a:gd name="T12" fmla="*/ 323 w 323"/>
                <a:gd name="T13" fmla="*/ 293 h 401"/>
                <a:gd name="T14" fmla="*/ 216 w 323"/>
                <a:gd name="T15" fmla="*/ 401 h 401"/>
                <a:gd name="T16" fmla="*/ 0 w 323"/>
                <a:gd name="T17" fmla="*/ 401 h 401"/>
                <a:gd name="T18" fmla="*/ 0 w 323"/>
                <a:gd name="T19" fmla="*/ 316 h 401"/>
                <a:gd name="T20" fmla="*/ 185 w 323"/>
                <a:gd name="T21" fmla="*/ 316 h 401"/>
                <a:gd name="T22" fmla="*/ 223 w 323"/>
                <a:gd name="T23" fmla="*/ 277 h 401"/>
                <a:gd name="T24" fmla="*/ 223 w 323"/>
                <a:gd name="T25" fmla="*/ 123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3" h="401">
                  <a:moveTo>
                    <a:pt x="223" y="123"/>
                  </a:moveTo>
                  <a:cubicBezTo>
                    <a:pt x="223" y="102"/>
                    <a:pt x="206" y="85"/>
                    <a:pt x="185" y="85"/>
                  </a:cubicBezTo>
                  <a:cubicBezTo>
                    <a:pt x="0" y="85"/>
                    <a:pt x="0" y="85"/>
                    <a:pt x="0" y="85"/>
                  </a:cubicBezTo>
                  <a:cubicBezTo>
                    <a:pt x="0" y="0"/>
                    <a:pt x="0" y="0"/>
                    <a:pt x="0" y="0"/>
                  </a:cubicBezTo>
                  <a:cubicBezTo>
                    <a:pt x="216" y="0"/>
                    <a:pt x="216" y="0"/>
                    <a:pt x="216" y="0"/>
                  </a:cubicBezTo>
                  <a:cubicBezTo>
                    <a:pt x="275" y="0"/>
                    <a:pt x="323" y="48"/>
                    <a:pt x="323" y="108"/>
                  </a:cubicBezTo>
                  <a:cubicBezTo>
                    <a:pt x="323" y="293"/>
                    <a:pt x="323" y="293"/>
                    <a:pt x="323" y="293"/>
                  </a:cubicBezTo>
                  <a:cubicBezTo>
                    <a:pt x="323" y="352"/>
                    <a:pt x="275" y="401"/>
                    <a:pt x="216" y="401"/>
                  </a:cubicBezTo>
                  <a:cubicBezTo>
                    <a:pt x="0" y="401"/>
                    <a:pt x="0" y="401"/>
                    <a:pt x="0" y="401"/>
                  </a:cubicBezTo>
                  <a:cubicBezTo>
                    <a:pt x="0" y="316"/>
                    <a:pt x="0" y="316"/>
                    <a:pt x="0" y="316"/>
                  </a:cubicBezTo>
                  <a:cubicBezTo>
                    <a:pt x="185" y="316"/>
                    <a:pt x="185" y="316"/>
                    <a:pt x="185" y="316"/>
                  </a:cubicBezTo>
                  <a:cubicBezTo>
                    <a:pt x="206" y="316"/>
                    <a:pt x="223" y="299"/>
                    <a:pt x="223" y="277"/>
                  </a:cubicBezTo>
                  <a:lnTo>
                    <a:pt x="223" y="123"/>
                  </a:lnTo>
                  <a:close/>
                </a:path>
              </a:pathLst>
            </a:custGeom>
            <a:solidFill>
              <a:srgbClr val="C700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4" name="Freeform 13"/>
            <p:cNvSpPr/>
            <p:nvPr userDrawn="1"/>
          </p:nvSpPr>
          <p:spPr bwMode="auto">
            <a:xfrm>
              <a:off x="545" y="279"/>
              <a:ext cx="496" cy="89"/>
            </a:xfrm>
            <a:custGeom>
              <a:avLst/>
              <a:gdLst>
                <a:gd name="T0" fmla="*/ 283 w 496"/>
                <a:gd name="T1" fmla="*/ 35 h 89"/>
                <a:gd name="T2" fmla="*/ 283 w 496"/>
                <a:gd name="T3" fmla="*/ 0 h 89"/>
                <a:gd name="T4" fmla="*/ 213 w 496"/>
                <a:gd name="T5" fmla="*/ 0 h 89"/>
                <a:gd name="T6" fmla="*/ 213 w 496"/>
                <a:gd name="T7" fmla="*/ 35 h 89"/>
                <a:gd name="T8" fmla="*/ 0 w 496"/>
                <a:gd name="T9" fmla="*/ 35 h 89"/>
                <a:gd name="T10" fmla="*/ 0 w 496"/>
                <a:gd name="T11" fmla="*/ 89 h 89"/>
                <a:gd name="T12" fmla="*/ 496 w 496"/>
                <a:gd name="T13" fmla="*/ 89 h 89"/>
                <a:gd name="T14" fmla="*/ 496 w 496"/>
                <a:gd name="T15" fmla="*/ 35 h 89"/>
                <a:gd name="T16" fmla="*/ 283 w 496"/>
                <a:gd name="T17" fmla="*/ 3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6" h="89">
                  <a:moveTo>
                    <a:pt x="283" y="35"/>
                  </a:moveTo>
                  <a:lnTo>
                    <a:pt x="283" y="0"/>
                  </a:lnTo>
                  <a:lnTo>
                    <a:pt x="213" y="0"/>
                  </a:lnTo>
                  <a:lnTo>
                    <a:pt x="213" y="35"/>
                  </a:lnTo>
                  <a:lnTo>
                    <a:pt x="0" y="35"/>
                  </a:lnTo>
                  <a:lnTo>
                    <a:pt x="0" y="89"/>
                  </a:lnTo>
                  <a:lnTo>
                    <a:pt x="496" y="89"/>
                  </a:lnTo>
                  <a:lnTo>
                    <a:pt x="496" y="35"/>
                  </a:lnTo>
                  <a:lnTo>
                    <a:pt x="283" y="35"/>
                  </a:lnTo>
                  <a:close/>
                </a:path>
              </a:pathLst>
            </a:custGeom>
            <a:solidFill>
              <a:srgbClr val="C700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5" name="Freeform 14"/>
            <p:cNvSpPr/>
            <p:nvPr userDrawn="1"/>
          </p:nvSpPr>
          <p:spPr bwMode="auto">
            <a:xfrm>
              <a:off x="545" y="687"/>
              <a:ext cx="496" cy="89"/>
            </a:xfrm>
            <a:custGeom>
              <a:avLst/>
              <a:gdLst>
                <a:gd name="T0" fmla="*/ 283 w 496"/>
                <a:gd name="T1" fmla="*/ 55 h 89"/>
                <a:gd name="T2" fmla="*/ 283 w 496"/>
                <a:gd name="T3" fmla="*/ 89 h 89"/>
                <a:gd name="T4" fmla="*/ 213 w 496"/>
                <a:gd name="T5" fmla="*/ 89 h 89"/>
                <a:gd name="T6" fmla="*/ 213 w 496"/>
                <a:gd name="T7" fmla="*/ 55 h 89"/>
                <a:gd name="T8" fmla="*/ 0 w 496"/>
                <a:gd name="T9" fmla="*/ 55 h 89"/>
                <a:gd name="T10" fmla="*/ 0 w 496"/>
                <a:gd name="T11" fmla="*/ 0 h 89"/>
                <a:gd name="T12" fmla="*/ 496 w 496"/>
                <a:gd name="T13" fmla="*/ 0 h 89"/>
                <a:gd name="T14" fmla="*/ 496 w 496"/>
                <a:gd name="T15" fmla="*/ 55 h 89"/>
                <a:gd name="T16" fmla="*/ 283 w 496"/>
                <a:gd name="T17" fmla="*/ 5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6" h="89">
                  <a:moveTo>
                    <a:pt x="283" y="55"/>
                  </a:moveTo>
                  <a:lnTo>
                    <a:pt x="283" y="89"/>
                  </a:lnTo>
                  <a:lnTo>
                    <a:pt x="213" y="89"/>
                  </a:lnTo>
                  <a:lnTo>
                    <a:pt x="213" y="55"/>
                  </a:lnTo>
                  <a:lnTo>
                    <a:pt x="0" y="55"/>
                  </a:lnTo>
                  <a:lnTo>
                    <a:pt x="0" y="0"/>
                  </a:lnTo>
                  <a:lnTo>
                    <a:pt x="496" y="0"/>
                  </a:lnTo>
                  <a:lnTo>
                    <a:pt x="496" y="55"/>
                  </a:lnTo>
                  <a:lnTo>
                    <a:pt x="283" y="55"/>
                  </a:lnTo>
                  <a:close/>
                </a:path>
              </a:pathLst>
            </a:custGeom>
            <a:solidFill>
              <a:srgbClr val="C700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6" name="Freeform 15"/>
            <p:cNvSpPr>
              <a:spLocks noEditPoints="1"/>
            </p:cNvSpPr>
            <p:nvPr userDrawn="1"/>
          </p:nvSpPr>
          <p:spPr bwMode="auto">
            <a:xfrm>
              <a:off x="1190" y="313"/>
              <a:ext cx="183" cy="183"/>
            </a:xfrm>
            <a:custGeom>
              <a:avLst/>
              <a:gdLst>
                <a:gd name="T0" fmla="*/ 245 w 284"/>
                <a:gd name="T1" fmla="*/ 45 h 283"/>
                <a:gd name="T2" fmla="*/ 167 w 284"/>
                <a:gd name="T3" fmla="*/ 45 h 283"/>
                <a:gd name="T4" fmla="*/ 167 w 284"/>
                <a:gd name="T5" fmla="*/ 0 h 283"/>
                <a:gd name="T6" fmla="*/ 117 w 284"/>
                <a:gd name="T7" fmla="*/ 0 h 283"/>
                <a:gd name="T8" fmla="*/ 117 w 284"/>
                <a:gd name="T9" fmla="*/ 45 h 283"/>
                <a:gd name="T10" fmla="*/ 0 w 284"/>
                <a:gd name="T11" fmla="*/ 45 h 283"/>
                <a:gd name="T12" fmla="*/ 0 w 284"/>
                <a:gd name="T13" fmla="*/ 210 h 283"/>
                <a:gd name="T14" fmla="*/ 117 w 284"/>
                <a:gd name="T15" fmla="*/ 210 h 283"/>
                <a:gd name="T16" fmla="*/ 117 w 284"/>
                <a:gd name="T17" fmla="*/ 283 h 283"/>
                <a:gd name="T18" fmla="*/ 167 w 284"/>
                <a:gd name="T19" fmla="*/ 283 h 283"/>
                <a:gd name="T20" fmla="*/ 167 w 284"/>
                <a:gd name="T21" fmla="*/ 210 h 283"/>
                <a:gd name="T22" fmla="*/ 284 w 284"/>
                <a:gd name="T23" fmla="*/ 210 h 283"/>
                <a:gd name="T24" fmla="*/ 284 w 284"/>
                <a:gd name="T25" fmla="*/ 83 h 283"/>
                <a:gd name="T26" fmla="*/ 245 w 284"/>
                <a:gd name="T27" fmla="*/ 45 h 283"/>
                <a:gd name="T28" fmla="*/ 117 w 284"/>
                <a:gd name="T29" fmla="*/ 176 h 283"/>
                <a:gd name="T30" fmla="*/ 50 w 284"/>
                <a:gd name="T31" fmla="*/ 176 h 283"/>
                <a:gd name="T32" fmla="*/ 50 w 284"/>
                <a:gd name="T33" fmla="*/ 78 h 283"/>
                <a:gd name="T34" fmla="*/ 117 w 284"/>
                <a:gd name="T35" fmla="*/ 78 h 283"/>
                <a:gd name="T36" fmla="*/ 117 w 284"/>
                <a:gd name="T37" fmla="*/ 176 h 283"/>
                <a:gd name="T38" fmla="*/ 234 w 284"/>
                <a:gd name="T39" fmla="*/ 176 h 283"/>
                <a:gd name="T40" fmla="*/ 167 w 284"/>
                <a:gd name="T41" fmla="*/ 176 h 283"/>
                <a:gd name="T42" fmla="*/ 167 w 284"/>
                <a:gd name="T43" fmla="*/ 78 h 283"/>
                <a:gd name="T44" fmla="*/ 218 w 284"/>
                <a:gd name="T45" fmla="*/ 78 h 283"/>
                <a:gd name="T46" fmla="*/ 234 w 284"/>
                <a:gd name="T47" fmla="*/ 94 h 283"/>
                <a:gd name="T48" fmla="*/ 234 w 284"/>
                <a:gd name="T49" fmla="*/ 176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4" h="283">
                  <a:moveTo>
                    <a:pt x="245" y="45"/>
                  </a:moveTo>
                  <a:cubicBezTo>
                    <a:pt x="225" y="45"/>
                    <a:pt x="167" y="45"/>
                    <a:pt x="167" y="45"/>
                  </a:cubicBezTo>
                  <a:cubicBezTo>
                    <a:pt x="167" y="0"/>
                    <a:pt x="167" y="0"/>
                    <a:pt x="167" y="0"/>
                  </a:cubicBezTo>
                  <a:cubicBezTo>
                    <a:pt x="117" y="0"/>
                    <a:pt x="117" y="0"/>
                    <a:pt x="117" y="0"/>
                  </a:cubicBezTo>
                  <a:cubicBezTo>
                    <a:pt x="117" y="45"/>
                    <a:pt x="117" y="45"/>
                    <a:pt x="117" y="45"/>
                  </a:cubicBezTo>
                  <a:cubicBezTo>
                    <a:pt x="0" y="45"/>
                    <a:pt x="0" y="45"/>
                    <a:pt x="0" y="45"/>
                  </a:cubicBezTo>
                  <a:cubicBezTo>
                    <a:pt x="0" y="210"/>
                    <a:pt x="0" y="210"/>
                    <a:pt x="0" y="210"/>
                  </a:cubicBezTo>
                  <a:cubicBezTo>
                    <a:pt x="117" y="210"/>
                    <a:pt x="117" y="210"/>
                    <a:pt x="117" y="210"/>
                  </a:cubicBezTo>
                  <a:cubicBezTo>
                    <a:pt x="117" y="283"/>
                    <a:pt x="117" y="283"/>
                    <a:pt x="117" y="283"/>
                  </a:cubicBezTo>
                  <a:cubicBezTo>
                    <a:pt x="167" y="283"/>
                    <a:pt x="167" y="283"/>
                    <a:pt x="167" y="283"/>
                  </a:cubicBezTo>
                  <a:cubicBezTo>
                    <a:pt x="167" y="210"/>
                    <a:pt x="167" y="210"/>
                    <a:pt x="167" y="210"/>
                  </a:cubicBezTo>
                  <a:cubicBezTo>
                    <a:pt x="284" y="210"/>
                    <a:pt x="284" y="210"/>
                    <a:pt x="284" y="210"/>
                  </a:cubicBezTo>
                  <a:cubicBezTo>
                    <a:pt x="284" y="210"/>
                    <a:pt x="284" y="121"/>
                    <a:pt x="284" y="83"/>
                  </a:cubicBezTo>
                  <a:cubicBezTo>
                    <a:pt x="284" y="60"/>
                    <a:pt x="266" y="45"/>
                    <a:pt x="245" y="45"/>
                  </a:cubicBezTo>
                  <a:close/>
                  <a:moveTo>
                    <a:pt x="117" y="176"/>
                  </a:moveTo>
                  <a:cubicBezTo>
                    <a:pt x="50" y="176"/>
                    <a:pt x="50" y="176"/>
                    <a:pt x="50" y="176"/>
                  </a:cubicBezTo>
                  <a:cubicBezTo>
                    <a:pt x="50" y="78"/>
                    <a:pt x="50" y="78"/>
                    <a:pt x="50" y="78"/>
                  </a:cubicBezTo>
                  <a:cubicBezTo>
                    <a:pt x="117" y="78"/>
                    <a:pt x="117" y="78"/>
                    <a:pt x="117" y="78"/>
                  </a:cubicBezTo>
                  <a:lnTo>
                    <a:pt x="117" y="176"/>
                  </a:lnTo>
                  <a:close/>
                  <a:moveTo>
                    <a:pt x="234" y="176"/>
                  </a:moveTo>
                  <a:cubicBezTo>
                    <a:pt x="167" y="176"/>
                    <a:pt x="167" y="176"/>
                    <a:pt x="167" y="176"/>
                  </a:cubicBezTo>
                  <a:cubicBezTo>
                    <a:pt x="167" y="78"/>
                    <a:pt x="167" y="78"/>
                    <a:pt x="167" y="78"/>
                  </a:cubicBezTo>
                  <a:cubicBezTo>
                    <a:pt x="167" y="78"/>
                    <a:pt x="205" y="78"/>
                    <a:pt x="218" y="78"/>
                  </a:cubicBezTo>
                  <a:cubicBezTo>
                    <a:pt x="227" y="78"/>
                    <a:pt x="234" y="86"/>
                    <a:pt x="234" y="94"/>
                  </a:cubicBezTo>
                  <a:cubicBezTo>
                    <a:pt x="234" y="120"/>
                    <a:pt x="234" y="176"/>
                    <a:pt x="234" y="176"/>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7" name="Freeform 16"/>
            <p:cNvSpPr>
              <a:spLocks noEditPoints="1"/>
            </p:cNvSpPr>
            <p:nvPr userDrawn="1"/>
          </p:nvSpPr>
          <p:spPr bwMode="auto">
            <a:xfrm>
              <a:off x="1641" y="313"/>
              <a:ext cx="182" cy="183"/>
            </a:xfrm>
            <a:custGeom>
              <a:avLst/>
              <a:gdLst>
                <a:gd name="T0" fmla="*/ 244 w 283"/>
                <a:gd name="T1" fmla="*/ 45 h 283"/>
                <a:gd name="T2" fmla="*/ 167 w 283"/>
                <a:gd name="T3" fmla="*/ 45 h 283"/>
                <a:gd name="T4" fmla="*/ 167 w 283"/>
                <a:gd name="T5" fmla="*/ 0 h 283"/>
                <a:gd name="T6" fmla="*/ 116 w 283"/>
                <a:gd name="T7" fmla="*/ 0 h 283"/>
                <a:gd name="T8" fmla="*/ 116 w 283"/>
                <a:gd name="T9" fmla="*/ 45 h 283"/>
                <a:gd name="T10" fmla="*/ 0 w 283"/>
                <a:gd name="T11" fmla="*/ 45 h 283"/>
                <a:gd name="T12" fmla="*/ 0 w 283"/>
                <a:gd name="T13" fmla="*/ 210 h 283"/>
                <a:gd name="T14" fmla="*/ 116 w 283"/>
                <a:gd name="T15" fmla="*/ 210 h 283"/>
                <a:gd name="T16" fmla="*/ 116 w 283"/>
                <a:gd name="T17" fmla="*/ 283 h 283"/>
                <a:gd name="T18" fmla="*/ 167 w 283"/>
                <a:gd name="T19" fmla="*/ 283 h 283"/>
                <a:gd name="T20" fmla="*/ 167 w 283"/>
                <a:gd name="T21" fmla="*/ 210 h 283"/>
                <a:gd name="T22" fmla="*/ 283 w 283"/>
                <a:gd name="T23" fmla="*/ 210 h 283"/>
                <a:gd name="T24" fmla="*/ 283 w 283"/>
                <a:gd name="T25" fmla="*/ 83 h 283"/>
                <a:gd name="T26" fmla="*/ 244 w 283"/>
                <a:gd name="T27" fmla="*/ 45 h 283"/>
                <a:gd name="T28" fmla="*/ 116 w 283"/>
                <a:gd name="T29" fmla="*/ 176 h 283"/>
                <a:gd name="T30" fmla="*/ 50 w 283"/>
                <a:gd name="T31" fmla="*/ 176 h 283"/>
                <a:gd name="T32" fmla="*/ 50 w 283"/>
                <a:gd name="T33" fmla="*/ 78 h 283"/>
                <a:gd name="T34" fmla="*/ 116 w 283"/>
                <a:gd name="T35" fmla="*/ 78 h 283"/>
                <a:gd name="T36" fmla="*/ 116 w 283"/>
                <a:gd name="T37" fmla="*/ 176 h 283"/>
                <a:gd name="T38" fmla="*/ 233 w 283"/>
                <a:gd name="T39" fmla="*/ 176 h 283"/>
                <a:gd name="T40" fmla="*/ 167 w 283"/>
                <a:gd name="T41" fmla="*/ 176 h 283"/>
                <a:gd name="T42" fmla="*/ 167 w 283"/>
                <a:gd name="T43" fmla="*/ 78 h 283"/>
                <a:gd name="T44" fmla="*/ 218 w 283"/>
                <a:gd name="T45" fmla="*/ 78 h 283"/>
                <a:gd name="T46" fmla="*/ 233 w 283"/>
                <a:gd name="T47" fmla="*/ 94 h 283"/>
                <a:gd name="T48" fmla="*/ 233 w 283"/>
                <a:gd name="T49" fmla="*/ 176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3" h="283">
                  <a:moveTo>
                    <a:pt x="244" y="45"/>
                  </a:moveTo>
                  <a:cubicBezTo>
                    <a:pt x="225" y="45"/>
                    <a:pt x="167" y="45"/>
                    <a:pt x="167" y="45"/>
                  </a:cubicBezTo>
                  <a:cubicBezTo>
                    <a:pt x="167" y="0"/>
                    <a:pt x="167" y="0"/>
                    <a:pt x="167" y="0"/>
                  </a:cubicBezTo>
                  <a:cubicBezTo>
                    <a:pt x="116" y="0"/>
                    <a:pt x="116" y="0"/>
                    <a:pt x="116" y="0"/>
                  </a:cubicBezTo>
                  <a:cubicBezTo>
                    <a:pt x="116" y="45"/>
                    <a:pt x="116" y="45"/>
                    <a:pt x="116" y="45"/>
                  </a:cubicBezTo>
                  <a:cubicBezTo>
                    <a:pt x="0" y="45"/>
                    <a:pt x="0" y="45"/>
                    <a:pt x="0" y="45"/>
                  </a:cubicBezTo>
                  <a:cubicBezTo>
                    <a:pt x="0" y="210"/>
                    <a:pt x="0" y="210"/>
                    <a:pt x="0" y="210"/>
                  </a:cubicBezTo>
                  <a:cubicBezTo>
                    <a:pt x="116" y="210"/>
                    <a:pt x="116" y="210"/>
                    <a:pt x="116" y="210"/>
                  </a:cubicBezTo>
                  <a:cubicBezTo>
                    <a:pt x="116" y="283"/>
                    <a:pt x="116" y="283"/>
                    <a:pt x="116" y="283"/>
                  </a:cubicBezTo>
                  <a:cubicBezTo>
                    <a:pt x="167" y="283"/>
                    <a:pt x="167" y="283"/>
                    <a:pt x="167" y="283"/>
                  </a:cubicBezTo>
                  <a:cubicBezTo>
                    <a:pt x="167" y="210"/>
                    <a:pt x="167" y="210"/>
                    <a:pt x="167" y="210"/>
                  </a:cubicBezTo>
                  <a:cubicBezTo>
                    <a:pt x="283" y="210"/>
                    <a:pt x="283" y="210"/>
                    <a:pt x="283" y="210"/>
                  </a:cubicBezTo>
                  <a:cubicBezTo>
                    <a:pt x="283" y="210"/>
                    <a:pt x="283" y="121"/>
                    <a:pt x="283" y="83"/>
                  </a:cubicBezTo>
                  <a:cubicBezTo>
                    <a:pt x="283" y="60"/>
                    <a:pt x="265" y="45"/>
                    <a:pt x="244" y="45"/>
                  </a:cubicBezTo>
                  <a:close/>
                  <a:moveTo>
                    <a:pt x="116" y="176"/>
                  </a:moveTo>
                  <a:cubicBezTo>
                    <a:pt x="50" y="176"/>
                    <a:pt x="50" y="176"/>
                    <a:pt x="50" y="176"/>
                  </a:cubicBezTo>
                  <a:cubicBezTo>
                    <a:pt x="50" y="78"/>
                    <a:pt x="50" y="78"/>
                    <a:pt x="50" y="78"/>
                  </a:cubicBezTo>
                  <a:cubicBezTo>
                    <a:pt x="116" y="78"/>
                    <a:pt x="116" y="78"/>
                    <a:pt x="116" y="78"/>
                  </a:cubicBezTo>
                  <a:lnTo>
                    <a:pt x="116" y="176"/>
                  </a:lnTo>
                  <a:close/>
                  <a:moveTo>
                    <a:pt x="233" y="176"/>
                  </a:moveTo>
                  <a:cubicBezTo>
                    <a:pt x="167" y="176"/>
                    <a:pt x="167" y="176"/>
                    <a:pt x="167" y="176"/>
                  </a:cubicBezTo>
                  <a:cubicBezTo>
                    <a:pt x="167" y="78"/>
                    <a:pt x="167" y="78"/>
                    <a:pt x="167" y="78"/>
                  </a:cubicBezTo>
                  <a:cubicBezTo>
                    <a:pt x="167" y="78"/>
                    <a:pt x="205" y="78"/>
                    <a:pt x="218" y="78"/>
                  </a:cubicBezTo>
                  <a:cubicBezTo>
                    <a:pt x="227" y="78"/>
                    <a:pt x="233" y="86"/>
                    <a:pt x="233" y="94"/>
                  </a:cubicBezTo>
                  <a:cubicBezTo>
                    <a:pt x="233" y="120"/>
                    <a:pt x="233" y="176"/>
                    <a:pt x="233" y="176"/>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8" name="Freeform 17"/>
            <p:cNvSpPr/>
            <p:nvPr userDrawn="1"/>
          </p:nvSpPr>
          <p:spPr bwMode="auto">
            <a:xfrm>
              <a:off x="1453" y="351"/>
              <a:ext cx="109" cy="107"/>
            </a:xfrm>
            <a:custGeom>
              <a:avLst/>
              <a:gdLst>
                <a:gd name="T0" fmla="*/ 0 w 109"/>
                <a:gd name="T1" fmla="*/ 107 h 107"/>
                <a:gd name="T2" fmla="*/ 0 w 109"/>
                <a:gd name="T3" fmla="*/ 88 h 107"/>
                <a:gd name="T4" fmla="*/ 39 w 109"/>
                <a:gd name="T5" fmla="*/ 88 h 107"/>
                <a:gd name="T6" fmla="*/ 39 w 109"/>
                <a:gd name="T7" fmla="*/ 60 h 107"/>
                <a:gd name="T8" fmla="*/ 5 w 109"/>
                <a:gd name="T9" fmla="*/ 60 h 107"/>
                <a:gd name="T10" fmla="*/ 5 w 109"/>
                <a:gd name="T11" fmla="*/ 41 h 107"/>
                <a:gd name="T12" fmla="*/ 39 w 109"/>
                <a:gd name="T13" fmla="*/ 41 h 107"/>
                <a:gd name="T14" fmla="*/ 39 w 109"/>
                <a:gd name="T15" fmla="*/ 19 h 107"/>
                <a:gd name="T16" fmla="*/ 0 w 109"/>
                <a:gd name="T17" fmla="*/ 19 h 107"/>
                <a:gd name="T18" fmla="*/ 0 w 109"/>
                <a:gd name="T19" fmla="*/ 0 h 107"/>
                <a:gd name="T20" fmla="*/ 107 w 109"/>
                <a:gd name="T21" fmla="*/ 0 h 107"/>
                <a:gd name="T22" fmla="*/ 107 w 109"/>
                <a:gd name="T23" fmla="*/ 19 h 107"/>
                <a:gd name="T24" fmla="*/ 69 w 109"/>
                <a:gd name="T25" fmla="*/ 19 h 107"/>
                <a:gd name="T26" fmla="*/ 69 w 109"/>
                <a:gd name="T27" fmla="*/ 41 h 107"/>
                <a:gd name="T28" fmla="*/ 102 w 109"/>
                <a:gd name="T29" fmla="*/ 41 h 107"/>
                <a:gd name="T30" fmla="*/ 102 w 109"/>
                <a:gd name="T31" fmla="*/ 60 h 107"/>
                <a:gd name="T32" fmla="*/ 69 w 109"/>
                <a:gd name="T33" fmla="*/ 60 h 107"/>
                <a:gd name="T34" fmla="*/ 69 w 109"/>
                <a:gd name="T35" fmla="*/ 88 h 107"/>
                <a:gd name="T36" fmla="*/ 85 w 109"/>
                <a:gd name="T37" fmla="*/ 88 h 107"/>
                <a:gd name="T38" fmla="*/ 85 w 109"/>
                <a:gd name="T39" fmla="*/ 74 h 107"/>
                <a:gd name="T40" fmla="*/ 107 w 109"/>
                <a:gd name="T41" fmla="*/ 74 h 107"/>
                <a:gd name="T42" fmla="*/ 109 w 109"/>
                <a:gd name="T43" fmla="*/ 107 h 107"/>
                <a:gd name="T44" fmla="*/ 0 w 109"/>
                <a:gd name="T4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107">
                  <a:moveTo>
                    <a:pt x="0" y="107"/>
                  </a:moveTo>
                  <a:lnTo>
                    <a:pt x="0" y="88"/>
                  </a:lnTo>
                  <a:lnTo>
                    <a:pt x="39" y="88"/>
                  </a:lnTo>
                  <a:lnTo>
                    <a:pt x="39" y="60"/>
                  </a:lnTo>
                  <a:lnTo>
                    <a:pt x="5" y="60"/>
                  </a:lnTo>
                  <a:lnTo>
                    <a:pt x="5" y="41"/>
                  </a:lnTo>
                  <a:lnTo>
                    <a:pt x="39" y="41"/>
                  </a:lnTo>
                  <a:lnTo>
                    <a:pt x="39" y="19"/>
                  </a:lnTo>
                  <a:lnTo>
                    <a:pt x="0" y="19"/>
                  </a:lnTo>
                  <a:lnTo>
                    <a:pt x="0" y="0"/>
                  </a:lnTo>
                  <a:lnTo>
                    <a:pt x="107" y="0"/>
                  </a:lnTo>
                  <a:lnTo>
                    <a:pt x="107" y="19"/>
                  </a:lnTo>
                  <a:lnTo>
                    <a:pt x="69" y="19"/>
                  </a:lnTo>
                  <a:lnTo>
                    <a:pt x="69" y="41"/>
                  </a:lnTo>
                  <a:lnTo>
                    <a:pt x="102" y="41"/>
                  </a:lnTo>
                  <a:lnTo>
                    <a:pt x="102" y="60"/>
                  </a:lnTo>
                  <a:lnTo>
                    <a:pt x="69" y="60"/>
                  </a:lnTo>
                  <a:lnTo>
                    <a:pt x="69" y="88"/>
                  </a:lnTo>
                  <a:lnTo>
                    <a:pt x="85" y="88"/>
                  </a:lnTo>
                  <a:lnTo>
                    <a:pt x="85" y="74"/>
                  </a:lnTo>
                  <a:lnTo>
                    <a:pt x="107" y="74"/>
                  </a:lnTo>
                  <a:lnTo>
                    <a:pt x="109" y="107"/>
                  </a:lnTo>
                  <a:lnTo>
                    <a:pt x="0" y="107"/>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9" name="Freeform 18"/>
            <p:cNvSpPr>
              <a:spLocks noEditPoints="1"/>
            </p:cNvSpPr>
            <p:nvPr userDrawn="1"/>
          </p:nvSpPr>
          <p:spPr bwMode="auto">
            <a:xfrm>
              <a:off x="1415" y="316"/>
              <a:ext cx="183" cy="177"/>
            </a:xfrm>
            <a:custGeom>
              <a:avLst/>
              <a:gdLst>
                <a:gd name="T0" fmla="*/ 251 w 285"/>
                <a:gd name="T1" fmla="*/ 0 h 274"/>
                <a:gd name="T2" fmla="*/ 0 w 285"/>
                <a:gd name="T3" fmla="*/ 0 h 274"/>
                <a:gd name="T4" fmla="*/ 0 w 285"/>
                <a:gd name="T5" fmla="*/ 274 h 274"/>
                <a:gd name="T6" fmla="*/ 285 w 285"/>
                <a:gd name="T7" fmla="*/ 274 h 274"/>
                <a:gd name="T8" fmla="*/ 285 w 285"/>
                <a:gd name="T9" fmla="*/ 34 h 274"/>
                <a:gd name="T10" fmla="*/ 251 w 285"/>
                <a:gd name="T11" fmla="*/ 0 h 274"/>
                <a:gd name="T12" fmla="*/ 241 w 285"/>
                <a:gd name="T13" fmla="*/ 242 h 274"/>
                <a:gd name="T14" fmla="*/ 45 w 285"/>
                <a:gd name="T15" fmla="*/ 242 h 274"/>
                <a:gd name="T16" fmla="*/ 45 w 285"/>
                <a:gd name="T17" fmla="*/ 31 h 274"/>
                <a:gd name="T18" fmla="*/ 227 w 285"/>
                <a:gd name="T19" fmla="*/ 31 h 274"/>
                <a:gd name="T20" fmla="*/ 241 w 285"/>
                <a:gd name="T21" fmla="*/ 45 h 274"/>
                <a:gd name="T22" fmla="*/ 241 w 285"/>
                <a:gd name="T23" fmla="*/ 242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5" h="274">
                  <a:moveTo>
                    <a:pt x="251" y="0"/>
                  </a:moveTo>
                  <a:cubicBezTo>
                    <a:pt x="244" y="0"/>
                    <a:pt x="0" y="0"/>
                    <a:pt x="0" y="0"/>
                  </a:cubicBezTo>
                  <a:cubicBezTo>
                    <a:pt x="0" y="274"/>
                    <a:pt x="0" y="274"/>
                    <a:pt x="0" y="274"/>
                  </a:cubicBezTo>
                  <a:cubicBezTo>
                    <a:pt x="285" y="274"/>
                    <a:pt x="285" y="274"/>
                    <a:pt x="285" y="274"/>
                  </a:cubicBezTo>
                  <a:cubicBezTo>
                    <a:pt x="285" y="274"/>
                    <a:pt x="285" y="39"/>
                    <a:pt x="285" y="34"/>
                  </a:cubicBezTo>
                  <a:cubicBezTo>
                    <a:pt x="285" y="14"/>
                    <a:pt x="269" y="0"/>
                    <a:pt x="251" y="0"/>
                  </a:cubicBezTo>
                  <a:close/>
                  <a:moveTo>
                    <a:pt x="241" y="242"/>
                  </a:moveTo>
                  <a:cubicBezTo>
                    <a:pt x="45" y="242"/>
                    <a:pt x="45" y="242"/>
                    <a:pt x="45" y="242"/>
                  </a:cubicBezTo>
                  <a:cubicBezTo>
                    <a:pt x="45" y="31"/>
                    <a:pt x="45" y="31"/>
                    <a:pt x="45" y="31"/>
                  </a:cubicBezTo>
                  <a:cubicBezTo>
                    <a:pt x="227" y="31"/>
                    <a:pt x="227" y="31"/>
                    <a:pt x="227" y="31"/>
                  </a:cubicBezTo>
                  <a:cubicBezTo>
                    <a:pt x="235" y="31"/>
                    <a:pt x="241" y="38"/>
                    <a:pt x="241" y="45"/>
                  </a:cubicBezTo>
                  <a:lnTo>
                    <a:pt x="241" y="24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0" name="Freeform 19"/>
            <p:cNvSpPr/>
            <p:nvPr userDrawn="1"/>
          </p:nvSpPr>
          <p:spPr bwMode="auto">
            <a:xfrm>
              <a:off x="1866" y="313"/>
              <a:ext cx="183" cy="183"/>
            </a:xfrm>
            <a:custGeom>
              <a:avLst/>
              <a:gdLst>
                <a:gd name="T0" fmla="*/ 173 w 285"/>
                <a:gd name="T1" fmla="*/ 200 h 283"/>
                <a:gd name="T2" fmla="*/ 173 w 285"/>
                <a:gd name="T3" fmla="*/ 162 h 283"/>
                <a:gd name="T4" fmla="*/ 277 w 285"/>
                <a:gd name="T5" fmla="*/ 162 h 283"/>
                <a:gd name="T6" fmla="*/ 277 w 285"/>
                <a:gd name="T7" fmla="*/ 127 h 283"/>
                <a:gd name="T8" fmla="*/ 173 w 285"/>
                <a:gd name="T9" fmla="*/ 127 h 283"/>
                <a:gd name="T10" fmla="*/ 173 w 285"/>
                <a:gd name="T11" fmla="*/ 87 h 283"/>
                <a:gd name="T12" fmla="*/ 124 w 285"/>
                <a:gd name="T13" fmla="*/ 87 h 283"/>
                <a:gd name="T14" fmla="*/ 124 w 285"/>
                <a:gd name="T15" fmla="*/ 127 h 283"/>
                <a:gd name="T16" fmla="*/ 60 w 285"/>
                <a:gd name="T17" fmla="*/ 127 h 283"/>
                <a:gd name="T18" fmla="*/ 99 w 285"/>
                <a:gd name="T19" fmla="*/ 61 h 283"/>
                <a:gd name="T20" fmla="*/ 281 w 285"/>
                <a:gd name="T21" fmla="*/ 61 h 283"/>
                <a:gd name="T22" fmla="*/ 281 w 285"/>
                <a:gd name="T23" fmla="*/ 26 h 283"/>
                <a:gd name="T24" fmla="*/ 120 w 285"/>
                <a:gd name="T25" fmla="*/ 26 h 283"/>
                <a:gd name="T26" fmla="*/ 135 w 285"/>
                <a:gd name="T27" fmla="*/ 0 h 283"/>
                <a:gd name="T28" fmla="*/ 83 w 285"/>
                <a:gd name="T29" fmla="*/ 0 h 283"/>
                <a:gd name="T30" fmla="*/ 68 w 285"/>
                <a:gd name="T31" fmla="*/ 26 h 283"/>
                <a:gd name="T32" fmla="*/ 5 w 285"/>
                <a:gd name="T33" fmla="*/ 26 h 283"/>
                <a:gd name="T34" fmla="*/ 5 w 285"/>
                <a:gd name="T35" fmla="*/ 61 h 283"/>
                <a:gd name="T36" fmla="*/ 47 w 285"/>
                <a:gd name="T37" fmla="*/ 61 h 283"/>
                <a:gd name="T38" fmla="*/ 14 w 285"/>
                <a:gd name="T39" fmla="*/ 117 h 283"/>
                <a:gd name="T40" fmla="*/ 8 w 285"/>
                <a:gd name="T41" fmla="*/ 138 h 283"/>
                <a:gd name="T42" fmla="*/ 8 w 285"/>
                <a:gd name="T43" fmla="*/ 162 h 283"/>
                <a:gd name="T44" fmla="*/ 124 w 285"/>
                <a:gd name="T45" fmla="*/ 162 h 283"/>
                <a:gd name="T46" fmla="*/ 124 w 285"/>
                <a:gd name="T47" fmla="*/ 200 h 283"/>
                <a:gd name="T48" fmla="*/ 0 w 285"/>
                <a:gd name="T49" fmla="*/ 200 h 283"/>
                <a:gd name="T50" fmla="*/ 0 w 285"/>
                <a:gd name="T51" fmla="*/ 235 h 283"/>
                <a:gd name="T52" fmla="*/ 124 w 285"/>
                <a:gd name="T53" fmla="*/ 235 h 283"/>
                <a:gd name="T54" fmla="*/ 124 w 285"/>
                <a:gd name="T55" fmla="*/ 283 h 283"/>
                <a:gd name="T56" fmla="*/ 173 w 285"/>
                <a:gd name="T57" fmla="*/ 283 h 283"/>
                <a:gd name="T58" fmla="*/ 173 w 285"/>
                <a:gd name="T59" fmla="*/ 235 h 283"/>
                <a:gd name="T60" fmla="*/ 285 w 285"/>
                <a:gd name="T61" fmla="*/ 235 h 283"/>
                <a:gd name="T62" fmla="*/ 285 w 285"/>
                <a:gd name="T63" fmla="*/ 200 h 283"/>
                <a:gd name="T64" fmla="*/ 173 w 285"/>
                <a:gd name="T65" fmla="*/ 20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5" h="283">
                  <a:moveTo>
                    <a:pt x="173" y="200"/>
                  </a:moveTo>
                  <a:cubicBezTo>
                    <a:pt x="173" y="162"/>
                    <a:pt x="173" y="162"/>
                    <a:pt x="173" y="162"/>
                  </a:cubicBezTo>
                  <a:cubicBezTo>
                    <a:pt x="277" y="162"/>
                    <a:pt x="277" y="162"/>
                    <a:pt x="277" y="162"/>
                  </a:cubicBezTo>
                  <a:cubicBezTo>
                    <a:pt x="277" y="127"/>
                    <a:pt x="277" y="127"/>
                    <a:pt x="277" y="127"/>
                  </a:cubicBezTo>
                  <a:cubicBezTo>
                    <a:pt x="173" y="127"/>
                    <a:pt x="173" y="127"/>
                    <a:pt x="173" y="127"/>
                  </a:cubicBezTo>
                  <a:cubicBezTo>
                    <a:pt x="173" y="87"/>
                    <a:pt x="173" y="87"/>
                    <a:pt x="173" y="87"/>
                  </a:cubicBezTo>
                  <a:cubicBezTo>
                    <a:pt x="124" y="87"/>
                    <a:pt x="124" y="87"/>
                    <a:pt x="124" y="87"/>
                  </a:cubicBezTo>
                  <a:cubicBezTo>
                    <a:pt x="124" y="127"/>
                    <a:pt x="124" y="127"/>
                    <a:pt x="124" y="127"/>
                  </a:cubicBezTo>
                  <a:cubicBezTo>
                    <a:pt x="60" y="127"/>
                    <a:pt x="60" y="127"/>
                    <a:pt x="60" y="127"/>
                  </a:cubicBezTo>
                  <a:cubicBezTo>
                    <a:pt x="99" y="61"/>
                    <a:pt x="99" y="61"/>
                    <a:pt x="99" y="61"/>
                  </a:cubicBezTo>
                  <a:cubicBezTo>
                    <a:pt x="281" y="61"/>
                    <a:pt x="281" y="61"/>
                    <a:pt x="281" y="61"/>
                  </a:cubicBezTo>
                  <a:cubicBezTo>
                    <a:pt x="281" y="26"/>
                    <a:pt x="281" y="26"/>
                    <a:pt x="281" y="26"/>
                  </a:cubicBezTo>
                  <a:cubicBezTo>
                    <a:pt x="120" y="26"/>
                    <a:pt x="120" y="26"/>
                    <a:pt x="120" y="26"/>
                  </a:cubicBezTo>
                  <a:cubicBezTo>
                    <a:pt x="135" y="0"/>
                    <a:pt x="135" y="0"/>
                    <a:pt x="135" y="0"/>
                  </a:cubicBezTo>
                  <a:cubicBezTo>
                    <a:pt x="83" y="0"/>
                    <a:pt x="83" y="0"/>
                    <a:pt x="83" y="0"/>
                  </a:cubicBezTo>
                  <a:cubicBezTo>
                    <a:pt x="68" y="26"/>
                    <a:pt x="68" y="26"/>
                    <a:pt x="68" y="26"/>
                  </a:cubicBezTo>
                  <a:cubicBezTo>
                    <a:pt x="5" y="26"/>
                    <a:pt x="5" y="26"/>
                    <a:pt x="5" y="26"/>
                  </a:cubicBezTo>
                  <a:cubicBezTo>
                    <a:pt x="5" y="61"/>
                    <a:pt x="5" y="61"/>
                    <a:pt x="5" y="61"/>
                  </a:cubicBezTo>
                  <a:cubicBezTo>
                    <a:pt x="47" y="61"/>
                    <a:pt x="47" y="61"/>
                    <a:pt x="47" y="61"/>
                  </a:cubicBezTo>
                  <a:cubicBezTo>
                    <a:pt x="14" y="117"/>
                    <a:pt x="14" y="117"/>
                    <a:pt x="14" y="117"/>
                  </a:cubicBezTo>
                  <a:cubicBezTo>
                    <a:pt x="10" y="124"/>
                    <a:pt x="8" y="130"/>
                    <a:pt x="8" y="138"/>
                  </a:cubicBezTo>
                  <a:cubicBezTo>
                    <a:pt x="8" y="162"/>
                    <a:pt x="8" y="162"/>
                    <a:pt x="8" y="162"/>
                  </a:cubicBezTo>
                  <a:cubicBezTo>
                    <a:pt x="124" y="162"/>
                    <a:pt x="124" y="162"/>
                    <a:pt x="124" y="162"/>
                  </a:cubicBezTo>
                  <a:cubicBezTo>
                    <a:pt x="124" y="200"/>
                    <a:pt x="124" y="200"/>
                    <a:pt x="124" y="200"/>
                  </a:cubicBezTo>
                  <a:cubicBezTo>
                    <a:pt x="0" y="200"/>
                    <a:pt x="0" y="200"/>
                    <a:pt x="0" y="200"/>
                  </a:cubicBezTo>
                  <a:cubicBezTo>
                    <a:pt x="0" y="235"/>
                    <a:pt x="0" y="235"/>
                    <a:pt x="0" y="235"/>
                  </a:cubicBezTo>
                  <a:cubicBezTo>
                    <a:pt x="124" y="235"/>
                    <a:pt x="124" y="235"/>
                    <a:pt x="124" y="235"/>
                  </a:cubicBezTo>
                  <a:cubicBezTo>
                    <a:pt x="124" y="283"/>
                    <a:pt x="124" y="283"/>
                    <a:pt x="124" y="283"/>
                  </a:cubicBezTo>
                  <a:cubicBezTo>
                    <a:pt x="173" y="283"/>
                    <a:pt x="173" y="283"/>
                    <a:pt x="173" y="283"/>
                  </a:cubicBezTo>
                  <a:cubicBezTo>
                    <a:pt x="173" y="235"/>
                    <a:pt x="173" y="235"/>
                    <a:pt x="173" y="235"/>
                  </a:cubicBezTo>
                  <a:cubicBezTo>
                    <a:pt x="285" y="235"/>
                    <a:pt x="285" y="235"/>
                    <a:pt x="285" y="235"/>
                  </a:cubicBezTo>
                  <a:cubicBezTo>
                    <a:pt x="285" y="200"/>
                    <a:pt x="285" y="200"/>
                    <a:pt x="285" y="200"/>
                  </a:cubicBezTo>
                  <a:lnTo>
                    <a:pt x="173" y="20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0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44">
                                            <p:txEl>
                                              <p:pRg st="0" end="0"/>
                                            </p:txEl>
                                          </p:spTgt>
                                        </p:tgtEl>
                                        <p:attrNameLst>
                                          <p:attrName>style.visibility</p:attrName>
                                        </p:attrNameLst>
                                      </p:cBhvr>
                                      <p:to>
                                        <p:strVal val="visible"/>
                                      </p:to>
                                    </p:set>
                                    <p:animEffect transition="in" filter="fade">
                                      <p:cBhvr>
                                        <p:cTn id="12" dur="500"/>
                                        <p:tgtEl>
                                          <p:spTgt spid="44">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4">
                                            <p:txEl>
                                              <p:pRg st="1" end="1"/>
                                            </p:txEl>
                                          </p:spTgt>
                                        </p:tgtEl>
                                        <p:attrNameLst>
                                          <p:attrName>style.visibility</p:attrName>
                                        </p:attrNameLst>
                                      </p:cBhvr>
                                      <p:to>
                                        <p:strVal val="visible"/>
                                      </p:to>
                                    </p:set>
                                    <p:animEffect transition="in" filter="fade">
                                      <p:cBhvr>
                                        <p:cTn id="15" dur="500"/>
                                        <p:tgtEl>
                                          <p:spTgt spid="4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tmplLst>
          <p:tmpl lvl="0">
            <p:tnLst>
              <p:par>
                <p:cTn presetID="53" presetClass="entr" presetSubtype="16" fill="hold" nodeType="withEffect">
                  <p:stCondLst>
                    <p:cond delay="200"/>
                  </p:stCondLst>
                  <p:childTnLst>
                    <p:set>
                      <p:cBhvr>
                        <p:cTn dur="1" fill="hold">
                          <p:stCondLst>
                            <p:cond delay="0"/>
                          </p:stCondLst>
                        </p:cTn>
                        <p:tgtEl>
                          <p:spTgt spid="43"/>
                        </p:tgtEl>
                        <p:attrNameLst>
                          <p:attrName>style.visibility</p:attrName>
                        </p:attrNameLst>
                      </p:cBhvr>
                      <p:to>
                        <p:strVal val="visible"/>
                      </p:to>
                    </p:set>
                    <p:anim calcmode="lin" valueType="num">
                      <p:cBhvr>
                        <p:cTn dur="500" fill="hold"/>
                        <p:tgtEl>
                          <p:spTgt spid="43"/>
                        </p:tgtEl>
                        <p:attrNameLst>
                          <p:attrName>ppt_w</p:attrName>
                        </p:attrNameLst>
                      </p:cBhvr>
                      <p:tavLst>
                        <p:tav tm="0">
                          <p:val>
                            <p:fltVal val="0"/>
                          </p:val>
                        </p:tav>
                        <p:tav tm="100000">
                          <p:val>
                            <p:strVal val="#ppt_w"/>
                          </p:val>
                        </p:tav>
                      </p:tavLst>
                    </p:anim>
                    <p:anim calcmode="lin" valueType="num">
                      <p:cBhvr>
                        <p:cTn dur="500" fill="hold"/>
                        <p:tgtEl>
                          <p:spTgt spid="43"/>
                        </p:tgtEl>
                        <p:attrNameLst>
                          <p:attrName>ppt_h</p:attrName>
                        </p:attrNameLst>
                      </p:cBhvr>
                      <p:tavLst>
                        <p:tav tm="0">
                          <p:val>
                            <p:fltVal val="0"/>
                          </p:val>
                        </p:tav>
                        <p:tav tm="100000">
                          <p:val>
                            <p:strVal val="#ppt_h"/>
                          </p:val>
                        </p:tav>
                      </p:tavLst>
                    </p:anim>
                    <p:animEffect transition="in" filter="fade">
                      <p:cBhvr>
                        <p:cTn dur="500"/>
                        <p:tgtEl>
                          <p:spTgt spid="43"/>
                        </p:tgtEl>
                      </p:cBhvr>
                    </p:animEffect>
                  </p:childTnLst>
                </p:cTn>
              </p:par>
            </p:tnLst>
          </p:tmpl>
        </p:tmplLst>
      </p:bldP>
      <p:bldP spid="44" grpId="0" build="p">
        <p:tmplLst>
          <p:tmpl lvl="1">
            <p:tnLst>
              <p:par>
                <p:cTn presetID="10" presetClass="entr" presetSubtype="0" fill="hold" nodeType="with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fade">
                      <p:cBhvr>
                        <p:cTn dur="500"/>
                        <p:tgtEl>
                          <p:spTgt spid="44"/>
                        </p:tgtEl>
                      </p:cBhvr>
                    </p:animEffect>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image" Target="../media/image3.emf"/><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31"/>
          <p:cNvSpPr>
            <a:spLocks noGrp="1" noChangeArrowheads="1"/>
          </p:cNvSpPr>
          <p:nvPr>
            <p:ph type="body" idx="1"/>
          </p:nvPr>
        </p:nvSpPr>
        <p:spPr bwMode="auto">
          <a:xfrm>
            <a:off x="527052" y="919630"/>
            <a:ext cx="11137899" cy="5387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6" rIns="91432" bIns="45716" numCol="1" anchor="t" anchorCtr="0" compatLnSpc="1"/>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p:txBody>
      </p:sp>
      <p:sp>
        <p:nvSpPr>
          <p:cNvPr id="1029" name="Rectangle 27"/>
          <p:cNvSpPr>
            <a:spLocks noGrp="1" noChangeArrowheads="1"/>
          </p:cNvSpPr>
          <p:nvPr>
            <p:ph type="title"/>
          </p:nvPr>
        </p:nvSpPr>
        <p:spPr bwMode="auto">
          <a:xfrm>
            <a:off x="527051" y="76275"/>
            <a:ext cx="11137900" cy="69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6" rIns="91432" bIns="45716" numCol="1" anchor="ctr" anchorCtr="0" compatLnSpc="1"/>
          <a:lstStyle/>
          <a:p>
            <a:pPr lvl="0"/>
            <a:r>
              <a:rPr lang="zh-CN" altLang="en-US" dirty="0" smtClean="0"/>
              <a:t>单击此处编辑母版标题样式</a:t>
            </a:r>
            <a:endParaRPr lang="zh-CN" altLang="en-US" dirty="0" smtClean="0"/>
          </a:p>
        </p:txBody>
      </p:sp>
      <p:cxnSp>
        <p:nvCxnSpPr>
          <p:cNvPr id="4" name="直接连接符 3"/>
          <p:cNvCxnSpPr/>
          <p:nvPr/>
        </p:nvCxnSpPr>
        <p:spPr bwMode="auto">
          <a:xfrm>
            <a:off x="621330" y="768358"/>
            <a:ext cx="10961079" cy="0"/>
          </a:xfrm>
          <a:prstGeom prst="line">
            <a:avLst/>
          </a:prstGeom>
          <a:gradFill rotWithShape="1">
            <a:gsLst>
              <a:gs pos="0">
                <a:schemeClr val="bg2"/>
              </a:gs>
              <a:gs pos="100000">
                <a:schemeClr val="bg2">
                  <a:gamma/>
                  <a:shade val="46275"/>
                  <a:invGamma/>
                </a:schemeClr>
              </a:gs>
            </a:gsLst>
            <a:lin ang="5400000" scaled="1"/>
          </a:gradFill>
          <a:ln w="3175" cap="flat" cmpd="sng" algn="ctr">
            <a:solidFill>
              <a:srgbClr val="C0C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单圆角矩形 13"/>
          <p:cNvSpPr/>
          <p:nvPr userDrawn="1"/>
        </p:nvSpPr>
        <p:spPr bwMode="auto">
          <a:xfrm>
            <a:off x="0" y="6458380"/>
            <a:ext cx="10099040" cy="399621"/>
          </a:xfrm>
          <a:prstGeom prst="round1Rect">
            <a:avLst>
              <a:gd name="adj" fmla="val 50000"/>
            </a:avLst>
          </a:prstGeom>
          <a:solidFill>
            <a:schemeClr val="tx1">
              <a:lumMod val="50000"/>
              <a:lumOff val="50000"/>
            </a:schemeClr>
          </a:solidFill>
          <a:ln>
            <a:noFill/>
          </a:ln>
          <a:effectLst/>
        </p:spPr>
        <p:txBody>
          <a:bodyPr vert="horz" wrap="none" lIns="91441" tIns="45720" rIns="91441" bIns="45720" numCol="1" rtlCol="0" anchor="ctr" anchorCtr="0" compatLnSpc="1"/>
          <a:lstStyle/>
          <a:p>
            <a:pPr marL="0" marR="0" indent="0" algn="ctr" defTabSz="913765" rtl="0" eaLnBrk="1" fontAlgn="base" latinLnBrk="0" hangingPunct="1">
              <a:lnSpc>
                <a:spcPct val="100000"/>
              </a:lnSpc>
              <a:spcBef>
                <a:spcPct val="0"/>
              </a:spcBef>
              <a:spcAft>
                <a:spcPct val="0"/>
              </a:spcAft>
              <a:buClrTx/>
              <a:buSzTx/>
              <a:buFontTx/>
              <a:buNone/>
            </a:pPr>
            <a:endParaRPr kumimoji="0" lang="zh-CN" altLang="en-US" sz="1600" b="0" i="0" u="none" strike="noStrike" cap="none" normalizeH="0" baseline="0" smtClean="0">
              <a:ln>
                <a:noFill/>
              </a:ln>
              <a:solidFill>
                <a:schemeClr val="bg1"/>
              </a:solidFill>
              <a:effectLst/>
              <a:latin typeface="Arial" panose="020B0604020202020204" pitchFamily="34" charset="0"/>
              <a:ea typeface="黑体" panose="02010609060101010101" pitchFamily="49" charset="-122"/>
            </a:endParaRPr>
          </a:p>
        </p:txBody>
      </p:sp>
      <p:sp>
        <p:nvSpPr>
          <p:cNvPr id="2" name="灯片编号占位符 1"/>
          <p:cNvSpPr>
            <a:spLocks noGrp="1"/>
          </p:cNvSpPr>
          <p:nvPr>
            <p:ph type="sldNum" sz="quarter" idx="4"/>
          </p:nvPr>
        </p:nvSpPr>
        <p:spPr>
          <a:xfrm>
            <a:off x="527052" y="6478189"/>
            <a:ext cx="573616" cy="360000"/>
          </a:xfrm>
          <a:prstGeom prst="rect">
            <a:avLst/>
          </a:prstGeom>
        </p:spPr>
        <p:txBody>
          <a:bodyPr vert="horz" lIns="91440" tIns="45720" rIns="91440" bIns="45720" rtlCol="0" anchor="ctr"/>
          <a:lstStyle>
            <a:lvl1pPr algn="ctr">
              <a:defRPr sz="900">
                <a:solidFill>
                  <a:schemeClr val="bg1"/>
                </a:solidFill>
              </a:defRPr>
            </a:lvl1pPr>
          </a:lstStyle>
          <a:p>
            <a:fld id="{6B8E27FD-115D-4720-AE9C-63133A02825A}" type="slidenum">
              <a:rPr lang="zh-CN" altLang="en-US" smtClean="0"/>
            </a:fld>
            <a:endParaRPr lang="zh-CN" altLang="en-US" dirty="0"/>
          </a:p>
        </p:txBody>
      </p:sp>
      <p:sp>
        <p:nvSpPr>
          <p:cNvPr id="3" name="日期占位符 2"/>
          <p:cNvSpPr>
            <a:spLocks noGrp="1"/>
          </p:cNvSpPr>
          <p:nvPr>
            <p:ph type="dt" sz="half" idx="2"/>
          </p:nvPr>
        </p:nvSpPr>
        <p:spPr>
          <a:xfrm>
            <a:off x="8153400" y="6478189"/>
            <a:ext cx="1794933" cy="360000"/>
          </a:xfrm>
          <a:prstGeom prst="rect">
            <a:avLst/>
          </a:prstGeom>
        </p:spPr>
        <p:txBody>
          <a:bodyPr vert="horz" lIns="91440" tIns="45720" rIns="91440" bIns="45720" rtlCol="0" anchor="ctr"/>
          <a:lstStyle>
            <a:lvl1pPr>
              <a:defRPr lang="zh-CN" altLang="en-US" sz="900" smtClean="0">
                <a:solidFill>
                  <a:schemeClr val="bg1"/>
                </a:solidFill>
              </a:defRPr>
            </a:lvl1pPr>
          </a:lstStyle>
          <a:p>
            <a:fld id="{89A6C6AA-25E4-48E8-B663-02302D16EC68}" type="datetime1">
              <a:rPr lang="en-US" altLang="zh-CN" smtClean="0"/>
            </a:fld>
            <a:endParaRPr lang="en-US"/>
          </a:p>
        </p:txBody>
      </p:sp>
      <p:sp>
        <p:nvSpPr>
          <p:cNvPr id="5" name="页脚占位符 4"/>
          <p:cNvSpPr>
            <a:spLocks noGrp="1"/>
          </p:cNvSpPr>
          <p:nvPr>
            <p:ph type="ftr" sz="quarter" idx="3"/>
          </p:nvPr>
        </p:nvSpPr>
        <p:spPr>
          <a:xfrm>
            <a:off x="3364522" y="6478189"/>
            <a:ext cx="4788879" cy="360000"/>
          </a:xfrm>
          <a:prstGeom prst="rect">
            <a:avLst/>
          </a:prstGeom>
        </p:spPr>
        <p:txBody>
          <a:bodyPr vert="horz" lIns="91440" tIns="45720" rIns="91440" bIns="45720" rtlCol="0" anchor="ctr"/>
          <a:lstStyle>
            <a:lvl1pPr>
              <a:defRPr lang="zh-CN" altLang="en-US" sz="900" dirty="0">
                <a:solidFill>
                  <a:schemeClr val="bg1"/>
                </a:solidFill>
              </a:defRPr>
            </a:lvl1pPr>
          </a:lstStyle>
          <a:p>
            <a:r>
              <a:rPr lang="zh-CN" altLang="en-US" smtClean="0"/>
              <a:t>中国中车股份有限公司 版权所有 </a:t>
            </a:r>
            <a:r>
              <a:rPr lang="en-US" altLang="zh-CN" smtClean="0"/>
              <a:t>2015</a:t>
            </a:r>
            <a:endParaRPr lang="zh-CN" altLang="en-US"/>
          </a:p>
        </p:txBody>
      </p:sp>
      <p:grpSp>
        <p:nvGrpSpPr>
          <p:cNvPr id="10" name="组合 9"/>
          <p:cNvGrpSpPr/>
          <p:nvPr userDrawn="1"/>
        </p:nvGrpSpPr>
        <p:grpSpPr>
          <a:xfrm>
            <a:off x="549279" y="6565900"/>
            <a:ext cx="551388" cy="181700"/>
            <a:chOff x="411958" y="6548368"/>
            <a:chExt cx="623471" cy="216764"/>
          </a:xfrm>
        </p:grpSpPr>
        <p:sp>
          <p:nvSpPr>
            <p:cNvPr id="11" name="左中括号 10"/>
            <p:cNvSpPr/>
            <p:nvPr userDrawn="1"/>
          </p:nvSpPr>
          <p:spPr bwMode="auto">
            <a:xfrm>
              <a:off x="411958" y="6548368"/>
              <a:ext cx="83343" cy="216764"/>
            </a:xfrm>
            <a:prstGeom prst="leftBracket">
              <a:avLst>
                <a:gd name="adj" fmla="val 0"/>
              </a:avLst>
            </a:prstGeom>
            <a:noFill/>
            <a:ln w="19050" cap="flat" cmpd="sng" algn="ctr">
              <a:solidFill>
                <a:schemeClr val="bg1"/>
              </a:solidFill>
              <a:prstDash val="solid"/>
              <a:round/>
              <a:headEnd type="none" w="med" len="med"/>
              <a:tailEnd type="none" w="med" len="med"/>
            </a:ln>
            <a:effectLst/>
          </p:spPr>
          <p:txBody>
            <a:bodyPr rtlCol="0" anchor="ctr"/>
            <a:lstStyle/>
            <a:p>
              <a:pPr algn="ctr"/>
              <a:endParaRPr lang="zh-CN" altLang="en-US" sz="1800"/>
            </a:p>
          </p:txBody>
        </p:sp>
        <p:sp>
          <p:nvSpPr>
            <p:cNvPr id="12" name="左中括号 11"/>
            <p:cNvSpPr/>
            <p:nvPr userDrawn="1"/>
          </p:nvSpPr>
          <p:spPr bwMode="auto">
            <a:xfrm flipH="1">
              <a:off x="952086" y="6548368"/>
              <a:ext cx="83343" cy="216764"/>
            </a:xfrm>
            <a:prstGeom prst="leftBracket">
              <a:avLst>
                <a:gd name="adj" fmla="val 0"/>
              </a:avLst>
            </a:prstGeom>
            <a:noFill/>
            <a:ln w="19050" cap="flat" cmpd="sng" algn="ctr">
              <a:solidFill>
                <a:schemeClr val="bg1"/>
              </a:solidFill>
              <a:prstDash val="solid"/>
              <a:round/>
              <a:headEnd type="none" w="med" len="med"/>
              <a:tailEnd type="none" w="med" len="med"/>
            </a:ln>
            <a:effectLst/>
          </p:spPr>
          <p:txBody>
            <a:bodyPr rtlCol="0" anchor="ctr"/>
            <a:lstStyle/>
            <a:p>
              <a:pPr algn="ctr"/>
              <a:endParaRPr lang="zh-CN" altLang="en-US" sz="1800"/>
            </a:p>
          </p:txBody>
        </p:sp>
      </p:grpSp>
      <p:pic>
        <p:nvPicPr>
          <p:cNvPr id="13" name="图片 12"/>
          <p:cNvPicPr>
            <a:picLocks noChangeAspect="1"/>
          </p:cNvPicPr>
          <p:nvPr userDrawn="1"/>
        </p:nvPicPr>
        <p:blipFill>
          <a:blip r:embed="rId7" cstate="email"/>
          <a:stretch>
            <a:fillRect/>
          </a:stretch>
        </p:blipFill>
        <p:spPr>
          <a:xfrm>
            <a:off x="10662091" y="6534320"/>
            <a:ext cx="1002860" cy="24485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ransition>
    <p:fade/>
  </p:transition>
  <p:timing>
    <p:tnLst>
      <p:par>
        <p:cTn id="1" dur="indefinite" restart="never" nodeType="tmRoot"/>
      </p:par>
    </p:tnLst>
  </p:timing>
  <p:hf hdr="0" dt="0"/>
  <p:txStyles>
    <p:titleStyle>
      <a:lvl1pPr algn="l" rtl="0" eaLnBrk="1" fontAlgn="base" hangingPunct="1">
        <a:spcBef>
          <a:spcPct val="0"/>
        </a:spcBef>
        <a:spcAft>
          <a:spcPct val="0"/>
        </a:spcAft>
        <a:defRPr sz="2800" b="1" kern="1200">
          <a:solidFill>
            <a:schemeClr val="tx1"/>
          </a:solidFill>
          <a:latin typeface="+mj-lt"/>
          <a:ea typeface="+mj-ea"/>
          <a:cs typeface="+mj-cs"/>
        </a:defRPr>
      </a:lvl1pPr>
      <a:lvl2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2pPr>
      <a:lvl3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3pPr>
      <a:lvl4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4pPr>
      <a:lvl5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5pPr>
      <a:lvl6pPr marL="4572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9144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13716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18288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p:titleStyle>
    <p:bodyStyle>
      <a:lvl1pPr marL="342900" indent="-342900" algn="l" rtl="0" eaLnBrk="1" fontAlgn="base" hangingPunct="1">
        <a:spcBef>
          <a:spcPct val="20000"/>
        </a:spcBef>
        <a:spcAft>
          <a:spcPct val="0"/>
        </a:spcAft>
        <a:buClr>
          <a:srgbClr val="C70019"/>
        </a:buClr>
        <a:buSzPct val="50000"/>
        <a:buFont typeface="Wingdings" panose="05000000000000000000" pitchFamily="2" charset="2"/>
        <a:buChar char="l"/>
        <a:defRPr sz="2400" kern="1200">
          <a:solidFill>
            <a:schemeClr val="tx1"/>
          </a:solidFill>
          <a:latin typeface="+mn-lt"/>
          <a:ea typeface="+mn-ea"/>
          <a:cs typeface="+mn-cs"/>
        </a:defRPr>
      </a:lvl1pPr>
      <a:lvl2pPr marL="800100" indent="-342900" algn="l" rtl="0" eaLnBrk="1" fontAlgn="base" hangingPunct="1">
        <a:spcBef>
          <a:spcPct val="20000"/>
        </a:spcBef>
        <a:spcAft>
          <a:spcPct val="0"/>
        </a:spcAft>
        <a:buClr>
          <a:srgbClr val="C70019"/>
        </a:buClr>
        <a:buSzPct val="50000"/>
        <a:buFont typeface="Wingdings" panose="05000000000000000000" pitchFamily="2" charset="2"/>
        <a:buChar char="l"/>
        <a:defRPr sz="2000" kern="1200">
          <a:solidFill>
            <a:schemeClr val="tx1"/>
          </a:solidFill>
          <a:latin typeface="+mn-lt"/>
          <a:ea typeface="+mn-ea"/>
          <a:cs typeface="+mn-cs"/>
        </a:defRPr>
      </a:lvl2pPr>
      <a:lvl3pPr marL="1200150" indent="-285750" algn="l" rtl="0" eaLnBrk="1" fontAlgn="base" hangingPunct="1">
        <a:spcBef>
          <a:spcPct val="20000"/>
        </a:spcBef>
        <a:spcAft>
          <a:spcPct val="0"/>
        </a:spcAft>
        <a:buClr>
          <a:srgbClr val="C70019"/>
        </a:buClr>
        <a:buSzPct val="50000"/>
        <a:buFont typeface="Wingdings" panose="05000000000000000000" pitchFamily="2" charset="2"/>
        <a:buChar char="l"/>
        <a:defRPr kern="1200">
          <a:solidFill>
            <a:schemeClr val="tx1"/>
          </a:solidFill>
          <a:latin typeface="+mn-lt"/>
          <a:ea typeface="+mn-ea"/>
          <a:cs typeface="+mn-cs"/>
        </a:defRPr>
      </a:lvl3pPr>
      <a:lvl4pPr marL="1657350" indent="-285750" algn="l" rtl="0" eaLnBrk="1" fontAlgn="base" hangingPunct="1">
        <a:spcBef>
          <a:spcPct val="20000"/>
        </a:spcBef>
        <a:spcAft>
          <a:spcPct val="0"/>
        </a:spcAft>
        <a:buClr>
          <a:srgbClr val="C70019"/>
        </a:buClr>
        <a:buSzPct val="50000"/>
        <a:buFont typeface="Wingdings" panose="05000000000000000000" pitchFamily="2" charset="2"/>
        <a:buChar char="l"/>
        <a:defRPr sz="16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kern="1200">
          <a:solidFill>
            <a:schemeClr val="tx1"/>
          </a:solidFill>
          <a:latin typeface="+mn-lt"/>
          <a:ea typeface="宋体" panose="02010600030101010101" pitchFamily="2" charset="-122"/>
          <a:cs typeface="+mn-cs"/>
        </a:defRPr>
      </a:lvl5pPr>
      <a:lvl6pPr marL="25146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765" algn="l" defTabSz="913765" rtl="0" eaLnBrk="1" latinLnBrk="0" hangingPunct="1">
        <a:defRPr sz="1800" kern="1200">
          <a:solidFill>
            <a:schemeClr val="tx1"/>
          </a:solidFill>
          <a:latin typeface="+mn-lt"/>
          <a:ea typeface="+mn-ea"/>
          <a:cs typeface="+mn-cs"/>
        </a:defRPr>
      </a:lvl8pPr>
      <a:lvl9pPr marL="3656965" algn="l" defTabSz="91376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5.png"/><Relationship Id="rId1" Type="http://schemas.openxmlformats.org/officeDocument/2006/relationships/tags" Target="../tags/tag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image" Target="../media/image36.jpe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39.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3.png"/><Relationship Id="rId1" Type="http://schemas.openxmlformats.org/officeDocument/2006/relationships/image" Target="../media/image42.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tags" Target="../tags/tag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image" Target="../media/image48.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2.jpeg"/><Relationship Id="rId1" Type="http://schemas.openxmlformats.org/officeDocument/2006/relationships/image" Target="../media/image51.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3.emf"/></Relationships>
</file>

<file path=ppt/slides/_rels/slide2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png"/><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5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9" Type="http://schemas.openxmlformats.org/officeDocument/2006/relationships/notesSlide" Target="../notesSlides/notesSlide4.xml"/><Relationship Id="rId8" Type="http://schemas.openxmlformats.org/officeDocument/2006/relationships/slideLayout" Target="../slideLayouts/slideLayout2.xml"/><Relationship Id="rId7" Type="http://schemas.openxmlformats.org/officeDocument/2006/relationships/tags" Target="../tags/tag5.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emf"/><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image" Target="../media/image60.emf"/></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2.xml"/><Relationship Id="rId6" Type="http://schemas.openxmlformats.org/officeDocument/2006/relationships/tags" Target="../tags/tag6.xml"/><Relationship Id="rId5" Type="http://schemas.openxmlformats.org/officeDocument/2006/relationships/image" Target="../media/image70.png"/><Relationship Id="rId4" Type="http://schemas.openxmlformats.org/officeDocument/2006/relationships/image" Target="../media/image69.png"/><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image" Target="../media/image66.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74.GIF"/><Relationship Id="rId3" Type="http://schemas.openxmlformats.org/officeDocument/2006/relationships/image" Target="../media/image73.GIF"/><Relationship Id="rId2" Type="http://schemas.openxmlformats.org/officeDocument/2006/relationships/image" Target="../media/image72.png"/><Relationship Id="rId1" Type="http://schemas.openxmlformats.org/officeDocument/2006/relationships/image" Target="../media/image71.GIF"/></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76.png"/><Relationship Id="rId1" Type="http://schemas.openxmlformats.org/officeDocument/2006/relationships/image" Target="../media/image75.png"/></Relationships>
</file>

<file path=ppt/slides/_rels/slide3.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2.xml"/><Relationship Id="rId5" Type="http://schemas.openxmlformats.org/officeDocument/2006/relationships/tags" Target="../tags/tag1.xml"/><Relationship Id="rId4" Type="http://schemas.openxmlformats.org/officeDocument/2006/relationships/image" Target="../media/image8.png"/><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77.jpeg"/></Relationships>
</file>

<file path=ppt/slides/_rels/slide4.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9" Type="http://schemas.openxmlformats.org/officeDocument/2006/relationships/image" Target="../media/image22.jpeg"/><Relationship Id="rId8" Type="http://schemas.openxmlformats.org/officeDocument/2006/relationships/image" Target="../media/image21.jpeg"/><Relationship Id="rId7" Type="http://schemas.openxmlformats.org/officeDocument/2006/relationships/image" Target="../media/image20.png"/><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jpeg"/><Relationship Id="rId15" Type="http://schemas.openxmlformats.org/officeDocument/2006/relationships/slideLayout" Target="../slideLayouts/slideLayout2.xml"/><Relationship Id="rId14" Type="http://schemas.openxmlformats.org/officeDocument/2006/relationships/image" Target="../media/image27.jpeg"/><Relationship Id="rId13" Type="http://schemas.openxmlformats.org/officeDocument/2006/relationships/image" Target="../media/image26.png"/><Relationship Id="rId12" Type="http://schemas.openxmlformats.org/officeDocument/2006/relationships/image" Target="../media/image25.jpeg"/><Relationship Id="rId11" Type="http://schemas.openxmlformats.org/officeDocument/2006/relationships/image" Target="../media/image24.wmf"/><Relationship Id="rId10" Type="http://schemas.openxmlformats.org/officeDocument/2006/relationships/image" Target="../media/image23.png"/><Relationship Id="rId1" Type="http://schemas.openxmlformats.org/officeDocument/2006/relationships/image" Target="../media/image14.png"/></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image" Target="../media/image2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占位符 10"/>
          <p:cNvSpPr>
            <a:spLocks noGrp="1"/>
          </p:cNvSpPr>
          <p:nvPr>
            <p:ph type="body" sz="quarter" idx="11"/>
          </p:nvPr>
        </p:nvSpPr>
        <p:spPr/>
        <p:txBody>
          <a:bodyPr/>
          <a:lstStyle/>
          <a:p>
            <a:r>
              <a:rPr lang="zh-CN" altLang="en-US" sz="1050" dirty="0"/>
              <a:t>中车大同电力机车有限公司</a:t>
            </a:r>
            <a:endParaRPr lang="zh-CN" altLang="en-US" sz="1050" dirty="0"/>
          </a:p>
        </p:txBody>
      </p:sp>
      <p:sp>
        <p:nvSpPr>
          <p:cNvPr id="2" name="标题 1"/>
          <p:cNvSpPr>
            <a:spLocks noGrp="1"/>
          </p:cNvSpPr>
          <p:nvPr>
            <p:ph type="ctrTitle" sz="quarter"/>
          </p:nvPr>
        </p:nvSpPr>
        <p:spPr/>
        <p:txBody>
          <a:bodyPr/>
          <a:lstStyle/>
          <a:p>
            <a:r>
              <a:rPr lang="zh-CN" altLang="en-US" dirty="0" smtClean="0">
                <a:sym typeface="+mn-lt"/>
              </a:rPr>
              <a:t>中车大同公司矿用自卸车产品介绍</a:t>
            </a:r>
            <a:endParaRPr lang="zh-CN" altLang="en-US" dirty="0" smtClean="0">
              <a:sym typeface="+mn-lt"/>
            </a:endParaRPr>
          </a:p>
        </p:txBody>
      </p:sp>
      <p:sp>
        <p:nvSpPr>
          <p:cNvPr id="4" name="文本占位符 3"/>
          <p:cNvSpPr>
            <a:spLocks noGrp="1"/>
          </p:cNvSpPr>
          <p:nvPr>
            <p:ph type="body" sz="quarter" idx="10"/>
          </p:nvPr>
        </p:nvSpPr>
        <p:spPr>
          <a:xfrm>
            <a:off x="1151467" y="5006789"/>
            <a:ext cx="10513483" cy="522895"/>
          </a:xfrm>
        </p:spPr>
        <p:txBody>
          <a:bodyPr/>
          <a:lstStyle/>
          <a:p>
            <a:fld id="{06D0D9AB-CD15-4E5D-9C1B-1BB7C9CED7D2}" type="datetime6">
              <a:rPr lang="zh-CN" altLang="en-US" sz="1050" smtClean="0">
                <a:sym typeface="+mn-lt"/>
              </a:rPr>
            </a:fld>
            <a:endParaRPr lang="zh-CN" altLang="en-US" sz="1050" dirty="0">
              <a:sym typeface="+mn-lt"/>
            </a:endParaRPr>
          </a:p>
        </p:txBody>
      </p:sp>
      <p:pic>
        <p:nvPicPr>
          <p:cNvPr id="8" name="图片占位符 7" descr="/Users/workroom/Desktop/摄图网_500331202_建筑（非企业商用）.jpg摄图网_500331202_建筑（非企业商用）"/>
          <p:cNvPicPr>
            <a:picLocks noGrp="1" noChangeAspect="1"/>
          </p:cNvPicPr>
          <p:nvPr>
            <p:ph type="pic" sz="quarter" idx="12"/>
          </p:nvPr>
        </p:nvPicPr>
        <p:blipFill>
          <a:blip r:embed="rId1"/>
          <a:srcRect/>
          <a:stretch>
            <a:fillRect/>
          </a:stretch>
        </p:blipFill>
        <p:spPr>
          <a:xfrm>
            <a:off x="3175" y="1608455"/>
            <a:ext cx="8704580" cy="1343025"/>
          </a:xfrm>
        </p:spPr>
      </p:pic>
      <p:grpSp>
        <p:nvGrpSpPr>
          <p:cNvPr id="12" name="组合 11"/>
          <p:cNvGrpSpPr/>
          <p:nvPr/>
        </p:nvGrpSpPr>
        <p:grpSpPr>
          <a:xfrm>
            <a:off x="9187815" y="1770380"/>
            <a:ext cx="1950720" cy="1018540"/>
            <a:chOff x="14259" y="2788"/>
            <a:chExt cx="3072" cy="1604"/>
          </a:xfrm>
        </p:grpSpPr>
        <p:sp>
          <p:nvSpPr>
            <p:cNvPr id="1134" name="Oval 110"/>
            <p:cNvSpPr>
              <a:spLocks noChangeArrowheads="1"/>
            </p:cNvSpPr>
            <p:nvPr/>
          </p:nvSpPr>
          <p:spPr bwMode="auto">
            <a:xfrm>
              <a:off x="15236" y="3955"/>
              <a:ext cx="61" cy="59"/>
            </a:xfrm>
            <a:prstGeom prst="ellipse">
              <a:avLst/>
            </a:prstGeom>
            <a:gradFill>
              <a:gsLst>
                <a:gs pos="0">
                  <a:schemeClr val="accent1">
                    <a:lumMod val="75000"/>
                    <a:alpha val="36000"/>
                  </a:schemeClr>
                </a:gs>
                <a:gs pos="100000">
                  <a:srgbClr val="760303">
                    <a:alpha val="45000"/>
                  </a:srgbClr>
                </a:gs>
              </a:gsLst>
              <a:lin ang="16320000" scaled="0"/>
            </a:gra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35" name="Oval 111"/>
            <p:cNvSpPr>
              <a:spLocks noChangeArrowheads="1"/>
            </p:cNvSpPr>
            <p:nvPr/>
          </p:nvSpPr>
          <p:spPr bwMode="auto">
            <a:xfrm>
              <a:off x="16638" y="3955"/>
              <a:ext cx="59" cy="59"/>
            </a:xfrm>
            <a:prstGeom prst="ellipse">
              <a:avLst/>
            </a:prstGeom>
            <a:gradFill>
              <a:gsLst>
                <a:gs pos="0">
                  <a:schemeClr val="accent1">
                    <a:lumMod val="75000"/>
                    <a:alpha val="36000"/>
                  </a:schemeClr>
                </a:gs>
                <a:gs pos="100000">
                  <a:srgbClr val="760303">
                    <a:alpha val="45000"/>
                  </a:srgbClr>
                </a:gs>
              </a:gsLst>
              <a:lin ang="16320000" scaled="0"/>
            </a:gra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36" name="Freeform 112"/>
            <p:cNvSpPr>
              <a:spLocks noEditPoints="1"/>
            </p:cNvSpPr>
            <p:nvPr/>
          </p:nvSpPr>
          <p:spPr bwMode="auto">
            <a:xfrm>
              <a:off x="16499" y="3818"/>
              <a:ext cx="329" cy="329"/>
            </a:xfrm>
            <a:custGeom>
              <a:avLst/>
              <a:gdLst/>
              <a:ahLst/>
              <a:cxnLst>
                <a:cxn ang="0">
                  <a:pos x="1" y="270"/>
                </a:cxn>
                <a:cxn ang="0">
                  <a:pos x="300" y="600"/>
                </a:cxn>
                <a:cxn ang="0">
                  <a:pos x="597" y="255"/>
                </a:cxn>
                <a:cxn ang="0">
                  <a:pos x="310" y="522"/>
                </a:cxn>
                <a:cxn ang="0">
                  <a:pos x="96" y="267"/>
                </a:cxn>
                <a:cxn ang="0">
                  <a:pos x="117" y="204"/>
                </a:cxn>
                <a:cxn ang="0">
                  <a:pos x="122" y="196"/>
                </a:cxn>
                <a:cxn ang="0">
                  <a:pos x="127" y="187"/>
                </a:cxn>
                <a:cxn ang="0">
                  <a:pos x="132" y="180"/>
                </a:cxn>
                <a:cxn ang="0">
                  <a:pos x="162" y="145"/>
                </a:cxn>
                <a:cxn ang="0">
                  <a:pos x="170" y="138"/>
                </a:cxn>
                <a:cxn ang="0">
                  <a:pos x="177" y="132"/>
                </a:cxn>
                <a:cxn ang="0">
                  <a:pos x="186" y="126"/>
                </a:cxn>
                <a:cxn ang="0">
                  <a:pos x="194" y="121"/>
                </a:cxn>
                <a:cxn ang="0">
                  <a:pos x="202" y="115"/>
                </a:cxn>
                <a:cxn ang="0">
                  <a:pos x="212" y="111"/>
                </a:cxn>
                <a:cxn ang="0">
                  <a:pos x="225" y="104"/>
                </a:cxn>
                <a:cxn ang="0">
                  <a:pos x="234" y="101"/>
                </a:cxn>
                <a:cxn ang="0">
                  <a:pos x="244" y="97"/>
                </a:cxn>
                <a:cxn ang="0">
                  <a:pos x="254" y="94"/>
                </a:cxn>
                <a:cxn ang="0">
                  <a:pos x="264" y="92"/>
                </a:cxn>
                <a:cxn ang="0">
                  <a:pos x="274" y="90"/>
                </a:cxn>
                <a:cxn ang="0">
                  <a:pos x="285" y="89"/>
                </a:cxn>
                <a:cxn ang="0">
                  <a:pos x="296" y="88"/>
                </a:cxn>
                <a:cxn ang="0">
                  <a:pos x="310" y="87"/>
                </a:cxn>
                <a:cxn ang="0">
                  <a:pos x="310" y="87"/>
                </a:cxn>
                <a:cxn ang="0">
                  <a:pos x="324" y="88"/>
                </a:cxn>
                <a:cxn ang="0">
                  <a:pos x="335" y="88"/>
                </a:cxn>
                <a:cxn ang="0">
                  <a:pos x="345" y="90"/>
                </a:cxn>
                <a:cxn ang="0">
                  <a:pos x="355" y="92"/>
                </a:cxn>
                <a:cxn ang="0">
                  <a:pos x="365" y="94"/>
                </a:cxn>
                <a:cxn ang="0">
                  <a:pos x="375" y="97"/>
                </a:cxn>
                <a:cxn ang="0">
                  <a:pos x="388" y="101"/>
                </a:cxn>
                <a:cxn ang="0">
                  <a:pos x="397" y="105"/>
                </a:cxn>
                <a:cxn ang="0">
                  <a:pos x="407" y="110"/>
                </a:cxn>
                <a:cxn ang="0">
                  <a:pos x="415" y="114"/>
                </a:cxn>
                <a:cxn ang="0">
                  <a:pos x="424" y="119"/>
                </a:cxn>
                <a:cxn ang="0">
                  <a:pos x="432" y="125"/>
                </a:cxn>
                <a:cxn ang="0">
                  <a:pos x="445" y="134"/>
                </a:cxn>
                <a:cxn ang="0">
                  <a:pos x="452" y="140"/>
                </a:cxn>
                <a:cxn ang="0">
                  <a:pos x="459" y="146"/>
                </a:cxn>
                <a:cxn ang="0">
                  <a:pos x="466" y="153"/>
                </a:cxn>
                <a:cxn ang="0">
                  <a:pos x="472" y="160"/>
                </a:cxn>
                <a:cxn ang="0">
                  <a:pos x="499" y="197"/>
                </a:cxn>
                <a:cxn ang="0">
                  <a:pos x="503" y="205"/>
                </a:cxn>
                <a:cxn ang="0">
                  <a:pos x="522" y="257"/>
                </a:cxn>
                <a:cxn ang="0">
                  <a:pos x="310" y="522"/>
                </a:cxn>
              </a:cxnLst>
              <a:rect l="0" t="0" r="r" b="b"/>
              <a:pathLst>
                <a:path w="600" h="600">
                  <a:moveTo>
                    <a:pt x="300" y="0"/>
                  </a:moveTo>
                  <a:cubicBezTo>
                    <a:pt x="144" y="0"/>
                    <a:pt x="16" y="118"/>
                    <a:pt x="1" y="270"/>
                  </a:cubicBezTo>
                  <a:cubicBezTo>
                    <a:pt x="1" y="280"/>
                    <a:pt x="0" y="289"/>
                    <a:pt x="0" y="300"/>
                  </a:cubicBezTo>
                  <a:cubicBezTo>
                    <a:pt x="0" y="465"/>
                    <a:pt x="134" y="600"/>
                    <a:pt x="300" y="600"/>
                  </a:cubicBezTo>
                  <a:cubicBezTo>
                    <a:pt x="466" y="600"/>
                    <a:pt x="600" y="465"/>
                    <a:pt x="600" y="300"/>
                  </a:cubicBezTo>
                  <a:cubicBezTo>
                    <a:pt x="600" y="284"/>
                    <a:pt x="599" y="270"/>
                    <a:pt x="597" y="255"/>
                  </a:cubicBezTo>
                  <a:cubicBezTo>
                    <a:pt x="575" y="110"/>
                    <a:pt x="451" y="0"/>
                    <a:pt x="300" y="0"/>
                  </a:cubicBezTo>
                  <a:close/>
                  <a:moveTo>
                    <a:pt x="310" y="522"/>
                  </a:moveTo>
                  <a:cubicBezTo>
                    <a:pt x="190" y="522"/>
                    <a:pt x="92" y="424"/>
                    <a:pt x="92" y="304"/>
                  </a:cubicBezTo>
                  <a:cubicBezTo>
                    <a:pt x="92" y="292"/>
                    <a:pt x="94" y="279"/>
                    <a:pt x="96" y="267"/>
                  </a:cubicBezTo>
                  <a:cubicBezTo>
                    <a:pt x="100" y="245"/>
                    <a:pt x="107" y="224"/>
                    <a:pt x="117" y="204"/>
                  </a:cubicBezTo>
                  <a:cubicBezTo>
                    <a:pt x="117" y="204"/>
                    <a:pt x="117" y="204"/>
                    <a:pt x="117" y="204"/>
                  </a:cubicBezTo>
                  <a:cubicBezTo>
                    <a:pt x="118" y="202"/>
                    <a:pt x="120" y="199"/>
                    <a:pt x="121" y="196"/>
                  </a:cubicBezTo>
                  <a:cubicBezTo>
                    <a:pt x="121" y="196"/>
                    <a:pt x="122" y="196"/>
                    <a:pt x="122" y="196"/>
                  </a:cubicBezTo>
                  <a:cubicBezTo>
                    <a:pt x="123" y="193"/>
                    <a:pt x="125" y="191"/>
                    <a:pt x="126" y="188"/>
                  </a:cubicBezTo>
                  <a:cubicBezTo>
                    <a:pt x="126" y="188"/>
                    <a:pt x="126" y="188"/>
                    <a:pt x="127" y="187"/>
                  </a:cubicBezTo>
                  <a:cubicBezTo>
                    <a:pt x="128" y="185"/>
                    <a:pt x="130" y="183"/>
                    <a:pt x="131" y="180"/>
                  </a:cubicBezTo>
                  <a:cubicBezTo>
                    <a:pt x="132" y="180"/>
                    <a:pt x="132" y="180"/>
                    <a:pt x="132" y="180"/>
                  </a:cubicBezTo>
                  <a:cubicBezTo>
                    <a:pt x="140" y="167"/>
                    <a:pt x="150" y="156"/>
                    <a:pt x="161" y="146"/>
                  </a:cubicBezTo>
                  <a:cubicBezTo>
                    <a:pt x="162" y="146"/>
                    <a:pt x="162" y="145"/>
                    <a:pt x="162" y="145"/>
                  </a:cubicBezTo>
                  <a:cubicBezTo>
                    <a:pt x="164" y="143"/>
                    <a:pt x="166" y="142"/>
                    <a:pt x="168" y="140"/>
                  </a:cubicBezTo>
                  <a:cubicBezTo>
                    <a:pt x="168" y="140"/>
                    <a:pt x="169" y="139"/>
                    <a:pt x="170" y="138"/>
                  </a:cubicBezTo>
                  <a:cubicBezTo>
                    <a:pt x="171" y="137"/>
                    <a:pt x="173" y="136"/>
                    <a:pt x="175" y="134"/>
                  </a:cubicBezTo>
                  <a:cubicBezTo>
                    <a:pt x="176" y="133"/>
                    <a:pt x="177" y="133"/>
                    <a:pt x="177" y="132"/>
                  </a:cubicBezTo>
                  <a:cubicBezTo>
                    <a:pt x="179" y="131"/>
                    <a:pt x="181" y="130"/>
                    <a:pt x="182" y="128"/>
                  </a:cubicBezTo>
                  <a:cubicBezTo>
                    <a:pt x="183" y="128"/>
                    <a:pt x="184" y="127"/>
                    <a:pt x="186" y="126"/>
                  </a:cubicBezTo>
                  <a:cubicBezTo>
                    <a:pt x="187" y="125"/>
                    <a:pt x="189" y="124"/>
                    <a:pt x="190" y="123"/>
                  </a:cubicBezTo>
                  <a:cubicBezTo>
                    <a:pt x="192" y="122"/>
                    <a:pt x="193" y="121"/>
                    <a:pt x="194" y="121"/>
                  </a:cubicBezTo>
                  <a:cubicBezTo>
                    <a:pt x="195" y="120"/>
                    <a:pt x="197" y="119"/>
                    <a:pt x="199" y="118"/>
                  </a:cubicBezTo>
                  <a:cubicBezTo>
                    <a:pt x="200" y="117"/>
                    <a:pt x="201" y="116"/>
                    <a:pt x="202" y="115"/>
                  </a:cubicBezTo>
                  <a:cubicBezTo>
                    <a:pt x="204" y="115"/>
                    <a:pt x="206" y="114"/>
                    <a:pt x="207" y="113"/>
                  </a:cubicBezTo>
                  <a:cubicBezTo>
                    <a:pt x="209" y="112"/>
                    <a:pt x="210" y="111"/>
                    <a:pt x="212" y="111"/>
                  </a:cubicBezTo>
                  <a:cubicBezTo>
                    <a:pt x="213" y="110"/>
                    <a:pt x="215" y="109"/>
                    <a:pt x="216" y="108"/>
                  </a:cubicBezTo>
                  <a:cubicBezTo>
                    <a:pt x="219" y="107"/>
                    <a:pt x="222" y="106"/>
                    <a:pt x="225" y="104"/>
                  </a:cubicBezTo>
                  <a:cubicBezTo>
                    <a:pt x="226" y="104"/>
                    <a:pt x="227" y="103"/>
                    <a:pt x="229" y="103"/>
                  </a:cubicBezTo>
                  <a:cubicBezTo>
                    <a:pt x="231" y="102"/>
                    <a:pt x="232" y="101"/>
                    <a:pt x="234" y="101"/>
                  </a:cubicBezTo>
                  <a:cubicBezTo>
                    <a:pt x="236" y="100"/>
                    <a:pt x="237" y="100"/>
                    <a:pt x="238" y="99"/>
                  </a:cubicBezTo>
                  <a:cubicBezTo>
                    <a:pt x="240" y="98"/>
                    <a:pt x="242" y="98"/>
                    <a:pt x="244" y="97"/>
                  </a:cubicBezTo>
                  <a:cubicBezTo>
                    <a:pt x="245" y="97"/>
                    <a:pt x="247" y="96"/>
                    <a:pt x="248" y="96"/>
                  </a:cubicBezTo>
                  <a:cubicBezTo>
                    <a:pt x="250" y="95"/>
                    <a:pt x="252" y="95"/>
                    <a:pt x="254" y="94"/>
                  </a:cubicBezTo>
                  <a:cubicBezTo>
                    <a:pt x="255" y="94"/>
                    <a:pt x="257" y="94"/>
                    <a:pt x="258" y="93"/>
                  </a:cubicBezTo>
                  <a:cubicBezTo>
                    <a:pt x="260" y="93"/>
                    <a:pt x="262" y="92"/>
                    <a:pt x="264" y="92"/>
                  </a:cubicBezTo>
                  <a:cubicBezTo>
                    <a:pt x="265" y="92"/>
                    <a:pt x="267" y="91"/>
                    <a:pt x="268" y="91"/>
                  </a:cubicBezTo>
                  <a:cubicBezTo>
                    <a:pt x="270" y="91"/>
                    <a:pt x="272" y="90"/>
                    <a:pt x="274" y="90"/>
                  </a:cubicBezTo>
                  <a:cubicBezTo>
                    <a:pt x="275" y="90"/>
                    <a:pt x="277" y="90"/>
                    <a:pt x="278" y="89"/>
                  </a:cubicBezTo>
                  <a:cubicBezTo>
                    <a:pt x="280" y="89"/>
                    <a:pt x="282" y="89"/>
                    <a:pt x="285" y="89"/>
                  </a:cubicBezTo>
                  <a:cubicBezTo>
                    <a:pt x="286" y="88"/>
                    <a:pt x="287" y="88"/>
                    <a:pt x="289" y="88"/>
                  </a:cubicBezTo>
                  <a:cubicBezTo>
                    <a:pt x="291" y="88"/>
                    <a:pt x="293" y="88"/>
                    <a:pt x="296" y="88"/>
                  </a:cubicBezTo>
                  <a:cubicBezTo>
                    <a:pt x="297" y="87"/>
                    <a:pt x="298" y="87"/>
                    <a:pt x="299" y="87"/>
                  </a:cubicBezTo>
                  <a:cubicBezTo>
                    <a:pt x="303" y="87"/>
                    <a:pt x="306" y="87"/>
                    <a:pt x="310" y="87"/>
                  </a:cubicBezTo>
                  <a:cubicBezTo>
                    <a:pt x="310" y="87"/>
                    <a:pt x="310" y="87"/>
                    <a:pt x="310" y="87"/>
                  </a:cubicBezTo>
                  <a:cubicBezTo>
                    <a:pt x="310" y="87"/>
                    <a:pt x="310" y="87"/>
                    <a:pt x="310" y="87"/>
                  </a:cubicBezTo>
                  <a:cubicBezTo>
                    <a:pt x="313" y="87"/>
                    <a:pt x="317" y="87"/>
                    <a:pt x="320" y="87"/>
                  </a:cubicBezTo>
                  <a:cubicBezTo>
                    <a:pt x="321" y="87"/>
                    <a:pt x="323" y="87"/>
                    <a:pt x="324" y="88"/>
                  </a:cubicBezTo>
                  <a:cubicBezTo>
                    <a:pt x="326" y="88"/>
                    <a:pt x="328" y="88"/>
                    <a:pt x="331" y="88"/>
                  </a:cubicBezTo>
                  <a:cubicBezTo>
                    <a:pt x="332" y="88"/>
                    <a:pt x="333" y="88"/>
                    <a:pt x="335" y="88"/>
                  </a:cubicBezTo>
                  <a:cubicBezTo>
                    <a:pt x="337" y="89"/>
                    <a:pt x="339" y="89"/>
                    <a:pt x="341" y="89"/>
                  </a:cubicBezTo>
                  <a:cubicBezTo>
                    <a:pt x="342" y="89"/>
                    <a:pt x="344" y="90"/>
                    <a:pt x="345" y="90"/>
                  </a:cubicBezTo>
                  <a:cubicBezTo>
                    <a:pt x="347" y="90"/>
                    <a:pt x="349" y="91"/>
                    <a:pt x="351" y="91"/>
                  </a:cubicBezTo>
                  <a:cubicBezTo>
                    <a:pt x="353" y="91"/>
                    <a:pt x="354" y="92"/>
                    <a:pt x="355" y="92"/>
                  </a:cubicBezTo>
                  <a:cubicBezTo>
                    <a:pt x="357" y="92"/>
                    <a:pt x="359" y="93"/>
                    <a:pt x="361" y="93"/>
                  </a:cubicBezTo>
                  <a:cubicBezTo>
                    <a:pt x="363" y="94"/>
                    <a:pt x="364" y="94"/>
                    <a:pt x="365" y="94"/>
                  </a:cubicBezTo>
                  <a:cubicBezTo>
                    <a:pt x="367" y="95"/>
                    <a:pt x="370" y="95"/>
                    <a:pt x="372" y="96"/>
                  </a:cubicBezTo>
                  <a:cubicBezTo>
                    <a:pt x="373" y="96"/>
                    <a:pt x="374" y="97"/>
                    <a:pt x="375" y="97"/>
                  </a:cubicBezTo>
                  <a:cubicBezTo>
                    <a:pt x="378" y="98"/>
                    <a:pt x="381" y="99"/>
                    <a:pt x="384" y="100"/>
                  </a:cubicBezTo>
                  <a:cubicBezTo>
                    <a:pt x="385" y="100"/>
                    <a:pt x="386" y="101"/>
                    <a:pt x="388" y="101"/>
                  </a:cubicBezTo>
                  <a:cubicBezTo>
                    <a:pt x="389" y="102"/>
                    <a:pt x="391" y="103"/>
                    <a:pt x="393" y="104"/>
                  </a:cubicBezTo>
                  <a:cubicBezTo>
                    <a:pt x="395" y="104"/>
                    <a:pt x="396" y="105"/>
                    <a:pt x="397" y="105"/>
                  </a:cubicBezTo>
                  <a:cubicBezTo>
                    <a:pt x="399" y="106"/>
                    <a:pt x="401" y="107"/>
                    <a:pt x="402" y="108"/>
                  </a:cubicBezTo>
                  <a:cubicBezTo>
                    <a:pt x="404" y="108"/>
                    <a:pt x="405" y="109"/>
                    <a:pt x="407" y="110"/>
                  </a:cubicBezTo>
                  <a:cubicBezTo>
                    <a:pt x="408" y="110"/>
                    <a:pt x="409" y="111"/>
                    <a:pt x="411" y="112"/>
                  </a:cubicBezTo>
                  <a:cubicBezTo>
                    <a:pt x="412" y="113"/>
                    <a:pt x="414" y="114"/>
                    <a:pt x="415" y="114"/>
                  </a:cubicBezTo>
                  <a:cubicBezTo>
                    <a:pt x="417" y="115"/>
                    <a:pt x="418" y="116"/>
                    <a:pt x="419" y="117"/>
                  </a:cubicBezTo>
                  <a:cubicBezTo>
                    <a:pt x="421" y="118"/>
                    <a:pt x="422" y="118"/>
                    <a:pt x="424" y="119"/>
                  </a:cubicBezTo>
                  <a:cubicBezTo>
                    <a:pt x="425" y="120"/>
                    <a:pt x="426" y="121"/>
                    <a:pt x="427" y="122"/>
                  </a:cubicBezTo>
                  <a:cubicBezTo>
                    <a:pt x="429" y="123"/>
                    <a:pt x="431" y="124"/>
                    <a:pt x="432" y="125"/>
                  </a:cubicBezTo>
                  <a:cubicBezTo>
                    <a:pt x="432" y="125"/>
                    <a:pt x="432" y="125"/>
                    <a:pt x="433" y="125"/>
                  </a:cubicBezTo>
                  <a:cubicBezTo>
                    <a:pt x="437" y="128"/>
                    <a:pt x="441" y="131"/>
                    <a:pt x="445" y="134"/>
                  </a:cubicBezTo>
                  <a:cubicBezTo>
                    <a:pt x="446" y="135"/>
                    <a:pt x="446" y="135"/>
                    <a:pt x="447" y="136"/>
                  </a:cubicBezTo>
                  <a:cubicBezTo>
                    <a:pt x="449" y="137"/>
                    <a:pt x="450" y="139"/>
                    <a:pt x="452" y="140"/>
                  </a:cubicBezTo>
                  <a:cubicBezTo>
                    <a:pt x="453" y="141"/>
                    <a:pt x="453" y="141"/>
                    <a:pt x="454" y="142"/>
                  </a:cubicBezTo>
                  <a:cubicBezTo>
                    <a:pt x="456" y="143"/>
                    <a:pt x="457" y="145"/>
                    <a:pt x="459" y="146"/>
                  </a:cubicBezTo>
                  <a:cubicBezTo>
                    <a:pt x="460" y="147"/>
                    <a:pt x="460" y="148"/>
                    <a:pt x="461" y="148"/>
                  </a:cubicBezTo>
                  <a:cubicBezTo>
                    <a:pt x="463" y="150"/>
                    <a:pt x="464" y="151"/>
                    <a:pt x="466" y="153"/>
                  </a:cubicBezTo>
                  <a:cubicBezTo>
                    <a:pt x="466" y="154"/>
                    <a:pt x="467" y="154"/>
                    <a:pt x="467" y="155"/>
                  </a:cubicBezTo>
                  <a:cubicBezTo>
                    <a:pt x="469" y="157"/>
                    <a:pt x="471" y="158"/>
                    <a:pt x="472" y="160"/>
                  </a:cubicBezTo>
                  <a:cubicBezTo>
                    <a:pt x="473" y="161"/>
                    <a:pt x="473" y="161"/>
                    <a:pt x="473" y="161"/>
                  </a:cubicBezTo>
                  <a:cubicBezTo>
                    <a:pt x="483" y="172"/>
                    <a:pt x="491" y="184"/>
                    <a:pt x="499" y="197"/>
                  </a:cubicBezTo>
                  <a:cubicBezTo>
                    <a:pt x="499" y="197"/>
                    <a:pt x="499" y="197"/>
                    <a:pt x="499" y="197"/>
                  </a:cubicBezTo>
                  <a:cubicBezTo>
                    <a:pt x="500" y="200"/>
                    <a:pt x="502" y="202"/>
                    <a:pt x="503" y="205"/>
                  </a:cubicBezTo>
                  <a:cubicBezTo>
                    <a:pt x="503" y="205"/>
                    <a:pt x="503" y="205"/>
                    <a:pt x="503" y="205"/>
                  </a:cubicBezTo>
                  <a:cubicBezTo>
                    <a:pt x="512" y="222"/>
                    <a:pt x="518" y="239"/>
                    <a:pt x="522" y="257"/>
                  </a:cubicBezTo>
                  <a:cubicBezTo>
                    <a:pt x="525" y="272"/>
                    <a:pt x="527" y="288"/>
                    <a:pt x="527" y="304"/>
                  </a:cubicBezTo>
                  <a:cubicBezTo>
                    <a:pt x="527" y="424"/>
                    <a:pt x="430" y="522"/>
                    <a:pt x="310" y="522"/>
                  </a:cubicBezTo>
                  <a:close/>
                </a:path>
              </a:pathLst>
            </a:custGeom>
            <a:gradFill>
              <a:gsLst>
                <a:gs pos="0">
                  <a:schemeClr val="accent1">
                    <a:lumMod val="75000"/>
                    <a:alpha val="36000"/>
                  </a:schemeClr>
                </a:gs>
                <a:gs pos="100000">
                  <a:srgbClr val="760303">
                    <a:alpha val="45000"/>
                  </a:srgbClr>
                </a:gs>
              </a:gsLst>
              <a:lin ang="16320000" scaled="0"/>
            </a:gra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37" name="Freeform 113"/>
            <p:cNvSpPr>
              <a:spLocks noEditPoints="1"/>
            </p:cNvSpPr>
            <p:nvPr/>
          </p:nvSpPr>
          <p:spPr bwMode="auto">
            <a:xfrm>
              <a:off x="15096" y="3818"/>
              <a:ext cx="329" cy="329"/>
            </a:xfrm>
            <a:custGeom>
              <a:avLst/>
              <a:gdLst/>
              <a:ahLst/>
              <a:cxnLst>
                <a:cxn ang="0">
                  <a:pos x="300" y="0"/>
                </a:cxn>
                <a:cxn ang="0">
                  <a:pos x="0" y="300"/>
                </a:cxn>
                <a:cxn ang="0">
                  <a:pos x="300" y="600"/>
                </a:cxn>
                <a:cxn ang="0">
                  <a:pos x="600" y="300"/>
                </a:cxn>
                <a:cxn ang="0">
                  <a:pos x="300" y="0"/>
                </a:cxn>
                <a:cxn ang="0">
                  <a:pos x="310" y="522"/>
                </a:cxn>
                <a:cxn ang="0">
                  <a:pos x="93" y="304"/>
                </a:cxn>
                <a:cxn ang="0">
                  <a:pos x="310" y="87"/>
                </a:cxn>
                <a:cxn ang="0">
                  <a:pos x="527" y="304"/>
                </a:cxn>
                <a:cxn ang="0">
                  <a:pos x="310" y="522"/>
                </a:cxn>
              </a:cxnLst>
              <a:rect l="0" t="0" r="r" b="b"/>
              <a:pathLst>
                <a:path w="600" h="600">
                  <a:moveTo>
                    <a:pt x="300" y="0"/>
                  </a:moveTo>
                  <a:cubicBezTo>
                    <a:pt x="134" y="0"/>
                    <a:pt x="0" y="134"/>
                    <a:pt x="0" y="300"/>
                  </a:cubicBezTo>
                  <a:cubicBezTo>
                    <a:pt x="0" y="465"/>
                    <a:pt x="134" y="600"/>
                    <a:pt x="300" y="600"/>
                  </a:cubicBezTo>
                  <a:cubicBezTo>
                    <a:pt x="466" y="600"/>
                    <a:pt x="600" y="465"/>
                    <a:pt x="600" y="300"/>
                  </a:cubicBezTo>
                  <a:cubicBezTo>
                    <a:pt x="600" y="134"/>
                    <a:pt x="466" y="0"/>
                    <a:pt x="300" y="0"/>
                  </a:cubicBezTo>
                  <a:close/>
                  <a:moveTo>
                    <a:pt x="310" y="522"/>
                  </a:moveTo>
                  <a:cubicBezTo>
                    <a:pt x="190" y="522"/>
                    <a:pt x="93" y="424"/>
                    <a:pt x="93" y="304"/>
                  </a:cubicBezTo>
                  <a:cubicBezTo>
                    <a:pt x="93" y="184"/>
                    <a:pt x="190" y="87"/>
                    <a:pt x="310" y="87"/>
                  </a:cubicBezTo>
                  <a:cubicBezTo>
                    <a:pt x="430" y="87"/>
                    <a:pt x="527" y="184"/>
                    <a:pt x="527" y="304"/>
                  </a:cubicBezTo>
                  <a:cubicBezTo>
                    <a:pt x="527" y="424"/>
                    <a:pt x="430" y="522"/>
                    <a:pt x="310" y="522"/>
                  </a:cubicBezTo>
                  <a:close/>
                </a:path>
              </a:pathLst>
            </a:custGeom>
            <a:gradFill>
              <a:gsLst>
                <a:gs pos="0">
                  <a:schemeClr val="accent1">
                    <a:lumMod val="75000"/>
                    <a:alpha val="36000"/>
                  </a:schemeClr>
                </a:gs>
                <a:gs pos="100000">
                  <a:srgbClr val="760303">
                    <a:alpha val="45000"/>
                  </a:srgbClr>
                </a:gs>
              </a:gsLst>
              <a:lin ang="16320000" scaled="0"/>
            </a:gra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38" name="Freeform 114"/>
            <p:cNvSpPr>
              <a:spLocks noEditPoints="1"/>
            </p:cNvSpPr>
            <p:nvPr/>
          </p:nvSpPr>
          <p:spPr bwMode="auto">
            <a:xfrm>
              <a:off x="14259" y="2788"/>
              <a:ext cx="3073" cy="1605"/>
            </a:xfrm>
            <a:custGeom>
              <a:avLst/>
              <a:gdLst/>
              <a:ahLst/>
              <a:cxnLst>
                <a:cxn ang="0">
                  <a:pos x="4833" y="1102"/>
                </a:cxn>
                <a:cxn ang="0">
                  <a:pos x="4881" y="544"/>
                </a:cxn>
                <a:cxn ang="0">
                  <a:pos x="4192" y="171"/>
                </a:cxn>
                <a:cxn ang="0">
                  <a:pos x="3726" y="461"/>
                </a:cxn>
                <a:cxn ang="0">
                  <a:pos x="5459" y="159"/>
                </a:cxn>
                <a:cxn ang="0">
                  <a:pos x="5492" y="16"/>
                </a:cxn>
                <a:cxn ang="0">
                  <a:pos x="3873" y="4"/>
                </a:cxn>
                <a:cxn ang="0">
                  <a:pos x="621" y="256"/>
                </a:cxn>
                <a:cxn ang="0">
                  <a:pos x="102" y="1005"/>
                </a:cxn>
                <a:cxn ang="0">
                  <a:pos x="1632" y="1458"/>
                </a:cxn>
                <a:cxn ang="0">
                  <a:pos x="1838" y="2927"/>
                </a:cxn>
                <a:cxn ang="0">
                  <a:pos x="2624" y="2317"/>
                </a:cxn>
                <a:cxn ang="0">
                  <a:pos x="2820" y="2472"/>
                </a:cxn>
                <a:cxn ang="0">
                  <a:pos x="3357" y="2420"/>
                </a:cxn>
                <a:cxn ang="0">
                  <a:pos x="3433" y="2164"/>
                </a:cxn>
                <a:cxn ang="0">
                  <a:pos x="3645" y="2178"/>
                </a:cxn>
                <a:cxn ang="0">
                  <a:pos x="5140" y="2249"/>
                </a:cxn>
                <a:cxn ang="0">
                  <a:pos x="5572" y="2344"/>
                </a:cxn>
                <a:cxn ang="0">
                  <a:pos x="5604" y="2210"/>
                </a:cxn>
                <a:cxn ang="0">
                  <a:pos x="1006" y="1069"/>
                </a:cxn>
                <a:cxn ang="0">
                  <a:pos x="290" y="741"/>
                </a:cxn>
                <a:cxn ang="0">
                  <a:pos x="1006" y="1069"/>
                </a:cxn>
                <a:cxn ang="0">
                  <a:pos x="382" y="650"/>
                </a:cxn>
                <a:cxn ang="0">
                  <a:pos x="1089" y="437"/>
                </a:cxn>
                <a:cxn ang="0">
                  <a:pos x="1584" y="1172"/>
                </a:cxn>
                <a:cxn ang="0">
                  <a:pos x="1173" y="913"/>
                </a:cxn>
                <a:cxn ang="0">
                  <a:pos x="1605" y="980"/>
                </a:cxn>
                <a:cxn ang="0">
                  <a:pos x="1620" y="869"/>
                </a:cxn>
                <a:cxn ang="0">
                  <a:pos x="1252" y="448"/>
                </a:cxn>
                <a:cxn ang="0">
                  <a:pos x="1620" y="869"/>
                </a:cxn>
                <a:cxn ang="0">
                  <a:pos x="1455" y="2178"/>
                </a:cxn>
                <a:cxn ang="0">
                  <a:pos x="2199" y="2178"/>
                </a:cxn>
                <a:cxn ang="0">
                  <a:pos x="2297" y="1298"/>
                </a:cxn>
                <a:cxn ang="0">
                  <a:pos x="1753" y="1008"/>
                </a:cxn>
                <a:cxn ang="0">
                  <a:pos x="2297" y="1298"/>
                </a:cxn>
                <a:cxn ang="0">
                  <a:pos x="1768" y="884"/>
                </a:cxn>
                <a:cxn ang="0">
                  <a:pos x="2439" y="448"/>
                </a:cxn>
                <a:cxn ang="0">
                  <a:pos x="2876" y="1416"/>
                </a:cxn>
                <a:cxn ang="0">
                  <a:pos x="2465" y="1136"/>
                </a:cxn>
                <a:cxn ang="0">
                  <a:pos x="2876" y="1416"/>
                </a:cxn>
                <a:cxn ang="0">
                  <a:pos x="2599" y="448"/>
                </a:cxn>
                <a:cxn ang="0">
                  <a:pos x="2928" y="1081"/>
                </a:cxn>
                <a:cxn ang="0">
                  <a:pos x="3462" y="1501"/>
                </a:cxn>
                <a:cxn ang="0">
                  <a:pos x="3048" y="1236"/>
                </a:cxn>
                <a:cxn ang="0">
                  <a:pos x="3462" y="1501"/>
                </a:cxn>
                <a:cxn ang="0">
                  <a:pos x="3084" y="1104"/>
                </a:cxn>
                <a:cxn ang="0">
                  <a:pos x="3511" y="448"/>
                </a:cxn>
                <a:cxn ang="0">
                  <a:pos x="3612" y="1019"/>
                </a:cxn>
                <a:cxn ang="0">
                  <a:pos x="4383" y="2550"/>
                </a:cxn>
                <a:cxn ang="0">
                  <a:pos x="4012" y="2149"/>
                </a:cxn>
                <a:cxn ang="0">
                  <a:pos x="4752" y="2131"/>
                </a:cxn>
                <a:cxn ang="0">
                  <a:pos x="4383" y="2550"/>
                </a:cxn>
              </a:cxnLst>
              <a:rect l="0" t="0" r="r" b="b"/>
              <a:pathLst>
                <a:path w="5604" h="2927">
                  <a:moveTo>
                    <a:pt x="5593" y="1130"/>
                  </a:moveTo>
                  <a:cubicBezTo>
                    <a:pt x="4833" y="1102"/>
                    <a:pt x="4833" y="1102"/>
                    <a:pt x="4833" y="1102"/>
                  </a:cubicBezTo>
                  <a:cubicBezTo>
                    <a:pt x="4823" y="550"/>
                    <a:pt x="4823" y="550"/>
                    <a:pt x="4823" y="550"/>
                  </a:cubicBezTo>
                  <a:cubicBezTo>
                    <a:pt x="4881" y="544"/>
                    <a:pt x="4881" y="544"/>
                    <a:pt x="4881" y="544"/>
                  </a:cubicBezTo>
                  <a:cubicBezTo>
                    <a:pt x="4881" y="544"/>
                    <a:pt x="5357" y="224"/>
                    <a:pt x="5440" y="171"/>
                  </a:cubicBezTo>
                  <a:cubicBezTo>
                    <a:pt x="4192" y="171"/>
                    <a:pt x="4192" y="171"/>
                    <a:pt x="4192" y="171"/>
                  </a:cubicBezTo>
                  <a:cubicBezTo>
                    <a:pt x="3732" y="471"/>
                    <a:pt x="3732" y="471"/>
                    <a:pt x="3732" y="471"/>
                  </a:cubicBezTo>
                  <a:cubicBezTo>
                    <a:pt x="3726" y="461"/>
                    <a:pt x="3726" y="461"/>
                    <a:pt x="3726" y="461"/>
                  </a:cubicBezTo>
                  <a:cubicBezTo>
                    <a:pt x="4189" y="159"/>
                    <a:pt x="4189" y="159"/>
                    <a:pt x="4189" y="159"/>
                  </a:cubicBezTo>
                  <a:cubicBezTo>
                    <a:pt x="5459" y="159"/>
                    <a:pt x="5459" y="159"/>
                    <a:pt x="5459" y="159"/>
                  </a:cubicBezTo>
                  <a:cubicBezTo>
                    <a:pt x="5499" y="132"/>
                    <a:pt x="5492" y="115"/>
                    <a:pt x="5492" y="115"/>
                  </a:cubicBezTo>
                  <a:cubicBezTo>
                    <a:pt x="5492" y="115"/>
                    <a:pt x="5492" y="33"/>
                    <a:pt x="5492" y="16"/>
                  </a:cubicBezTo>
                  <a:cubicBezTo>
                    <a:pt x="5492" y="0"/>
                    <a:pt x="5470" y="1"/>
                    <a:pt x="5470" y="1"/>
                  </a:cubicBezTo>
                  <a:cubicBezTo>
                    <a:pt x="3873" y="4"/>
                    <a:pt x="3873" y="4"/>
                    <a:pt x="3873" y="4"/>
                  </a:cubicBezTo>
                  <a:cubicBezTo>
                    <a:pt x="3421" y="256"/>
                    <a:pt x="3421" y="256"/>
                    <a:pt x="3421" y="256"/>
                  </a:cubicBezTo>
                  <a:cubicBezTo>
                    <a:pt x="621" y="256"/>
                    <a:pt x="621" y="256"/>
                    <a:pt x="621" y="256"/>
                  </a:cubicBezTo>
                  <a:cubicBezTo>
                    <a:pt x="621" y="256"/>
                    <a:pt x="102" y="795"/>
                    <a:pt x="51" y="880"/>
                  </a:cubicBezTo>
                  <a:cubicBezTo>
                    <a:pt x="0" y="964"/>
                    <a:pt x="102" y="1005"/>
                    <a:pt x="102" y="1005"/>
                  </a:cubicBezTo>
                  <a:cubicBezTo>
                    <a:pt x="1292" y="1279"/>
                    <a:pt x="1292" y="1279"/>
                    <a:pt x="1292" y="1279"/>
                  </a:cubicBezTo>
                  <a:cubicBezTo>
                    <a:pt x="1632" y="1458"/>
                    <a:pt x="1632" y="1458"/>
                    <a:pt x="1632" y="1458"/>
                  </a:cubicBezTo>
                  <a:cubicBezTo>
                    <a:pt x="1319" y="1548"/>
                    <a:pt x="1089" y="1836"/>
                    <a:pt x="1089" y="2178"/>
                  </a:cubicBezTo>
                  <a:cubicBezTo>
                    <a:pt x="1089" y="2591"/>
                    <a:pt x="1425" y="2927"/>
                    <a:pt x="1838" y="2927"/>
                  </a:cubicBezTo>
                  <a:cubicBezTo>
                    <a:pt x="2219" y="2927"/>
                    <a:pt x="2533" y="2643"/>
                    <a:pt x="2581" y="2275"/>
                  </a:cubicBezTo>
                  <a:cubicBezTo>
                    <a:pt x="2624" y="2317"/>
                    <a:pt x="2624" y="2317"/>
                    <a:pt x="2624" y="2317"/>
                  </a:cubicBezTo>
                  <a:cubicBezTo>
                    <a:pt x="2820" y="2352"/>
                    <a:pt x="2820" y="2352"/>
                    <a:pt x="2820" y="2352"/>
                  </a:cubicBezTo>
                  <a:cubicBezTo>
                    <a:pt x="2820" y="2472"/>
                    <a:pt x="2820" y="2472"/>
                    <a:pt x="2820" y="2472"/>
                  </a:cubicBezTo>
                  <a:cubicBezTo>
                    <a:pt x="3281" y="2472"/>
                    <a:pt x="3281" y="2472"/>
                    <a:pt x="3281" y="2472"/>
                  </a:cubicBezTo>
                  <a:cubicBezTo>
                    <a:pt x="3357" y="2420"/>
                    <a:pt x="3357" y="2420"/>
                    <a:pt x="3357" y="2420"/>
                  </a:cubicBezTo>
                  <a:cubicBezTo>
                    <a:pt x="3353" y="2232"/>
                    <a:pt x="3353" y="2232"/>
                    <a:pt x="3353" y="2232"/>
                  </a:cubicBezTo>
                  <a:cubicBezTo>
                    <a:pt x="3433" y="2164"/>
                    <a:pt x="3433" y="2164"/>
                    <a:pt x="3433" y="2164"/>
                  </a:cubicBezTo>
                  <a:cubicBezTo>
                    <a:pt x="3646" y="2158"/>
                    <a:pt x="3646" y="2158"/>
                    <a:pt x="3646" y="2158"/>
                  </a:cubicBezTo>
                  <a:cubicBezTo>
                    <a:pt x="3645" y="2165"/>
                    <a:pt x="3645" y="2171"/>
                    <a:pt x="3645" y="2178"/>
                  </a:cubicBezTo>
                  <a:cubicBezTo>
                    <a:pt x="3645" y="2591"/>
                    <a:pt x="3981" y="2927"/>
                    <a:pt x="4394" y="2927"/>
                  </a:cubicBezTo>
                  <a:cubicBezTo>
                    <a:pt x="4784" y="2927"/>
                    <a:pt x="5104" y="2629"/>
                    <a:pt x="5140" y="2249"/>
                  </a:cubicBezTo>
                  <a:cubicBezTo>
                    <a:pt x="5388" y="2344"/>
                    <a:pt x="5388" y="2344"/>
                    <a:pt x="5388" y="2344"/>
                  </a:cubicBezTo>
                  <a:cubicBezTo>
                    <a:pt x="5572" y="2344"/>
                    <a:pt x="5572" y="2344"/>
                    <a:pt x="5572" y="2344"/>
                  </a:cubicBezTo>
                  <a:cubicBezTo>
                    <a:pt x="5604" y="2322"/>
                    <a:pt x="5604" y="2322"/>
                    <a:pt x="5604" y="2322"/>
                  </a:cubicBezTo>
                  <a:cubicBezTo>
                    <a:pt x="5604" y="2210"/>
                    <a:pt x="5604" y="2210"/>
                    <a:pt x="5604" y="2210"/>
                  </a:cubicBezTo>
                  <a:lnTo>
                    <a:pt x="5593" y="1130"/>
                  </a:lnTo>
                  <a:close/>
                  <a:moveTo>
                    <a:pt x="1006" y="1069"/>
                  </a:moveTo>
                  <a:cubicBezTo>
                    <a:pt x="193" y="920"/>
                    <a:pt x="193" y="920"/>
                    <a:pt x="193" y="920"/>
                  </a:cubicBezTo>
                  <a:cubicBezTo>
                    <a:pt x="150" y="874"/>
                    <a:pt x="290" y="741"/>
                    <a:pt x="290" y="741"/>
                  </a:cubicBezTo>
                  <a:cubicBezTo>
                    <a:pt x="1006" y="880"/>
                    <a:pt x="1006" y="880"/>
                    <a:pt x="1006" y="880"/>
                  </a:cubicBezTo>
                  <a:lnTo>
                    <a:pt x="1006" y="1069"/>
                  </a:lnTo>
                  <a:close/>
                  <a:moveTo>
                    <a:pt x="1022" y="773"/>
                  </a:moveTo>
                  <a:cubicBezTo>
                    <a:pt x="382" y="650"/>
                    <a:pt x="382" y="650"/>
                    <a:pt x="382" y="650"/>
                  </a:cubicBezTo>
                  <a:cubicBezTo>
                    <a:pt x="580" y="437"/>
                    <a:pt x="580" y="437"/>
                    <a:pt x="580" y="437"/>
                  </a:cubicBezTo>
                  <a:cubicBezTo>
                    <a:pt x="1089" y="437"/>
                    <a:pt x="1089" y="437"/>
                    <a:pt x="1089" y="437"/>
                  </a:cubicBezTo>
                  <a:lnTo>
                    <a:pt x="1022" y="773"/>
                  </a:lnTo>
                  <a:close/>
                  <a:moveTo>
                    <a:pt x="1584" y="1172"/>
                  </a:moveTo>
                  <a:cubicBezTo>
                    <a:pt x="1173" y="1093"/>
                    <a:pt x="1173" y="1093"/>
                    <a:pt x="1173" y="1093"/>
                  </a:cubicBezTo>
                  <a:cubicBezTo>
                    <a:pt x="1144" y="1065"/>
                    <a:pt x="1173" y="913"/>
                    <a:pt x="1173" y="913"/>
                  </a:cubicBezTo>
                  <a:cubicBezTo>
                    <a:pt x="1172" y="905"/>
                    <a:pt x="1172" y="905"/>
                    <a:pt x="1172" y="905"/>
                  </a:cubicBezTo>
                  <a:cubicBezTo>
                    <a:pt x="1605" y="980"/>
                    <a:pt x="1605" y="980"/>
                    <a:pt x="1605" y="980"/>
                  </a:cubicBezTo>
                  <a:lnTo>
                    <a:pt x="1584" y="1172"/>
                  </a:lnTo>
                  <a:close/>
                  <a:moveTo>
                    <a:pt x="1620" y="869"/>
                  </a:moveTo>
                  <a:cubicBezTo>
                    <a:pt x="1196" y="800"/>
                    <a:pt x="1196" y="800"/>
                    <a:pt x="1196" y="800"/>
                  </a:cubicBezTo>
                  <a:cubicBezTo>
                    <a:pt x="1252" y="448"/>
                    <a:pt x="1252" y="448"/>
                    <a:pt x="1252" y="448"/>
                  </a:cubicBezTo>
                  <a:cubicBezTo>
                    <a:pt x="1697" y="448"/>
                    <a:pt x="1697" y="448"/>
                    <a:pt x="1697" y="448"/>
                  </a:cubicBezTo>
                  <a:lnTo>
                    <a:pt x="1620" y="869"/>
                  </a:lnTo>
                  <a:close/>
                  <a:moveTo>
                    <a:pt x="1827" y="2550"/>
                  </a:moveTo>
                  <a:cubicBezTo>
                    <a:pt x="1622" y="2550"/>
                    <a:pt x="1455" y="2383"/>
                    <a:pt x="1455" y="2178"/>
                  </a:cubicBezTo>
                  <a:cubicBezTo>
                    <a:pt x="1455" y="1972"/>
                    <a:pt x="1622" y="1805"/>
                    <a:pt x="1827" y="1805"/>
                  </a:cubicBezTo>
                  <a:cubicBezTo>
                    <a:pt x="2033" y="1805"/>
                    <a:pt x="2199" y="1972"/>
                    <a:pt x="2199" y="2178"/>
                  </a:cubicBezTo>
                  <a:cubicBezTo>
                    <a:pt x="2199" y="2383"/>
                    <a:pt x="2033" y="2550"/>
                    <a:pt x="1827" y="2550"/>
                  </a:cubicBezTo>
                  <a:close/>
                  <a:moveTo>
                    <a:pt x="2297" y="1298"/>
                  </a:moveTo>
                  <a:cubicBezTo>
                    <a:pt x="1740" y="1200"/>
                    <a:pt x="1740" y="1200"/>
                    <a:pt x="1740" y="1200"/>
                  </a:cubicBezTo>
                  <a:cubicBezTo>
                    <a:pt x="1710" y="1178"/>
                    <a:pt x="1753" y="1008"/>
                    <a:pt x="1753" y="1008"/>
                  </a:cubicBezTo>
                  <a:cubicBezTo>
                    <a:pt x="2321" y="1114"/>
                    <a:pt x="2321" y="1114"/>
                    <a:pt x="2321" y="1114"/>
                  </a:cubicBezTo>
                  <a:lnTo>
                    <a:pt x="2297" y="1298"/>
                  </a:lnTo>
                  <a:close/>
                  <a:moveTo>
                    <a:pt x="2341" y="980"/>
                  </a:moveTo>
                  <a:cubicBezTo>
                    <a:pt x="1768" y="884"/>
                    <a:pt x="1768" y="884"/>
                    <a:pt x="1768" y="884"/>
                  </a:cubicBezTo>
                  <a:cubicBezTo>
                    <a:pt x="1852" y="448"/>
                    <a:pt x="1852" y="448"/>
                    <a:pt x="1852" y="448"/>
                  </a:cubicBezTo>
                  <a:cubicBezTo>
                    <a:pt x="2439" y="448"/>
                    <a:pt x="2439" y="448"/>
                    <a:pt x="2439" y="448"/>
                  </a:cubicBezTo>
                  <a:lnTo>
                    <a:pt x="2341" y="980"/>
                  </a:lnTo>
                  <a:close/>
                  <a:moveTo>
                    <a:pt x="2876" y="1416"/>
                  </a:moveTo>
                  <a:cubicBezTo>
                    <a:pt x="2876" y="1416"/>
                    <a:pt x="2449" y="1330"/>
                    <a:pt x="2439" y="1330"/>
                  </a:cubicBezTo>
                  <a:cubicBezTo>
                    <a:pt x="2429" y="1330"/>
                    <a:pt x="2465" y="1136"/>
                    <a:pt x="2465" y="1136"/>
                  </a:cubicBezTo>
                  <a:cubicBezTo>
                    <a:pt x="2910" y="1216"/>
                    <a:pt x="2910" y="1216"/>
                    <a:pt x="2910" y="1216"/>
                  </a:cubicBezTo>
                  <a:lnTo>
                    <a:pt x="2876" y="1416"/>
                  </a:lnTo>
                  <a:close/>
                  <a:moveTo>
                    <a:pt x="2503" y="1001"/>
                  </a:moveTo>
                  <a:cubicBezTo>
                    <a:pt x="2599" y="448"/>
                    <a:pt x="2599" y="448"/>
                    <a:pt x="2599" y="448"/>
                  </a:cubicBezTo>
                  <a:cubicBezTo>
                    <a:pt x="3048" y="448"/>
                    <a:pt x="3048" y="448"/>
                    <a:pt x="3048" y="448"/>
                  </a:cubicBezTo>
                  <a:cubicBezTo>
                    <a:pt x="2928" y="1081"/>
                    <a:pt x="2928" y="1081"/>
                    <a:pt x="2928" y="1081"/>
                  </a:cubicBezTo>
                  <a:lnTo>
                    <a:pt x="2503" y="1001"/>
                  </a:lnTo>
                  <a:close/>
                  <a:moveTo>
                    <a:pt x="3462" y="1501"/>
                  </a:moveTo>
                  <a:cubicBezTo>
                    <a:pt x="3020" y="1442"/>
                    <a:pt x="3020" y="1442"/>
                    <a:pt x="3020" y="1442"/>
                  </a:cubicBezTo>
                  <a:cubicBezTo>
                    <a:pt x="3048" y="1236"/>
                    <a:pt x="3048" y="1236"/>
                    <a:pt x="3048" y="1236"/>
                  </a:cubicBezTo>
                  <a:cubicBezTo>
                    <a:pt x="3516" y="1325"/>
                    <a:pt x="3516" y="1325"/>
                    <a:pt x="3516" y="1325"/>
                  </a:cubicBezTo>
                  <a:lnTo>
                    <a:pt x="3462" y="1501"/>
                  </a:lnTo>
                  <a:close/>
                  <a:moveTo>
                    <a:pt x="3544" y="1189"/>
                  </a:moveTo>
                  <a:cubicBezTo>
                    <a:pt x="3084" y="1104"/>
                    <a:pt x="3084" y="1104"/>
                    <a:pt x="3084" y="1104"/>
                  </a:cubicBezTo>
                  <a:cubicBezTo>
                    <a:pt x="3191" y="448"/>
                    <a:pt x="3191" y="448"/>
                    <a:pt x="3191" y="448"/>
                  </a:cubicBezTo>
                  <a:cubicBezTo>
                    <a:pt x="3511" y="448"/>
                    <a:pt x="3511" y="448"/>
                    <a:pt x="3511" y="448"/>
                  </a:cubicBezTo>
                  <a:cubicBezTo>
                    <a:pt x="3612" y="743"/>
                    <a:pt x="3553" y="1019"/>
                    <a:pt x="3553" y="1019"/>
                  </a:cubicBezTo>
                  <a:cubicBezTo>
                    <a:pt x="3612" y="1019"/>
                    <a:pt x="3612" y="1019"/>
                    <a:pt x="3612" y="1019"/>
                  </a:cubicBezTo>
                  <a:lnTo>
                    <a:pt x="3544" y="1189"/>
                  </a:lnTo>
                  <a:close/>
                  <a:moveTo>
                    <a:pt x="4383" y="2550"/>
                  </a:moveTo>
                  <a:cubicBezTo>
                    <a:pt x="4177" y="2550"/>
                    <a:pt x="4011" y="2383"/>
                    <a:pt x="4011" y="2178"/>
                  </a:cubicBezTo>
                  <a:cubicBezTo>
                    <a:pt x="4011" y="2168"/>
                    <a:pt x="4011" y="2159"/>
                    <a:pt x="4012" y="2149"/>
                  </a:cubicBezTo>
                  <a:cubicBezTo>
                    <a:pt x="4026" y="1957"/>
                    <a:pt x="4187" y="1805"/>
                    <a:pt x="4383" y="1805"/>
                  </a:cubicBezTo>
                  <a:cubicBezTo>
                    <a:pt x="4573" y="1805"/>
                    <a:pt x="4730" y="1948"/>
                    <a:pt x="4752" y="2131"/>
                  </a:cubicBezTo>
                  <a:cubicBezTo>
                    <a:pt x="4754" y="2146"/>
                    <a:pt x="4755" y="2162"/>
                    <a:pt x="4755" y="2178"/>
                  </a:cubicBezTo>
                  <a:cubicBezTo>
                    <a:pt x="4755" y="2383"/>
                    <a:pt x="4589" y="2550"/>
                    <a:pt x="4383" y="2550"/>
                  </a:cubicBezTo>
                  <a:close/>
                </a:path>
              </a:pathLst>
            </a:custGeom>
            <a:gradFill>
              <a:gsLst>
                <a:gs pos="0">
                  <a:schemeClr val="accent1">
                    <a:lumMod val="75000"/>
                    <a:alpha val="36000"/>
                  </a:schemeClr>
                </a:gs>
                <a:gs pos="100000">
                  <a:srgbClr val="760303">
                    <a:alpha val="45000"/>
                  </a:srgbClr>
                </a:gs>
              </a:gsLst>
              <a:lin ang="16320000" scaled="0"/>
            </a:gra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gr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r>
              <a:rPr lang="zh-CN" altLang="en-US" smtClean="0"/>
              <a:t>中国中车股份有限公司 版权所有 </a:t>
            </a:r>
            <a:r>
              <a:rPr lang="en-US" altLang="zh-CN" smtClean="0"/>
              <a:t>2015</a:t>
            </a:r>
            <a:endParaRPr lang="zh-CN" altLang="en-US"/>
          </a:p>
        </p:txBody>
      </p:sp>
      <p:sp>
        <p:nvSpPr>
          <p:cNvPr id="5" name="灯片编号占位符 4"/>
          <p:cNvSpPr>
            <a:spLocks noGrp="1"/>
          </p:cNvSpPr>
          <p:nvPr>
            <p:ph type="sldNum" sz="quarter" idx="12"/>
          </p:nvPr>
        </p:nvSpPr>
        <p:spPr/>
        <p:txBody>
          <a:bodyPr/>
          <a:lstStyle/>
          <a:p>
            <a:fld id="{6B8E27FD-115D-4720-AE9C-63133A02825A}" type="slidenum">
              <a:rPr lang="zh-CN" altLang="en-US" smtClean="0"/>
            </a:fld>
            <a:endParaRPr lang="zh-CN" altLang="en-US" dirty="0"/>
          </a:p>
        </p:txBody>
      </p:sp>
      <p:sp>
        <p:nvSpPr>
          <p:cNvPr id="9" name="标题 8"/>
          <p:cNvSpPr>
            <a:spLocks noGrp="1"/>
          </p:cNvSpPr>
          <p:nvPr>
            <p:ph type="title"/>
          </p:nvPr>
        </p:nvSpPr>
        <p:spPr/>
        <p:txBody>
          <a:bodyPr/>
          <a:lstStyle/>
          <a:p>
            <a:pPr algn="l" defTabSz="914400">
              <a:buClrTx/>
              <a:buSzTx/>
              <a:buFontTx/>
            </a:pPr>
            <a:r>
              <a:rPr lang="zh-CN" altLang="en-US">
                <a:solidFill>
                  <a:srgbClr val="C00000"/>
                </a:solidFill>
              </a:rPr>
              <a:t>三 </a:t>
            </a:r>
            <a:r>
              <a:rPr lang="en-US" altLang="zh-CN">
                <a:solidFill>
                  <a:srgbClr val="C00000"/>
                </a:solidFill>
              </a:rPr>
              <a:t>| </a:t>
            </a:r>
            <a:r>
              <a:rPr lang="zh-CN" altLang="en-US">
                <a:solidFill>
                  <a:srgbClr val="C00000"/>
                </a:solidFill>
              </a:rPr>
              <a:t>中车大同公司矿车产品介绍   </a:t>
            </a:r>
            <a:endParaRPr lang="zh-CN" altLang="en-US" sz="2000" dirty="0">
              <a:solidFill>
                <a:schemeClr val="bg1">
                  <a:lumMod val="65000"/>
                </a:schemeClr>
              </a:solidFill>
            </a:endParaRPr>
          </a:p>
        </p:txBody>
      </p:sp>
      <p:sp>
        <p:nvSpPr>
          <p:cNvPr id="2" name="标题 7"/>
          <p:cNvSpPr>
            <a:spLocks noGrp="1"/>
          </p:cNvSpPr>
          <p:nvPr/>
        </p:nvSpPr>
        <p:spPr>
          <a:xfrm>
            <a:off x="6097905" y="0"/>
            <a:ext cx="7678420" cy="768350"/>
          </a:xfrm>
          <a:prstGeom prst="rect">
            <a:avLst/>
          </a:prstGeom>
          <a:noFill/>
          <a:ln>
            <a:noFill/>
          </a:ln>
        </p:spPr>
        <p:txBody>
          <a:bodyPr vert="horz" wrap="square" lIns="91432" tIns="45716" rIns="91432" bIns="45716" numCol="1" anchor="ctr" anchorCtr="0" compatLnSpc="1"/>
          <a:lstStyle>
            <a:lvl1pPr algn="l" rtl="0" eaLnBrk="1" fontAlgn="base" hangingPunct="1">
              <a:spcBef>
                <a:spcPct val="0"/>
              </a:spcBef>
              <a:spcAft>
                <a:spcPct val="0"/>
              </a:spcAft>
              <a:defRPr sz="2800" b="1" kern="1200">
                <a:solidFill>
                  <a:schemeClr val="tx1"/>
                </a:solidFill>
                <a:latin typeface="+mj-lt"/>
                <a:ea typeface="+mj-ea"/>
                <a:cs typeface="+mj-cs"/>
              </a:defRPr>
            </a:lvl1pPr>
            <a:lvl2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2pPr>
            <a:lvl3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3pPr>
            <a:lvl4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4pPr>
            <a:lvl5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5pPr>
            <a:lvl6pPr marL="4572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9144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13716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18288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algn="l">
              <a:buClrTx/>
              <a:buSzTx/>
              <a:buFontTx/>
            </a:pPr>
            <a:r>
              <a:rPr lang="en-US" altLang="zh-CN" sz="2000" dirty="0">
                <a:solidFill>
                  <a:schemeClr val="tx1"/>
                </a:solidFill>
                <a:sym typeface="+mn-ea"/>
              </a:rPr>
              <a:t>   </a:t>
            </a:r>
            <a:r>
              <a:rPr lang="zh-CN" altLang="en-US" sz="2000" dirty="0">
                <a:solidFill>
                  <a:schemeClr val="tx1"/>
                </a:solidFill>
                <a:sym typeface="+mn-ea"/>
              </a:rPr>
              <a:t> ——</a:t>
            </a:r>
            <a:r>
              <a:rPr lang="en-US" altLang="zh-CN" sz="2000" dirty="0">
                <a:solidFill>
                  <a:schemeClr val="tx1"/>
                </a:solidFill>
                <a:sym typeface="+mn-ea"/>
              </a:rPr>
              <a:t>CR240E</a:t>
            </a:r>
            <a:r>
              <a:rPr lang="zh-CN" altLang="en-US" sz="2000" dirty="0">
                <a:solidFill>
                  <a:schemeClr val="tx1"/>
                </a:solidFill>
                <a:sym typeface="+mn-ea"/>
              </a:rPr>
              <a:t>型矿车产品介绍</a:t>
            </a:r>
            <a:endParaRPr lang="zh-CN" altLang="en-US" sz="2000" dirty="0">
              <a:solidFill>
                <a:schemeClr val="tx1"/>
              </a:solidFill>
              <a:sym typeface="+mn-ea"/>
            </a:endParaRPr>
          </a:p>
        </p:txBody>
      </p:sp>
      <p:sp>
        <p:nvSpPr>
          <p:cNvPr id="3" name="文本框 2"/>
          <p:cNvSpPr txBox="1"/>
          <p:nvPr/>
        </p:nvSpPr>
        <p:spPr>
          <a:xfrm>
            <a:off x="848995" y="914400"/>
            <a:ext cx="7976235" cy="506730"/>
          </a:xfrm>
          <a:prstGeom prst="rect">
            <a:avLst/>
          </a:prstGeom>
          <a:noFill/>
        </p:spPr>
        <p:txBody>
          <a:bodyPr wrap="square" rtlCol="0">
            <a:spAutoFit/>
          </a:bodyPr>
          <a:p>
            <a:pPr fontAlgn="auto">
              <a:lnSpc>
                <a:spcPct val="150000"/>
              </a:lnSpc>
            </a:pPr>
            <a:r>
              <a:rPr lang="en-US" altLang="zh-CN"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CR240E型电传动矿用自卸车</a:t>
            </a:r>
            <a:endParaRPr lang="en-US" altLang="zh-CN"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 name="图片 5"/>
          <p:cNvPicPr>
            <a:picLocks noChangeAspect="1"/>
          </p:cNvPicPr>
          <p:nvPr>
            <p:custDataLst>
              <p:tags r:id="rId1"/>
            </p:custDataLst>
          </p:nvPr>
        </p:nvPicPr>
        <p:blipFill>
          <a:blip r:embed="rId2" cstate="print"/>
          <a:srcRect t="14310" b="21782"/>
          <a:stretch>
            <a:fillRect/>
          </a:stretch>
        </p:blipFill>
        <p:spPr>
          <a:xfrm>
            <a:off x="2880995" y="1570355"/>
            <a:ext cx="6429375" cy="4623435"/>
          </a:xfrm>
          <a:prstGeom prst="rect">
            <a:avLst/>
          </a:prstGeom>
          <a:effectLst>
            <a:softEdge rad="127000"/>
          </a:effec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a:xfrm>
            <a:off x="3379762" y="6478189"/>
            <a:ext cx="4788879" cy="360000"/>
          </a:xfrm>
        </p:spPr>
        <p:txBody>
          <a:bodyPr/>
          <a:lstStyle/>
          <a:p>
            <a:r>
              <a:rPr lang="zh-CN" altLang="en-US" smtClean="0"/>
              <a:t>中国中车股份有限公司 版权所有 </a:t>
            </a:r>
            <a:r>
              <a:rPr lang="en-US" altLang="zh-CN" smtClean="0"/>
              <a:t>2015</a:t>
            </a:r>
            <a:endParaRPr lang="zh-CN" altLang="en-US"/>
          </a:p>
        </p:txBody>
      </p:sp>
      <p:sp>
        <p:nvSpPr>
          <p:cNvPr id="5" name="灯片编号占位符 4"/>
          <p:cNvSpPr>
            <a:spLocks noGrp="1"/>
          </p:cNvSpPr>
          <p:nvPr>
            <p:ph type="sldNum" sz="quarter" idx="12"/>
          </p:nvPr>
        </p:nvSpPr>
        <p:spPr/>
        <p:txBody>
          <a:bodyPr/>
          <a:lstStyle/>
          <a:p>
            <a:fld id="{6B8E27FD-115D-4720-AE9C-63133A02825A}" type="slidenum">
              <a:rPr lang="zh-CN" altLang="en-US" smtClean="0"/>
            </a:fld>
            <a:endParaRPr lang="zh-CN" altLang="en-US" dirty="0"/>
          </a:p>
        </p:txBody>
      </p:sp>
      <p:sp>
        <p:nvSpPr>
          <p:cNvPr id="9" name="标题 8"/>
          <p:cNvSpPr>
            <a:spLocks noGrp="1"/>
          </p:cNvSpPr>
          <p:nvPr>
            <p:ph type="title"/>
          </p:nvPr>
        </p:nvSpPr>
        <p:spPr/>
        <p:txBody>
          <a:bodyPr/>
          <a:lstStyle/>
          <a:p>
            <a:pPr algn="l" defTabSz="914400">
              <a:buClrTx/>
              <a:buSzTx/>
              <a:buFontTx/>
            </a:pPr>
            <a:r>
              <a:rPr lang="zh-CN" altLang="en-US">
                <a:solidFill>
                  <a:srgbClr val="C00000"/>
                </a:solidFill>
              </a:rPr>
              <a:t>三 </a:t>
            </a:r>
            <a:r>
              <a:rPr lang="en-US" altLang="zh-CN">
                <a:solidFill>
                  <a:srgbClr val="C00000"/>
                </a:solidFill>
              </a:rPr>
              <a:t>| </a:t>
            </a:r>
            <a:r>
              <a:rPr lang="zh-CN" altLang="en-US">
                <a:solidFill>
                  <a:srgbClr val="C00000"/>
                </a:solidFill>
              </a:rPr>
              <a:t>中车大同公司矿车产品介绍   </a:t>
            </a:r>
            <a:endParaRPr lang="zh-CN" altLang="en-US" sz="2000" dirty="0">
              <a:solidFill>
                <a:schemeClr val="bg1">
                  <a:lumMod val="65000"/>
                </a:schemeClr>
              </a:solidFill>
            </a:endParaRPr>
          </a:p>
        </p:txBody>
      </p:sp>
      <p:sp>
        <p:nvSpPr>
          <p:cNvPr id="2" name="标题 7"/>
          <p:cNvSpPr>
            <a:spLocks noGrp="1"/>
          </p:cNvSpPr>
          <p:nvPr/>
        </p:nvSpPr>
        <p:spPr>
          <a:xfrm>
            <a:off x="6097905" y="0"/>
            <a:ext cx="7678420" cy="768350"/>
          </a:xfrm>
          <a:prstGeom prst="rect">
            <a:avLst/>
          </a:prstGeom>
          <a:noFill/>
          <a:ln>
            <a:noFill/>
          </a:ln>
        </p:spPr>
        <p:txBody>
          <a:bodyPr vert="horz" wrap="square" lIns="91432" tIns="45716" rIns="91432" bIns="45716" numCol="1" anchor="ctr" anchorCtr="0" compatLnSpc="1"/>
          <a:lstStyle>
            <a:lvl1pPr algn="l" rtl="0" eaLnBrk="1" fontAlgn="base" hangingPunct="1">
              <a:spcBef>
                <a:spcPct val="0"/>
              </a:spcBef>
              <a:spcAft>
                <a:spcPct val="0"/>
              </a:spcAft>
              <a:defRPr sz="2800" b="1" kern="1200">
                <a:solidFill>
                  <a:schemeClr val="tx1"/>
                </a:solidFill>
                <a:latin typeface="+mj-lt"/>
                <a:ea typeface="+mj-ea"/>
                <a:cs typeface="+mj-cs"/>
              </a:defRPr>
            </a:lvl1pPr>
            <a:lvl2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2pPr>
            <a:lvl3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3pPr>
            <a:lvl4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4pPr>
            <a:lvl5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5pPr>
            <a:lvl6pPr marL="4572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9144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13716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18288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algn="l">
              <a:buClrTx/>
              <a:buSzTx/>
              <a:buFontTx/>
            </a:pPr>
            <a:r>
              <a:rPr lang="en-US" altLang="zh-CN" sz="2000" dirty="0">
                <a:solidFill>
                  <a:schemeClr val="tx1"/>
                </a:solidFill>
                <a:sym typeface="+mn-ea"/>
              </a:rPr>
              <a:t>   </a:t>
            </a:r>
            <a:r>
              <a:rPr lang="zh-CN" altLang="en-US" sz="2000" dirty="0">
                <a:solidFill>
                  <a:schemeClr val="tx1"/>
                </a:solidFill>
                <a:sym typeface="+mn-ea"/>
              </a:rPr>
              <a:t> ——</a:t>
            </a:r>
            <a:r>
              <a:rPr lang="en-US" altLang="zh-CN" sz="2000" dirty="0">
                <a:solidFill>
                  <a:schemeClr val="tx1"/>
                </a:solidFill>
                <a:sym typeface="+mn-ea"/>
              </a:rPr>
              <a:t>CR240E</a:t>
            </a:r>
            <a:r>
              <a:rPr lang="zh-CN" altLang="en-US" sz="2000" dirty="0">
                <a:solidFill>
                  <a:schemeClr val="tx1"/>
                </a:solidFill>
                <a:sym typeface="+mn-ea"/>
              </a:rPr>
              <a:t>型矿车产品介绍</a:t>
            </a:r>
            <a:endParaRPr lang="zh-CN" altLang="en-US" sz="2000" dirty="0">
              <a:solidFill>
                <a:schemeClr val="tx1"/>
              </a:solidFill>
              <a:sym typeface="+mn-ea"/>
            </a:endParaRPr>
          </a:p>
        </p:txBody>
      </p:sp>
      <p:sp>
        <p:nvSpPr>
          <p:cNvPr id="3" name="文本框 2"/>
          <p:cNvSpPr txBox="1"/>
          <p:nvPr/>
        </p:nvSpPr>
        <p:spPr>
          <a:xfrm>
            <a:off x="321945" y="753745"/>
            <a:ext cx="8189595" cy="3461385"/>
          </a:xfrm>
          <a:prstGeom prst="rect">
            <a:avLst/>
          </a:prstGeom>
          <a:noFill/>
        </p:spPr>
        <p:txBody>
          <a:bodyPr wrap="square" rtlCol="0">
            <a:spAutoFit/>
          </a:bodyPr>
          <a:p>
            <a:pPr fontAlgn="auto">
              <a:lnSpc>
                <a:spcPct val="150000"/>
              </a:lnSpc>
              <a:spcAft>
                <a:spcPts val="600"/>
              </a:spcAft>
            </a:pPr>
            <a:r>
              <a:rPr lang="en-US" altLang="zh-CN" dirty="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rPr>
              <a:t>      </a:t>
            </a:r>
            <a:r>
              <a:rPr lang="en-US" altLang="zh-CN" b="1">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2</a:t>
            </a:r>
            <a:r>
              <a:rPr lang="zh-CN" altLang="en-US" b="1">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a:t>
            </a:r>
            <a:r>
              <a:rPr lang="en-US" altLang="zh-CN" b="1">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CR240E</a:t>
            </a:r>
            <a:r>
              <a:rPr lang="zh-CN" altLang="en-US" b="1">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型电传动矿用自卸车</a:t>
            </a:r>
            <a:endParaRPr lang="zh-CN" altLang="en-US" b="1" dirty="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endParaRPr>
          </a:p>
          <a:p>
            <a:pPr marL="342900" indent="0" fontAlgn="auto">
              <a:lnSpc>
                <a:spcPct val="130000"/>
              </a:lnSpc>
              <a:buClr>
                <a:srgbClr val="C70019"/>
              </a:buClr>
              <a:buFont typeface="Wingdings" panose="05000000000000000000" charset="0"/>
              <a:buChar char="l"/>
              <a:defRPr/>
            </a:pPr>
            <a:r>
              <a:rPr lang="zh-CN" altLang="en-US" dirty="0" smtClean="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外形尺寸    </a:t>
            </a:r>
            <a:r>
              <a:rPr lang="en-US" altLang="zh-CN" dirty="0" smtClean="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              </a:t>
            </a:r>
            <a:r>
              <a:rPr lang="zh-CN" altLang="en-US" dirty="0" smtClean="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  </a:t>
            </a:r>
            <a:r>
              <a:rPr lang="en-US" altLang="zh-CN" dirty="0" smtClean="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15288×8050×7100mm</a:t>
            </a:r>
            <a:endParaRPr lang="en-US" altLang="zh-CN" dirty="0" smtClean="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endParaRPr>
          </a:p>
          <a:p>
            <a:pPr marL="342900" indent="0" fontAlgn="auto">
              <a:lnSpc>
                <a:spcPct val="130000"/>
              </a:lnSpc>
              <a:buClr>
                <a:srgbClr val="C70019"/>
              </a:buClr>
              <a:buFont typeface="Wingdings" panose="05000000000000000000" charset="0"/>
              <a:buChar char="l"/>
              <a:defRPr/>
            </a:pPr>
            <a:r>
              <a:rPr lang="zh-CN" altLang="en-US" dirty="0" smtClean="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额定载重量 </a:t>
            </a:r>
            <a:r>
              <a:rPr lang="en-US" altLang="zh-CN" dirty="0" smtClean="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            </a:t>
            </a:r>
            <a:r>
              <a:rPr lang="zh-CN" altLang="en-US" dirty="0" smtClean="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 </a:t>
            </a:r>
            <a:r>
              <a:rPr lang="en-US" altLang="zh-CN" dirty="0" smtClean="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 </a:t>
            </a:r>
            <a:r>
              <a:rPr lang="zh-CN" altLang="en-US" dirty="0" smtClean="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 </a:t>
            </a:r>
            <a:r>
              <a:rPr lang="en-US" altLang="zh-CN" dirty="0" smtClean="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220000kg</a:t>
            </a:r>
            <a:endParaRPr lang="en-US" altLang="zh-CN" dirty="0" smtClean="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endParaRPr>
          </a:p>
          <a:p>
            <a:pPr marL="342900" indent="0" fontAlgn="auto">
              <a:lnSpc>
                <a:spcPct val="130000"/>
              </a:lnSpc>
              <a:buClr>
                <a:srgbClr val="C70019"/>
              </a:buClr>
              <a:buFont typeface="Wingdings" panose="05000000000000000000" charset="0"/>
              <a:buChar char="l"/>
              <a:defRPr/>
            </a:pPr>
            <a:r>
              <a:rPr lang="zh-CN" altLang="en-US" dirty="0" smtClean="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整备质量     </a:t>
            </a:r>
            <a:r>
              <a:rPr lang="en-US" altLang="zh-CN" dirty="0" smtClean="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              </a:t>
            </a:r>
            <a:r>
              <a:rPr lang="zh-CN" altLang="en-US" dirty="0" smtClean="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 </a:t>
            </a:r>
            <a:r>
              <a:rPr lang="en-US" altLang="zh-CN" dirty="0" smtClean="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172000kg</a:t>
            </a:r>
            <a:endParaRPr lang="en-US" altLang="zh-CN" dirty="0" smtClean="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endParaRPr>
          </a:p>
          <a:p>
            <a:pPr marL="342900" indent="0" fontAlgn="auto">
              <a:lnSpc>
                <a:spcPct val="130000"/>
              </a:lnSpc>
              <a:buClr>
                <a:srgbClr val="C70019"/>
              </a:buClr>
              <a:buFont typeface="Wingdings" panose="05000000000000000000" charset="0"/>
              <a:buChar char="l"/>
              <a:defRPr/>
            </a:pPr>
            <a:r>
              <a:rPr lang="zh-CN" altLang="en-US" dirty="0" smtClean="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最大总质量  </a:t>
            </a:r>
            <a:r>
              <a:rPr lang="en-US" altLang="zh-CN" dirty="0" smtClean="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             </a:t>
            </a:r>
            <a:r>
              <a:rPr lang="zh-CN" altLang="en-US" dirty="0" smtClean="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 </a:t>
            </a:r>
            <a:r>
              <a:rPr lang="en-US" altLang="zh-CN" dirty="0" smtClean="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392000kg</a:t>
            </a:r>
            <a:endParaRPr lang="en-US" altLang="zh-CN" dirty="0" smtClean="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endParaRPr>
          </a:p>
          <a:p>
            <a:pPr marL="342900" indent="0" fontAlgn="auto">
              <a:lnSpc>
                <a:spcPct val="130000"/>
              </a:lnSpc>
              <a:buClr>
                <a:srgbClr val="C70019"/>
              </a:buClr>
              <a:buFont typeface="Wingdings" panose="05000000000000000000" charset="0"/>
              <a:buChar char="l"/>
              <a:defRPr/>
            </a:pPr>
            <a:r>
              <a:rPr lang="zh-CN" altLang="en-US" dirty="0" smtClean="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堆装容量     </a:t>
            </a:r>
            <a:r>
              <a:rPr lang="en-US" altLang="zh-CN" dirty="0" smtClean="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              </a:t>
            </a:r>
            <a:r>
              <a:rPr lang="zh-CN" altLang="en-US" dirty="0" smtClean="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 </a:t>
            </a:r>
            <a:r>
              <a:rPr lang="en-US" altLang="zh-CN" dirty="0" smtClean="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160m³</a:t>
            </a:r>
            <a:endParaRPr lang="en-US" altLang="zh-CN" dirty="0" smtClean="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endParaRPr>
          </a:p>
          <a:p>
            <a:pPr marL="342900" indent="0" fontAlgn="auto">
              <a:lnSpc>
                <a:spcPct val="130000"/>
              </a:lnSpc>
              <a:buClr>
                <a:srgbClr val="C70019"/>
              </a:buClr>
              <a:buFont typeface="Wingdings" panose="05000000000000000000" charset="0"/>
              <a:buChar char="l"/>
              <a:defRPr/>
            </a:pPr>
            <a:r>
              <a:rPr lang="zh-CN" altLang="en-US" dirty="0" smtClean="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总功率       </a:t>
            </a:r>
            <a:r>
              <a:rPr lang="en-US" altLang="zh-CN" dirty="0" smtClean="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                </a:t>
            </a:r>
            <a:r>
              <a:rPr lang="zh-CN" altLang="en-US" dirty="0" smtClean="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 </a:t>
            </a:r>
            <a:r>
              <a:rPr lang="en-US" altLang="zh-CN" dirty="0" smtClean="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2500hp</a:t>
            </a:r>
            <a:endParaRPr lang="en-US" altLang="zh-CN" dirty="0" smtClean="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endParaRPr>
          </a:p>
          <a:p>
            <a:pPr marL="342900" indent="0" fontAlgn="auto">
              <a:lnSpc>
                <a:spcPct val="130000"/>
              </a:lnSpc>
              <a:buClr>
                <a:srgbClr val="C70019"/>
              </a:buClr>
              <a:buFont typeface="Wingdings" panose="05000000000000000000" charset="0"/>
              <a:buChar char="l"/>
              <a:defRPr/>
            </a:pPr>
            <a:r>
              <a:rPr lang="zh-CN" altLang="en-US" dirty="0" smtClean="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轮胎</a:t>
            </a:r>
            <a:r>
              <a:rPr lang="en-US" altLang="zh-CN" dirty="0" smtClean="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	             </a:t>
            </a:r>
            <a:r>
              <a:rPr lang="en-US" altLang="zh-CN" dirty="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46/90R57</a:t>
            </a:r>
            <a:endParaRPr lang="en-US" altLang="zh-CN" dirty="0" smtClean="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endParaRPr>
          </a:p>
          <a:p>
            <a:pPr marL="342900" indent="0" fontAlgn="auto">
              <a:lnSpc>
                <a:spcPct val="130000"/>
              </a:lnSpc>
              <a:buClr>
                <a:srgbClr val="C70019"/>
              </a:buClr>
              <a:buFont typeface="Wingdings" panose="05000000000000000000" charset="0"/>
              <a:buChar char="l"/>
              <a:defRPr/>
            </a:pPr>
            <a:r>
              <a:rPr lang="zh-CN" altLang="en-US" dirty="0" smtClean="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最高速度   </a:t>
            </a:r>
            <a:r>
              <a:rPr lang="en-US" altLang="zh-CN" dirty="0" smtClean="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          </a:t>
            </a:r>
            <a:r>
              <a:rPr lang="zh-CN" altLang="en-US" dirty="0" smtClean="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  </a:t>
            </a:r>
            <a:r>
              <a:rPr lang="en-US" altLang="zh-CN" dirty="0" smtClean="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    </a:t>
            </a:r>
            <a:r>
              <a:rPr lang="zh-CN" altLang="en-US" dirty="0" smtClean="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 </a:t>
            </a:r>
            <a:r>
              <a:rPr lang="en-US" altLang="zh-CN" dirty="0" smtClean="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57km/h</a:t>
            </a:r>
            <a:endParaRPr lang="en-US" altLang="zh-CN" dirty="0" smtClean="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endParaRPr>
          </a:p>
        </p:txBody>
      </p:sp>
      <p:sp>
        <p:nvSpPr>
          <p:cNvPr id="6" name="文本框 5"/>
          <p:cNvSpPr txBox="1"/>
          <p:nvPr/>
        </p:nvSpPr>
        <p:spPr>
          <a:xfrm>
            <a:off x="321945" y="4477385"/>
            <a:ext cx="11342370" cy="1835785"/>
          </a:xfrm>
          <a:prstGeom prst="rect">
            <a:avLst/>
          </a:prstGeom>
          <a:solidFill>
            <a:schemeClr val="accent4">
              <a:lumMod val="20000"/>
              <a:lumOff val="80000"/>
            </a:schemeClr>
          </a:solidFill>
        </p:spPr>
        <p:txBody>
          <a:bodyPr wrap="square" rtlCol="0" anchor="t">
            <a:spAutoFit/>
          </a:bodyPr>
          <a:p>
            <a:pPr marL="342900" indent="-342900" fontAlgn="auto">
              <a:lnSpc>
                <a:spcPct val="150000"/>
              </a:lnSpc>
              <a:buClr>
                <a:srgbClr val="C00000"/>
              </a:buClr>
              <a:buFont typeface="Wingdings" panose="05000000000000000000" charset="0"/>
              <a:buChar char="l"/>
            </a:pPr>
            <a:r>
              <a:rPr lang="zh-CN" altLang="en-US" b="1" dirty="0">
                <a:latin typeface="Times New Roman" panose="02020603050405020304" pitchFamily="18" charset="0"/>
                <a:ea typeface="+mn-ea"/>
                <a:cs typeface="+mn-ea"/>
                <a:sym typeface="+mn-ea"/>
              </a:rPr>
              <a:t>项目状况</a:t>
            </a:r>
            <a:endParaRPr lang="zh-CN" altLang="en-US" dirty="0">
              <a:latin typeface="Times New Roman" panose="02020603050405020304" pitchFamily="18" charset="0"/>
              <a:ea typeface="+mn-ea"/>
              <a:cs typeface="+mn-ea"/>
            </a:endParaRPr>
          </a:p>
          <a:p>
            <a:pPr indent="528955" fontAlgn="auto">
              <a:lnSpc>
                <a:spcPct val="160000"/>
              </a:lnSpc>
            </a:pPr>
            <a:r>
              <a:rPr lang="en-US" altLang="zh-CN" b="1" dirty="0" smtClean="0">
                <a:solidFill>
                  <a:srgbClr val="C00000"/>
                </a:solidFill>
                <a:latin typeface="Times New Roman" panose="02020603050405020304" pitchFamily="18" charset="0"/>
                <a:ea typeface="+mn-ea"/>
                <a:cs typeface="+mn-ea"/>
                <a:sym typeface="+mn-ea"/>
              </a:rPr>
              <a:t>首台车</a:t>
            </a:r>
            <a:r>
              <a:rPr lang="zh-CN" altLang="en-US" b="1" dirty="0" smtClean="0">
                <a:solidFill>
                  <a:srgbClr val="C00000"/>
                </a:solidFill>
                <a:latin typeface="Times New Roman" panose="02020603050405020304" pitchFamily="18" charset="0"/>
                <a:ea typeface="+mn-ea"/>
                <a:cs typeface="+mn-ea"/>
                <a:sym typeface="+mn-ea"/>
              </a:rPr>
              <a:t>于</a:t>
            </a:r>
            <a:r>
              <a:rPr lang="en-US" altLang="zh-CN" b="1" dirty="0" smtClean="0">
                <a:solidFill>
                  <a:srgbClr val="C00000"/>
                </a:solidFill>
                <a:latin typeface="Times New Roman" panose="02020603050405020304" pitchFamily="18" charset="0"/>
                <a:ea typeface="+mn-ea"/>
                <a:cs typeface="+mn-ea"/>
                <a:sym typeface="+mn-ea"/>
              </a:rPr>
              <a:t>2018年5月组装完成，通过厂内试验，满载运行里程超过1500公里，完成了加装LNG柴油双燃料系统后的试验、调试</a:t>
            </a:r>
            <a:r>
              <a:rPr lang="zh-CN" altLang="en-US" b="1" dirty="0" smtClean="0">
                <a:solidFill>
                  <a:srgbClr val="C00000"/>
                </a:solidFill>
                <a:latin typeface="Times New Roman" panose="02020603050405020304" pitchFamily="18" charset="0"/>
                <a:ea typeface="+mn-ea"/>
                <a:cs typeface="+mn-ea"/>
                <a:sym typeface="+mn-ea"/>
              </a:rPr>
              <a:t>；第二台</a:t>
            </a:r>
            <a:r>
              <a:rPr lang="en-US" altLang="zh-CN" b="1" dirty="0" smtClean="0">
                <a:solidFill>
                  <a:srgbClr val="C00000"/>
                </a:solidFill>
                <a:latin typeface="Times New Roman" panose="02020603050405020304" pitchFamily="18" charset="0"/>
                <a:ea typeface="+mn-ea"/>
                <a:cs typeface="+mn-ea"/>
                <a:sym typeface="+mn-ea"/>
              </a:rPr>
              <a:t>CR240E</a:t>
            </a:r>
            <a:r>
              <a:rPr lang="zh-CN" altLang="en-US" b="1" dirty="0" smtClean="0">
                <a:solidFill>
                  <a:srgbClr val="C00000"/>
                </a:solidFill>
                <a:latin typeface="Times New Roman" panose="02020603050405020304" pitchFamily="18" charset="0"/>
                <a:ea typeface="+mn-ea"/>
                <a:cs typeface="+mn-ea"/>
                <a:sym typeface="+mn-ea"/>
              </a:rPr>
              <a:t>型矿车于</a:t>
            </a:r>
            <a:r>
              <a:rPr lang="en-US" altLang="zh-CN" b="1" dirty="0" smtClean="0">
                <a:solidFill>
                  <a:srgbClr val="C00000"/>
                </a:solidFill>
                <a:latin typeface="Times New Roman" panose="02020603050405020304" pitchFamily="18" charset="0"/>
                <a:ea typeface="+mn-ea"/>
                <a:cs typeface="+mn-ea"/>
                <a:sym typeface="+mn-ea"/>
              </a:rPr>
              <a:t>2019</a:t>
            </a:r>
            <a:r>
              <a:rPr lang="zh-CN" altLang="en-US" b="1" dirty="0" smtClean="0">
                <a:solidFill>
                  <a:srgbClr val="C00000"/>
                </a:solidFill>
                <a:latin typeface="Times New Roman" panose="02020603050405020304" pitchFamily="18" charset="0"/>
                <a:ea typeface="+mn-ea"/>
                <a:cs typeface="+mn-ea"/>
                <a:sym typeface="+mn-ea"/>
              </a:rPr>
              <a:t>年</a:t>
            </a:r>
            <a:r>
              <a:rPr lang="en-US" altLang="zh-CN" b="1" dirty="0" smtClean="0">
                <a:solidFill>
                  <a:srgbClr val="C00000"/>
                </a:solidFill>
                <a:latin typeface="Times New Roman" panose="02020603050405020304" pitchFamily="18" charset="0"/>
                <a:ea typeface="+mn-ea"/>
                <a:cs typeface="+mn-ea"/>
                <a:sym typeface="+mn-ea"/>
              </a:rPr>
              <a:t>6</a:t>
            </a:r>
            <a:r>
              <a:rPr lang="zh-CN" altLang="en-US" b="1" dirty="0" smtClean="0">
                <a:solidFill>
                  <a:srgbClr val="C00000"/>
                </a:solidFill>
                <a:latin typeface="Times New Roman" panose="02020603050405020304" pitchFamily="18" charset="0"/>
                <a:ea typeface="+mn-ea"/>
                <a:cs typeface="+mn-ea"/>
                <a:sym typeface="+mn-ea"/>
              </a:rPr>
              <a:t>月</a:t>
            </a:r>
            <a:r>
              <a:rPr lang="en-US" altLang="zh-CN" b="1" dirty="0" smtClean="0">
                <a:solidFill>
                  <a:srgbClr val="C00000"/>
                </a:solidFill>
                <a:latin typeface="Times New Roman" panose="02020603050405020304" pitchFamily="18" charset="0"/>
                <a:ea typeface="+mn-ea"/>
                <a:cs typeface="+mn-ea"/>
                <a:sym typeface="+mn-ea"/>
              </a:rPr>
              <a:t>27</a:t>
            </a:r>
            <a:r>
              <a:rPr lang="zh-CN" altLang="en-US" b="1" dirty="0" smtClean="0">
                <a:solidFill>
                  <a:srgbClr val="C00000"/>
                </a:solidFill>
                <a:latin typeface="Times New Roman" panose="02020603050405020304" pitchFamily="18" charset="0"/>
                <a:ea typeface="+mn-ea"/>
                <a:cs typeface="+mn-ea"/>
                <a:sym typeface="+mn-ea"/>
              </a:rPr>
              <a:t>日下线，并于</a:t>
            </a:r>
            <a:r>
              <a:rPr lang="en-US" altLang="zh-CN" b="1" dirty="0" smtClean="0">
                <a:solidFill>
                  <a:srgbClr val="C00000"/>
                </a:solidFill>
                <a:latin typeface="Times New Roman" panose="02020603050405020304" pitchFamily="18" charset="0"/>
                <a:ea typeface="+mn-ea"/>
                <a:cs typeface="+mn-ea"/>
                <a:sym typeface="+mn-ea"/>
              </a:rPr>
              <a:t>8</a:t>
            </a:r>
            <a:r>
              <a:rPr lang="zh-CN" altLang="en-US" b="1" dirty="0" smtClean="0">
                <a:solidFill>
                  <a:srgbClr val="C00000"/>
                </a:solidFill>
                <a:latin typeface="Times New Roman" panose="02020603050405020304" pitchFamily="18" charset="0"/>
                <a:ea typeface="+mn-ea"/>
                <a:cs typeface="+mn-ea"/>
                <a:sym typeface="+mn-ea"/>
              </a:rPr>
              <a:t>月</a:t>
            </a:r>
            <a:r>
              <a:rPr lang="en-US" altLang="zh-CN" b="1" dirty="0" smtClean="0">
                <a:solidFill>
                  <a:srgbClr val="C00000"/>
                </a:solidFill>
                <a:latin typeface="Times New Roman" panose="02020603050405020304" pitchFamily="18" charset="0"/>
                <a:ea typeface="+mn-ea"/>
                <a:cs typeface="+mn-ea"/>
                <a:sym typeface="+mn-ea"/>
              </a:rPr>
              <a:t>26</a:t>
            </a:r>
            <a:r>
              <a:rPr lang="zh-CN" altLang="en-US" b="1" dirty="0" smtClean="0">
                <a:solidFill>
                  <a:srgbClr val="C00000"/>
                </a:solidFill>
                <a:latin typeface="Times New Roman" panose="02020603050405020304" pitchFamily="18" charset="0"/>
                <a:ea typeface="+mn-ea"/>
                <a:cs typeface="+mn-ea"/>
                <a:sym typeface="+mn-ea"/>
              </a:rPr>
              <a:t>日送至鞍钢集团矿业有限公司齐大山矿进行工业性试验。</a:t>
            </a:r>
            <a:endParaRPr lang="zh-CN" altLang="en-US" b="1" dirty="0" smtClean="0">
              <a:solidFill>
                <a:srgbClr val="C00000"/>
              </a:solidFill>
              <a:latin typeface="Times New Roman" panose="02020603050405020304" pitchFamily="18" charset="0"/>
              <a:ea typeface="+mn-ea"/>
              <a:cs typeface="+mn-ea"/>
              <a:sym typeface="+mn-ea"/>
            </a:endParaRPr>
          </a:p>
        </p:txBody>
      </p:sp>
      <p:sp>
        <p:nvSpPr>
          <p:cNvPr id="7" name="文本框 6"/>
          <p:cNvSpPr txBox="1"/>
          <p:nvPr/>
        </p:nvSpPr>
        <p:spPr>
          <a:xfrm>
            <a:off x="5413375" y="1196340"/>
            <a:ext cx="7976235" cy="3328670"/>
          </a:xfrm>
          <a:prstGeom prst="rect">
            <a:avLst/>
          </a:prstGeom>
          <a:noFill/>
        </p:spPr>
        <p:txBody>
          <a:bodyPr wrap="square" rtlCol="0">
            <a:spAutoFit/>
          </a:bodyPr>
          <a:p>
            <a:pPr marL="342900" indent="0" fontAlgn="auto">
              <a:lnSpc>
                <a:spcPct val="130000"/>
              </a:lnSpc>
              <a:buClr>
                <a:srgbClr val="C70019"/>
              </a:buClr>
              <a:buFont typeface="Wingdings" panose="05000000000000000000" charset="0"/>
              <a:buChar char="l"/>
              <a:defRPr/>
            </a:pPr>
            <a:r>
              <a:rPr lang="zh-CN" altLang="en-US" dirty="0" smtClean="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变流系统</a:t>
            </a:r>
            <a:r>
              <a:rPr lang="en-US" altLang="zh-CN" dirty="0" smtClean="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                         </a:t>
            </a:r>
            <a:r>
              <a:rPr lang="en-US" altLang="zh-CN">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tPower-TC4</a:t>
            </a:r>
            <a:endParaRPr lang="zh-CN" altLang="en-US" dirty="0" smtClean="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endParaRPr>
          </a:p>
          <a:p>
            <a:pPr marL="342900" indent="0" fontAlgn="auto">
              <a:lnSpc>
                <a:spcPct val="130000"/>
              </a:lnSpc>
              <a:buClr>
                <a:srgbClr val="C70019"/>
              </a:buClr>
              <a:buFont typeface="Wingdings" panose="05000000000000000000" charset="0"/>
              <a:buChar char="l"/>
              <a:defRPr/>
            </a:pPr>
            <a:r>
              <a:rPr lang="zh-CN" altLang="en-US">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柴油机         </a:t>
            </a:r>
            <a:r>
              <a:rPr lang="en-US" altLang="zh-CN">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                   </a:t>
            </a:r>
            <a:r>
              <a:rPr lang="en-US" altLang="zh-CN" dirty="0" smtClean="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MTU16V4000C13L</a:t>
            </a:r>
            <a:endParaRPr lang="en-US" altLang="zh-CN" dirty="0" smtClean="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endParaRPr>
          </a:p>
          <a:p>
            <a:pPr marL="342900" indent="0" fontAlgn="auto">
              <a:lnSpc>
                <a:spcPct val="130000"/>
              </a:lnSpc>
              <a:buClr>
                <a:srgbClr val="C70019"/>
              </a:buClr>
              <a:buFont typeface="Wingdings" panose="05000000000000000000" charset="0"/>
              <a:buNone/>
              <a:defRPr/>
            </a:pPr>
            <a:r>
              <a:rPr lang="zh-CN" altLang="en-US" dirty="0" smtClean="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                </a:t>
            </a:r>
            <a:r>
              <a:rPr lang="en-US" altLang="zh-CN" dirty="0" smtClean="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                         </a:t>
            </a:r>
            <a:r>
              <a:rPr lang="zh-CN" altLang="en-US" dirty="0" smtClean="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（可选</a:t>
            </a:r>
            <a:r>
              <a:rPr lang="en-US" dirty="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Cummins </a:t>
            </a:r>
            <a:r>
              <a:rPr lang="en-US" dirty="0" smtClean="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QS</a:t>
            </a:r>
            <a:r>
              <a:rPr lang="en-US" altLang="zh-CN" dirty="0" smtClean="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K6</a:t>
            </a:r>
            <a:r>
              <a:rPr lang="en-US" dirty="0" smtClean="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0</a:t>
            </a:r>
            <a:r>
              <a:rPr lang="zh-CN" altLang="en-US" dirty="0" smtClean="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a:t>
            </a:r>
            <a:endParaRPr lang="en-US" altLang="zh-CN">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endParaRPr>
          </a:p>
          <a:p>
            <a:pPr marL="342900" indent="0" fontAlgn="auto">
              <a:lnSpc>
                <a:spcPct val="130000"/>
              </a:lnSpc>
              <a:buClr>
                <a:srgbClr val="C70019"/>
              </a:buClr>
              <a:buFont typeface="Wingdings" panose="05000000000000000000" charset="0"/>
              <a:buChar char="l"/>
              <a:defRPr/>
            </a:pPr>
            <a:r>
              <a:rPr lang="zh-CN" altLang="en-US">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发电机       </a:t>
            </a:r>
            <a:r>
              <a:rPr lang="en-US" altLang="zh-CN">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                   </a:t>
            </a:r>
            <a:r>
              <a:rPr lang="zh-CN" altLang="en-US">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   </a:t>
            </a:r>
            <a:r>
              <a:rPr lang="en-US" altLang="zh-CN" dirty="0" smtClean="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YJ177E</a:t>
            </a:r>
            <a:endParaRPr lang="en-US" altLang="zh-CN">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endParaRPr>
          </a:p>
          <a:p>
            <a:pPr marL="342900" indent="0" fontAlgn="auto">
              <a:lnSpc>
                <a:spcPct val="130000"/>
              </a:lnSpc>
              <a:buClr>
                <a:srgbClr val="C70019"/>
              </a:buClr>
              <a:buFont typeface="Wingdings" panose="05000000000000000000" charset="0"/>
              <a:buChar char="l"/>
              <a:defRPr/>
            </a:pPr>
            <a:r>
              <a:rPr lang="zh-CN" altLang="en-US">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牵引电机</a:t>
            </a:r>
            <a:r>
              <a:rPr lang="en-US" altLang="zh-CN">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                         </a:t>
            </a:r>
            <a:r>
              <a:rPr lang="en-US" altLang="zh-CN" dirty="0" smtClean="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YP763-6</a:t>
            </a:r>
            <a:endParaRPr lang="zh-CN" altLang="en-US">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endParaRPr>
          </a:p>
          <a:p>
            <a:pPr marL="342900" indent="0" fontAlgn="auto">
              <a:lnSpc>
                <a:spcPct val="130000"/>
              </a:lnSpc>
              <a:buClr>
                <a:srgbClr val="C70019"/>
              </a:buClr>
              <a:buFont typeface="Wingdings" panose="05000000000000000000" charset="0"/>
              <a:buChar char="l"/>
              <a:defRPr/>
            </a:pPr>
            <a:r>
              <a:rPr lang="zh-CN" altLang="en-US" dirty="0" smtClean="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悬挂</a:t>
            </a:r>
            <a:r>
              <a:rPr lang="en-US" altLang="zh-CN" dirty="0" smtClean="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	                   </a:t>
            </a:r>
            <a:r>
              <a:rPr lang="zh-CN" altLang="en-US" dirty="0" smtClean="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前悬</a:t>
            </a:r>
            <a:r>
              <a:rPr lang="en-US" altLang="zh-CN" dirty="0" smtClean="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a:t>
            </a:r>
            <a:r>
              <a:rPr lang="zh-CN" altLang="en-US" dirty="0" smtClean="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麦弗逊式，后悬</a:t>
            </a:r>
            <a:r>
              <a:rPr lang="en-US" altLang="zh-CN" dirty="0" smtClean="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a:t>
            </a:r>
            <a:r>
              <a:rPr lang="zh-CN" altLang="en-US" dirty="0" smtClean="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四连杆结构</a:t>
            </a:r>
            <a:endParaRPr lang="zh-CN" altLang="en-US" dirty="0" smtClean="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endParaRPr>
          </a:p>
          <a:p>
            <a:pPr marL="342900" indent="0" fontAlgn="auto">
              <a:lnSpc>
                <a:spcPct val="130000"/>
              </a:lnSpc>
              <a:buClr>
                <a:srgbClr val="C70019"/>
              </a:buClr>
              <a:buFont typeface="Wingdings" panose="05000000000000000000" charset="0"/>
              <a:buChar char="l"/>
              <a:defRPr/>
            </a:pPr>
            <a:r>
              <a:rPr lang="zh-CN" altLang="en-US" dirty="0" smtClean="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制动</a:t>
            </a:r>
            <a:r>
              <a:rPr lang="en-US" altLang="zh-CN" dirty="0" smtClean="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	                  </a:t>
            </a:r>
            <a:r>
              <a:rPr lang="zh-CN" altLang="en-US" dirty="0" smtClean="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干式制动</a:t>
            </a:r>
            <a:r>
              <a:rPr lang="en-US" altLang="zh-CN" dirty="0" smtClean="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a:t>
            </a:r>
            <a:r>
              <a:rPr lang="zh-CN" altLang="en-US" dirty="0" smtClean="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弹簧驻车制动</a:t>
            </a:r>
            <a:endParaRPr lang="zh-CN" altLang="en-US" dirty="0" smtClean="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endParaRPr>
          </a:p>
          <a:p>
            <a:pPr marL="342900" indent="0" fontAlgn="auto">
              <a:lnSpc>
                <a:spcPct val="130000"/>
              </a:lnSpc>
              <a:buClr>
                <a:srgbClr val="C70019"/>
              </a:buClr>
              <a:buFont typeface="Wingdings" panose="05000000000000000000" charset="0"/>
              <a:buChar char="l"/>
              <a:defRPr/>
            </a:pPr>
            <a:r>
              <a:rPr lang="zh-CN" altLang="en-US" dirty="0" smtClean="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转向</a:t>
            </a:r>
            <a:r>
              <a:rPr lang="en-US" altLang="zh-CN" dirty="0" smtClean="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	                  </a:t>
            </a:r>
            <a:r>
              <a:rPr lang="zh-CN" altLang="en-US" dirty="0" smtClean="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液压助力自动回正的转向</a:t>
            </a:r>
            <a:endParaRPr lang="zh-CN" altLang="en-US" dirty="0" smtClean="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endParaRPr>
          </a:p>
          <a:p>
            <a:pPr marL="342900" indent="0" fontAlgn="auto">
              <a:lnSpc>
                <a:spcPct val="130000"/>
              </a:lnSpc>
              <a:buClr>
                <a:srgbClr val="C70019"/>
              </a:buClr>
              <a:buFont typeface="Wingdings" panose="05000000000000000000" charset="0"/>
              <a:buChar char="l"/>
              <a:defRPr/>
            </a:pPr>
            <a:r>
              <a:rPr lang="zh-CN" altLang="en-US" dirty="0" smtClean="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举</a:t>
            </a:r>
            <a:r>
              <a:rPr lang="zh-CN" altLang="en-US" dirty="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升系统      </a:t>
            </a:r>
            <a:r>
              <a:rPr lang="en-US" altLang="zh-CN" dirty="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                   </a:t>
            </a:r>
            <a:r>
              <a:rPr lang="zh-CN" altLang="en-US" dirty="0" smtClean="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二</a:t>
            </a:r>
            <a:r>
              <a:rPr lang="zh-CN" altLang="en-US" dirty="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rPr>
              <a:t>级举升液压油缸</a:t>
            </a:r>
            <a:endParaRPr lang="zh-CN" altLang="en-US" dirty="0">
              <a:solidFill>
                <a:schemeClr val="tx1"/>
              </a:solidFill>
              <a:uFillTx/>
              <a:latin typeface="Times New Roman" panose="02020603050405020304" pitchFamily="18" charset="0"/>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r>
              <a:rPr lang="zh-CN" altLang="en-US" smtClean="0"/>
              <a:t>中国中车股份有限公司 版权所有 </a:t>
            </a:r>
            <a:r>
              <a:rPr lang="en-US" altLang="zh-CN" smtClean="0"/>
              <a:t>2015</a:t>
            </a:r>
            <a:endParaRPr lang="zh-CN" altLang="en-US"/>
          </a:p>
        </p:txBody>
      </p:sp>
      <p:sp>
        <p:nvSpPr>
          <p:cNvPr id="5" name="灯片编号占位符 4"/>
          <p:cNvSpPr>
            <a:spLocks noGrp="1"/>
          </p:cNvSpPr>
          <p:nvPr>
            <p:ph type="sldNum" sz="quarter" idx="12"/>
          </p:nvPr>
        </p:nvSpPr>
        <p:spPr/>
        <p:txBody>
          <a:bodyPr/>
          <a:lstStyle/>
          <a:p>
            <a:fld id="{6B8E27FD-115D-4720-AE9C-63133A02825A}" type="slidenum">
              <a:rPr lang="zh-CN" altLang="en-US" smtClean="0"/>
            </a:fld>
            <a:endParaRPr lang="zh-CN" altLang="en-US" dirty="0"/>
          </a:p>
        </p:txBody>
      </p:sp>
      <p:sp>
        <p:nvSpPr>
          <p:cNvPr id="9" name="标题 8"/>
          <p:cNvSpPr>
            <a:spLocks noGrp="1"/>
          </p:cNvSpPr>
          <p:nvPr>
            <p:ph type="title"/>
          </p:nvPr>
        </p:nvSpPr>
        <p:spPr/>
        <p:txBody>
          <a:bodyPr/>
          <a:lstStyle/>
          <a:p>
            <a:pPr algn="l" defTabSz="914400">
              <a:buClrTx/>
              <a:buSzTx/>
              <a:buFontTx/>
            </a:pPr>
            <a:r>
              <a:rPr lang="zh-CN" altLang="en-US">
                <a:solidFill>
                  <a:srgbClr val="C00000"/>
                </a:solidFill>
              </a:rPr>
              <a:t>三 </a:t>
            </a:r>
            <a:r>
              <a:rPr lang="en-US" altLang="zh-CN">
                <a:solidFill>
                  <a:srgbClr val="C00000"/>
                </a:solidFill>
              </a:rPr>
              <a:t>| </a:t>
            </a:r>
            <a:r>
              <a:rPr lang="zh-CN" altLang="en-US">
                <a:solidFill>
                  <a:srgbClr val="C00000"/>
                </a:solidFill>
              </a:rPr>
              <a:t>中车大同公司矿车产品介绍   </a:t>
            </a:r>
            <a:endParaRPr lang="zh-CN" altLang="en-US" sz="2000" dirty="0">
              <a:solidFill>
                <a:schemeClr val="bg1">
                  <a:lumMod val="65000"/>
                </a:schemeClr>
              </a:solidFill>
            </a:endParaRPr>
          </a:p>
        </p:txBody>
      </p:sp>
      <p:sp>
        <p:nvSpPr>
          <p:cNvPr id="2" name="标题 7"/>
          <p:cNvSpPr>
            <a:spLocks noGrp="1"/>
          </p:cNvSpPr>
          <p:nvPr/>
        </p:nvSpPr>
        <p:spPr>
          <a:xfrm>
            <a:off x="6097905" y="0"/>
            <a:ext cx="7678420" cy="768350"/>
          </a:xfrm>
          <a:prstGeom prst="rect">
            <a:avLst/>
          </a:prstGeom>
          <a:noFill/>
          <a:ln>
            <a:noFill/>
          </a:ln>
        </p:spPr>
        <p:txBody>
          <a:bodyPr vert="horz" wrap="square" lIns="91432" tIns="45716" rIns="91432" bIns="45716" numCol="1" anchor="ctr" anchorCtr="0" compatLnSpc="1"/>
          <a:lstStyle>
            <a:lvl1pPr algn="l" rtl="0" eaLnBrk="1" fontAlgn="base" hangingPunct="1">
              <a:spcBef>
                <a:spcPct val="0"/>
              </a:spcBef>
              <a:spcAft>
                <a:spcPct val="0"/>
              </a:spcAft>
              <a:defRPr sz="2800" b="1" kern="1200">
                <a:solidFill>
                  <a:schemeClr val="tx1"/>
                </a:solidFill>
                <a:latin typeface="+mj-lt"/>
                <a:ea typeface="+mj-ea"/>
                <a:cs typeface="+mj-cs"/>
              </a:defRPr>
            </a:lvl1pPr>
            <a:lvl2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2pPr>
            <a:lvl3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3pPr>
            <a:lvl4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4pPr>
            <a:lvl5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5pPr>
            <a:lvl6pPr marL="4572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9144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13716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18288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algn="l">
              <a:buClrTx/>
              <a:buSzTx/>
              <a:buFontTx/>
            </a:pPr>
            <a:r>
              <a:rPr lang="en-US" altLang="zh-CN" sz="2000" dirty="0">
                <a:solidFill>
                  <a:schemeClr val="tx1"/>
                </a:solidFill>
                <a:sym typeface="+mn-ea"/>
              </a:rPr>
              <a:t>   </a:t>
            </a:r>
            <a:r>
              <a:rPr lang="zh-CN" altLang="en-US" sz="2000" dirty="0">
                <a:solidFill>
                  <a:schemeClr val="tx1"/>
                </a:solidFill>
                <a:sym typeface="+mn-ea"/>
              </a:rPr>
              <a:t> ——</a:t>
            </a:r>
            <a:r>
              <a:rPr lang="en-US" altLang="zh-CN" sz="2000" dirty="0">
                <a:solidFill>
                  <a:schemeClr val="tx1"/>
                </a:solidFill>
                <a:sym typeface="+mn-ea"/>
              </a:rPr>
              <a:t>CR240E</a:t>
            </a:r>
            <a:r>
              <a:rPr lang="zh-CN" altLang="en-US" sz="2000" dirty="0">
                <a:solidFill>
                  <a:schemeClr val="tx1"/>
                </a:solidFill>
                <a:sym typeface="+mn-ea"/>
              </a:rPr>
              <a:t>型矿车产品介绍</a:t>
            </a:r>
            <a:endParaRPr lang="zh-CN" altLang="en-US" sz="2000" dirty="0">
              <a:solidFill>
                <a:schemeClr val="tx1"/>
              </a:solidFill>
              <a:sym typeface="+mn-ea"/>
            </a:endParaRPr>
          </a:p>
        </p:txBody>
      </p:sp>
      <p:sp>
        <p:nvSpPr>
          <p:cNvPr id="6" name="文本框 5"/>
          <p:cNvSpPr txBox="1"/>
          <p:nvPr/>
        </p:nvSpPr>
        <p:spPr>
          <a:xfrm>
            <a:off x="570230" y="929005"/>
            <a:ext cx="11094720" cy="2056765"/>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nchor="t">
            <a:spAutoFit/>
          </a:bodyPr>
          <a:p>
            <a:pPr marL="342900" indent="-342900" fontAlgn="auto">
              <a:lnSpc>
                <a:spcPct val="150000"/>
              </a:lnSpc>
              <a:buClr>
                <a:srgbClr val="C00000"/>
              </a:buClr>
              <a:buFont typeface="Wingdings" panose="05000000000000000000" charset="0"/>
              <a:buChar char="l"/>
            </a:pPr>
            <a:r>
              <a:rPr lang="en-US" altLang="zh-CN" b="1" dirty="0">
                <a:solidFill>
                  <a:schemeClr val="tx1"/>
                </a:solidFill>
                <a:latin typeface="Times New Roman" panose="02020603050405020304" pitchFamily="18" charset="0"/>
                <a:ea typeface="+mn-ea"/>
                <a:cs typeface="+mn-ea"/>
                <a:sym typeface="+mn-ea"/>
              </a:rPr>
              <a:t>CR240E</a:t>
            </a:r>
            <a:r>
              <a:rPr lang="zh-CN" altLang="en-US" b="1" dirty="0">
                <a:solidFill>
                  <a:schemeClr val="tx1"/>
                </a:solidFill>
                <a:latin typeface="Times New Roman" panose="02020603050405020304" pitchFamily="18" charset="0"/>
                <a:ea typeface="+mn-ea"/>
                <a:cs typeface="+mn-ea"/>
                <a:sym typeface="+mn-ea"/>
              </a:rPr>
              <a:t>型矿车工业性试验概况</a:t>
            </a:r>
            <a:endParaRPr lang="zh-CN" altLang="en-US" dirty="0">
              <a:solidFill>
                <a:schemeClr val="tx1"/>
              </a:solidFill>
              <a:latin typeface="Times New Roman" panose="02020603050405020304" pitchFamily="18" charset="0"/>
              <a:ea typeface="+mn-ea"/>
              <a:cs typeface="+mn-ea"/>
            </a:endParaRPr>
          </a:p>
          <a:p>
            <a:pPr marL="0" indent="0" algn="just" fontAlgn="base">
              <a:lnSpc>
                <a:spcPct val="180000"/>
              </a:lnSpc>
              <a:spcBef>
                <a:spcPct val="20000"/>
              </a:spcBef>
              <a:buClr>
                <a:srgbClr val="C70019"/>
              </a:buClr>
              <a:buFont typeface="Wingdings" panose="05000000000000000000" charset="0"/>
              <a:buNone/>
            </a:pPr>
            <a:r>
              <a:rPr lang="en-US" altLang="zh-CN" dirty="0" smtClean="0">
                <a:solidFill>
                  <a:schemeClr val="tx1"/>
                </a:solidFill>
                <a:uFillTx/>
                <a:latin typeface="Times New Roman" panose="02020603050405020304" pitchFamily="18" charset="0"/>
                <a:ea typeface="微软雅黑" panose="020B0503020204020204" pitchFamily="34" charset="-122"/>
                <a:cs typeface="+mn-ea"/>
                <a:sym typeface="+mn-ea"/>
              </a:rPr>
              <a:t>        2018年12月27日，中车大同公司与鞍钢矿业齐大山铁矿签订了CR240E型矿用自卸车工业性试验协议。2019年6月27日，为鞍钢定制的CR240E型矿车在中车大同公司下线。8月26日，</a:t>
            </a:r>
            <a:r>
              <a:rPr lang="en-US" altLang="zh-CN" dirty="0" smtClean="0">
                <a:solidFill>
                  <a:schemeClr val="tx1"/>
                </a:solidFill>
                <a:uFillTx/>
                <a:latin typeface="Times New Roman" panose="02020603050405020304" pitchFamily="18" charset="0"/>
                <a:ea typeface="微软雅黑" panose="020B0503020204020204" pitchFamily="34" charset="-122"/>
                <a:cs typeface="+mn-ea"/>
                <a:sym typeface="+mn-lt"/>
              </a:rPr>
              <a:t>CR240E型矿车以大部件的形式全部运至齐大山铁矿山下工业场地，经过齐大山铁矿入场安全培训后开始进行组装。</a:t>
            </a:r>
            <a:endParaRPr lang="en-US" altLang="zh-CN" dirty="0" smtClean="0">
              <a:solidFill>
                <a:schemeClr val="tx1"/>
              </a:solidFill>
              <a:uFillTx/>
              <a:latin typeface="Times New Roman" panose="02020603050405020304" pitchFamily="18" charset="0"/>
              <a:ea typeface="微软雅黑" panose="020B0503020204020204" pitchFamily="34" charset="-122"/>
              <a:cs typeface="+mn-ea"/>
              <a:sym typeface="+mn-ea"/>
            </a:endParaRPr>
          </a:p>
        </p:txBody>
      </p:sp>
      <p:grpSp>
        <p:nvGrpSpPr>
          <p:cNvPr id="7" name="组合 6"/>
          <p:cNvGrpSpPr/>
          <p:nvPr/>
        </p:nvGrpSpPr>
        <p:grpSpPr>
          <a:xfrm>
            <a:off x="1938655" y="3116580"/>
            <a:ext cx="7844155" cy="3185160"/>
            <a:chOff x="861" y="1287"/>
            <a:chExt cx="17538" cy="8684"/>
          </a:xfrm>
        </p:grpSpPr>
        <p:sp>
          <p:nvSpPr>
            <p:cNvPr id="8" name="圆角矩形 7"/>
            <p:cNvSpPr/>
            <p:nvPr/>
          </p:nvSpPr>
          <p:spPr>
            <a:xfrm>
              <a:off x="861" y="1287"/>
              <a:ext cx="17538" cy="8685"/>
            </a:xfrm>
            <a:prstGeom prst="roundRect">
              <a:avLst/>
            </a:prstGeom>
            <a:solidFill>
              <a:schemeClr val="tx2">
                <a:lumMod val="40000"/>
                <a:lumOff val="60000"/>
              </a:schemeClr>
            </a:solidFill>
            <a:ln>
              <a:noFill/>
            </a:ln>
            <a:effectLst>
              <a:softEdge rad="152400"/>
            </a:effectLst>
          </p:spPr>
          <p:txBody>
            <a:bodyPr vert="horz" wrap="none" lIns="91440" tIns="45720" rIns="91440" bIns="45720" numCol="1" rtlCol="0" anchor="ctr" anchorCtr="0" compatLnSpc="1"/>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bg1"/>
                </a:solidFill>
                <a:effectLst/>
                <a:latin typeface="Arial" panose="020B0604020202020204" pitchFamily="34" charset="0"/>
                <a:ea typeface="黑体" panose="02010609060101010101" pitchFamily="49" charset="-122"/>
              </a:endParaRPr>
            </a:p>
          </p:txBody>
        </p:sp>
        <p:pic>
          <p:nvPicPr>
            <p:cNvPr id="3" name="图片 -2147482351"/>
            <p:cNvPicPr>
              <a:picLocks noChangeAspect="1"/>
            </p:cNvPicPr>
            <p:nvPr/>
          </p:nvPicPr>
          <p:blipFill>
            <a:blip r:embed="rId1"/>
            <a:stretch>
              <a:fillRect/>
            </a:stretch>
          </p:blipFill>
          <p:spPr>
            <a:xfrm>
              <a:off x="1733" y="2203"/>
              <a:ext cx="11649" cy="7024"/>
            </a:xfrm>
            <a:prstGeom prst="rect">
              <a:avLst/>
            </a:prstGeom>
            <a:noFill/>
            <a:ln w="9525">
              <a:noFill/>
            </a:ln>
          </p:spPr>
        </p:pic>
        <p:pic>
          <p:nvPicPr>
            <p:cNvPr id="1073742866" name="图片 1073742865" descr="c63a4243b1aa6c8e0023155dad86dac"/>
            <p:cNvPicPr>
              <a:picLocks noChangeAspect="1"/>
            </p:cNvPicPr>
            <p:nvPr/>
          </p:nvPicPr>
          <p:blipFill>
            <a:blip r:embed="rId2"/>
            <a:stretch>
              <a:fillRect/>
            </a:stretch>
          </p:blipFill>
          <p:spPr>
            <a:xfrm>
              <a:off x="13724" y="6438"/>
              <a:ext cx="3821" cy="2789"/>
            </a:xfrm>
            <a:prstGeom prst="rect">
              <a:avLst/>
            </a:prstGeom>
            <a:noFill/>
            <a:ln w="9525">
              <a:noFill/>
            </a:ln>
          </p:spPr>
        </p:pic>
        <p:pic>
          <p:nvPicPr>
            <p:cNvPr id="1073742867" name="图片 1073742866" descr="9cc3f5726ef5fb31ce78f51a5c6cdfa"/>
            <p:cNvPicPr>
              <a:picLocks noChangeAspect="1"/>
            </p:cNvPicPr>
            <p:nvPr/>
          </p:nvPicPr>
          <p:blipFill>
            <a:blip r:embed="rId3"/>
            <a:stretch>
              <a:fillRect/>
            </a:stretch>
          </p:blipFill>
          <p:spPr>
            <a:xfrm>
              <a:off x="13725" y="2203"/>
              <a:ext cx="3820" cy="4017"/>
            </a:xfrm>
            <a:prstGeom prst="rect">
              <a:avLst/>
            </a:prstGeom>
            <a:noFill/>
            <a:ln w="9525">
              <a:noFill/>
            </a:ln>
          </p:spPr>
        </p:pic>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r>
              <a:rPr lang="zh-CN" altLang="en-US" smtClean="0"/>
              <a:t>中国中车股份有限公司 版权所有 </a:t>
            </a:r>
            <a:r>
              <a:rPr lang="en-US" altLang="zh-CN" smtClean="0"/>
              <a:t>2015</a:t>
            </a:r>
            <a:endParaRPr lang="zh-CN" altLang="en-US"/>
          </a:p>
        </p:txBody>
      </p:sp>
      <p:sp>
        <p:nvSpPr>
          <p:cNvPr id="5" name="灯片编号占位符 4"/>
          <p:cNvSpPr>
            <a:spLocks noGrp="1"/>
          </p:cNvSpPr>
          <p:nvPr>
            <p:ph type="sldNum" sz="quarter" idx="12"/>
          </p:nvPr>
        </p:nvSpPr>
        <p:spPr/>
        <p:txBody>
          <a:bodyPr/>
          <a:lstStyle/>
          <a:p>
            <a:fld id="{6B8E27FD-115D-4720-AE9C-63133A02825A}" type="slidenum">
              <a:rPr lang="zh-CN" altLang="en-US" smtClean="0"/>
            </a:fld>
            <a:endParaRPr lang="zh-CN" altLang="en-US" dirty="0"/>
          </a:p>
        </p:txBody>
      </p:sp>
      <p:sp>
        <p:nvSpPr>
          <p:cNvPr id="9" name="标题 8"/>
          <p:cNvSpPr>
            <a:spLocks noGrp="1"/>
          </p:cNvSpPr>
          <p:nvPr>
            <p:ph type="title"/>
          </p:nvPr>
        </p:nvSpPr>
        <p:spPr/>
        <p:txBody>
          <a:bodyPr/>
          <a:lstStyle/>
          <a:p>
            <a:pPr algn="l" defTabSz="914400">
              <a:buClrTx/>
              <a:buSzTx/>
              <a:buFontTx/>
            </a:pPr>
            <a:r>
              <a:rPr lang="zh-CN" altLang="en-US">
                <a:solidFill>
                  <a:srgbClr val="C00000"/>
                </a:solidFill>
              </a:rPr>
              <a:t>三 </a:t>
            </a:r>
            <a:r>
              <a:rPr lang="en-US" altLang="zh-CN">
                <a:solidFill>
                  <a:srgbClr val="C00000"/>
                </a:solidFill>
              </a:rPr>
              <a:t>| </a:t>
            </a:r>
            <a:r>
              <a:rPr lang="zh-CN" altLang="en-US">
                <a:solidFill>
                  <a:srgbClr val="C00000"/>
                </a:solidFill>
              </a:rPr>
              <a:t>中车大同公司矿车产品介绍   </a:t>
            </a:r>
            <a:endParaRPr lang="zh-CN" altLang="en-US" sz="2000" dirty="0">
              <a:solidFill>
                <a:schemeClr val="bg1">
                  <a:lumMod val="65000"/>
                </a:schemeClr>
              </a:solidFill>
            </a:endParaRPr>
          </a:p>
        </p:txBody>
      </p:sp>
      <p:sp>
        <p:nvSpPr>
          <p:cNvPr id="2" name="标题 7"/>
          <p:cNvSpPr>
            <a:spLocks noGrp="1"/>
          </p:cNvSpPr>
          <p:nvPr/>
        </p:nvSpPr>
        <p:spPr>
          <a:xfrm>
            <a:off x="6097905" y="0"/>
            <a:ext cx="7678420" cy="768350"/>
          </a:xfrm>
          <a:prstGeom prst="rect">
            <a:avLst/>
          </a:prstGeom>
          <a:noFill/>
          <a:ln>
            <a:noFill/>
          </a:ln>
        </p:spPr>
        <p:txBody>
          <a:bodyPr vert="horz" wrap="square" lIns="91432" tIns="45716" rIns="91432" bIns="45716" numCol="1" anchor="ctr" anchorCtr="0" compatLnSpc="1"/>
          <a:lstStyle>
            <a:lvl1pPr algn="l" rtl="0" eaLnBrk="1" fontAlgn="base" hangingPunct="1">
              <a:spcBef>
                <a:spcPct val="0"/>
              </a:spcBef>
              <a:spcAft>
                <a:spcPct val="0"/>
              </a:spcAft>
              <a:defRPr sz="2800" b="1" kern="1200">
                <a:solidFill>
                  <a:schemeClr val="tx1"/>
                </a:solidFill>
                <a:latin typeface="+mj-lt"/>
                <a:ea typeface="+mj-ea"/>
                <a:cs typeface="+mj-cs"/>
              </a:defRPr>
            </a:lvl1pPr>
            <a:lvl2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2pPr>
            <a:lvl3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3pPr>
            <a:lvl4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4pPr>
            <a:lvl5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5pPr>
            <a:lvl6pPr marL="4572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9144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13716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18288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algn="l">
              <a:buClrTx/>
              <a:buSzTx/>
              <a:buFontTx/>
            </a:pPr>
            <a:r>
              <a:rPr lang="en-US" altLang="zh-CN" sz="2000" dirty="0">
                <a:solidFill>
                  <a:schemeClr val="tx1"/>
                </a:solidFill>
                <a:sym typeface="+mn-ea"/>
              </a:rPr>
              <a:t>   </a:t>
            </a:r>
            <a:r>
              <a:rPr lang="zh-CN" altLang="en-US" sz="2000" dirty="0">
                <a:solidFill>
                  <a:schemeClr val="tx1"/>
                </a:solidFill>
                <a:sym typeface="+mn-ea"/>
              </a:rPr>
              <a:t> ——</a:t>
            </a:r>
            <a:r>
              <a:rPr lang="en-US" altLang="zh-CN" sz="2000" dirty="0">
                <a:solidFill>
                  <a:schemeClr val="tx1"/>
                </a:solidFill>
                <a:sym typeface="+mn-ea"/>
              </a:rPr>
              <a:t>CR240E</a:t>
            </a:r>
            <a:r>
              <a:rPr lang="zh-CN" altLang="en-US" sz="2000" dirty="0">
                <a:solidFill>
                  <a:schemeClr val="tx1"/>
                </a:solidFill>
                <a:sym typeface="+mn-ea"/>
              </a:rPr>
              <a:t>型矿车产品介绍</a:t>
            </a:r>
            <a:endParaRPr lang="zh-CN" altLang="en-US" sz="2000" dirty="0">
              <a:solidFill>
                <a:schemeClr val="tx1"/>
              </a:solidFill>
              <a:sym typeface="+mn-ea"/>
            </a:endParaRPr>
          </a:p>
        </p:txBody>
      </p:sp>
      <p:sp>
        <p:nvSpPr>
          <p:cNvPr id="10" name="单圆角矩形 9"/>
          <p:cNvSpPr/>
          <p:nvPr/>
        </p:nvSpPr>
        <p:spPr>
          <a:xfrm>
            <a:off x="-13970" y="1052195"/>
            <a:ext cx="11405870" cy="5430520"/>
          </a:xfrm>
          <a:prstGeom prst="round1Rect">
            <a:avLst/>
          </a:prstGeom>
          <a:gradFill>
            <a:gsLst>
              <a:gs pos="0">
                <a:schemeClr val="bg1"/>
              </a:gs>
              <a:gs pos="100000">
                <a:schemeClr val="bg1">
                  <a:lumMod val="95000"/>
                </a:schemeClr>
              </a:gs>
            </a:gsLst>
            <a:lin ang="16140000" scaled="0"/>
          </a:gra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bg1"/>
              </a:solidFill>
              <a:effectLst/>
              <a:latin typeface="Arial" panose="020B0604020202020204" pitchFamily="34" charset="0"/>
              <a:ea typeface="黑体" panose="02010609060101010101" pitchFamily="49" charset="-122"/>
            </a:endParaRPr>
          </a:p>
        </p:txBody>
      </p:sp>
      <p:sp>
        <p:nvSpPr>
          <p:cNvPr id="12" name="内容占位符 8"/>
          <p:cNvSpPr>
            <a:spLocks noGrp="1"/>
          </p:cNvSpPr>
          <p:nvPr/>
        </p:nvSpPr>
        <p:spPr>
          <a:xfrm>
            <a:off x="925195" y="1315085"/>
            <a:ext cx="10052685" cy="2078355"/>
          </a:xfrm>
          <a:prstGeom prst="rect">
            <a:avLst/>
          </a:prstGeom>
          <a:noFill/>
          <a:ln>
            <a:noFill/>
          </a:ln>
        </p:spPr>
        <p:txBody>
          <a:bodyPr vert="horz" wrap="square" lIns="91432" tIns="45716" rIns="91432" bIns="45716" numCol="1" anchor="t" anchorCtr="0" compatLnSpc="1"/>
          <a:lstStyle>
            <a:lvl1pPr marL="342900" indent="-342900" algn="l" rtl="0" eaLnBrk="1" fontAlgn="base" hangingPunct="1">
              <a:spcBef>
                <a:spcPct val="20000"/>
              </a:spcBef>
              <a:spcAft>
                <a:spcPct val="0"/>
              </a:spcAft>
              <a:buClr>
                <a:srgbClr val="C70019"/>
              </a:buClr>
              <a:buSzPct val="50000"/>
              <a:buFont typeface="Wingdings" panose="05000000000000000000" pitchFamily="2" charset="2"/>
              <a:buChar char="l"/>
              <a:defRPr sz="2400" kern="1200">
                <a:solidFill>
                  <a:schemeClr val="tx1"/>
                </a:solidFill>
                <a:latin typeface="+mn-lt"/>
                <a:ea typeface="+mn-ea"/>
                <a:cs typeface="+mn-cs"/>
              </a:defRPr>
            </a:lvl1pPr>
            <a:lvl2pPr marL="800100" indent="-342900" algn="l" rtl="0" eaLnBrk="1" fontAlgn="base" hangingPunct="1">
              <a:spcBef>
                <a:spcPct val="20000"/>
              </a:spcBef>
              <a:spcAft>
                <a:spcPct val="0"/>
              </a:spcAft>
              <a:buClr>
                <a:srgbClr val="C70019"/>
              </a:buClr>
              <a:buSzPct val="50000"/>
              <a:buFont typeface="Wingdings" panose="05000000000000000000" pitchFamily="2" charset="2"/>
              <a:buChar char="l"/>
              <a:defRPr sz="2000" kern="1200">
                <a:solidFill>
                  <a:schemeClr val="tx1"/>
                </a:solidFill>
                <a:latin typeface="+mn-lt"/>
                <a:ea typeface="+mn-ea"/>
                <a:cs typeface="+mn-cs"/>
              </a:defRPr>
            </a:lvl2pPr>
            <a:lvl3pPr marL="1200150" indent="-285750" algn="l" rtl="0" eaLnBrk="1" fontAlgn="base" hangingPunct="1">
              <a:spcBef>
                <a:spcPct val="20000"/>
              </a:spcBef>
              <a:spcAft>
                <a:spcPct val="0"/>
              </a:spcAft>
              <a:buClr>
                <a:srgbClr val="C70019"/>
              </a:buClr>
              <a:buSzPct val="50000"/>
              <a:buFont typeface="Wingdings" panose="05000000000000000000" pitchFamily="2" charset="2"/>
              <a:buChar char="l"/>
              <a:defRPr kern="1200">
                <a:solidFill>
                  <a:schemeClr val="tx1"/>
                </a:solidFill>
                <a:latin typeface="+mn-lt"/>
                <a:ea typeface="+mn-ea"/>
                <a:cs typeface="+mn-cs"/>
              </a:defRPr>
            </a:lvl3pPr>
            <a:lvl4pPr marL="1657350" indent="-285750" algn="l" rtl="0" eaLnBrk="1" fontAlgn="base" hangingPunct="1">
              <a:spcBef>
                <a:spcPct val="20000"/>
              </a:spcBef>
              <a:spcAft>
                <a:spcPct val="0"/>
              </a:spcAft>
              <a:buClr>
                <a:srgbClr val="C70019"/>
              </a:buClr>
              <a:buSzPct val="50000"/>
              <a:buFont typeface="Wingdings" panose="05000000000000000000" pitchFamily="2" charset="2"/>
              <a:buChar char="l"/>
              <a:defRPr sz="1600" kern="1200">
                <a:solidFill>
                  <a:schemeClr val="tx1"/>
                </a:solidFill>
                <a:latin typeface="+mn-lt"/>
                <a:ea typeface="+mn-ea"/>
                <a:cs typeface="+mn-cs"/>
              </a:defRPr>
            </a:lvl4pPr>
            <a:lvl5pPr marL="2057400" indent="-228600" algn="l" rtl="0" eaLnBrk="1" fontAlgn="base" hangingPunct="1">
              <a:spcBef>
                <a:spcPct val="20000"/>
              </a:spcBef>
              <a:spcAft>
                <a:spcPct val="0"/>
              </a:spcAft>
              <a:buClr>
                <a:srgbClr val="C70019"/>
              </a:buClr>
              <a:buChar char="»"/>
              <a:defRPr kern="1200">
                <a:solidFill>
                  <a:schemeClr val="tx1"/>
                </a:solidFill>
                <a:latin typeface="+mn-lt"/>
                <a:ea typeface="宋体" panose="02010600030101010101" pitchFamily="2" charset="-122"/>
                <a:cs typeface="+mn-cs"/>
              </a:defRPr>
            </a:lvl5pPr>
            <a:lvl6pPr marL="25146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base">
              <a:lnSpc>
                <a:spcPct val="170000"/>
              </a:lnSpc>
              <a:spcBef>
                <a:spcPct val="20000"/>
              </a:spcBef>
              <a:buClr>
                <a:srgbClr val="C70019"/>
              </a:buClr>
              <a:buFont typeface="Wingdings" panose="05000000000000000000" charset="0"/>
              <a:buNone/>
            </a:pPr>
            <a:r>
              <a:rPr lang="en-US" altLang="zh-CN" sz="1800" dirty="0">
                <a:solidFill>
                  <a:schemeClr val="tx1"/>
                </a:solidFill>
                <a:sym typeface="+mn-lt"/>
              </a:rPr>
              <a:t>   </a:t>
            </a:r>
            <a:r>
              <a:rPr lang="en-US" altLang="zh-CN" sz="1400" dirty="0">
                <a:solidFill>
                  <a:schemeClr val="tx1"/>
                </a:solidFill>
                <a:uFillTx/>
                <a:latin typeface="Times New Roman" panose="02020603050405020304" pitchFamily="18" charset="0"/>
                <a:ea typeface="微软雅黑" panose="020B0503020204020204" pitchFamily="34" charset="-122"/>
                <a:sym typeface="+mn-lt"/>
              </a:rPr>
              <a:t>   </a:t>
            </a:r>
            <a:r>
              <a:rPr lang="en-US" altLang="zh-CN" sz="1800" dirty="0">
                <a:solidFill>
                  <a:schemeClr val="tx1"/>
                </a:solidFill>
                <a:uFillTx/>
                <a:latin typeface="Times New Roman" panose="02020603050405020304" pitchFamily="18" charset="0"/>
                <a:ea typeface="微软雅黑" panose="020B0503020204020204" pitchFamily="34" charset="-122"/>
                <a:sym typeface="+mn-lt"/>
              </a:rPr>
              <a:t> 9月29日，CR240E</a:t>
            </a:r>
            <a:r>
              <a:rPr lang="zh-CN" altLang="en-US" sz="1800" dirty="0">
                <a:solidFill>
                  <a:schemeClr val="tx1"/>
                </a:solidFill>
                <a:uFillTx/>
                <a:latin typeface="Times New Roman" panose="02020603050405020304" pitchFamily="18" charset="0"/>
                <a:ea typeface="微软雅黑" panose="020B0503020204020204" pitchFamily="34" charset="-122"/>
                <a:sym typeface="+mn-lt"/>
              </a:rPr>
              <a:t>型</a:t>
            </a:r>
            <a:r>
              <a:rPr lang="en-US" altLang="zh-CN" sz="1800" dirty="0">
                <a:solidFill>
                  <a:schemeClr val="tx1"/>
                </a:solidFill>
                <a:uFillTx/>
                <a:latin typeface="Times New Roman" panose="02020603050405020304" pitchFamily="18" charset="0"/>
                <a:ea typeface="微软雅黑" panose="020B0503020204020204" pitchFamily="34" charset="-122"/>
                <a:sym typeface="+mn-lt"/>
              </a:rPr>
              <a:t>矿车组装完成，并于9月30日顺利驶入齐大山铁矿采场汽运作业区</a:t>
            </a:r>
            <a:r>
              <a:rPr lang="zh-CN" altLang="en-US" sz="1800" dirty="0">
                <a:solidFill>
                  <a:schemeClr val="tx1"/>
                </a:solidFill>
                <a:uFillTx/>
                <a:latin typeface="Times New Roman" panose="02020603050405020304" pitchFamily="18" charset="0"/>
                <a:ea typeface="微软雅黑" panose="020B0503020204020204" pitchFamily="34" charset="-122"/>
                <a:sym typeface="+mn-lt"/>
              </a:rPr>
              <a:t>，</a:t>
            </a:r>
            <a:r>
              <a:rPr lang="en-US" altLang="zh-CN" sz="1800" dirty="0">
                <a:solidFill>
                  <a:schemeClr val="tx1"/>
                </a:solidFill>
                <a:uFillTx/>
                <a:latin typeface="Times New Roman" panose="02020603050405020304" pitchFamily="18" charset="0"/>
                <a:ea typeface="微软雅黑" panose="020B0503020204020204" pitchFamily="34" charset="-122"/>
                <a:sym typeface="+mn-lt"/>
              </a:rPr>
              <a:t>开始进行各项静态、动态调试工作。</a:t>
            </a:r>
            <a:r>
              <a:rPr lang="en-US" altLang="zh-CN" sz="1800" kern="0" dirty="0">
                <a:uFillTx/>
                <a:latin typeface="Times New Roman" panose="02020603050405020304" pitchFamily="18" charset="0"/>
                <a:ea typeface="微软雅黑" panose="020B0503020204020204" pitchFamily="34" charset="-122"/>
                <a:sym typeface="+mn-lt"/>
              </a:rPr>
              <a:t> 11月22日，齐大山铁矿</a:t>
            </a:r>
            <a:r>
              <a:rPr lang="zh-CN" altLang="en-US" sz="1800" kern="0" dirty="0">
                <a:uFillTx/>
                <a:latin typeface="Times New Roman" panose="02020603050405020304" pitchFamily="18" charset="0"/>
                <a:ea typeface="微软雅黑" panose="020B0503020204020204" pitchFamily="34" charset="-122"/>
                <a:sym typeface="+mn-lt"/>
              </a:rPr>
              <a:t>相关部门会同</a:t>
            </a:r>
            <a:r>
              <a:rPr lang="en-US" altLang="zh-CN" sz="1800" kern="0" dirty="0">
                <a:uFillTx/>
                <a:latin typeface="Times New Roman" panose="02020603050405020304" pitchFamily="18" charset="0"/>
                <a:ea typeface="微软雅黑" panose="020B0503020204020204" pitchFamily="34" charset="-122"/>
                <a:sym typeface="+mn-lt"/>
              </a:rPr>
              <a:t>中车</a:t>
            </a:r>
            <a:r>
              <a:rPr lang="zh-CN" altLang="en-US" sz="1800" kern="0" dirty="0">
                <a:uFillTx/>
                <a:latin typeface="Times New Roman" panose="02020603050405020304" pitchFamily="18" charset="0"/>
                <a:ea typeface="微软雅黑" panose="020B0503020204020204" pitchFamily="34" charset="-122"/>
                <a:sym typeface="+mn-lt"/>
              </a:rPr>
              <a:t>大同</a:t>
            </a:r>
            <a:r>
              <a:rPr lang="en-US" altLang="zh-CN" sz="1800" kern="0" dirty="0">
                <a:uFillTx/>
                <a:latin typeface="Times New Roman" panose="02020603050405020304" pitchFamily="18" charset="0"/>
                <a:ea typeface="微软雅黑" panose="020B0503020204020204" pitchFamily="34" charset="-122"/>
                <a:sym typeface="+mn-lt"/>
              </a:rPr>
              <a:t>公司现场负责人召开专题会议</a:t>
            </a:r>
            <a:r>
              <a:rPr lang="zh-CN" altLang="en-US" sz="1800" kern="0" dirty="0">
                <a:uFillTx/>
                <a:latin typeface="Times New Roman" panose="02020603050405020304" pitchFamily="18" charset="0"/>
                <a:ea typeface="微软雅黑" panose="020B0503020204020204" pitchFamily="34" charset="-122"/>
                <a:sym typeface="+mn-lt"/>
              </a:rPr>
              <a:t>，</a:t>
            </a:r>
            <a:r>
              <a:rPr lang="en-US" altLang="zh-CN" sz="1800" kern="0" dirty="0">
                <a:uFillTx/>
                <a:latin typeface="Times New Roman" panose="02020603050405020304" pitchFamily="18" charset="0"/>
                <a:ea typeface="微软雅黑" panose="020B0503020204020204" pitchFamily="34" charset="-122"/>
                <a:sym typeface="+mn-lt"/>
              </a:rPr>
              <a:t>正式将CR240E</a:t>
            </a:r>
            <a:r>
              <a:rPr lang="zh-CN" altLang="en-US" sz="1800" kern="0" dirty="0">
                <a:uFillTx/>
                <a:latin typeface="Times New Roman" panose="02020603050405020304" pitchFamily="18" charset="0"/>
                <a:ea typeface="微软雅黑" panose="020B0503020204020204" pitchFamily="34" charset="-122"/>
                <a:sym typeface="+mn-lt"/>
              </a:rPr>
              <a:t>型</a:t>
            </a:r>
            <a:r>
              <a:rPr lang="en-US" altLang="zh-CN" sz="1800" kern="0" dirty="0">
                <a:uFillTx/>
                <a:latin typeface="Times New Roman" panose="02020603050405020304" pitchFamily="18" charset="0"/>
                <a:ea typeface="微软雅黑" panose="020B0503020204020204" pitchFamily="34" charset="-122"/>
                <a:sym typeface="+mn-lt"/>
              </a:rPr>
              <a:t>矿车交付至齐大山铁矿，编入汽运作业区生产车辆。CR240E</a:t>
            </a:r>
            <a:r>
              <a:rPr lang="zh-CN" altLang="en-US" sz="1800" kern="0" dirty="0">
                <a:uFillTx/>
                <a:latin typeface="Times New Roman" panose="02020603050405020304" pitchFamily="18" charset="0"/>
                <a:ea typeface="微软雅黑" panose="020B0503020204020204" pitchFamily="34" charset="-122"/>
                <a:sym typeface="+mn-lt"/>
              </a:rPr>
              <a:t>型</a:t>
            </a:r>
            <a:r>
              <a:rPr lang="en-US" altLang="zh-CN" sz="1800" kern="0" dirty="0">
                <a:uFillTx/>
                <a:latin typeface="Times New Roman" panose="02020603050405020304" pitchFamily="18" charset="0"/>
                <a:ea typeface="微软雅黑" panose="020B0503020204020204" pitchFamily="34" charset="-122"/>
                <a:sym typeface="+mn-lt"/>
              </a:rPr>
              <a:t>矿车开始进行为期一年的工业试验。</a:t>
            </a:r>
            <a:endParaRPr lang="en-US" altLang="zh-CN" sz="1800" kern="0" dirty="0">
              <a:solidFill>
                <a:schemeClr val="tx1"/>
              </a:solidFill>
              <a:uFillTx/>
              <a:latin typeface="Times New Roman" panose="02020603050405020304" pitchFamily="18" charset="0"/>
              <a:ea typeface="微软雅黑" panose="020B0503020204020204" pitchFamily="34" charset="-122"/>
              <a:sym typeface="+mn-lt"/>
            </a:endParaRPr>
          </a:p>
          <a:p>
            <a:pPr marL="0" indent="0" algn="just" fontAlgn="base">
              <a:lnSpc>
                <a:spcPct val="150000"/>
              </a:lnSpc>
              <a:spcBef>
                <a:spcPct val="20000"/>
              </a:spcBef>
              <a:buClr>
                <a:srgbClr val="C70019"/>
              </a:buClr>
              <a:buFont typeface="Wingdings" panose="05000000000000000000" charset="0"/>
              <a:buNone/>
            </a:pPr>
            <a:endParaRPr lang="en-US" altLang="zh-CN" sz="1800" dirty="0">
              <a:solidFill>
                <a:schemeClr val="tx1"/>
              </a:solidFill>
              <a:uFillTx/>
              <a:latin typeface="Times New Roman" panose="02020603050405020304" pitchFamily="18" charset="0"/>
              <a:ea typeface="微软雅黑" panose="020B0503020204020204" pitchFamily="34" charset="-122"/>
              <a:sym typeface="+mn-lt"/>
            </a:endParaRPr>
          </a:p>
        </p:txBody>
      </p:sp>
      <p:grpSp>
        <p:nvGrpSpPr>
          <p:cNvPr id="13" name="组合 12"/>
          <p:cNvGrpSpPr/>
          <p:nvPr/>
        </p:nvGrpSpPr>
        <p:grpSpPr>
          <a:xfrm>
            <a:off x="1570355" y="3017520"/>
            <a:ext cx="9028430" cy="3324407"/>
            <a:chOff x="1185" y="3993"/>
            <a:chExt cx="12008" cy="4071"/>
          </a:xfrm>
        </p:grpSpPr>
        <p:sp>
          <p:nvSpPr>
            <p:cNvPr id="14" name="流程图: 资料带 13"/>
            <p:cNvSpPr/>
            <p:nvPr/>
          </p:nvSpPr>
          <p:spPr>
            <a:xfrm>
              <a:off x="1185" y="3993"/>
              <a:ext cx="12008" cy="4071"/>
            </a:xfrm>
            <a:prstGeom prst="flowChartPunchedTape">
              <a:avLst/>
            </a:prstGeom>
            <a:solidFill>
              <a:schemeClr val="bg1">
                <a:lumMod val="75000"/>
              </a:schemeClr>
            </a:solidFill>
            <a:ln>
              <a:noFill/>
            </a:ln>
          </p:spPr>
          <p:txBody>
            <a:bodyPr vert="horz" wrap="none" lIns="91440" tIns="45720" rIns="91440" bIns="45720" numCol="1" rtlCol="0" anchor="ctr" anchorCtr="0" compatLnSpc="1"/>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bg1"/>
                </a:solidFill>
                <a:effectLst/>
                <a:latin typeface="Arial" panose="020B0604020202020204" pitchFamily="34" charset="0"/>
                <a:ea typeface="黑体" panose="02010609060101010101" pitchFamily="49" charset="-122"/>
              </a:endParaRPr>
            </a:p>
          </p:txBody>
        </p:sp>
        <p:pic>
          <p:nvPicPr>
            <p:cNvPr id="3" name="图片 2" descr="微信图片_20200108151017"/>
            <p:cNvPicPr>
              <a:picLocks noChangeAspect="1"/>
            </p:cNvPicPr>
            <p:nvPr/>
          </p:nvPicPr>
          <p:blipFill>
            <a:blip r:embed="rId1"/>
            <a:stretch>
              <a:fillRect/>
            </a:stretch>
          </p:blipFill>
          <p:spPr>
            <a:xfrm>
              <a:off x="9580" y="4334"/>
              <a:ext cx="2905" cy="2776"/>
            </a:xfrm>
            <a:prstGeom prst="rect">
              <a:avLst/>
            </a:prstGeom>
            <a:noFill/>
            <a:ln w="9525">
              <a:noFill/>
            </a:ln>
            <a:effectLst>
              <a:softEdge rad="127000"/>
            </a:effectLst>
          </p:spPr>
        </p:pic>
        <p:pic>
          <p:nvPicPr>
            <p:cNvPr id="11" name="图片 -2147482350"/>
            <p:cNvPicPr>
              <a:picLocks noChangeAspect="1"/>
            </p:cNvPicPr>
            <p:nvPr/>
          </p:nvPicPr>
          <p:blipFill>
            <a:blip r:embed="rId2"/>
            <a:stretch>
              <a:fillRect/>
            </a:stretch>
          </p:blipFill>
          <p:spPr>
            <a:xfrm>
              <a:off x="2281" y="5289"/>
              <a:ext cx="3296" cy="2377"/>
            </a:xfrm>
            <a:prstGeom prst="rect">
              <a:avLst/>
            </a:prstGeom>
            <a:noFill/>
            <a:ln w="9525">
              <a:noFill/>
            </a:ln>
            <a:effectLst>
              <a:softEdge rad="127000"/>
            </a:effectLst>
          </p:spPr>
        </p:pic>
        <p:pic>
          <p:nvPicPr>
            <p:cNvPr id="15" name="图片 14" descr="cdac917181f5edf5fb97eefd0b33c91"/>
            <p:cNvPicPr>
              <a:picLocks noChangeAspect="1"/>
            </p:cNvPicPr>
            <p:nvPr/>
          </p:nvPicPr>
          <p:blipFill>
            <a:blip r:embed="rId3"/>
            <a:stretch>
              <a:fillRect/>
            </a:stretch>
          </p:blipFill>
          <p:spPr>
            <a:xfrm>
              <a:off x="5812" y="4828"/>
              <a:ext cx="3330" cy="2492"/>
            </a:xfrm>
            <a:prstGeom prst="rect">
              <a:avLst/>
            </a:prstGeom>
            <a:noFill/>
            <a:ln w="9525">
              <a:noFill/>
            </a:ln>
            <a:effectLst>
              <a:softEdge rad="114300"/>
            </a:effectLst>
          </p:spPr>
        </p:pic>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r>
              <a:rPr lang="zh-CN" altLang="en-US" smtClean="0"/>
              <a:t>中国中车股份有限公司 版权所有 </a:t>
            </a:r>
            <a:r>
              <a:rPr lang="en-US" altLang="zh-CN" smtClean="0"/>
              <a:t>2015</a:t>
            </a:r>
            <a:endParaRPr lang="zh-CN" altLang="en-US"/>
          </a:p>
        </p:txBody>
      </p:sp>
      <p:sp>
        <p:nvSpPr>
          <p:cNvPr id="5" name="灯片编号占位符 4"/>
          <p:cNvSpPr>
            <a:spLocks noGrp="1"/>
          </p:cNvSpPr>
          <p:nvPr>
            <p:ph type="sldNum" sz="quarter" idx="12"/>
          </p:nvPr>
        </p:nvSpPr>
        <p:spPr/>
        <p:txBody>
          <a:bodyPr/>
          <a:lstStyle/>
          <a:p>
            <a:fld id="{6B8E27FD-115D-4720-AE9C-63133A02825A}" type="slidenum">
              <a:rPr lang="zh-CN" altLang="en-US" smtClean="0"/>
            </a:fld>
            <a:endParaRPr lang="zh-CN" altLang="en-US" dirty="0"/>
          </a:p>
        </p:txBody>
      </p:sp>
      <p:sp>
        <p:nvSpPr>
          <p:cNvPr id="9" name="标题 8"/>
          <p:cNvSpPr>
            <a:spLocks noGrp="1"/>
          </p:cNvSpPr>
          <p:nvPr>
            <p:ph type="title"/>
          </p:nvPr>
        </p:nvSpPr>
        <p:spPr/>
        <p:txBody>
          <a:bodyPr/>
          <a:lstStyle/>
          <a:p>
            <a:pPr algn="l" defTabSz="914400">
              <a:buClrTx/>
              <a:buSzTx/>
              <a:buFontTx/>
            </a:pPr>
            <a:r>
              <a:rPr lang="zh-CN" altLang="en-US">
                <a:solidFill>
                  <a:srgbClr val="C00000"/>
                </a:solidFill>
              </a:rPr>
              <a:t>三 </a:t>
            </a:r>
            <a:r>
              <a:rPr lang="en-US" altLang="zh-CN">
                <a:solidFill>
                  <a:srgbClr val="C00000"/>
                </a:solidFill>
              </a:rPr>
              <a:t>| </a:t>
            </a:r>
            <a:r>
              <a:rPr lang="zh-CN" altLang="en-US">
                <a:solidFill>
                  <a:srgbClr val="C00000"/>
                </a:solidFill>
              </a:rPr>
              <a:t>中车大同公司矿车产品介绍   </a:t>
            </a:r>
            <a:endParaRPr lang="zh-CN" altLang="en-US" sz="2000" dirty="0">
              <a:solidFill>
                <a:schemeClr val="bg1">
                  <a:lumMod val="65000"/>
                </a:schemeClr>
              </a:solidFill>
            </a:endParaRPr>
          </a:p>
        </p:txBody>
      </p:sp>
      <p:sp>
        <p:nvSpPr>
          <p:cNvPr id="2" name="标题 7"/>
          <p:cNvSpPr>
            <a:spLocks noGrp="1"/>
          </p:cNvSpPr>
          <p:nvPr/>
        </p:nvSpPr>
        <p:spPr>
          <a:xfrm>
            <a:off x="6097905" y="0"/>
            <a:ext cx="7678420" cy="768350"/>
          </a:xfrm>
          <a:prstGeom prst="rect">
            <a:avLst/>
          </a:prstGeom>
          <a:noFill/>
          <a:ln>
            <a:noFill/>
          </a:ln>
        </p:spPr>
        <p:txBody>
          <a:bodyPr vert="horz" wrap="square" lIns="91432" tIns="45716" rIns="91432" bIns="45716" numCol="1" anchor="ctr" anchorCtr="0" compatLnSpc="1"/>
          <a:lstStyle>
            <a:lvl1pPr algn="l" rtl="0" eaLnBrk="1" fontAlgn="base" hangingPunct="1">
              <a:spcBef>
                <a:spcPct val="0"/>
              </a:spcBef>
              <a:spcAft>
                <a:spcPct val="0"/>
              </a:spcAft>
              <a:defRPr sz="2800" b="1" kern="1200">
                <a:solidFill>
                  <a:schemeClr val="tx1"/>
                </a:solidFill>
                <a:latin typeface="+mj-lt"/>
                <a:ea typeface="+mj-ea"/>
                <a:cs typeface="+mj-cs"/>
              </a:defRPr>
            </a:lvl1pPr>
            <a:lvl2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2pPr>
            <a:lvl3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3pPr>
            <a:lvl4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4pPr>
            <a:lvl5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5pPr>
            <a:lvl6pPr marL="4572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9144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13716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18288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algn="l">
              <a:buClrTx/>
              <a:buSzTx/>
              <a:buFontTx/>
            </a:pPr>
            <a:r>
              <a:rPr lang="en-US" altLang="zh-CN" sz="2000" dirty="0">
                <a:solidFill>
                  <a:schemeClr val="tx1"/>
                </a:solidFill>
                <a:sym typeface="+mn-ea"/>
              </a:rPr>
              <a:t>   </a:t>
            </a:r>
            <a:r>
              <a:rPr lang="zh-CN" altLang="en-US" sz="2000" dirty="0">
                <a:solidFill>
                  <a:schemeClr val="tx1"/>
                </a:solidFill>
                <a:sym typeface="+mn-ea"/>
              </a:rPr>
              <a:t> ——</a:t>
            </a:r>
            <a:r>
              <a:rPr lang="en-US" altLang="zh-CN" sz="2000" dirty="0">
                <a:solidFill>
                  <a:schemeClr val="tx1"/>
                </a:solidFill>
                <a:sym typeface="+mn-ea"/>
              </a:rPr>
              <a:t>CR240E</a:t>
            </a:r>
            <a:r>
              <a:rPr lang="zh-CN" altLang="en-US" sz="2000" dirty="0">
                <a:solidFill>
                  <a:schemeClr val="tx1"/>
                </a:solidFill>
                <a:sym typeface="+mn-ea"/>
              </a:rPr>
              <a:t>型矿车产品介绍</a:t>
            </a:r>
            <a:endParaRPr lang="zh-CN" altLang="en-US" sz="2000" dirty="0">
              <a:solidFill>
                <a:schemeClr val="tx1"/>
              </a:solidFill>
              <a:sym typeface="+mn-ea"/>
            </a:endParaRPr>
          </a:p>
        </p:txBody>
      </p:sp>
      <p:sp>
        <p:nvSpPr>
          <p:cNvPr id="12" name="内容占位符 8"/>
          <p:cNvSpPr>
            <a:spLocks noGrp="1"/>
          </p:cNvSpPr>
          <p:nvPr/>
        </p:nvSpPr>
        <p:spPr>
          <a:xfrm>
            <a:off x="1123315" y="1393190"/>
            <a:ext cx="5253990" cy="2047875"/>
          </a:xfrm>
          <a:prstGeom prst="rect">
            <a:avLst/>
          </a:prstGeom>
          <a:noFill/>
          <a:ln>
            <a:noFill/>
          </a:ln>
        </p:spPr>
        <p:txBody>
          <a:bodyPr vert="horz" wrap="square" lIns="91432" tIns="45716" rIns="91432" bIns="45716" numCol="1" anchor="t" anchorCtr="0" compatLnSpc="1"/>
          <a:lstStyle>
            <a:lvl1pPr marL="342900" indent="-342900" algn="l" rtl="0" eaLnBrk="1" fontAlgn="base" hangingPunct="1">
              <a:spcBef>
                <a:spcPct val="20000"/>
              </a:spcBef>
              <a:spcAft>
                <a:spcPct val="0"/>
              </a:spcAft>
              <a:buClr>
                <a:srgbClr val="C70019"/>
              </a:buClr>
              <a:buSzPct val="50000"/>
              <a:buFont typeface="Wingdings" panose="05000000000000000000" pitchFamily="2" charset="2"/>
              <a:buChar char="l"/>
              <a:defRPr sz="2400" kern="1200">
                <a:solidFill>
                  <a:schemeClr val="tx1"/>
                </a:solidFill>
                <a:latin typeface="+mn-lt"/>
                <a:ea typeface="+mn-ea"/>
                <a:cs typeface="+mn-cs"/>
              </a:defRPr>
            </a:lvl1pPr>
            <a:lvl2pPr marL="800100" indent="-342900" algn="l" rtl="0" eaLnBrk="1" fontAlgn="base" hangingPunct="1">
              <a:spcBef>
                <a:spcPct val="20000"/>
              </a:spcBef>
              <a:spcAft>
                <a:spcPct val="0"/>
              </a:spcAft>
              <a:buClr>
                <a:srgbClr val="C70019"/>
              </a:buClr>
              <a:buSzPct val="50000"/>
              <a:buFont typeface="Wingdings" panose="05000000000000000000" pitchFamily="2" charset="2"/>
              <a:buChar char="l"/>
              <a:defRPr sz="2000" kern="1200">
                <a:solidFill>
                  <a:schemeClr val="tx1"/>
                </a:solidFill>
                <a:latin typeface="+mn-lt"/>
                <a:ea typeface="+mn-ea"/>
                <a:cs typeface="+mn-cs"/>
              </a:defRPr>
            </a:lvl2pPr>
            <a:lvl3pPr marL="1200150" indent="-285750" algn="l" rtl="0" eaLnBrk="1" fontAlgn="base" hangingPunct="1">
              <a:spcBef>
                <a:spcPct val="20000"/>
              </a:spcBef>
              <a:spcAft>
                <a:spcPct val="0"/>
              </a:spcAft>
              <a:buClr>
                <a:srgbClr val="C70019"/>
              </a:buClr>
              <a:buSzPct val="50000"/>
              <a:buFont typeface="Wingdings" panose="05000000000000000000" pitchFamily="2" charset="2"/>
              <a:buChar char="l"/>
              <a:defRPr kern="1200">
                <a:solidFill>
                  <a:schemeClr val="tx1"/>
                </a:solidFill>
                <a:latin typeface="+mn-lt"/>
                <a:ea typeface="+mn-ea"/>
                <a:cs typeface="+mn-cs"/>
              </a:defRPr>
            </a:lvl3pPr>
            <a:lvl4pPr marL="1657350" indent="-285750" algn="l" rtl="0" eaLnBrk="1" fontAlgn="base" hangingPunct="1">
              <a:spcBef>
                <a:spcPct val="20000"/>
              </a:spcBef>
              <a:spcAft>
                <a:spcPct val="0"/>
              </a:spcAft>
              <a:buClr>
                <a:srgbClr val="C70019"/>
              </a:buClr>
              <a:buSzPct val="50000"/>
              <a:buFont typeface="Wingdings" panose="05000000000000000000" pitchFamily="2" charset="2"/>
              <a:buChar char="l"/>
              <a:defRPr sz="1600" kern="1200">
                <a:solidFill>
                  <a:schemeClr val="tx1"/>
                </a:solidFill>
                <a:latin typeface="+mn-lt"/>
                <a:ea typeface="+mn-ea"/>
                <a:cs typeface="+mn-cs"/>
              </a:defRPr>
            </a:lvl4pPr>
            <a:lvl5pPr marL="2057400" indent="-228600" algn="l" rtl="0" eaLnBrk="1" fontAlgn="base" hangingPunct="1">
              <a:spcBef>
                <a:spcPct val="20000"/>
              </a:spcBef>
              <a:spcAft>
                <a:spcPct val="0"/>
              </a:spcAft>
              <a:buClr>
                <a:srgbClr val="C70019"/>
              </a:buClr>
              <a:buChar char="»"/>
              <a:defRPr kern="1200">
                <a:solidFill>
                  <a:schemeClr val="tx1"/>
                </a:solidFill>
                <a:latin typeface="+mn-lt"/>
                <a:ea typeface="宋体" panose="02010600030101010101" pitchFamily="2" charset="-122"/>
                <a:cs typeface="+mn-cs"/>
              </a:defRPr>
            </a:lvl5pPr>
            <a:lvl6pPr marL="25146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base">
              <a:lnSpc>
                <a:spcPct val="200000"/>
              </a:lnSpc>
              <a:spcBef>
                <a:spcPct val="20000"/>
              </a:spcBef>
              <a:buClr>
                <a:srgbClr val="C70019"/>
              </a:buClr>
              <a:buFont typeface="Wingdings" panose="05000000000000000000" charset="0"/>
              <a:buNone/>
            </a:pPr>
            <a:r>
              <a:rPr lang="en-US" altLang="zh-CN" sz="1800" dirty="0">
                <a:solidFill>
                  <a:schemeClr val="tx1"/>
                </a:solidFill>
                <a:sym typeface="+mn-lt"/>
              </a:rPr>
              <a:t>       </a:t>
            </a:r>
            <a:r>
              <a:rPr lang="en-US" altLang="zh-CN" sz="1800" dirty="0">
                <a:solidFill>
                  <a:schemeClr val="tx1"/>
                </a:solidFill>
                <a:uFillTx/>
                <a:latin typeface="Times New Roman" panose="02020603050405020304" pitchFamily="18" charset="0"/>
                <a:ea typeface="微软雅黑" panose="020B0503020204020204" pitchFamily="34" charset="-122"/>
                <a:sym typeface="+mn-lt"/>
              </a:rPr>
              <a:t>试验期间，中车大同公司邀请第三方检测机构“国家工程机械质量监督检验中心”对CR240E</a:t>
            </a:r>
            <a:r>
              <a:rPr lang="zh-CN" altLang="en-US" sz="1800" dirty="0">
                <a:solidFill>
                  <a:schemeClr val="tx1"/>
                </a:solidFill>
                <a:uFillTx/>
                <a:latin typeface="Times New Roman" panose="02020603050405020304" pitchFamily="18" charset="0"/>
                <a:ea typeface="微软雅黑" panose="020B0503020204020204" pitchFamily="34" charset="-122"/>
                <a:sym typeface="+mn-lt"/>
              </a:rPr>
              <a:t>型</a:t>
            </a:r>
            <a:r>
              <a:rPr lang="en-US" altLang="zh-CN" sz="1800" dirty="0">
                <a:solidFill>
                  <a:schemeClr val="tx1"/>
                </a:solidFill>
                <a:uFillTx/>
                <a:latin typeface="Times New Roman" panose="02020603050405020304" pitchFamily="18" charset="0"/>
                <a:ea typeface="微软雅黑" panose="020B0503020204020204" pitchFamily="34" charset="-122"/>
                <a:sym typeface="+mn-lt"/>
              </a:rPr>
              <a:t>矿车的整车性能、安全性、可靠性进行了测试，测试结果均在合格范围内。</a:t>
            </a:r>
            <a:endParaRPr lang="en-US" altLang="zh-CN" sz="1800" dirty="0">
              <a:solidFill>
                <a:schemeClr val="tx1"/>
              </a:solidFill>
              <a:sym typeface="+mn-lt"/>
            </a:endParaRPr>
          </a:p>
          <a:p>
            <a:pPr marL="0" indent="0" algn="just" fontAlgn="base">
              <a:lnSpc>
                <a:spcPct val="150000"/>
              </a:lnSpc>
              <a:spcBef>
                <a:spcPct val="20000"/>
              </a:spcBef>
              <a:buClr>
                <a:srgbClr val="C70019"/>
              </a:buClr>
              <a:buFont typeface="Wingdings" panose="05000000000000000000" charset="0"/>
              <a:buNone/>
            </a:pPr>
            <a:endParaRPr lang="en-US" altLang="zh-CN" sz="1800" dirty="0">
              <a:solidFill>
                <a:schemeClr val="tx1"/>
              </a:solidFill>
              <a:sym typeface="+mn-lt"/>
            </a:endParaRPr>
          </a:p>
          <a:p>
            <a:pPr marL="0" indent="0" algn="just" fontAlgn="base">
              <a:lnSpc>
                <a:spcPct val="180000"/>
              </a:lnSpc>
              <a:spcBef>
                <a:spcPct val="20000"/>
              </a:spcBef>
              <a:buClr>
                <a:srgbClr val="C70019"/>
              </a:buClr>
              <a:buFont typeface="Wingdings" panose="05000000000000000000" charset="0"/>
              <a:buNone/>
            </a:pPr>
            <a:endParaRPr lang="en-US" altLang="zh-CN" sz="1800" dirty="0">
              <a:solidFill>
                <a:schemeClr val="tx1"/>
              </a:solidFill>
              <a:sym typeface="+mn-lt"/>
            </a:endParaRPr>
          </a:p>
          <a:p>
            <a:pPr marL="0" indent="0" algn="just" fontAlgn="base">
              <a:lnSpc>
                <a:spcPct val="180000"/>
              </a:lnSpc>
              <a:spcBef>
                <a:spcPct val="20000"/>
              </a:spcBef>
              <a:buClr>
                <a:srgbClr val="C70019"/>
              </a:buClr>
              <a:buFont typeface="Wingdings" panose="05000000000000000000" charset="0"/>
              <a:buNone/>
            </a:pPr>
            <a:endParaRPr lang="en-US" altLang="zh-CN" sz="1800" dirty="0">
              <a:solidFill>
                <a:schemeClr val="tx1"/>
              </a:solidFill>
              <a:sym typeface="+mn-lt"/>
            </a:endParaRPr>
          </a:p>
        </p:txBody>
      </p:sp>
      <p:grpSp>
        <p:nvGrpSpPr>
          <p:cNvPr id="10" name="组合 9"/>
          <p:cNvGrpSpPr/>
          <p:nvPr/>
        </p:nvGrpSpPr>
        <p:grpSpPr>
          <a:xfrm>
            <a:off x="853440" y="3731260"/>
            <a:ext cx="10628630" cy="3039110"/>
            <a:chOff x="1232" y="6657"/>
            <a:chExt cx="16450" cy="2847"/>
          </a:xfrm>
        </p:grpSpPr>
        <p:sp>
          <p:nvSpPr>
            <p:cNvPr id="8" name="横卷形 7"/>
            <p:cNvSpPr/>
            <p:nvPr/>
          </p:nvSpPr>
          <p:spPr>
            <a:xfrm>
              <a:off x="1232" y="6657"/>
              <a:ext cx="16450" cy="2502"/>
            </a:xfrm>
            <a:prstGeom prst="horizontalScroll">
              <a:avLst/>
            </a:prstGeom>
            <a:solidFill>
              <a:schemeClr val="accent1"/>
            </a:solidFill>
            <a:ln>
              <a:noFill/>
            </a:ln>
          </p:spPr>
          <p:txBody>
            <a:bodyPr vert="horz" wrap="none" lIns="91440" tIns="252095"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bg1"/>
                </a:solidFill>
                <a:effectLst/>
                <a:latin typeface="Arial" panose="020B0604020202020204" pitchFamily="34" charset="0"/>
                <a:ea typeface="黑体" panose="02010609060101010101" pitchFamily="49" charset="-122"/>
              </a:endParaRPr>
            </a:p>
          </p:txBody>
        </p:sp>
        <p:sp>
          <p:nvSpPr>
            <p:cNvPr id="3" name="内容占位符 8"/>
            <p:cNvSpPr>
              <a:spLocks noGrp="1"/>
            </p:cNvSpPr>
            <p:nvPr/>
          </p:nvSpPr>
          <p:spPr>
            <a:xfrm>
              <a:off x="1504" y="6849"/>
              <a:ext cx="15276" cy="2655"/>
            </a:xfrm>
            <a:prstGeom prst="rect">
              <a:avLst/>
            </a:prstGeom>
            <a:noFill/>
            <a:ln>
              <a:noFill/>
            </a:ln>
          </p:spPr>
          <p:txBody>
            <a:bodyPr vert="horz" wrap="square" lIns="91432" tIns="431800" rIns="91432" bIns="45716" numCol="1" anchor="t" anchorCtr="0" compatLnSpc="1"/>
            <a:lstStyle>
              <a:lvl1pPr marL="342900" indent="-342900" algn="l" rtl="0" eaLnBrk="1" fontAlgn="base" hangingPunct="1">
                <a:spcBef>
                  <a:spcPct val="20000"/>
                </a:spcBef>
                <a:spcAft>
                  <a:spcPct val="0"/>
                </a:spcAft>
                <a:buClr>
                  <a:srgbClr val="C70019"/>
                </a:buClr>
                <a:buSzPct val="50000"/>
                <a:buFont typeface="Wingdings" panose="05000000000000000000" pitchFamily="2" charset="2"/>
                <a:buChar char="l"/>
                <a:defRPr sz="2400" kern="1200">
                  <a:solidFill>
                    <a:schemeClr val="tx1"/>
                  </a:solidFill>
                  <a:latin typeface="+mn-lt"/>
                  <a:ea typeface="+mn-ea"/>
                  <a:cs typeface="+mn-cs"/>
                </a:defRPr>
              </a:lvl1pPr>
              <a:lvl2pPr marL="800100" indent="-342900" algn="l" rtl="0" eaLnBrk="1" fontAlgn="base" hangingPunct="1">
                <a:spcBef>
                  <a:spcPct val="20000"/>
                </a:spcBef>
                <a:spcAft>
                  <a:spcPct val="0"/>
                </a:spcAft>
                <a:buClr>
                  <a:srgbClr val="C70019"/>
                </a:buClr>
                <a:buSzPct val="50000"/>
                <a:buFont typeface="Wingdings" panose="05000000000000000000" pitchFamily="2" charset="2"/>
                <a:buChar char="l"/>
                <a:defRPr sz="2000" kern="1200">
                  <a:solidFill>
                    <a:schemeClr val="tx1"/>
                  </a:solidFill>
                  <a:latin typeface="+mn-lt"/>
                  <a:ea typeface="+mn-ea"/>
                  <a:cs typeface="+mn-cs"/>
                </a:defRPr>
              </a:lvl2pPr>
              <a:lvl3pPr marL="1200150" indent="-285750" algn="l" rtl="0" eaLnBrk="1" fontAlgn="base" hangingPunct="1">
                <a:spcBef>
                  <a:spcPct val="20000"/>
                </a:spcBef>
                <a:spcAft>
                  <a:spcPct val="0"/>
                </a:spcAft>
                <a:buClr>
                  <a:srgbClr val="C70019"/>
                </a:buClr>
                <a:buSzPct val="50000"/>
                <a:buFont typeface="Wingdings" panose="05000000000000000000" pitchFamily="2" charset="2"/>
                <a:buChar char="l"/>
                <a:defRPr kern="1200">
                  <a:solidFill>
                    <a:schemeClr val="tx1"/>
                  </a:solidFill>
                  <a:latin typeface="+mn-lt"/>
                  <a:ea typeface="+mn-ea"/>
                  <a:cs typeface="+mn-cs"/>
                </a:defRPr>
              </a:lvl3pPr>
              <a:lvl4pPr marL="1657350" indent="-285750" algn="l" rtl="0" eaLnBrk="1" fontAlgn="base" hangingPunct="1">
                <a:spcBef>
                  <a:spcPct val="20000"/>
                </a:spcBef>
                <a:spcAft>
                  <a:spcPct val="0"/>
                </a:spcAft>
                <a:buClr>
                  <a:srgbClr val="C70019"/>
                </a:buClr>
                <a:buSzPct val="50000"/>
                <a:buFont typeface="Wingdings" panose="05000000000000000000" pitchFamily="2" charset="2"/>
                <a:buChar char="l"/>
                <a:defRPr sz="1600" kern="1200">
                  <a:solidFill>
                    <a:schemeClr val="tx1"/>
                  </a:solidFill>
                  <a:latin typeface="+mn-lt"/>
                  <a:ea typeface="+mn-ea"/>
                  <a:cs typeface="+mn-cs"/>
                </a:defRPr>
              </a:lvl4pPr>
              <a:lvl5pPr marL="2057400" indent="-228600" algn="l" rtl="0" eaLnBrk="1" fontAlgn="base" hangingPunct="1">
                <a:spcBef>
                  <a:spcPct val="20000"/>
                </a:spcBef>
                <a:spcAft>
                  <a:spcPct val="0"/>
                </a:spcAft>
                <a:buClr>
                  <a:srgbClr val="C70019"/>
                </a:buClr>
                <a:buChar char="»"/>
                <a:defRPr kern="1200">
                  <a:solidFill>
                    <a:schemeClr val="tx1"/>
                  </a:solidFill>
                  <a:latin typeface="+mn-lt"/>
                  <a:ea typeface="宋体" panose="02010600030101010101" pitchFamily="2" charset="-122"/>
                  <a:cs typeface="+mn-cs"/>
                </a:defRPr>
              </a:lvl5pPr>
              <a:lvl6pPr marL="25146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spcBef>
                  <a:spcPts val="1200"/>
                </a:spcBef>
                <a:buClr>
                  <a:srgbClr val="C70019"/>
                </a:buClr>
                <a:buFont typeface="Wingdings" panose="05000000000000000000" charset="0"/>
                <a:buNone/>
              </a:pPr>
              <a:r>
                <a:rPr lang="en-US" altLang="zh-CN" sz="1800" dirty="0">
                  <a:solidFill>
                    <a:schemeClr val="tx1"/>
                  </a:solidFill>
                  <a:sym typeface="+mn-lt"/>
                </a:rPr>
                <a:t>       </a:t>
              </a:r>
              <a:r>
                <a:rPr lang="en-US" altLang="zh-CN" sz="1800" b="1" dirty="0">
                  <a:solidFill>
                    <a:schemeClr val="bg1"/>
                  </a:solidFill>
                  <a:uFillTx/>
                  <a:latin typeface="Times New Roman" panose="02020603050405020304" pitchFamily="18" charset="0"/>
                  <a:ea typeface="微软雅黑" panose="020B0503020204020204" pitchFamily="34" charset="-122"/>
                  <a:sym typeface="+mn-lt"/>
                </a:rPr>
                <a:t> </a:t>
              </a:r>
              <a:r>
                <a:rPr lang="en-US" altLang="zh-CN" sz="1800" dirty="0">
                  <a:sym typeface="+mn-lt"/>
                </a:rPr>
                <a:t> </a:t>
              </a:r>
              <a:r>
                <a:rPr lang="en-US" altLang="zh-CN" sz="1800" b="1" dirty="0">
                  <a:solidFill>
                    <a:schemeClr val="bg1"/>
                  </a:solidFill>
                  <a:sym typeface="+mn-lt"/>
                </a:rPr>
                <a:t> 2020年11月22日，为期一年的工业性试验顺利结束</a:t>
              </a:r>
              <a:r>
                <a:rPr lang="zh-CN" altLang="en-US" sz="1800" b="1" dirty="0">
                  <a:solidFill>
                    <a:schemeClr val="bg1"/>
                  </a:solidFill>
                  <a:sym typeface="+mn-lt"/>
                </a:rPr>
                <a:t>。</a:t>
              </a:r>
              <a:r>
                <a:rPr lang="en-US" altLang="zh-CN" sz="1800" b="1" dirty="0">
                  <a:solidFill>
                    <a:schemeClr val="bg1"/>
                  </a:solidFill>
                  <a:sym typeface="+mn-lt"/>
                </a:rPr>
                <a:t>12月11日，CR240E型电传动矿车顺利通过了鞍钢集团矿业公司对该产品工业性试验性能认定的最终评审，并获得鞍钢集团矿业公司出具的产品技术质量认定证书。工业性试验期间CR240E型矿车可开动率达到98.84%，产品性能和品质得到了用户的高度评价。</a:t>
              </a:r>
              <a:endParaRPr lang="en-US" altLang="zh-CN" sz="1800" dirty="0">
                <a:solidFill>
                  <a:schemeClr val="tx1"/>
                </a:solidFill>
                <a:sym typeface="+mn-lt"/>
              </a:endParaRPr>
            </a:p>
          </p:txBody>
        </p:sp>
      </p:grpSp>
      <p:pic>
        <p:nvPicPr>
          <p:cNvPr id="11" name="图片 10"/>
          <p:cNvPicPr>
            <a:picLocks noChangeAspect="1"/>
          </p:cNvPicPr>
          <p:nvPr/>
        </p:nvPicPr>
        <p:blipFill>
          <a:blip r:embed="rId1"/>
          <a:srcRect l="36633" t="17691" r="34407" b="9766"/>
          <a:stretch>
            <a:fillRect/>
          </a:stretch>
        </p:blipFill>
        <p:spPr>
          <a:xfrm>
            <a:off x="6665595" y="1316355"/>
            <a:ext cx="1837690" cy="2589530"/>
          </a:xfrm>
          <a:prstGeom prst="rect">
            <a:avLst/>
          </a:prstGeom>
        </p:spPr>
      </p:pic>
      <p:pic>
        <p:nvPicPr>
          <p:cNvPr id="13" name="图片 12" descr="无标题"/>
          <p:cNvPicPr>
            <a:picLocks noChangeAspect="1"/>
          </p:cNvPicPr>
          <p:nvPr/>
        </p:nvPicPr>
        <p:blipFill>
          <a:blip r:embed="rId2"/>
          <a:stretch>
            <a:fillRect/>
          </a:stretch>
        </p:blipFill>
        <p:spPr>
          <a:xfrm>
            <a:off x="8987155" y="1316355"/>
            <a:ext cx="1843405" cy="258953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r>
              <a:rPr lang="zh-CN" altLang="en-US" smtClean="0"/>
              <a:t>中国中车股份有限公司 版权所有 </a:t>
            </a:r>
            <a:r>
              <a:rPr lang="en-US" altLang="zh-CN" smtClean="0"/>
              <a:t>2015</a:t>
            </a:r>
            <a:endParaRPr lang="zh-CN" altLang="en-US"/>
          </a:p>
        </p:txBody>
      </p:sp>
      <p:sp>
        <p:nvSpPr>
          <p:cNvPr id="5" name="灯片编号占位符 4"/>
          <p:cNvSpPr>
            <a:spLocks noGrp="1"/>
          </p:cNvSpPr>
          <p:nvPr>
            <p:ph type="sldNum" sz="quarter" idx="12"/>
          </p:nvPr>
        </p:nvSpPr>
        <p:spPr/>
        <p:txBody>
          <a:bodyPr/>
          <a:lstStyle/>
          <a:p>
            <a:fld id="{6B8E27FD-115D-4720-AE9C-63133A02825A}" type="slidenum">
              <a:rPr lang="zh-CN" altLang="en-US" smtClean="0"/>
            </a:fld>
            <a:endParaRPr lang="zh-CN" altLang="en-US" dirty="0"/>
          </a:p>
        </p:txBody>
      </p:sp>
      <p:sp>
        <p:nvSpPr>
          <p:cNvPr id="9" name="标题 8"/>
          <p:cNvSpPr>
            <a:spLocks noGrp="1"/>
          </p:cNvSpPr>
          <p:nvPr>
            <p:ph type="title"/>
          </p:nvPr>
        </p:nvSpPr>
        <p:spPr/>
        <p:txBody>
          <a:bodyPr/>
          <a:lstStyle/>
          <a:p>
            <a:pPr algn="l" defTabSz="914400">
              <a:buClrTx/>
              <a:buSzTx/>
              <a:buFontTx/>
            </a:pPr>
            <a:r>
              <a:rPr lang="zh-CN" altLang="en-US">
                <a:solidFill>
                  <a:srgbClr val="C00000"/>
                </a:solidFill>
              </a:rPr>
              <a:t>三 </a:t>
            </a:r>
            <a:r>
              <a:rPr lang="en-US" altLang="zh-CN">
                <a:solidFill>
                  <a:srgbClr val="C00000"/>
                </a:solidFill>
              </a:rPr>
              <a:t>| </a:t>
            </a:r>
            <a:r>
              <a:rPr lang="zh-CN" altLang="en-US">
                <a:solidFill>
                  <a:srgbClr val="C00000"/>
                </a:solidFill>
              </a:rPr>
              <a:t>中车大同公司矿车产品介绍   </a:t>
            </a:r>
            <a:endParaRPr lang="zh-CN" altLang="en-US" sz="2000" dirty="0">
              <a:solidFill>
                <a:schemeClr val="bg1">
                  <a:lumMod val="65000"/>
                </a:schemeClr>
              </a:solidFill>
            </a:endParaRPr>
          </a:p>
        </p:txBody>
      </p:sp>
      <p:sp>
        <p:nvSpPr>
          <p:cNvPr id="2" name="标题 7"/>
          <p:cNvSpPr>
            <a:spLocks noGrp="1"/>
          </p:cNvSpPr>
          <p:nvPr/>
        </p:nvSpPr>
        <p:spPr>
          <a:xfrm>
            <a:off x="6097905" y="0"/>
            <a:ext cx="7678420" cy="768350"/>
          </a:xfrm>
          <a:prstGeom prst="rect">
            <a:avLst/>
          </a:prstGeom>
          <a:noFill/>
          <a:ln>
            <a:noFill/>
          </a:ln>
        </p:spPr>
        <p:txBody>
          <a:bodyPr vert="horz" wrap="square" lIns="91432" tIns="45716" rIns="91432" bIns="45716" numCol="1" anchor="ctr" anchorCtr="0" compatLnSpc="1"/>
          <a:lstStyle>
            <a:lvl1pPr algn="l" rtl="0" eaLnBrk="1" fontAlgn="base" hangingPunct="1">
              <a:spcBef>
                <a:spcPct val="0"/>
              </a:spcBef>
              <a:spcAft>
                <a:spcPct val="0"/>
              </a:spcAft>
              <a:defRPr sz="2800" b="1" kern="1200">
                <a:solidFill>
                  <a:schemeClr val="tx1"/>
                </a:solidFill>
                <a:latin typeface="+mj-lt"/>
                <a:ea typeface="+mj-ea"/>
                <a:cs typeface="+mj-cs"/>
              </a:defRPr>
            </a:lvl1pPr>
            <a:lvl2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2pPr>
            <a:lvl3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3pPr>
            <a:lvl4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4pPr>
            <a:lvl5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5pPr>
            <a:lvl6pPr marL="4572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9144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13716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18288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algn="l">
              <a:buClrTx/>
              <a:buSzTx/>
              <a:buFontTx/>
            </a:pPr>
            <a:r>
              <a:rPr lang="en-US" altLang="zh-CN" sz="2000" dirty="0">
                <a:solidFill>
                  <a:schemeClr val="tx1"/>
                </a:solidFill>
                <a:sym typeface="+mn-ea"/>
              </a:rPr>
              <a:t>   </a:t>
            </a:r>
            <a:r>
              <a:rPr lang="zh-CN" altLang="en-US" sz="2000" dirty="0">
                <a:solidFill>
                  <a:schemeClr val="tx1"/>
                </a:solidFill>
                <a:sym typeface="+mn-ea"/>
              </a:rPr>
              <a:t> ——</a:t>
            </a:r>
            <a:r>
              <a:rPr lang="en-US" altLang="zh-CN" sz="2000" dirty="0">
                <a:solidFill>
                  <a:schemeClr val="tx1"/>
                </a:solidFill>
                <a:sym typeface="+mn-ea"/>
              </a:rPr>
              <a:t>CR330E</a:t>
            </a:r>
            <a:r>
              <a:rPr lang="zh-CN" altLang="en-US" sz="2000" dirty="0">
                <a:solidFill>
                  <a:schemeClr val="tx1"/>
                </a:solidFill>
                <a:sym typeface="+mn-ea"/>
              </a:rPr>
              <a:t>型矿车产品介绍</a:t>
            </a:r>
            <a:endParaRPr lang="zh-CN" altLang="en-US" sz="2000" dirty="0">
              <a:solidFill>
                <a:schemeClr val="tx1"/>
              </a:solidFill>
              <a:sym typeface="+mn-ea"/>
            </a:endParaRPr>
          </a:p>
        </p:txBody>
      </p:sp>
      <p:sp>
        <p:nvSpPr>
          <p:cNvPr id="3" name="文本框 2"/>
          <p:cNvSpPr txBox="1"/>
          <p:nvPr/>
        </p:nvSpPr>
        <p:spPr>
          <a:xfrm>
            <a:off x="650875" y="927735"/>
            <a:ext cx="8189595" cy="998855"/>
          </a:xfrm>
          <a:prstGeom prst="rect">
            <a:avLst/>
          </a:prstGeom>
          <a:noFill/>
        </p:spPr>
        <p:txBody>
          <a:bodyPr wrap="square" rtlCol="0">
            <a:spAutoFit/>
          </a:bodyPr>
          <a:p>
            <a:pPr fontAlgn="auto">
              <a:lnSpc>
                <a:spcPct val="150000"/>
              </a:lnSpc>
              <a:spcAft>
                <a:spcPts val="600"/>
              </a:spcAft>
            </a:pPr>
            <a:r>
              <a:rPr lang="en-US" altLang="zh-CN" dirty="0">
                <a:solidFill>
                  <a:schemeClr val="tx1"/>
                </a:solidFill>
                <a:uFillTx/>
                <a:latin typeface="Times New Roman" panose="02020603050405020304" pitchFamily="18" charset="0"/>
                <a:ea typeface="微软雅黑" panose="020B0503020204020204" pitchFamily="34" charset="-122"/>
                <a:cs typeface="仿宋_GB2312" panose="02010609030101010101" pitchFamily="49" charset="-122"/>
              </a:rPr>
              <a:t>  </a:t>
            </a:r>
            <a:r>
              <a:rPr lang="en-US" altLang="zh-CN" b="1" dirty="0">
                <a:solidFill>
                  <a:schemeClr val="tx1"/>
                </a:solidFill>
                <a:uFillTx/>
                <a:latin typeface="Times New Roman" panose="02020603050405020304" pitchFamily="18" charset="0"/>
                <a:ea typeface="微软雅黑" panose="020B0503020204020204" pitchFamily="34" charset="-122"/>
                <a:cs typeface="仿宋_GB2312" panose="02010609030101010101" pitchFamily="49" charset="-122"/>
              </a:rPr>
              <a:t>3</a:t>
            </a:r>
            <a:r>
              <a:rPr lang="zh-CN" altLang="en-US" b="1" dirty="0">
                <a:solidFill>
                  <a:schemeClr val="tx1"/>
                </a:solidFill>
                <a:uFillTx/>
                <a:latin typeface="Times New Roman" panose="02020603050405020304" pitchFamily="18" charset="0"/>
                <a:ea typeface="微软雅黑" panose="020B0503020204020204" pitchFamily="34" charset="-122"/>
                <a:cs typeface="仿宋_GB2312" panose="02010609030101010101" pitchFamily="49" charset="-122"/>
              </a:rPr>
              <a:t>、</a:t>
            </a:r>
            <a:r>
              <a:rPr lang="en-US" altLang="zh-CN" b="1" dirty="0">
                <a:solidFill>
                  <a:schemeClr val="tx1"/>
                </a:solidFill>
                <a:uFillTx/>
                <a:latin typeface="Times New Roman" panose="02020603050405020304" pitchFamily="18" charset="0"/>
                <a:ea typeface="微软雅黑" panose="020B0503020204020204" pitchFamily="34" charset="-122"/>
                <a:cs typeface="仿宋_GB2312" panose="02010609030101010101" pitchFamily="49" charset="-122"/>
              </a:rPr>
              <a:t> CR330E</a:t>
            </a:r>
            <a:r>
              <a:rPr lang="zh-CN" altLang="en-US" b="1" dirty="0">
                <a:solidFill>
                  <a:schemeClr val="tx1"/>
                </a:solidFill>
                <a:uFillTx/>
                <a:latin typeface="Times New Roman" panose="02020603050405020304" pitchFamily="18" charset="0"/>
                <a:ea typeface="微软雅黑" panose="020B0503020204020204" pitchFamily="34" charset="-122"/>
                <a:cs typeface="仿宋_GB2312" panose="02010609030101010101" pitchFamily="49" charset="-122"/>
              </a:rPr>
              <a:t>型电传动矿用自卸车</a:t>
            </a:r>
            <a:endParaRPr lang="zh-CN" altLang="en-US" b="1" dirty="0">
              <a:solidFill>
                <a:schemeClr val="tx1"/>
              </a:solidFill>
              <a:uFillTx/>
              <a:latin typeface="Times New Roman" panose="02020603050405020304" pitchFamily="18" charset="0"/>
              <a:ea typeface="微软雅黑" panose="020B0503020204020204" pitchFamily="34" charset="-122"/>
              <a:cs typeface="仿宋_GB2312" panose="02010609030101010101" pitchFamily="49" charset="-122"/>
            </a:endParaRPr>
          </a:p>
          <a:p>
            <a:pPr marL="342900" indent="0" fontAlgn="auto">
              <a:lnSpc>
                <a:spcPct val="150000"/>
              </a:lnSpc>
              <a:buClr>
                <a:srgbClr val="C70019"/>
              </a:buClr>
              <a:buFont typeface="Wingdings" panose="05000000000000000000" charset="0"/>
              <a:buChar char="l"/>
              <a:defRPr/>
            </a:pPr>
            <a:endParaRPr lang="zh-CN" altLang="en-US" b="1" dirty="0">
              <a:solidFill>
                <a:schemeClr val="tx1"/>
              </a:solidFill>
              <a:uFillTx/>
              <a:latin typeface="Times New Roman" panose="02020603050405020304" pitchFamily="18" charset="0"/>
              <a:ea typeface="微软雅黑" panose="020B0503020204020204" pitchFamily="34" charset="-122"/>
              <a:cs typeface="仿宋_GB2312" panose="02010609030101010101" pitchFamily="49" charset="-122"/>
            </a:endParaRPr>
          </a:p>
        </p:txBody>
      </p:sp>
      <p:pic>
        <p:nvPicPr>
          <p:cNvPr id="7" name="图片 6"/>
          <p:cNvPicPr>
            <a:picLocks noChangeAspect="1"/>
          </p:cNvPicPr>
          <p:nvPr/>
        </p:nvPicPr>
        <p:blipFill>
          <a:blip r:embed="rId1"/>
          <a:stretch>
            <a:fillRect/>
          </a:stretch>
        </p:blipFill>
        <p:spPr>
          <a:xfrm>
            <a:off x="2383790" y="1481455"/>
            <a:ext cx="7216140" cy="4817110"/>
          </a:xfrm>
          <a:prstGeom prst="rect">
            <a:avLst/>
          </a:prstGeom>
          <a:effectLst>
            <a:softEdge rad="127000"/>
          </a:effec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r>
              <a:rPr lang="zh-CN" altLang="en-US" smtClean="0"/>
              <a:t>中国中车股份有限公司 版权所有 </a:t>
            </a:r>
            <a:r>
              <a:rPr lang="en-US" altLang="zh-CN" smtClean="0"/>
              <a:t>2015</a:t>
            </a:r>
            <a:endParaRPr lang="zh-CN" altLang="en-US"/>
          </a:p>
        </p:txBody>
      </p:sp>
      <p:sp>
        <p:nvSpPr>
          <p:cNvPr id="5" name="灯片编号占位符 4"/>
          <p:cNvSpPr>
            <a:spLocks noGrp="1"/>
          </p:cNvSpPr>
          <p:nvPr>
            <p:ph type="sldNum" sz="quarter" idx="12"/>
          </p:nvPr>
        </p:nvSpPr>
        <p:spPr/>
        <p:txBody>
          <a:bodyPr/>
          <a:lstStyle/>
          <a:p>
            <a:fld id="{6B8E27FD-115D-4720-AE9C-63133A02825A}" type="slidenum">
              <a:rPr lang="zh-CN" altLang="en-US" smtClean="0"/>
            </a:fld>
            <a:endParaRPr lang="zh-CN" altLang="en-US" dirty="0"/>
          </a:p>
        </p:txBody>
      </p:sp>
      <p:sp>
        <p:nvSpPr>
          <p:cNvPr id="9" name="标题 8"/>
          <p:cNvSpPr>
            <a:spLocks noGrp="1"/>
          </p:cNvSpPr>
          <p:nvPr>
            <p:ph type="title"/>
          </p:nvPr>
        </p:nvSpPr>
        <p:spPr/>
        <p:txBody>
          <a:bodyPr/>
          <a:lstStyle/>
          <a:p>
            <a:pPr algn="l" defTabSz="914400">
              <a:buClrTx/>
              <a:buSzTx/>
              <a:buFontTx/>
            </a:pPr>
            <a:r>
              <a:rPr lang="zh-CN" altLang="en-US">
                <a:solidFill>
                  <a:srgbClr val="C00000"/>
                </a:solidFill>
              </a:rPr>
              <a:t>三 </a:t>
            </a:r>
            <a:r>
              <a:rPr lang="en-US" altLang="zh-CN">
                <a:solidFill>
                  <a:srgbClr val="C00000"/>
                </a:solidFill>
              </a:rPr>
              <a:t>| </a:t>
            </a:r>
            <a:r>
              <a:rPr lang="zh-CN" altLang="en-US">
                <a:solidFill>
                  <a:srgbClr val="C00000"/>
                </a:solidFill>
              </a:rPr>
              <a:t>中车大同公司矿车产品介绍   </a:t>
            </a:r>
            <a:endParaRPr lang="zh-CN" altLang="en-US" sz="2000" dirty="0">
              <a:solidFill>
                <a:schemeClr val="bg1">
                  <a:lumMod val="65000"/>
                </a:schemeClr>
              </a:solidFill>
            </a:endParaRPr>
          </a:p>
        </p:txBody>
      </p:sp>
      <p:sp>
        <p:nvSpPr>
          <p:cNvPr id="2" name="标题 7"/>
          <p:cNvSpPr>
            <a:spLocks noGrp="1"/>
          </p:cNvSpPr>
          <p:nvPr/>
        </p:nvSpPr>
        <p:spPr>
          <a:xfrm>
            <a:off x="6097905" y="0"/>
            <a:ext cx="7678420" cy="768350"/>
          </a:xfrm>
          <a:prstGeom prst="rect">
            <a:avLst/>
          </a:prstGeom>
          <a:noFill/>
          <a:ln>
            <a:noFill/>
          </a:ln>
        </p:spPr>
        <p:txBody>
          <a:bodyPr vert="horz" wrap="square" lIns="91432" tIns="45716" rIns="91432" bIns="45716" numCol="1" anchor="ctr" anchorCtr="0" compatLnSpc="1"/>
          <a:lstStyle>
            <a:lvl1pPr algn="l" rtl="0" eaLnBrk="1" fontAlgn="base" hangingPunct="1">
              <a:spcBef>
                <a:spcPct val="0"/>
              </a:spcBef>
              <a:spcAft>
                <a:spcPct val="0"/>
              </a:spcAft>
              <a:defRPr sz="2800" b="1" kern="1200">
                <a:solidFill>
                  <a:schemeClr val="tx1"/>
                </a:solidFill>
                <a:latin typeface="+mj-lt"/>
                <a:ea typeface="+mj-ea"/>
                <a:cs typeface="+mj-cs"/>
              </a:defRPr>
            </a:lvl1pPr>
            <a:lvl2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2pPr>
            <a:lvl3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3pPr>
            <a:lvl4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4pPr>
            <a:lvl5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5pPr>
            <a:lvl6pPr marL="4572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9144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13716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18288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algn="l">
              <a:buClrTx/>
              <a:buSzTx/>
              <a:buFontTx/>
            </a:pPr>
            <a:r>
              <a:rPr lang="en-US" altLang="zh-CN" sz="2000" dirty="0">
                <a:solidFill>
                  <a:schemeClr val="tx1"/>
                </a:solidFill>
                <a:sym typeface="+mn-ea"/>
              </a:rPr>
              <a:t>   </a:t>
            </a:r>
            <a:r>
              <a:rPr lang="zh-CN" altLang="en-US" sz="2000" dirty="0">
                <a:solidFill>
                  <a:schemeClr val="tx1"/>
                </a:solidFill>
                <a:sym typeface="+mn-ea"/>
              </a:rPr>
              <a:t> ——</a:t>
            </a:r>
            <a:r>
              <a:rPr lang="en-US" altLang="zh-CN" sz="2000" dirty="0">
                <a:solidFill>
                  <a:schemeClr val="tx1"/>
                </a:solidFill>
                <a:sym typeface="+mn-ea"/>
              </a:rPr>
              <a:t>CR330E</a:t>
            </a:r>
            <a:r>
              <a:rPr lang="zh-CN" altLang="en-US" sz="2000" dirty="0">
                <a:solidFill>
                  <a:schemeClr val="tx1"/>
                </a:solidFill>
                <a:sym typeface="+mn-ea"/>
              </a:rPr>
              <a:t>型产品介绍</a:t>
            </a:r>
            <a:endParaRPr lang="zh-CN" altLang="en-US" sz="2000" dirty="0">
              <a:solidFill>
                <a:schemeClr val="tx1"/>
              </a:solidFill>
              <a:sym typeface="+mn-ea"/>
            </a:endParaRPr>
          </a:p>
        </p:txBody>
      </p:sp>
      <p:sp>
        <p:nvSpPr>
          <p:cNvPr id="3" name="文本框 2"/>
          <p:cNvSpPr txBox="1"/>
          <p:nvPr/>
        </p:nvSpPr>
        <p:spPr>
          <a:xfrm>
            <a:off x="182245" y="825500"/>
            <a:ext cx="8189595" cy="3681730"/>
          </a:xfrm>
          <a:prstGeom prst="rect">
            <a:avLst/>
          </a:prstGeom>
          <a:noFill/>
        </p:spPr>
        <p:txBody>
          <a:bodyPr wrap="square" rtlCol="0">
            <a:spAutoFit/>
          </a:bodyPr>
          <a:p>
            <a:pPr fontAlgn="auto">
              <a:lnSpc>
                <a:spcPct val="150000"/>
              </a:lnSpc>
              <a:spcAft>
                <a:spcPts val="600"/>
              </a:spcAft>
            </a:pPr>
            <a:r>
              <a:rPr lang="en-US" altLang="zh-CN" sz="1400" dirty="0">
                <a:solidFill>
                  <a:schemeClr val="tx1"/>
                </a:solidFill>
                <a:latin typeface="+mn-ea"/>
                <a:ea typeface="+mn-ea"/>
                <a:cs typeface="+mn-ea"/>
              </a:rPr>
              <a:t> </a:t>
            </a:r>
            <a:r>
              <a:rPr lang="en-US" altLang="zh-CN" dirty="0">
                <a:solidFill>
                  <a:schemeClr val="tx1"/>
                </a:solidFill>
                <a:uFillTx/>
                <a:latin typeface="Times New Roman" panose="02020603050405020304" pitchFamily="18" charset="0"/>
                <a:ea typeface="+mn-ea"/>
                <a:cs typeface="+mn-ea"/>
              </a:rPr>
              <a:t> </a:t>
            </a:r>
            <a:r>
              <a:rPr lang="en-US" altLang="zh-CN" dirty="0">
                <a:solidFill>
                  <a:schemeClr val="tx1"/>
                </a:solidFill>
                <a:uFillTx/>
                <a:latin typeface="Times New Roman" panose="02020603050405020304" pitchFamily="18" charset="0"/>
                <a:ea typeface="微软雅黑" panose="020B0503020204020204" pitchFamily="34" charset="-122"/>
                <a:cs typeface="+mn-ea"/>
              </a:rPr>
              <a:t>3</a:t>
            </a:r>
            <a:r>
              <a:rPr lang="zh-CN" altLang="en-US" b="1" dirty="0">
                <a:solidFill>
                  <a:schemeClr val="tx1"/>
                </a:solidFill>
                <a:uFillTx/>
                <a:latin typeface="Times New Roman" panose="02020603050405020304" pitchFamily="18" charset="0"/>
                <a:ea typeface="微软雅黑" panose="020B0503020204020204" pitchFamily="34" charset="-122"/>
                <a:cs typeface="+mn-ea"/>
              </a:rPr>
              <a:t>、</a:t>
            </a:r>
            <a:r>
              <a:rPr lang="en-US" altLang="zh-CN" b="1" dirty="0">
                <a:solidFill>
                  <a:schemeClr val="tx1"/>
                </a:solidFill>
                <a:uFillTx/>
                <a:latin typeface="Times New Roman" panose="02020603050405020304" pitchFamily="18" charset="0"/>
                <a:ea typeface="微软雅黑" panose="020B0503020204020204" pitchFamily="34" charset="-122"/>
                <a:cs typeface="+mn-ea"/>
              </a:rPr>
              <a:t> CR330E</a:t>
            </a:r>
            <a:r>
              <a:rPr lang="zh-CN" altLang="en-US" b="1" dirty="0">
                <a:solidFill>
                  <a:schemeClr val="tx1"/>
                </a:solidFill>
                <a:uFillTx/>
                <a:latin typeface="Times New Roman" panose="02020603050405020304" pitchFamily="18" charset="0"/>
                <a:ea typeface="微软雅黑" panose="020B0503020204020204" pitchFamily="34" charset="-122"/>
                <a:cs typeface="+mn-ea"/>
              </a:rPr>
              <a:t>型电传动矿用自卸车</a:t>
            </a:r>
            <a:endParaRPr lang="zh-CN" altLang="en-US" b="1" dirty="0">
              <a:solidFill>
                <a:schemeClr val="tx1"/>
              </a:solidFill>
              <a:uFillTx/>
              <a:latin typeface="Times New Roman" panose="02020603050405020304" pitchFamily="18" charset="0"/>
              <a:ea typeface="+mn-ea"/>
              <a:cs typeface="+mn-ea"/>
            </a:endParaRPr>
          </a:p>
          <a:p>
            <a:pPr marL="342900" indent="0" fontAlgn="auto">
              <a:lnSpc>
                <a:spcPct val="140000"/>
              </a:lnSpc>
              <a:buClr>
                <a:srgbClr val="C70019"/>
              </a:buClr>
              <a:buFont typeface="Wingdings" panose="05000000000000000000" charset="0"/>
              <a:buChar char="l"/>
              <a:defRPr/>
            </a:pPr>
            <a:r>
              <a:rPr lang="zh-CN" altLang="en-US" dirty="0" smtClean="0">
                <a:solidFill>
                  <a:schemeClr val="tx1"/>
                </a:solidFill>
                <a:uFillTx/>
                <a:latin typeface="Times New Roman" panose="02020603050405020304" pitchFamily="18" charset="0"/>
                <a:ea typeface="+mn-ea"/>
                <a:cs typeface="+mn-ea"/>
                <a:sym typeface="+mn-ea"/>
              </a:rPr>
              <a:t>外形尺寸    </a:t>
            </a:r>
            <a:r>
              <a:rPr lang="en-US" altLang="zh-CN" dirty="0" smtClean="0">
                <a:solidFill>
                  <a:schemeClr val="tx1"/>
                </a:solidFill>
                <a:uFillTx/>
                <a:latin typeface="Times New Roman" panose="02020603050405020304" pitchFamily="18" charset="0"/>
                <a:ea typeface="+mn-ea"/>
                <a:cs typeface="+mn-ea"/>
                <a:sym typeface="+mn-ea"/>
              </a:rPr>
              <a:t>                   15600×8700×7400mm</a:t>
            </a:r>
            <a:endParaRPr lang="en-US" altLang="zh-CN" dirty="0" smtClean="0">
              <a:solidFill>
                <a:schemeClr val="tx1"/>
              </a:solidFill>
              <a:uFillTx/>
              <a:latin typeface="Times New Roman" panose="02020603050405020304" pitchFamily="18" charset="0"/>
              <a:ea typeface="+mn-ea"/>
              <a:cs typeface="+mn-ea"/>
              <a:sym typeface="+mn-ea"/>
            </a:endParaRPr>
          </a:p>
          <a:p>
            <a:pPr marL="342900" indent="0" fontAlgn="auto">
              <a:lnSpc>
                <a:spcPct val="140000"/>
              </a:lnSpc>
              <a:buClr>
                <a:srgbClr val="C70019"/>
              </a:buClr>
              <a:buFont typeface="Wingdings" panose="05000000000000000000" charset="0"/>
              <a:buChar char="l"/>
              <a:defRPr/>
            </a:pPr>
            <a:r>
              <a:rPr lang="zh-CN" altLang="en-US" dirty="0" smtClean="0">
                <a:solidFill>
                  <a:schemeClr val="tx1"/>
                </a:solidFill>
                <a:uFillTx/>
                <a:latin typeface="Times New Roman" panose="02020603050405020304" pitchFamily="18" charset="0"/>
                <a:ea typeface="+mn-ea"/>
                <a:cs typeface="+mn-ea"/>
                <a:sym typeface="+mn-ea"/>
              </a:rPr>
              <a:t>额定载重量</a:t>
            </a:r>
            <a:r>
              <a:rPr lang="en-US" altLang="zh-CN" dirty="0" smtClean="0">
                <a:solidFill>
                  <a:schemeClr val="tx1"/>
                </a:solidFill>
                <a:uFillTx/>
                <a:latin typeface="Times New Roman" panose="02020603050405020304" pitchFamily="18" charset="0"/>
                <a:ea typeface="+mn-ea"/>
                <a:cs typeface="+mn-ea"/>
                <a:sym typeface="+mn-ea"/>
              </a:rPr>
              <a:t>  </a:t>
            </a:r>
            <a:r>
              <a:rPr lang="zh-CN" altLang="en-US" dirty="0" smtClean="0">
                <a:solidFill>
                  <a:schemeClr val="tx1"/>
                </a:solidFill>
                <a:uFillTx/>
                <a:latin typeface="Times New Roman" panose="02020603050405020304" pitchFamily="18" charset="0"/>
                <a:ea typeface="+mn-ea"/>
                <a:cs typeface="+mn-ea"/>
                <a:sym typeface="+mn-ea"/>
              </a:rPr>
              <a:t>  </a:t>
            </a:r>
            <a:r>
              <a:rPr lang="en-US" altLang="zh-CN" dirty="0" smtClean="0">
                <a:solidFill>
                  <a:schemeClr val="tx1"/>
                </a:solidFill>
                <a:uFillTx/>
                <a:latin typeface="Times New Roman" panose="02020603050405020304" pitchFamily="18" charset="0"/>
                <a:ea typeface="+mn-ea"/>
                <a:cs typeface="+mn-ea"/>
                <a:sym typeface="+mn-ea"/>
              </a:rPr>
              <a:t>               300000kg</a:t>
            </a:r>
            <a:endParaRPr lang="en-US" altLang="zh-CN" dirty="0" smtClean="0">
              <a:solidFill>
                <a:schemeClr val="tx1"/>
              </a:solidFill>
              <a:uFillTx/>
              <a:latin typeface="Times New Roman" panose="02020603050405020304" pitchFamily="18" charset="0"/>
              <a:ea typeface="+mn-ea"/>
              <a:cs typeface="+mn-ea"/>
              <a:sym typeface="+mn-ea"/>
            </a:endParaRPr>
          </a:p>
          <a:p>
            <a:pPr marL="342900" indent="0" fontAlgn="auto">
              <a:lnSpc>
                <a:spcPct val="140000"/>
              </a:lnSpc>
              <a:buClr>
                <a:srgbClr val="C70019"/>
              </a:buClr>
              <a:buFont typeface="Wingdings" panose="05000000000000000000" charset="0"/>
              <a:buChar char="l"/>
              <a:defRPr/>
            </a:pPr>
            <a:r>
              <a:rPr lang="zh-CN" altLang="en-US" dirty="0" smtClean="0">
                <a:solidFill>
                  <a:schemeClr val="tx1"/>
                </a:solidFill>
                <a:uFillTx/>
                <a:latin typeface="Times New Roman" panose="02020603050405020304" pitchFamily="18" charset="0"/>
                <a:ea typeface="+mn-ea"/>
                <a:cs typeface="+mn-ea"/>
                <a:sym typeface="+mn-ea"/>
              </a:rPr>
              <a:t>整备质量   </a:t>
            </a:r>
            <a:r>
              <a:rPr lang="en-US" altLang="zh-CN" dirty="0" smtClean="0">
                <a:solidFill>
                  <a:schemeClr val="tx1"/>
                </a:solidFill>
                <a:uFillTx/>
                <a:latin typeface="Times New Roman" panose="02020603050405020304" pitchFamily="18" charset="0"/>
                <a:ea typeface="+mn-ea"/>
                <a:cs typeface="+mn-ea"/>
                <a:sym typeface="+mn-ea"/>
              </a:rPr>
              <a:t>                    </a:t>
            </a:r>
            <a:r>
              <a:rPr lang="zh-CN" altLang="en-US" dirty="0" smtClean="0">
                <a:solidFill>
                  <a:schemeClr val="tx1"/>
                </a:solidFill>
                <a:uFillTx/>
                <a:latin typeface="Times New Roman" panose="02020603050405020304" pitchFamily="18" charset="0"/>
                <a:ea typeface="+mn-ea"/>
                <a:cs typeface="+mn-ea"/>
                <a:sym typeface="+mn-ea"/>
              </a:rPr>
              <a:t> </a:t>
            </a:r>
            <a:r>
              <a:rPr lang="en-US" altLang="zh-CN" dirty="0" smtClean="0">
                <a:solidFill>
                  <a:schemeClr val="tx1"/>
                </a:solidFill>
                <a:uFillTx/>
                <a:latin typeface="Times New Roman" panose="02020603050405020304" pitchFamily="18" charset="0"/>
                <a:ea typeface="+mn-ea"/>
                <a:cs typeface="+mn-ea"/>
                <a:sym typeface="+mn-ea"/>
              </a:rPr>
              <a:t>216000kg</a:t>
            </a:r>
            <a:endParaRPr lang="en-US" altLang="zh-CN" dirty="0" smtClean="0">
              <a:solidFill>
                <a:schemeClr val="tx1"/>
              </a:solidFill>
              <a:uFillTx/>
              <a:latin typeface="Times New Roman" panose="02020603050405020304" pitchFamily="18" charset="0"/>
              <a:ea typeface="+mn-ea"/>
              <a:cs typeface="+mn-ea"/>
              <a:sym typeface="+mn-ea"/>
            </a:endParaRPr>
          </a:p>
          <a:p>
            <a:pPr marL="342900" indent="0" fontAlgn="auto">
              <a:lnSpc>
                <a:spcPct val="140000"/>
              </a:lnSpc>
              <a:buClr>
                <a:srgbClr val="C70019"/>
              </a:buClr>
              <a:buFont typeface="Wingdings" panose="05000000000000000000" charset="0"/>
              <a:buChar char="l"/>
              <a:defRPr/>
            </a:pPr>
            <a:r>
              <a:rPr lang="zh-CN" altLang="en-US" dirty="0" smtClean="0">
                <a:solidFill>
                  <a:schemeClr val="tx1"/>
                </a:solidFill>
                <a:uFillTx/>
                <a:latin typeface="Times New Roman" panose="02020603050405020304" pitchFamily="18" charset="0"/>
                <a:ea typeface="+mn-ea"/>
                <a:cs typeface="+mn-ea"/>
                <a:sym typeface="+mn-ea"/>
              </a:rPr>
              <a:t>最大总质量 </a:t>
            </a:r>
            <a:r>
              <a:rPr lang="en-US" altLang="zh-CN" dirty="0" smtClean="0">
                <a:solidFill>
                  <a:schemeClr val="tx1"/>
                </a:solidFill>
                <a:uFillTx/>
                <a:latin typeface="Times New Roman" panose="02020603050405020304" pitchFamily="18" charset="0"/>
                <a:ea typeface="+mn-ea"/>
                <a:cs typeface="+mn-ea"/>
                <a:sym typeface="+mn-ea"/>
              </a:rPr>
              <a:t>                  </a:t>
            </a:r>
            <a:r>
              <a:rPr lang="zh-CN" altLang="en-US" dirty="0" smtClean="0">
                <a:solidFill>
                  <a:schemeClr val="tx1"/>
                </a:solidFill>
                <a:uFillTx/>
                <a:latin typeface="Times New Roman" panose="02020603050405020304" pitchFamily="18" charset="0"/>
                <a:ea typeface="+mn-ea"/>
                <a:cs typeface="+mn-ea"/>
                <a:sym typeface="+mn-ea"/>
              </a:rPr>
              <a:t> </a:t>
            </a:r>
            <a:r>
              <a:rPr lang="en-US" altLang="zh-CN" dirty="0" smtClean="0">
                <a:solidFill>
                  <a:schemeClr val="tx1"/>
                </a:solidFill>
                <a:uFillTx/>
                <a:latin typeface="Times New Roman" panose="02020603050405020304" pitchFamily="18" charset="0"/>
                <a:ea typeface="+mn-ea"/>
                <a:cs typeface="+mn-ea"/>
                <a:sym typeface="+mn-ea"/>
              </a:rPr>
              <a:t>516000kg</a:t>
            </a:r>
            <a:endParaRPr lang="en-US" altLang="zh-CN" dirty="0" smtClean="0">
              <a:solidFill>
                <a:schemeClr val="tx1"/>
              </a:solidFill>
              <a:uFillTx/>
              <a:latin typeface="Times New Roman" panose="02020603050405020304" pitchFamily="18" charset="0"/>
              <a:ea typeface="+mn-ea"/>
              <a:cs typeface="+mn-ea"/>
              <a:sym typeface="+mn-ea"/>
            </a:endParaRPr>
          </a:p>
          <a:p>
            <a:pPr marL="342900" indent="0" fontAlgn="auto">
              <a:lnSpc>
                <a:spcPct val="140000"/>
              </a:lnSpc>
              <a:buClr>
                <a:srgbClr val="C70019"/>
              </a:buClr>
              <a:buFont typeface="Wingdings" panose="05000000000000000000" charset="0"/>
              <a:buChar char="l"/>
              <a:defRPr/>
            </a:pPr>
            <a:r>
              <a:rPr lang="zh-CN" altLang="en-US" dirty="0" smtClean="0">
                <a:solidFill>
                  <a:schemeClr val="tx1"/>
                </a:solidFill>
                <a:uFillTx/>
                <a:latin typeface="Times New Roman" panose="02020603050405020304" pitchFamily="18" charset="0"/>
                <a:ea typeface="+mn-ea"/>
                <a:cs typeface="+mn-ea"/>
                <a:sym typeface="+mn-ea"/>
              </a:rPr>
              <a:t>堆装容量   </a:t>
            </a:r>
            <a:r>
              <a:rPr lang="en-US" altLang="zh-CN" dirty="0" smtClean="0">
                <a:solidFill>
                  <a:schemeClr val="tx1"/>
                </a:solidFill>
                <a:uFillTx/>
                <a:latin typeface="Times New Roman" panose="02020603050405020304" pitchFamily="18" charset="0"/>
                <a:ea typeface="+mn-ea"/>
                <a:cs typeface="+mn-ea"/>
                <a:sym typeface="+mn-ea"/>
              </a:rPr>
              <a:t>                    </a:t>
            </a:r>
            <a:r>
              <a:rPr lang="zh-CN" altLang="en-US" dirty="0" smtClean="0">
                <a:solidFill>
                  <a:schemeClr val="tx1"/>
                </a:solidFill>
                <a:uFillTx/>
                <a:latin typeface="Times New Roman" panose="02020603050405020304" pitchFamily="18" charset="0"/>
                <a:ea typeface="+mn-ea"/>
                <a:cs typeface="+mn-ea"/>
                <a:sym typeface="+mn-ea"/>
              </a:rPr>
              <a:t> </a:t>
            </a:r>
            <a:r>
              <a:rPr lang="en-US" altLang="zh-CN" dirty="0" smtClean="0">
                <a:solidFill>
                  <a:schemeClr val="tx1"/>
                </a:solidFill>
                <a:uFillTx/>
                <a:latin typeface="Times New Roman" panose="02020603050405020304" pitchFamily="18" charset="0"/>
                <a:ea typeface="+mn-ea"/>
                <a:cs typeface="+mn-ea"/>
                <a:sym typeface="+mn-ea"/>
              </a:rPr>
              <a:t>218m³</a:t>
            </a:r>
            <a:endParaRPr lang="en-US" altLang="zh-CN" dirty="0" smtClean="0">
              <a:solidFill>
                <a:schemeClr val="tx1"/>
              </a:solidFill>
              <a:uFillTx/>
              <a:latin typeface="Times New Roman" panose="02020603050405020304" pitchFamily="18" charset="0"/>
              <a:ea typeface="+mn-ea"/>
              <a:cs typeface="+mn-ea"/>
              <a:sym typeface="+mn-ea"/>
            </a:endParaRPr>
          </a:p>
          <a:p>
            <a:pPr marL="342900" indent="0" fontAlgn="auto">
              <a:lnSpc>
                <a:spcPct val="140000"/>
              </a:lnSpc>
              <a:buClr>
                <a:srgbClr val="C70019"/>
              </a:buClr>
              <a:buFont typeface="Wingdings" panose="05000000000000000000" charset="0"/>
              <a:buChar char="l"/>
              <a:defRPr/>
            </a:pPr>
            <a:r>
              <a:rPr lang="zh-CN" altLang="en-US" dirty="0" smtClean="0">
                <a:solidFill>
                  <a:schemeClr val="tx1"/>
                </a:solidFill>
                <a:uFillTx/>
                <a:latin typeface="Times New Roman" panose="02020603050405020304" pitchFamily="18" charset="0"/>
                <a:ea typeface="+mn-ea"/>
                <a:cs typeface="+mn-ea"/>
                <a:sym typeface="+mn-ea"/>
              </a:rPr>
              <a:t>总功率    </a:t>
            </a:r>
            <a:r>
              <a:rPr lang="en-US" altLang="zh-CN" dirty="0" smtClean="0">
                <a:solidFill>
                  <a:schemeClr val="tx1"/>
                </a:solidFill>
                <a:uFillTx/>
                <a:latin typeface="Times New Roman" panose="02020603050405020304" pitchFamily="18" charset="0"/>
                <a:ea typeface="+mn-ea"/>
                <a:cs typeface="+mn-ea"/>
                <a:sym typeface="+mn-ea"/>
              </a:rPr>
              <a:t>      </a:t>
            </a:r>
            <a:r>
              <a:rPr lang="zh-CN" altLang="en-US" dirty="0" smtClean="0">
                <a:solidFill>
                  <a:schemeClr val="tx1"/>
                </a:solidFill>
                <a:uFillTx/>
                <a:latin typeface="Times New Roman" panose="02020603050405020304" pitchFamily="18" charset="0"/>
                <a:ea typeface="+mn-ea"/>
                <a:cs typeface="+mn-ea"/>
                <a:sym typeface="+mn-ea"/>
              </a:rPr>
              <a:t>  </a:t>
            </a:r>
            <a:r>
              <a:rPr lang="en-US" altLang="zh-CN" dirty="0" smtClean="0">
                <a:solidFill>
                  <a:schemeClr val="tx1"/>
                </a:solidFill>
                <a:uFillTx/>
                <a:latin typeface="Times New Roman" panose="02020603050405020304" pitchFamily="18" charset="0"/>
                <a:ea typeface="+mn-ea"/>
                <a:cs typeface="+mn-ea"/>
                <a:sym typeface="+mn-ea"/>
              </a:rPr>
              <a:t>                3000hp</a:t>
            </a:r>
            <a:endParaRPr lang="en-US" altLang="zh-CN" dirty="0" smtClean="0">
              <a:solidFill>
                <a:schemeClr val="tx1"/>
              </a:solidFill>
              <a:uFillTx/>
              <a:latin typeface="Times New Roman" panose="02020603050405020304" pitchFamily="18" charset="0"/>
              <a:ea typeface="+mn-ea"/>
              <a:cs typeface="+mn-ea"/>
              <a:sym typeface="+mn-ea"/>
            </a:endParaRPr>
          </a:p>
          <a:p>
            <a:pPr marL="342900" indent="0" fontAlgn="auto">
              <a:lnSpc>
                <a:spcPct val="140000"/>
              </a:lnSpc>
              <a:buClr>
                <a:srgbClr val="C70019"/>
              </a:buClr>
              <a:buFont typeface="Wingdings" panose="05000000000000000000" charset="0"/>
              <a:buChar char="l"/>
              <a:defRPr/>
            </a:pPr>
            <a:r>
              <a:rPr lang="zh-CN" altLang="en-US" dirty="0" smtClean="0">
                <a:solidFill>
                  <a:schemeClr val="tx1"/>
                </a:solidFill>
                <a:uFillTx/>
                <a:latin typeface="Times New Roman" panose="02020603050405020304" pitchFamily="18" charset="0"/>
                <a:ea typeface="+mn-ea"/>
                <a:cs typeface="+mn-ea"/>
                <a:sym typeface="+mn-ea"/>
              </a:rPr>
              <a:t>轮胎</a:t>
            </a:r>
            <a:r>
              <a:rPr lang="en-US" altLang="zh-CN" dirty="0" smtClean="0">
                <a:solidFill>
                  <a:schemeClr val="tx1"/>
                </a:solidFill>
                <a:uFillTx/>
                <a:latin typeface="Times New Roman" panose="02020603050405020304" pitchFamily="18" charset="0"/>
                <a:ea typeface="+mn-ea"/>
                <a:cs typeface="+mn-ea"/>
                <a:sym typeface="+mn-ea"/>
              </a:rPr>
              <a:t>	                 53</a:t>
            </a:r>
            <a:r>
              <a:rPr lang="en-US" altLang="zh-CN" dirty="0">
                <a:solidFill>
                  <a:schemeClr val="tx1"/>
                </a:solidFill>
                <a:uFillTx/>
                <a:latin typeface="Times New Roman" panose="02020603050405020304" pitchFamily="18" charset="0"/>
                <a:ea typeface="+mn-ea"/>
                <a:cs typeface="+mn-ea"/>
                <a:sym typeface="+mn-ea"/>
              </a:rPr>
              <a:t>/80R63</a:t>
            </a:r>
            <a:endParaRPr lang="en-US" altLang="zh-CN" dirty="0" smtClean="0">
              <a:solidFill>
                <a:schemeClr val="tx1"/>
              </a:solidFill>
              <a:uFillTx/>
              <a:latin typeface="Times New Roman" panose="02020603050405020304" pitchFamily="18" charset="0"/>
              <a:ea typeface="+mn-ea"/>
              <a:cs typeface="+mn-ea"/>
              <a:sym typeface="+mn-ea"/>
            </a:endParaRPr>
          </a:p>
          <a:p>
            <a:pPr marL="342900" indent="0" fontAlgn="auto">
              <a:lnSpc>
                <a:spcPct val="140000"/>
              </a:lnSpc>
              <a:buClr>
                <a:srgbClr val="C70019"/>
              </a:buClr>
              <a:buFont typeface="Wingdings" panose="05000000000000000000" charset="0"/>
              <a:buChar char="l"/>
              <a:defRPr/>
            </a:pPr>
            <a:r>
              <a:rPr lang="zh-CN" altLang="en-US" dirty="0" smtClean="0">
                <a:solidFill>
                  <a:schemeClr val="tx1"/>
                </a:solidFill>
                <a:uFillTx/>
                <a:latin typeface="Times New Roman" panose="02020603050405020304" pitchFamily="18" charset="0"/>
                <a:ea typeface="+mn-ea"/>
                <a:cs typeface="+mn-ea"/>
                <a:sym typeface="+mn-ea"/>
              </a:rPr>
              <a:t>最高速度   </a:t>
            </a:r>
            <a:r>
              <a:rPr lang="en-US" altLang="zh-CN" dirty="0" smtClean="0">
                <a:solidFill>
                  <a:schemeClr val="tx1"/>
                </a:solidFill>
                <a:uFillTx/>
                <a:latin typeface="Times New Roman" panose="02020603050405020304" pitchFamily="18" charset="0"/>
                <a:ea typeface="+mn-ea"/>
                <a:cs typeface="+mn-ea"/>
                <a:sym typeface="+mn-ea"/>
              </a:rPr>
              <a:t>                    </a:t>
            </a:r>
            <a:r>
              <a:rPr lang="zh-CN" altLang="en-US" dirty="0" smtClean="0">
                <a:solidFill>
                  <a:schemeClr val="tx1"/>
                </a:solidFill>
                <a:uFillTx/>
                <a:latin typeface="Times New Roman" panose="02020603050405020304" pitchFamily="18" charset="0"/>
                <a:ea typeface="+mn-ea"/>
                <a:cs typeface="+mn-ea"/>
                <a:sym typeface="+mn-ea"/>
              </a:rPr>
              <a:t> </a:t>
            </a:r>
            <a:r>
              <a:rPr lang="en-US" altLang="zh-CN" dirty="0" smtClean="0">
                <a:solidFill>
                  <a:schemeClr val="tx1"/>
                </a:solidFill>
                <a:uFillTx/>
                <a:latin typeface="Times New Roman" panose="02020603050405020304" pitchFamily="18" charset="0"/>
                <a:ea typeface="+mn-ea"/>
                <a:cs typeface="+mn-ea"/>
                <a:sym typeface="+mn-ea"/>
              </a:rPr>
              <a:t>58km/h</a:t>
            </a:r>
            <a:endParaRPr lang="en-US" altLang="zh-CN" dirty="0" smtClean="0">
              <a:solidFill>
                <a:schemeClr val="tx1"/>
              </a:solidFill>
              <a:uFillTx/>
              <a:latin typeface="Times New Roman" panose="02020603050405020304" pitchFamily="18" charset="0"/>
              <a:ea typeface="+mn-ea"/>
              <a:cs typeface="+mn-ea"/>
              <a:sym typeface="+mn-ea"/>
            </a:endParaRPr>
          </a:p>
        </p:txBody>
      </p:sp>
      <p:sp>
        <p:nvSpPr>
          <p:cNvPr id="6" name="文本框 5"/>
          <p:cNvSpPr txBox="1"/>
          <p:nvPr/>
        </p:nvSpPr>
        <p:spPr>
          <a:xfrm>
            <a:off x="466090" y="4719320"/>
            <a:ext cx="11198860" cy="1435100"/>
          </a:xfrm>
          <a:prstGeom prst="rect">
            <a:avLst/>
          </a:prstGeom>
          <a:solidFill>
            <a:schemeClr val="accent4">
              <a:lumMod val="20000"/>
              <a:lumOff val="80000"/>
            </a:schemeClr>
          </a:solidFill>
        </p:spPr>
        <p:txBody>
          <a:bodyPr wrap="square" rtlCol="0" anchor="t">
            <a:spAutoFit/>
          </a:bodyPr>
          <a:p>
            <a:pPr indent="0" fontAlgn="auto">
              <a:lnSpc>
                <a:spcPct val="150000"/>
              </a:lnSpc>
              <a:buClr>
                <a:srgbClr val="C00000"/>
              </a:buClr>
              <a:buFont typeface="Wingdings" panose="05000000000000000000" charset="0"/>
              <a:buChar char="l"/>
            </a:pPr>
            <a:r>
              <a:rPr lang="zh-CN" altLang="en-US" b="1" dirty="0">
                <a:latin typeface="+mn-ea"/>
                <a:cs typeface="+mn-ea"/>
                <a:sym typeface="+mn-ea"/>
              </a:rPr>
              <a:t>项目状</a:t>
            </a:r>
            <a:r>
              <a:rPr lang="zh-CN" altLang="en-US" b="1" dirty="0">
                <a:latin typeface="Times New Roman" panose="02020603050405020304" pitchFamily="18" charset="0"/>
                <a:cs typeface="+mn-ea"/>
                <a:sym typeface="+mn-ea"/>
              </a:rPr>
              <a:t>况</a:t>
            </a:r>
            <a:endParaRPr lang="zh-CN" altLang="en-US" b="1" dirty="0">
              <a:latin typeface="Times New Roman" panose="02020603050405020304" pitchFamily="18" charset="0"/>
              <a:cs typeface="+mn-ea"/>
              <a:sym typeface="+mn-ea"/>
            </a:endParaRPr>
          </a:p>
          <a:p>
            <a:pPr algn="just" fontAlgn="auto">
              <a:lnSpc>
                <a:spcPct val="170000"/>
              </a:lnSpc>
              <a:buClr>
                <a:srgbClr val="C00000"/>
              </a:buClr>
              <a:buSzTx/>
              <a:buFont typeface="Wingdings" panose="05000000000000000000" charset="0"/>
            </a:pPr>
            <a:r>
              <a:rPr lang="en-US" altLang="zh-CN" b="1" dirty="0" smtClean="0">
                <a:solidFill>
                  <a:srgbClr val="C00000"/>
                </a:solidFill>
                <a:uFillTx/>
                <a:latin typeface="Times New Roman" panose="02020603050405020304" pitchFamily="18" charset="0"/>
                <a:ea typeface="微软雅黑" panose="020B0503020204020204" pitchFamily="34" charset="-122"/>
                <a:cs typeface="+mn-ea"/>
                <a:sym typeface="+mn-ea"/>
              </a:rPr>
              <a:t>        </a:t>
            </a:r>
            <a:r>
              <a:rPr lang="en-US" altLang="zh-CN" b="1" dirty="0">
                <a:sym typeface="+mn-lt"/>
              </a:rPr>
              <a:t> </a:t>
            </a:r>
            <a:r>
              <a:rPr lang="en-US" altLang="zh-CN" b="1" dirty="0" smtClean="0">
                <a:solidFill>
                  <a:srgbClr val="C00000"/>
                </a:solidFill>
                <a:uFillTx/>
                <a:latin typeface="Times New Roman" panose="02020603050405020304" pitchFamily="18" charset="0"/>
                <a:ea typeface="微软雅黑" panose="020B0503020204020204" pitchFamily="34" charset="-122"/>
                <a:cs typeface="+mn-ea"/>
                <a:sym typeface="+mn-lt"/>
              </a:rPr>
              <a:t> </a:t>
            </a:r>
            <a:r>
              <a:rPr lang="en-US" altLang="zh-CN" b="1" dirty="0" smtClean="0">
                <a:solidFill>
                  <a:srgbClr val="C00000"/>
                </a:solidFill>
                <a:uFillTx/>
                <a:latin typeface="Times New Roman" panose="02020603050405020304" pitchFamily="18" charset="0"/>
                <a:ea typeface="微软雅黑" panose="020B0503020204020204" pitchFamily="34" charset="-122"/>
                <a:cs typeface="+mn-ea"/>
                <a:sym typeface="+mn-ea"/>
              </a:rPr>
              <a:t> 2020年12月31日，国内首台完全自主知识产权的300吨级CR330E型矿车研制成功，完成整车下线。2021年10月25日，CR330E型矿车在中煤平朔集团东露天矿完成组装调试，并正式开始进行工业性试验。</a:t>
            </a:r>
            <a:endParaRPr lang="en-US" altLang="zh-CN" b="1" dirty="0" smtClean="0">
              <a:solidFill>
                <a:srgbClr val="C00000"/>
              </a:solidFill>
              <a:uFillTx/>
              <a:latin typeface="Times New Roman" panose="02020603050405020304" pitchFamily="18" charset="0"/>
              <a:ea typeface="微软雅黑" panose="020B0503020204020204" pitchFamily="34" charset="-122"/>
              <a:cs typeface="+mn-ea"/>
              <a:sym typeface="+mn-ea"/>
            </a:endParaRPr>
          </a:p>
        </p:txBody>
      </p:sp>
      <p:sp>
        <p:nvSpPr>
          <p:cNvPr id="7" name="文本框 6"/>
          <p:cNvSpPr txBox="1"/>
          <p:nvPr/>
        </p:nvSpPr>
        <p:spPr>
          <a:xfrm>
            <a:off x="5655310" y="1271905"/>
            <a:ext cx="7976235" cy="3189605"/>
          </a:xfrm>
          <a:prstGeom prst="rect">
            <a:avLst/>
          </a:prstGeom>
          <a:noFill/>
        </p:spPr>
        <p:txBody>
          <a:bodyPr wrap="square" rtlCol="0">
            <a:spAutoFit/>
          </a:bodyPr>
          <a:p>
            <a:pPr marL="342900" indent="0" fontAlgn="auto">
              <a:lnSpc>
                <a:spcPct val="140000"/>
              </a:lnSpc>
              <a:buClr>
                <a:srgbClr val="C70019"/>
              </a:buClr>
              <a:buFont typeface="Wingdings" panose="05000000000000000000" charset="0"/>
              <a:buChar char="l"/>
              <a:defRPr/>
            </a:pPr>
            <a:r>
              <a:rPr lang="zh-CN" altLang="en-US" dirty="0" smtClean="0">
                <a:solidFill>
                  <a:sysClr val="windowText" lastClr="000000"/>
                </a:solidFill>
                <a:latin typeface="Times New Roman" panose="02020603050405020304" pitchFamily="18" charset="0"/>
                <a:ea typeface="+mn-ea"/>
                <a:cs typeface="+mn-ea"/>
                <a:sym typeface="+mn-ea"/>
              </a:rPr>
              <a:t>变流系统</a:t>
            </a:r>
            <a:r>
              <a:rPr lang="en-US" altLang="zh-CN" dirty="0" smtClean="0">
                <a:solidFill>
                  <a:sysClr val="windowText" lastClr="000000"/>
                </a:solidFill>
                <a:latin typeface="Times New Roman" panose="02020603050405020304" pitchFamily="18" charset="0"/>
                <a:ea typeface="+mn-ea"/>
                <a:cs typeface="+mn-ea"/>
                <a:sym typeface="+mn-ea"/>
              </a:rPr>
              <a:t>                 </a:t>
            </a:r>
            <a:r>
              <a:rPr lang="zh-CN" altLang="en-US" dirty="0" smtClean="0">
                <a:solidFill>
                  <a:sysClr val="windowText" lastClr="000000"/>
                </a:solidFill>
                <a:latin typeface="Times New Roman" panose="02020603050405020304" pitchFamily="18" charset="0"/>
                <a:ea typeface="+mn-ea"/>
                <a:cs typeface="+mn-ea"/>
                <a:sym typeface="+mn-ea"/>
              </a:rPr>
              <a:t>   </a:t>
            </a:r>
            <a:r>
              <a:rPr lang="en-US" altLang="zh-CN" dirty="0" smtClean="0">
                <a:solidFill>
                  <a:sysClr val="windowText" lastClr="000000"/>
                </a:solidFill>
                <a:latin typeface="Times New Roman" panose="02020603050405020304" pitchFamily="18" charset="0"/>
                <a:ea typeface="+mn-ea"/>
                <a:cs typeface="+mn-ea"/>
                <a:sym typeface="+mn-ea"/>
              </a:rPr>
              <a:t> </a:t>
            </a:r>
            <a:r>
              <a:rPr lang="zh-CN" altLang="en-US" dirty="0" smtClean="0">
                <a:solidFill>
                  <a:sysClr val="windowText" lastClr="000000"/>
                </a:solidFill>
                <a:latin typeface="Times New Roman" panose="02020603050405020304" pitchFamily="18" charset="0"/>
                <a:ea typeface="+mn-ea"/>
                <a:cs typeface="+mn-ea"/>
                <a:sym typeface="+mn-ea"/>
              </a:rPr>
              <a:t>中车内部配套</a:t>
            </a:r>
            <a:endParaRPr lang="zh-CN" altLang="en-US" dirty="0" smtClean="0">
              <a:solidFill>
                <a:sysClr val="windowText" lastClr="000000"/>
              </a:solidFill>
              <a:latin typeface="Times New Roman" panose="02020603050405020304" pitchFamily="18" charset="0"/>
              <a:ea typeface="+mn-ea"/>
              <a:cs typeface="+mn-ea"/>
              <a:sym typeface="+mn-ea"/>
            </a:endParaRPr>
          </a:p>
          <a:p>
            <a:pPr marL="342900" indent="0" fontAlgn="auto">
              <a:lnSpc>
                <a:spcPct val="140000"/>
              </a:lnSpc>
              <a:buClr>
                <a:srgbClr val="C70019"/>
              </a:buClr>
              <a:buFont typeface="Wingdings" panose="05000000000000000000" charset="0"/>
              <a:buChar char="l"/>
              <a:defRPr/>
            </a:pPr>
            <a:r>
              <a:rPr lang="zh-CN" altLang="en-US">
                <a:solidFill>
                  <a:schemeClr val="tx1"/>
                </a:solidFill>
                <a:latin typeface="Times New Roman" panose="02020603050405020304" pitchFamily="18" charset="0"/>
                <a:ea typeface="+mn-ea"/>
                <a:cs typeface="+mn-ea"/>
                <a:sym typeface="+mn-ea"/>
              </a:rPr>
              <a:t>柴油机      </a:t>
            </a:r>
            <a:r>
              <a:rPr lang="en-US" altLang="zh-CN">
                <a:solidFill>
                  <a:schemeClr val="tx1"/>
                </a:solidFill>
                <a:latin typeface="Times New Roman" panose="02020603050405020304" pitchFamily="18" charset="0"/>
                <a:ea typeface="+mn-ea"/>
                <a:cs typeface="+mn-ea"/>
                <a:sym typeface="+mn-ea"/>
              </a:rPr>
              <a:t>                   </a:t>
            </a:r>
            <a:r>
              <a:rPr lang="en-US" altLang="zh-CN" dirty="0" smtClean="0">
                <a:solidFill>
                  <a:schemeClr val="tx1"/>
                </a:solidFill>
                <a:latin typeface="Times New Roman" panose="02020603050405020304" pitchFamily="18" charset="0"/>
                <a:ea typeface="+mn-ea"/>
                <a:cs typeface="+mn-ea"/>
                <a:sym typeface="+mn-ea"/>
              </a:rPr>
              <a:t>MTU</a:t>
            </a:r>
            <a:r>
              <a:rPr lang="en-US" dirty="0" smtClean="0">
                <a:solidFill>
                  <a:schemeClr val="tx1"/>
                </a:solidFill>
                <a:latin typeface="Times New Roman" panose="02020603050405020304" pitchFamily="18" charset="0"/>
                <a:ea typeface="+mn-ea"/>
                <a:cs typeface="+mn-ea"/>
                <a:sym typeface="+mn-ea"/>
              </a:rPr>
              <a:t>16V4000C23</a:t>
            </a:r>
            <a:endParaRPr lang="en-US" altLang="zh-CN">
              <a:solidFill>
                <a:schemeClr val="tx1"/>
              </a:solidFill>
              <a:latin typeface="Times New Roman" panose="02020603050405020304" pitchFamily="18" charset="0"/>
              <a:ea typeface="+mn-ea"/>
              <a:cs typeface="+mn-ea"/>
              <a:sym typeface="+mn-ea"/>
            </a:endParaRPr>
          </a:p>
          <a:p>
            <a:pPr marL="342900" indent="0" fontAlgn="auto">
              <a:lnSpc>
                <a:spcPct val="140000"/>
              </a:lnSpc>
              <a:buClr>
                <a:srgbClr val="C70019"/>
              </a:buClr>
              <a:buFont typeface="Wingdings" panose="05000000000000000000" charset="0"/>
              <a:buChar char="l"/>
              <a:defRPr/>
            </a:pPr>
            <a:r>
              <a:rPr lang="zh-CN" altLang="en-US">
                <a:solidFill>
                  <a:schemeClr val="tx1"/>
                </a:solidFill>
                <a:latin typeface="Times New Roman" panose="02020603050405020304" pitchFamily="18" charset="0"/>
                <a:ea typeface="+mn-ea"/>
                <a:cs typeface="+mn-ea"/>
                <a:sym typeface="+mn-ea"/>
              </a:rPr>
              <a:t>发电机    </a:t>
            </a:r>
            <a:r>
              <a:rPr lang="en-US" altLang="zh-CN">
                <a:solidFill>
                  <a:schemeClr val="tx1"/>
                </a:solidFill>
                <a:latin typeface="Times New Roman" panose="02020603050405020304" pitchFamily="18" charset="0"/>
                <a:ea typeface="+mn-ea"/>
                <a:cs typeface="+mn-ea"/>
                <a:sym typeface="+mn-ea"/>
              </a:rPr>
              <a:t>                  </a:t>
            </a:r>
            <a:r>
              <a:rPr lang="zh-CN" altLang="en-US">
                <a:solidFill>
                  <a:schemeClr val="tx1"/>
                </a:solidFill>
                <a:latin typeface="Times New Roman" panose="02020603050405020304" pitchFamily="18" charset="0"/>
                <a:ea typeface="+mn-ea"/>
                <a:cs typeface="+mn-ea"/>
                <a:sym typeface="+mn-ea"/>
              </a:rPr>
              <a:t> </a:t>
            </a:r>
            <a:r>
              <a:rPr lang="en-US" altLang="zh-CN">
                <a:solidFill>
                  <a:schemeClr val="tx1"/>
                </a:solidFill>
                <a:latin typeface="Times New Roman" panose="02020603050405020304" pitchFamily="18" charset="0"/>
                <a:ea typeface="+mn-ea"/>
                <a:cs typeface="+mn-ea"/>
                <a:sym typeface="+mn-ea"/>
              </a:rPr>
              <a:t>  </a:t>
            </a:r>
            <a:r>
              <a:rPr lang="en-US" altLang="zh-CN" dirty="0" smtClean="0">
                <a:solidFill>
                  <a:schemeClr val="tx1"/>
                </a:solidFill>
                <a:latin typeface="Times New Roman" panose="02020603050405020304" pitchFamily="18" charset="0"/>
                <a:ea typeface="+mn-ea"/>
                <a:cs typeface="+mn-ea"/>
                <a:sym typeface="+mn-ea"/>
              </a:rPr>
              <a:t>YJ177E2</a:t>
            </a:r>
            <a:endParaRPr lang="en-US" altLang="zh-CN">
              <a:solidFill>
                <a:schemeClr val="tx1"/>
              </a:solidFill>
              <a:latin typeface="Times New Roman" panose="02020603050405020304" pitchFamily="18" charset="0"/>
              <a:ea typeface="+mn-ea"/>
              <a:cs typeface="+mn-ea"/>
              <a:sym typeface="+mn-ea"/>
            </a:endParaRPr>
          </a:p>
          <a:p>
            <a:pPr marL="342900" indent="0" fontAlgn="auto">
              <a:lnSpc>
                <a:spcPct val="140000"/>
              </a:lnSpc>
              <a:buClr>
                <a:srgbClr val="C70019"/>
              </a:buClr>
              <a:buFont typeface="Wingdings" panose="05000000000000000000" charset="0"/>
              <a:buChar char="l"/>
              <a:defRPr/>
            </a:pPr>
            <a:r>
              <a:rPr lang="zh-CN" altLang="en-US">
                <a:solidFill>
                  <a:schemeClr val="tx1"/>
                </a:solidFill>
                <a:latin typeface="Times New Roman" panose="02020603050405020304" pitchFamily="18" charset="0"/>
                <a:ea typeface="+mn-ea"/>
                <a:cs typeface="+mn-ea"/>
                <a:sym typeface="+mn-ea"/>
              </a:rPr>
              <a:t>牵引电机   </a:t>
            </a:r>
            <a:r>
              <a:rPr lang="en-US" altLang="zh-CN">
                <a:solidFill>
                  <a:schemeClr val="tx1"/>
                </a:solidFill>
                <a:latin typeface="Times New Roman" panose="02020603050405020304" pitchFamily="18" charset="0"/>
                <a:ea typeface="+mn-ea"/>
                <a:cs typeface="+mn-ea"/>
                <a:sym typeface="+mn-ea"/>
              </a:rPr>
              <a:t>                 </a:t>
            </a:r>
            <a:r>
              <a:rPr lang="zh-CN" altLang="en-US">
                <a:solidFill>
                  <a:schemeClr val="tx1"/>
                </a:solidFill>
                <a:latin typeface="Times New Roman" panose="02020603050405020304" pitchFamily="18" charset="0"/>
                <a:ea typeface="+mn-ea"/>
                <a:cs typeface="+mn-ea"/>
                <a:sym typeface="+mn-ea"/>
              </a:rPr>
              <a:t> </a:t>
            </a:r>
            <a:r>
              <a:rPr lang="en-US" altLang="zh-CN" dirty="0" smtClean="0">
                <a:solidFill>
                  <a:schemeClr val="tx1"/>
                </a:solidFill>
                <a:latin typeface="Times New Roman" panose="02020603050405020304" pitchFamily="18" charset="0"/>
                <a:ea typeface="+mn-ea"/>
                <a:cs typeface="+mn-ea"/>
                <a:sym typeface="+mn-ea"/>
              </a:rPr>
              <a:t>YP930</a:t>
            </a:r>
            <a:endParaRPr lang="en-US" altLang="zh-CN" dirty="0" smtClean="0">
              <a:solidFill>
                <a:schemeClr val="tx1"/>
              </a:solidFill>
              <a:latin typeface="Times New Roman" panose="02020603050405020304" pitchFamily="18" charset="0"/>
              <a:ea typeface="+mn-ea"/>
              <a:cs typeface="+mn-ea"/>
              <a:sym typeface="+mn-ea"/>
            </a:endParaRPr>
          </a:p>
          <a:p>
            <a:pPr marL="342900" indent="0" fontAlgn="auto">
              <a:lnSpc>
                <a:spcPct val="140000"/>
              </a:lnSpc>
              <a:buClr>
                <a:srgbClr val="C70019"/>
              </a:buClr>
              <a:buFont typeface="Wingdings" panose="05000000000000000000" charset="0"/>
              <a:buChar char="l"/>
              <a:defRPr/>
            </a:pPr>
            <a:r>
              <a:rPr lang="zh-CN" altLang="en-US" dirty="0" smtClean="0">
                <a:solidFill>
                  <a:schemeClr val="tx1"/>
                </a:solidFill>
                <a:latin typeface="Times New Roman" panose="02020603050405020304" pitchFamily="18" charset="0"/>
                <a:ea typeface="+mn-ea"/>
                <a:cs typeface="+mn-ea"/>
                <a:sym typeface="+mn-ea"/>
              </a:rPr>
              <a:t>悬挂       </a:t>
            </a:r>
            <a:r>
              <a:rPr lang="zh-CN" altLang="en-US" dirty="0" smtClean="0">
                <a:solidFill>
                  <a:sysClr val="windowText" lastClr="000000"/>
                </a:solidFill>
                <a:latin typeface="Times New Roman" panose="02020603050405020304" pitchFamily="18" charset="0"/>
                <a:ea typeface="+mn-ea"/>
                <a:cs typeface="+mn-ea"/>
                <a:sym typeface="+mn-ea"/>
              </a:rPr>
              <a:t> </a:t>
            </a:r>
            <a:r>
              <a:rPr lang="en-US" altLang="zh-CN" dirty="0" smtClean="0">
                <a:solidFill>
                  <a:sysClr val="windowText" lastClr="000000"/>
                </a:solidFill>
                <a:latin typeface="Times New Roman" panose="02020603050405020304" pitchFamily="18" charset="0"/>
                <a:ea typeface="+mn-ea"/>
                <a:cs typeface="+mn-ea"/>
                <a:sym typeface="+mn-ea"/>
              </a:rPr>
              <a:t>                     </a:t>
            </a:r>
            <a:r>
              <a:rPr lang="zh-CN" altLang="en-US" dirty="0" smtClean="0">
                <a:solidFill>
                  <a:sysClr val="windowText" lastClr="000000"/>
                </a:solidFill>
                <a:latin typeface="Times New Roman" panose="02020603050405020304" pitchFamily="18" charset="0"/>
                <a:ea typeface="+mn-ea"/>
                <a:cs typeface="+mn-ea"/>
                <a:sym typeface="+mn-ea"/>
              </a:rPr>
              <a:t>前悬</a:t>
            </a:r>
            <a:r>
              <a:rPr lang="en-US" altLang="zh-CN" dirty="0" smtClean="0">
                <a:solidFill>
                  <a:sysClr val="windowText" lastClr="000000"/>
                </a:solidFill>
                <a:latin typeface="Times New Roman" panose="02020603050405020304" pitchFamily="18" charset="0"/>
                <a:ea typeface="+mn-ea"/>
                <a:cs typeface="+mn-ea"/>
                <a:sym typeface="+mn-ea"/>
              </a:rPr>
              <a:t>/</a:t>
            </a:r>
            <a:r>
              <a:rPr lang="zh-CN" altLang="en-US" dirty="0" smtClean="0">
                <a:solidFill>
                  <a:sysClr val="windowText" lastClr="000000"/>
                </a:solidFill>
                <a:latin typeface="Times New Roman" panose="02020603050405020304" pitchFamily="18" charset="0"/>
                <a:ea typeface="+mn-ea"/>
                <a:cs typeface="+mn-ea"/>
                <a:sym typeface="+mn-ea"/>
              </a:rPr>
              <a:t>麦弗逊式，</a:t>
            </a:r>
            <a:r>
              <a:rPr lang="en-US" altLang="zh-CN" dirty="0" smtClean="0">
                <a:solidFill>
                  <a:sysClr val="windowText" lastClr="000000"/>
                </a:solidFill>
                <a:latin typeface="Times New Roman" panose="02020603050405020304" pitchFamily="18" charset="0"/>
                <a:ea typeface="+mn-ea"/>
                <a:cs typeface="+mn-ea"/>
                <a:sym typeface="+mn-ea"/>
              </a:rPr>
              <a:t>A</a:t>
            </a:r>
            <a:r>
              <a:rPr lang="zh-CN" altLang="en-US" dirty="0" smtClean="0">
                <a:solidFill>
                  <a:sysClr val="windowText" lastClr="000000"/>
                </a:solidFill>
                <a:latin typeface="Times New Roman" panose="02020603050405020304" pitchFamily="18" charset="0"/>
                <a:ea typeface="+mn-ea"/>
                <a:cs typeface="+mn-ea"/>
                <a:sym typeface="+mn-ea"/>
              </a:rPr>
              <a:t>型架</a:t>
            </a:r>
            <a:r>
              <a:rPr lang="en-US" altLang="zh-CN" dirty="0" smtClean="0">
                <a:solidFill>
                  <a:sysClr val="windowText" lastClr="000000"/>
                </a:solidFill>
                <a:latin typeface="Times New Roman" panose="02020603050405020304" pitchFamily="18" charset="0"/>
                <a:ea typeface="+mn-ea"/>
                <a:cs typeface="+mn-ea"/>
                <a:sym typeface="+mn-ea"/>
              </a:rPr>
              <a:t>+</a:t>
            </a:r>
            <a:r>
              <a:rPr lang="zh-CN" altLang="en-US" dirty="0" smtClean="0">
                <a:solidFill>
                  <a:sysClr val="windowText" lastClr="000000"/>
                </a:solidFill>
                <a:latin typeface="Times New Roman" panose="02020603050405020304" pitchFamily="18" charset="0"/>
                <a:ea typeface="+mn-ea"/>
                <a:cs typeface="+mn-ea"/>
                <a:sym typeface="+mn-ea"/>
              </a:rPr>
              <a:t>横拉杆结构</a:t>
            </a:r>
            <a:endParaRPr lang="zh-CN" altLang="en-US" dirty="0" smtClean="0">
              <a:solidFill>
                <a:sysClr val="windowText" lastClr="000000"/>
              </a:solidFill>
              <a:latin typeface="Times New Roman" panose="02020603050405020304" pitchFamily="18" charset="0"/>
              <a:ea typeface="+mn-ea"/>
              <a:cs typeface="+mn-ea"/>
              <a:sym typeface="+mn-ea"/>
            </a:endParaRPr>
          </a:p>
          <a:p>
            <a:pPr marL="342900" indent="0" fontAlgn="auto">
              <a:lnSpc>
                <a:spcPct val="140000"/>
              </a:lnSpc>
              <a:buClr>
                <a:srgbClr val="C70019"/>
              </a:buClr>
              <a:buFont typeface="Wingdings" panose="05000000000000000000" charset="0"/>
              <a:buChar char="l"/>
              <a:defRPr/>
            </a:pPr>
            <a:r>
              <a:rPr lang="zh-CN" altLang="en-US" dirty="0" smtClean="0">
                <a:solidFill>
                  <a:sysClr val="windowText" lastClr="000000"/>
                </a:solidFill>
                <a:latin typeface="Times New Roman" panose="02020603050405020304" pitchFamily="18" charset="0"/>
                <a:ea typeface="+mn-ea"/>
                <a:cs typeface="+mn-ea"/>
                <a:sym typeface="+mn-ea"/>
              </a:rPr>
              <a:t>制动</a:t>
            </a:r>
            <a:r>
              <a:rPr lang="en-US" altLang="zh-CN" dirty="0" smtClean="0">
                <a:solidFill>
                  <a:sysClr val="windowText" lastClr="000000"/>
                </a:solidFill>
                <a:latin typeface="Times New Roman" panose="02020603050405020304" pitchFamily="18" charset="0"/>
                <a:ea typeface="+mn-ea"/>
                <a:cs typeface="+mn-ea"/>
                <a:sym typeface="+mn-ea"/>
              </a:rPr>
              <a:t>	              </a:t>
            </a:r>
            <a:r>
              <a:rPr lang="zh-CN" altLang="en-US" dirty="0" smtClean="0">
                <a:solidFill>
                  <a:sysClr val="windowText" lastClr="000000"/>
                </a:solidFill>
                <a:latin typeface="Times New Roman" panose="02020603050405020304" pitchFamily="18" charset="0"/>
                <a:ea typeface="+mn-ea"/>
                <a:cs typeface="+mn-ea"/>
                <a:sym typeface="+mn-ea"/>
              </a:rPr>
              <a:t>湿式制动</a:t>
            </a:r>
            <a:r>
              <a:rPr lang="en-US" altLang="zh-CN" dirty="0" smtClean="0">
                <a:solidFill>
                  <a:sysClr val="windowText" lastClr="000000"/>
                </a:solidFill>
                <a:latin typeface="Times New Roman" panose="02020603050405020304" pitchFamily="18" charset="0"/>
                <a:ea typeface="+mn-ea"/>
                <a:cs typeface="+mn-ea"/>
                <a:sym typeface="+mn-ea"/>
              </a:rPr>
              <a:t>+</a:t>
            </a:r>
            <a:r>
              <a:rPr lang="zh-CN" altLang="en-US" dirty="0" smtClean="0">
                <a:solidFill>
                  <a:sysClr val="windowText" lastClr="000000"/>
                </a:solidFill>
                <a:latin typeface="Times New Roman" panose="02020603050405020304" pitchFamily="18" charset="0"/>
                <a:ea typeface="+mn-ea"/>
                <a:cs typeface="+mn-ea"/>
                <a:sym typeface="+mn-ea"/>
              </a:rPr>
              <a:t>弹簧驻车制动</a:t>
            </a:r>
            <a:endParaRPr lang="zh-CN" altLang="en-US" dirty="0" smtClean="0">
              <a:solidFill>
                <a:sysClr val="windowText" lastClr="000000"/>
              </a:solidFill>
              <a:latin typeface="Times New Roman" panose="02020603050405020304" pitchFamily="18" charset="0"/>
              <a:ea typeface="+mn-ea"/>
              <a:cs typeface="+mn-ea"/>
              <a:sym typeface="+mn-ea"/>
            </a:endParaRPr>
          </a:p>
          <a:p>
            <a:pPr marL="342900" indent="0" fontAlgn="auto">
              <a:lnSpc>
                <a:spcPct val="140000"/>
              </a:lnSpc>
              <a:buClr>
                <a:srgbClr val="C70019"/>
              </a:buClr>
              <a:buFont typeface="Wingdings" panose="05000000000000000000" charset="0"/>
              <a:buChar char="l"/>
              <a:defRPr/>
            </a:pPr>
            <a:r>
              <a:rPr lang="zh-CN" altLang="en-US" dirty="0" smtClean="0">
                <a:solidFill>
                  <a:sysClr val="windowText" lastClr="000000"/>
                </a:solidFill>
                <a:latin typeface="Times New Roman" panose="02020603050405020304" pitchFamily="18" charset="0"/>
                <a:ea typeface="+mn-ea"/>
                <a:cs typeface="+mn-ea"/>
                <a:sym typeface="+mn-ea"/>
              </a:rPr>
              <a:t>转向</a:t>
            </a:r>
            <a:r>
              <a:rPr lang="en-US" altLang="zh-CN" dirty="0" smtClean="0">
                <a:solidFill>
                  <a:sysClr val="windowText" lastClr="000000"/>
                </a:solidFill>
                <a:latin typeface="Times New Roman" panose="02020603050405020304" pitchFamily="18" charset="0"/>
                <a:ea typeface="+mn-ea"/>
                <a:cs typeface="+mn-ea"/>
                <a:sym typeface="+mn-ea"/>
              </a:rPr>
              <a:t>	             </a:t>
            </a:r>
            <a:r>
              <a:rPr lang="zh-CN" altLang="en-US" dirty="0" smtClean="0">
                <a:solidFill>
                  <a:sysClr val="windowText" lastClr="000000"/>
                </a:solidFill>
                <a:latin typeface="Times New Roman" panose="02020603050405020304" pitchFamily="18" charset="0"/>
                <a:ea typeface="+mn-ea"/>
                <a:cs typeface="+mn-ea"/>
                <a:sym typeface="+mn-ea"/>
              </a:rPr>
              <a:t>液压助力自动回正的转向</a:t>
            </a:r>
            <a:endParaRPr lang="zh-CN" altLang="en-US" dirty="0" smtClean="0">
              <a:solidFill>
                <a:sysClr val="windowText" lastClr="000000"/>
              </a:solidFill>
              <a:latin typeface="Times New Roman" panose="02020603050405020304" pitchFamily="18" charset="0"/>
              <a:ea typeface="+mn-ea"/>
              <a:cs typeface="+mn-ea"/>
              <a:sym typeface="+mn-ea"/>
            </a:endParaRPr>
          </a:p>
          <a:p>
            <a:pPr marL="342900" indent="0" fontAlgn="auto">
              <a:lnSpc>
                <a:spcPct val="140000"/>
              </a:lnSpc>
              <a:buClr>
                <a:srgbClr val="C70019"/>
              </a:buClr>
              <a:buFont typeface="Wingdings" panose="05000000000000000000" charset="0"/>
              <a:buChar char="l"/>
              <a:defRPr/>
            </a:pPr>
            <a:r>
              <a:rPr lang="zh-CN" altLang="en-US" dirty="0" smtClean="0">
                <a:solidFill>
                  <a:sysClr val="windowText" lastClr="000000"/>
                </a:solidFill>
                <a:latin typeface="Times New Roman" panose="02020603050405020304" pitchFamily="18" charset="0"/>
                <a:ea typeface="+mn-ea"/>
                <a:cs typeface="+mn-ea"/>
                <a:sym typeface="+mn-ea"/>
              </a:rPr>
              <a:t>举</a:t>
            </a:r>
            <a:r>
              <a:rPr lang="zh-CN" altLang="en-US" dirty="0">
                <a:solidFill>
                  <a:sysClr val="windowText" lastClr="000000"/>
                </a:solidFill>
                <a:latin typeface="Times New Roman" panose="02020603050405020304" pitchFamily="18" charset="0"/>
                <a:ea typeface="+mn-ea"/>
                <a:cs typeface="+mn-ea"/>
                <a:sym typeface="+mn-ea"/>
              </a:rPr>
              <a:t>升系统  </a:t>
            </a:r>
            <a:r>
              <a:rPr lang="en-US" altLang="zh-CN" dirty="0">
                <a:solidFill>
                  <a:sysClr val="windowText" lastClr="000000"/>
                </a:solidFill>
                <a:latin typeface="Times New Roman" panose="02020603050405020304" pitchFamily="18" charset="0"/>
                <a:ea typeface="+mn-ea"/>
                <a:cs typeface="+mn-ea"/>
                <a:sym typeface="+mn-ea"/>
              </a:rPr>
              <a:t> </a:t>
            </a:r>
            <a:r>
              <a:rPr lang="zh-CN" altLang="en-US" dirty="0">
                <a:solidFill>
                  <a:sysClr val="windowText" lastClr="000000"/>
                </a:solidFill>
                <a:latin typeface="Times New Roman" panose="02020603050405020304" pitchFamily="18" charset="0"/>
                <a:ea typeface="+mn-ea"/>
                <a:cs typeface="+mn-ea"/>
                <a:sym typeface="+mn-ea"/>
              </a:rPr>
              <a:t>  </a:t>
            </a:r>
            <a:r>
              <a:rPr lang="en-US" altLang="zh-CN" dirty="0">
                <a:solidFill>
                  <a:sysClr val="windowText" lastClr="000000"/>
                </a:solidFill>
                <a:latin typeface="Times New Roman" panose="02020603050405020304" pitchFamily="18" charset="0"/>
                <a:ea typeface="+mn-ea"/>
                <a:cs typeface="+mn-ea"/>
                <a:sym typeface="+mn-ea"/>
              </a:rPr>
              <a:t>               </a:t>
            </a:r>
            <a:r>
              <a:rPr lang="zh-CN" altLang="en-US" dirty="0">
                <a:solidFill>
                  <a:sysClr val="windowText" lastClr="000000"/>
                </a:solidFill>
                <a:latin typeface="Times New Roman" panose="02020603050405020304" pitchFamily="18" charset="0"/>
                <a:ea typeface="+mn-ea"/>
                <a:cs typeface="+mn-ea"/>
                <a:sym typeface="+mn-ea"/>
              </a:rPr>
              <a:t>三级举升液压油缸</a:t>
            </a:r>
            <a:endParaRPr lang="en-US" altLang="zh-CN">
              <a:latin typeface="Times New Roman" panose="02020603050405020304" pitchFamily="18" charset="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r>
              <a:rPr lang="zh-CN" altLang="en-US" smtClean="0"/>
              <a:t>中国中车股份有限公司 版权所有 </a:t>
            </a:r>
            <a:r>
              <a:rPr lang="en-US" altLang="zh-CN" smtClean="0"/>
              <a:t>2015</a:t>
            </a:r>
            <a:endParaRPr lang="zh-CN" altLang="en-US"/>
          </a:p>
        </p:txBody>
      </p:sp>
      <p:sp>
        <p:nvSpPr>
          <p:cNvPr id="5" name="灯片编号占位符 4"/>
          <p:cNvSpPr>
            <a:spLocks noGrp="1"/>
          </p:cNvSpPr>
          <p:nvPr>
            <p:ph type="sldNum" sz="quarter" idx="12"/>
          </p:nvPr>
        </p:nvSpPr>
        <p:spPr/>
        <p:txBody>
          <a:bodyPr/>
          <a:lstStyle/>
          <a:p>
            <a:fld id="{6B8E27FD-115D-4720-AE9C-63133A02825A}" type="slidenum">
              <a:rPr lang="zh-CN" altLang="en-US" smtClean="0"/>
            </a:fld>
            <a:endParaRPr lang="zh-CN" altLang="en-US" dirty="0"/>
          </a:p>
        </p:txBody>
      </p:sp>
      <p:sp>
        <p:nvSpPr>
          <p:cNvPr id="9" name="标题 8"/>
          <p:cNvSpPr>
            <a:spLocks noGrp="1"/>
          </p:cNvSpPr>
          <p:nvPr>
            <p:ph type="title"/>
          </p:nvPr>
        </p:nvSpPr>
        <p:spPr/>
        <p:txBody>
          <a:bodyPr/>
          <a:lstStyle/>
          <a:p>
            <a:pPr algn="l" defTabSz="914400">
              <a:buClrTx/>
              <a:buSzTx/>
              <a:buFontTx/>
            </a:pPr>
            <a:r>
              <a:rPr lang="zh-CN" altLang="en-US">
                <a:solidFill>
                  <a:srgbClr val="C00000"/>
                </a:solidFill>
              </a:rPr>
              <a:t>三 </a:t>
            </a:r>
            <a:r>
              <a:rPr lang="en-US" altLang="zh-CN">
                <a:solidFill>
                  <a:srgbClr val="C00000"/>
                </a:solidFill>
              </a:rPr>
              <a:t>| </a:t>
            </a:r>
            <a:r>
              <a:rPr lang="zh-CN" altLang="en-US">
                <a:solidFill>
                  <a:srgbClr val="C00000"/>
                </a:solidFill>
              </a:rPr>
              <a:t>中车大同公司矿车产品介绍   </a:t>
            </a:r>
            <a:endParaRPr lang="zh-CN" altLang="en-US" sz="2000" dirty="0">
              <a:solidFill>
                <a:schemeClr val="bg1">
                  <a:lumMod val="65000"/>
                </a:schemeClr>
              </a:solidFill>
            </a:endParaRPr>
          </a:p>
        </p:txBody>
      </p:sp>
      <p:sp>
        <p:nvSpPr>
          <p:cNvPr id="2" name="标题 7"/>
          <p:cNvSpPr>
            <a:spLocks noGrp="1"/>
          </p:cNvSpPr>
          <p:nvPr/>
        </p:nvSpPr>
        <p:spPr>
          <a:xfrm>
            <a:off x="6097905" y="0"/>
            <a:ext cx="7678420" cy="768350"/>
          </a:xfrm>
          <a:prstGeom prst="rect">
            <a:avLst/>
          </a:prstGeom>
          <a:noFill/>
          <a:ln>
            <a:noFill/>
          </a:ln>
        </p:spPr>
        <p:txBody>
          <a:bodyPr vert="horz" wrap="square" lIns="91432" tIns="45716" rIns="91432" bIns="45716" numCol="1" anchor="ctr" anchorCtr="0" compatLnSpc="1"/>
          <a:lstStyle>
            <a:lvl1pPr algn="l" rtl="0" eaLnBrk="1" fontAlgn="base" hangingPunct="1">
              <a:spcBef>
                <a:spcPct val="0"/>
              </a:spcBef>
              <a:spcAft>
                <a:spcPct val="0"/>
              </a:spcAft>
              <a:defRPr sz="2800" b="1" kern="1200">
                <a:solidFill>
                  <a:schemeClr val="tx1"/>
                </a:solidFill>
                <a:latin typeface="+mj-lt"/>
                <a:ea typeface="+mj-ea"/>
                <a:cs typeface="+mj-cs"/>
              </a:defRPr>
            </a:lvl1pPr>
            <a:lvl2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2pPr>
            <a:lvl3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3pPr>
            <a:lvl4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4pPr>
            <a:lvl5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5pPr>
            <a:lvl6pPr marL="4572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9144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13716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18288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algn="l">
              <a:buClrTx/>
              <a:buSzTx/>
              <a:buFontTx/>
            </a:pPr>
            <a:r>
              <a:rPr lang="en-US" altLang="zh-CN" sz="2000" dirty="0">
                <a:solidFill>
                  <a:schemeClr val="tx1"/>
                </a:solidFill>
                <a:sym typeface="+mn-ea"/>
              </a:rPr>
              <a:t>   </a:t>
            </a:r>
            <a:r>
              <a:rPr lang="zh-CN" altLang="en-US" sz="2000" dirty="0">
                <a:solidFill>
                  <a:schemeClr val="tx1"/>
                </a:solidFill>
                <a:sym typeface="+mn-ea"/>
              </a:rPr>
              <a:t> ——</a:t>
            </a:r>
            <a:r>
              <a:rPr lang="en-US" altLang="zh-CN" sz="2000" dirty="0">
                <a:solidFill>
                  <a:schemeClr val="tx1"/>
                </a:solidFill>
                <a:sym typeface="+mn-ea"/>
              </a:rPr>
              <a:t>CR330E</a:t>
            </a:r>
            <a:r>
              <a:rPr lang="zh-CN" altLang="en-US" sz="2000" dirty="0">
                <a:solidFill>
                  <a:schemeClr val="tx1"/>
                </a:solidFill>
                <a:sym typeface="+mn-ea"/>
              </a:rPr>
              <a:t>型矿车产品介绍</a:t>
            </a:r>
            <a:endParaRPr lang="zh-CN" altLang="en-US" sz="2000" dirty="0">
              <a:solidFill>
                <a:schemeClr val="tx1"/>
              </a:solidFill>
              <a:sym typeface="+mn-ea"/>
            </a:endParaRPr>
          </a:p>
        </p:txBody>
      </p:sp>
      <p:sp>
        <p:nvSpPr>
          <p:cNvPr id="10" name="单圆角矩形 9"/>
          <p:cNvSpPr/>
          <p:nvPr/>
        </p:nvSpPr>
        <p:spPr>
          <a:xfrm>
            <a:off x="55880" y="1047750"/>
            <a:ext cx="11405870" cy="5430520"/>
          </a:xfrm>
          <a:prstGeom prst="round1Rect">
            <a:avLst/>
          </a:prstGeom>
          <a:gradFill>
            <a:gsLst>
              <a:gs pos="0">
                <a:schemeClr val="bg1"/>
              </a:gs>
              <a:gs pos="100000">
                <a:schemeClr val="bg1">
                  <a:lumMod val="95000"/>
                </a:schemeClr>
              </a:gs>
            </a:gsLst>
            <a:lin ang="16140000" scaled="0"/>
          </a:gra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bg1"/>
              </a:solidFill>
              <a:effectLst/>
              <a:latin typeface="Arial" panose="020B0604020202020204" pitchFamily="34" charset="0"/>
              <a:ea typeface="黑体" panose="02010609060101010101" pitchFamily="49" charset="-122"/>
            </a:endParaRPr>
          </a:p>
        </p:txBody>
      </p:sp>
      <p:sp>
        <p:nvSpPr>
          <p:cNvPr id="12" name="内容占位符 8"/>
          <p:cNvSpPr>
            <a:spLocks noGrp="1"/>
          </p:cNvSpPr>
          <p:nvPr/>
        </p:nvSpPr>
        <p:spPr>
          <a:xfrm>
            <a:off x="925195" y="995045"/>
            <a:ext cx="10052685" cy="2078355"/>
          </a:xfrm>
          <a:prstGeom prst="rect">
            <a:avLst/>
          </a:prstGeom>
          <a:noFill/>
          <a:ln>
            <a:noFill/>
          </a:ln>
        </p:spPr>
        <p:txBody>
          <a:bodyPr vert="horz" wrap="square" lIns="91432" tIns="45716" rIns="91432" bIns="45716" numCol="1" anchor="t" anchorCtr="0" compatLnSpc="1"/>
          <a:lstStyle>
            <a:lvl1pPr marL="342900" indent="-342900" algn="l" rtl="0" eaLnBrk="1" fontAlgn="base" hangingPunct="1">
              <a:spcBef>
                <a:spcPct val="20000"/>
              </a:spcBef>
              <a:spcAft>
                <a:spcPct val="0"/>
              </a:spcAft>
              <a:buClr>
                <a:srgbClr val="C70019"/>
              </a:buClr>
              <a:buSzPct val="50000"/>
              <a:buFont typeface="Wingdings" panose="05000000000000000000" pitchFamily="2" charset="2"/>
              <a:buChar char="l"/>
              <a:defRPr sz="2400" kern="1200">
                <a:solidFill>
                  <a:schemeClr val="tx1"/>
                </a:solidFill>
                <a:latin typeface="+mn-lt"/>
                <a:ea typeface="+mn-ea"/>
                <a:cs typeface="+mn-cs"/>
              </a:defRPr>
            </a:lvl1pPr>
            <a:lvl2pPr marL="800100" indent="-342900" algn="l" rtl="0" eaLnBrk="1" fontAlgn="base" hangingPunct="1">
              <a:spcBef>
                <a:spcPct val="20000"/>
              </a:spcBef>
              <a:spcAft>
                <a:spcPct val="0"/>
              </a:spcAft>
              <a:buClr>
                <a:srgbClr val="C70019"/>
              </a:buClr>
              <a:buSzPct val="50000"/>
              <a:buFont typeface="Wingdings" panose="05000000000000000000" pitchFamily="2" charset="2"/>
              <a:buChar char="l"/>
              <a:defRPr sz="2000" kern="1200">
                <a:solidFill>
                  <a:schemeClr val="tx1"/>
                </a:solidFill>
                <a:latin typeface="+mn-lt"/>
                <a:ea typeface="+mn-ea"/>
                <a:cs typeface="+mn-cs"/>
              </a:defRPr>
            </a:lvl2pPr>
            <a:lvl3pPr marL="1200150" indent="-285750" algn="l" rtl="0" eaLnBrk="1" fontAlgn="base" hangingPunct="1">
              <a:spcBef>
                <a:spcPct val="20000"/>
              </a:spcBef>
              <a:spcAft>
                <a:spcPct val="0"/>
              </a:spcAft>
              <a:buClr>
                <a:srgbClr val="C70019"/>
              </a:buClr>
              <a:buSzPct val="50000"/>
              <a:buFont typeface="Wingdings" panose="05000000000000000000" pitchFamily="2" charset="2"/>
              <a:buChar char="l"/>
              <a:defRPr kern="1200">
                <a:solidFill>
                  <a:schemeClr val="tx1"/>
                </a:solidFill>
                <a:latin typeface="+mn-lt"/>
                <a:ea typeface="+mn-ea"/>
                <a:cs typeface="+mn-cs"/>
              </a:defRPr>
            </a:lvl3pPr>
            <a:lvl4pPr marL="1657350" indent="-285750" algn="l" rtl="0" eaLnBrk="1" fontAlgn="base" hangingPunct="1">
              <a:spcBef>
                <a:spcPct val="20000"/>
              </a:spcBef>
              <a:spcAft>
                <a:spcPct val="0"/>
              </a:spcAft>
              <a:buClr>
                <a:srgbClr val="C70019"/>
              </a:buClr>
              <a:buSzPct val="50000"/>
              <a:buFont typeface="Wingdings" panose="05000000000000000000" pitchFamily="2" charset="2"/>
              <a:buChar char="l"/>
              <a:defRPr sz="1600" kern="1200">
                <a:solidFill>
                  <a:schemeClr val="tx1"/>
                </a:solidFill>
                <a:latin typeface="+mn-lt"/>
                <a:ea typeface="+mn-ea"/>
                <a:cs typeface="+mn-cs"/>
              </a:defRPr>
            </a:lvl4pPr>
            <a:lvl5pPr marL="2057400" indent="-228600" algn="l" rtl="0" eaLnBrk="1" fontAlgn="base" hangingPunct="1">
              <a:spcBef>
                <a:spcPct val="20000"/>
              </a:spcBef>
              <a:spcAft>
                <a:spcPct val="0"/>
              </a:spcAft>
              <a:buClr>
                <a:srgbClr val="C70019"/>
              </a:buClr>
              <a:buChar char="»"/>
              <a:defRPr kern="1200">
                <a:solidFill>
                  <a:schemeClr val="tx1"/>
                </a:solidFill>
                <a:latin typeface="+mn-lt"/>
                <a:ea typeface="宋体" panose="02010600030101010101" pitchFamily="2" charset="-122"/>
                <a:cs typeface="+mn-cs"/>
              </a:defRPr>
            </a:lvl5pPr>
            <a:lvl6pPr marL="25146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base">
              <a:lnSpc>
                <a:spcPct val="170000"/>
              </a:lnSpc>
              <a:spcBef>
                <a:spcPct val="20000"/>
              </a:spcBef>
              <a:buClr>
                <a:srgbClr val="C70019"/>
              </a:buClr>
              <a:buFont typeface="Wingdings" panose="05000000000000000000" charset="0"/>
              <a:buNone/>
            </a:pPr>
            <a:r>
              <a:rPr lang="en-US" altLang="zh-CN" sz="1800" dirty="0">
                <a:solidFill>
                  <a:schemeClr val="tx1"/>
                </a:solidFill>
                <a:sym typeface="+mn-lt"/>
              </a:rPr>
              <a:t>   </a:t>
            </a:r>
            <a:r>
              <a:rPr lang="en-US" altLang="zh-CN" sz="1400" dirty="0">
                <a:solidFill>
                  <a:schemeClr val="tx1"/>
                </a:solidFill>
                <a:uFillTx/>
                <a:latin typeface="Times New Roman" panose="02020603050405020304" pitchFamily="18" charset="0"/>
                <a:ea typeface="微软雅黑" panose="020B0503020204020204" pitchFamily="34" charset="-122"/>
                <a:sym typeface="+mn-lt"/>
              </a:rPr>
              <a:t>   </a:t>
            </a:r>
            <a:r>
              <a:rPr lang="en-US" altLang="zh-CN" sz="1800" dirty="0">
                <a:solidFill>
                  <a:schemeClr val="tx1"/>
                </a:solidFill>
                <a:uFillTx/>
                <a:latin typeface="Times New Roman" panose="02020603050405020304" pitchFamily="18" charset="0"/>
                <a:ea typeface="微软雅黑" panose="020B0503020204020204" pitchFamily="34" charset="-122"/>
                <a:sym typeface="+mn-lt"/>
              </a:rPr>
              <a:t> 2021</a:t>
            </a:r>
            <a:r>
              <a:rPr lang="zh-CN" altLang="en-US" sz="1800" dirty="0">
                <a:solidFill>
                  <a:schemeClr val="tx1"/>
                </a:solidFill>
                <a:uFillTx/>
                <a:latin typeface="Times New Roman" panose="02020603050405020304" pitchFamily="18" charset="0"/>
                <a:ea typeface="微软雅黑" panose="020B0503020204020204" pitchFamily="34" charset="-122"/>
                <a:sym typeface="+mn-lt"/>
              </a:rPr>
              <a:t>年</a:t>
            </a:r>
            <a:r>
              <a:rPr sz="1800" dirty="0">
                <a:uFillTx/>
                <a:latin typeface="Times New Roman" panose="02020603050405020304" pitchFamily="18" charset="0"/>
                <a:ea typeface="微软雅黑" panose="020B0503020204020204" pitchFamily="34" charset="-122"/>
                <a:sym typeface="+mn-lt"/>
              </a:rPr>
              <a:t>9月3日，CR330E型矿车以大部件形式运全部至东露天矿现场，开始进行整车组装</a:t>
            </a:r>
            <a:r>
              <a:rPr lang="zh-CN" sz="1800" dirty="0">
                <a:uFillTx/>
                <a:latin typeface="Times New Roman" panose="02020603050405020304" pitchFamily="18" charset="0"/>
                <a:ea typeface="微软雅黑" panose="020B0503020204020204" pitchFamily="34" charset="-122"/>
                <a:sym typeface="+mn-lt"/>
              </a:rPr>
              <a:t>、调试。10月18日，CR330E型矿车顺利完成组装调试工作，经过空载、半载、满载试验，车辆于10月21日圆满完成各项试验</a:t>
            </a:r>
            <a:r>
              <a:rPr lang="en-US" altLang="zh-CN" sz="1800" kern="0" dirty="0">
                <a:uFillTx/>
                <a:latin typeface="Times New Roman" panose="02020603050405020304" pitchFamily="18" charset="0"/>
                <a:ea typeface="微软雅黑" panose="020B0503020204020204" pitchFamily="34" charset="-122"/>
                <a:sym typeface="+mn-lt"/>
              </a:rPr>
              <a:t>。通过矿方的评审确认后，CR330E型矿车纳入矿山生产车队开始进行为期一年的工业性试验。</a:t>
            </a:r>
            <a:r>
              <a:rPr lang="en-US" altLang="zh-CN" sz="1800" kern="0" dirty="0">
                <a:solidFill>
                  <a:schemeClr val="tx1"/>
                </a:solidFill>
                <a:uFillTx/>
                <a:latin typeface="Times New Roman" panose="02020603050405020304" pitchFamily="18" charset="0"/>
                <a:ea typeface="微软雅黑" panose="020B0503020204020204" pitchFamily="34" charset="-122"/>
                <a:sym typeface="+mn-lt"/>
              </a:rPr>
              <a:t>10月25日，车辆正式进入“白加黑”满负荷运行模式</a:t>
            </a:r>
            <a:r>
              <a:rPr lang="zh-CN" altLang="en-US" sz="1800" kern="0" dirty="0">
                <a:solidFill>
                  <a:schemeClr val="tx1"/>
                </a:solidFill>
                <a:uFillTx/>
                <a:latin typeface="Times New Roman" panose="02020603050405020304" pitchFamily="18" charset="0"/>
                <a:ea typeface="微软雅黑" panose="020B0503020204020204" pitchFamily="34" charset="-122"/>
                <a:sym typeface="+mn-lt"/>
              </a:rPr>
              <a:t>，目前运行状态良好</a:t>
            </a:r>
            <a:r>
              <a:rPr lang="en-US" altLang="zh-CN" sz="1800" dirty="0">
                <a:solidFill>
                  <a:schemeClr val="tx1"/>
                </a:solidFill>
                <a:uFillTx/>
                <a:latin typeface="Times New Roman" panose="02020603050405020304" pitchFamily="18" charset="0"/>
                <a:ea typeface="微软雅黑" panose="020B0503020204020204" pitchFamily="34" charset="-122"/>
                <a:sym typeface="+mn-lt"/>
              </a:rPr>
              <a:t>。</a:t>
            </a:r>
            <a:r>
              <a:rPr lang="en-US" altLang="zh-CN" sz="1800" dirty="0">
                <a:uFillTx/>
                <a:latin typeface="Times New Roman" panose="02020603050405020304" pitchFamily="18" charset="0"/>
                <a:ea typeface="微软雅黑" panose="020B0503020204020204" pitchFamily="34" charset="-122"/>
                <a:sym typeface="+mn-ea"/>
              </a:rPr>
              <a:t>截止到12月16日，CR330E型矿车在中煤平朔集团东露天矿累计满载运行411小时，运行里程3329公里，运输量约127184吨，运行状态良好。</a:t>
            </a:r>
            <a:endParaRPr lang="en-US" altLang="zh-CN" sz="1800" dirty="0">
              <a:uFillTx/>
              <a:latin typeface="Times New Roman" panose="02020603050405020304" pitchFamily="18" charset="0"/>
              <a:ea typeface="微软雅黑" panose="020B0503020204020204" pitchFamily="34" charset="-122"/>
              <a:sym typeface="+mn-ea"/>
            </a:endParaRPr>
          </a:p>
          <a:p>
            <a:pPr marL="0" indent="0" algn="just" fontAlgn="base">
              <a:lnSpc>
                <a:spcPct val="170000"/>
              </a:lnSpc>
              <a:spcBef>
                <a:spcPct val="20000"/>
              </a:spcBef>
              <a:buClr>
                <a:srgbClr val="C70019"/>
              </a:buClr>
              <a:buFont typeface="Wingdings" panose="05000000000000000000" charset="0"/>
              <a:buNone/>
            </a:pPr>
            <a:endParaRPr lang="en-US" altLang="zh-CN" sz="1800" dirty="0">
              <a:solidFill>
                <a:schemeClr val="tx1"/>
              </a:solidFill>
              <a:uFillTx/>
              <a:latin typeface="Times New Roman" panose="02020603050405020304" pitchFamily="18" charset="0"/>
              <a:ea typeface="微软雅黑" panose="020B0503020204020204" pitchFamily="34" charset="-122"/>
              <a:sym typeface="+mn-lt"/>
            </a:endParaRPr>
          </a:p>
          <a:p>
            <a:pPr marL="0" indent="0" algn="just" fontAlgn="base">
              <a:lnSpc>
                <a:spcPct val="150000"/>
              </a:lnSpc>
              <a:spcBef>
                <a:spcPct val="20000"/>
              </a:spcBef>
              <a:buClr>
                <a:srgbClr val="C70019"/>
              </a:buClr>
              <a:buFont typeface="Wingdings" panose="05000000000000000000" charset="0"/>
              <a:buNone/>
            </a:pPr>
            <a:endParaRPr lang="en-US" altLang="zh-CN" sz="1800" dirty="0">
              <a:solidFill>
                <a:schemeClr val="tx1"/>
              </a:solidFill>
              <a:uFillTx/>
              <a:latin typeface="Times New Roman" panose="02020603050405020304" pitchFamily="18" charset="0"/>
              <a:ea typeface="微软雅黑" panose="020B0503020204020204" pitchFamily="34" charset="-122"/>
              <a:sym typeface="+mn-lt"/>
            </a:endParaRPr>
          </a:p>
        </p:txBody>
      </p:sp>
      <p:sp>
        <p:nvSpPr>
          <p:cNvPr id="6" name="流程图: 可选过程 3"/>
          <p:cNvSpPr/>
          <p:nvPr/>
        </p:nvSpPr>
        <p:spPr>
          <a:xfrm>
            <a:off x="1161415" y="3927475"/>
            <a:ext cx="9194800" cy="2550795"/>
          </a:xfrm>
          <a:prstGeom prst="flowChartAlternateProcess">
            <a:avLst/>
          </a:prstGeom>
          <a:solidFill>
            <a:srgbClr val="C0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sp>
      <p:pic>
        <p:nvPicPr>
          <p:cNvPr id="7" name="图片 4" descr="9b967ad14bf57f578daa255e83b0d5b"/>
          <p:cNvPicPr>
            <a:picLocks noChangeAspect="1"/>
          </p:cNvPicPr>
          <p:nvPr>
            <p:custDataLst>
              <p:tags r:id="rId1"/>
            </p:custDataLst>
          </p:nvPr>
        </p:nvPicPr>
        <p:blipFill>
          <a:blip r:embed="rId2"/>
          <a:srcRect r="568" b="18970"/>
          <a:stretch>
            <a:fillRect/>
          </a:stretch>
        </p:blipFill>
        <p:spPr>
          <a:xfrm>
            <a:off x="1797050" y="4097655"/>
            <a:ext cx="3903980" cy="2154555"/>
          </a:xfrm>
          <a:prstGeom prst="rect">
            <a:avLst/>
          </a:prstGeom>
          <a:effectLst>
            <a:softEdge rad="127000"/>
          </a:effectLst>
        </p:spPr>
      </p:pic>
      <p:pic>
        <p:nvPicPr>
          <p:cNvPr id="8" name="图片 1" descr="807312421b82b29dd1c9f97d94a6965"/>
          <p:cNvPicPr>
            <a:picLocks noChangeAspect="1"/>
          </p:cNvPicPr>
          <p:nvPr/>
        </p:nvPicPr>
        <p:blipFill>
          <a:blip r:embed="rId3">
            <a:lum contrast="-18000"/>
          </a:blip>
          <a:stretch>
            <a:fillRect/>
          </a:stretch>
        </p:blipFill>
        <p:spPr>
          <a:xfrm>
            <a:off x="6098540" y="4164330"/>
            <a:ext cx="3602355" cy="2076450"/>
          </a:xfrm>
          <a:prstGeom prst="rect">
            <a:avLst/>
          </a:prstGeom>
          <a:effectLst>
            <a:softEdge rad="63500"/>
          </a:effec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r>
              <a:rPr lang="zh-CN" altLang="en-US" smtClean="0"/>
              <a:t>中国中车股份有限公司 版权所有 </a:t>
            </a:r>
            <a:r>
              <a:rPr lang="en-US" altLang="zh-CN" smtClean="0"/>
              <a:t>2015</a:t>
            </a:r>
            <a:endParaRPr lang="zh-CN" altLang="en-US"/>
          </a:p>
        </p:txBody>
      </p:sp>
      <p:sp>
        <p:nvSpPr>
          <p:cNvPr id="5" name="灯片编号占位符 4"/>
          <p:cNvSpPr>
            <a:spLocks noGrp="1"/>
          </p:cNvSpPr>
          <p:nvPr>
            <p:ph type="sldNum" sz="quarter" idx="12"/>
          </p:nvPr>
        </p:nvSpPr>
        <p:spPr/>
        <p:txBody>
          <a:bodyPr/>
          <a:lstStyle/>
          <a:p>
            <a:fld id="{6B8E27FD-115D-4720-AE9C-63133A02825A}" type="slidenum">
              <a:rPr lang="zh-CN" altLang="en-US" smtClean="0"/>
            </a:fld>
            <a:endParaRPr lang="zh-CN" altLang="en-US" dirty="0"/>
          </a:p>
        </p:txBody>
      </p:sp>
      <p:sp>
        <p:nvSpPr>
          <p:cNvPr id="8" name="标题 7"/>
          <p:cNvSpPr>
            <a:spLocks noGrp="1"/>
          </p:cNvSpPr>
          <p:nvPr>
            <p:ph type="title"/>
          </p:nvPr>
        </p:nvSpPr>
        <p:spPr/>
        <p:txBody>
          <a:bodyPr/>
          <a:lstStyle/>
          <a:p>
            <a:r>
              <a:rPr lang="zh-CN" altLang="en-US">
                <a:solidFill>
                  <a:schemeClr val="accent6">
                    <a:lumMod val="50000"/>
                  </a:schemeClr>
                </a:solidFill>
              </a:rPr>
              <a:t>目录</a:t>
            </a:r>
            <a:endParaRPr lang="zh-CN" altLang="en-US">
              <a:solidFill>
                <a:schemeClr val="accent6">
                  <a:lumMod val="50000"/>
                </a:schemeClr>
              </a:solidFill>
            </a:endParaRPr>
          </a:p>
        </p:txBody>
      </p:sp>
      <p:sp>
        <p:nvSpPr>
          <p:cNvPr id="6" name="五边形 5"/>
          <p:cNvSpPr/>
          <p:nvPr/>
        </p:nvSpPr>
        <p:spPr>
          <a:xfrm>
            <a:off x="3663921" y="1383950"/>
            <a:ext cx="772795" cy="467360"/>
          </a:xfrm>
          <a:prstGeom prst="homePlate">
            <a:avLst/>
          </a:prstGeom>
          <a:solidFill>
            <a:schemeClr val="bg2">
              <a:lumMod val="90000"/>
            </a:schemeClr>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bg1"/>
              </a:solidFill>
              <a:effectLst/>
              <a:latin typeface="Arial" panose="020B0604020202020204" pitchFamily="34" charset="0"/>
              <a:ea typeface="黑体" panose="02010609060101010101" pitchFamily="49" charset="-122"/>
            </a:endParaRPr>
          </a:p>
        </p:txBody>
      </p:sp>
      <p:sp>
        <p:nvSpPr>
          <p:cNvPr id="7" name="燕尾形 6"/>
          <p:cNvSpPr/>
          <p:nvPr/>
        </p:nvSpPr>
        <p:spPr>
          <a:xfrm>
            <a:off x="4293206" y="1383950"/>
            <a:ext cx="4848225" cy="467360"/>
          </a:xfrm>
          <a:prstGeom prst="chevron">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smtClean="0">
              <a:ln>
                <a:noFill/>
              </a:ln>
              <a:solidFill>
                <a:schemeClr val="bg1"/>
              </a:solidFill>
              <a:effectLst/>
              <a:latin typeface="Arial" panose="020B0604020202020204" pitchFamily="34" charset="0"/>
              <a:ea typeface="黑体" panose="02010609060101010101" pitchFamily="49" charset="-122"/>
              <a:sym typeface="+mn-ea"/>
            </a:endParaRPr>
          </a:p>
        </p:txBody>
      </p:sp>
      <p:sp>
        <p:nvSpPr>
          <p:cNvPr id="9" name="五边形 8"/>
          <p:cNvSpPr/>
          <p:nvPr/>
        </p:nvSpPr>
        <p:spPr>
          <a:xfrm>
            <a:off x="3528666" y="1383950"/>
            <a:ext cx="772795" cy="467360"/>
          </a:xfrm>
          <a:prstGeom prst="homePlate">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smtClean="0">
              <a:ln>
                <a:noFill/>
              </a:ln>
              <a:solidFill>
                <a:schemeClr val="bg1"/>
              </a:solidFill>
              <a:effectLst/>
              <a:latin typeface="Arial" panose="020B0604020202020204" pitchFamily="34" charset="0"/>
              <a:ea typeface="黑体" panose="02010609060101010101" pitchFamily="49" charset="-122"/>
              <a:sym typeface="+mn-ea"/>
            </a:endParaRPr>
          </a:p>
        </p:txBody>
      </p:sp>
      <p:sp>
        <p:nvSpPr>
          <p:cNvPr id="18" name="文本框 17"/>
          <p:cNvSpPr txBox="1"/>
          <p:nvPr/>
        </p:nvSpPr>
        <p:spPr>
          <a:xfrm>
            <a:off x="4617691" y="1400460"/>
            <a:ext cx="2799715" cy="429895"/>
          </a:xfrm>
          <a:prstGeom prst="rect">
            <a:avLst/>
          </a:prstGeom>
          <a:noFill/>
        </p:spPr>
        <p:txBody>
          <a:bodyPr wrap="square" rtlCol="0">
            <a:spAutoFit/>
          </a:bodyPr>
          <a:lstStyle/>
          <a:p>
            <a:r>
              <a:rPr lang="zh-CN" altLang="en-US" sz="2200" b="1" dirty="0">
                <a:solidFill>
                  <a:schemeClr val="bg1"/>
                </a:solidFill>
                <a:sym typeface="+mn-ea"/>
              </a:rPr>
              <a:t>公司介绍</a:t>
            </a:r>
            <a:endParaRPr lang="zh-CN" altLang="en-US" sz="2200" b="1">
              <a:solidFill>
                <a:schemeClr val="bg1"/>
              </a:solidFill>
            </a:endParaRPr>
          </a:p>
        </p:txBody>
      </p:sp>
      <p:sp>
        <p:nvSpPr>
          <p:cNvPr id="19" name="文本框 18"/>
          <p:cNvSpPr txBox="1"/>
          <p:nvPr/>
        </p:nvSpPr>
        <p:spPr>
          <a:xfrm>
            <a:off x="3663921" y="1392205"/>
            <a:ext cx="471170" cy="429895"/>
          </a:xfrm>
          <a:prstGeom prst="rect">
            <a:avLst/>
          </a:prstGeom>
          <a:noFill/>
        </p:spPr>
        <p:txBody>
          <a:bodyPr wrap="square" rtlCol="0">
            <a:spAutoFit/>
          </a:bodyPr>
          <a:lstStyle/>
          <a:p>
            <a:r>
              <a:rPr lang="zh-CN" altLang="en-US" sz="2200" b="1">
                <a:solidFill>
                  <a:schemeClr val="bg1"/>
                </a:solidFill>
              </a:rPr>
              <a:t>一</a:t>
            </a:r>
            <a:endParaRPr lang="zh-CN" altLang="en-US" sz="2200" b="1">
              <a:solidFill>
                <a:schemeClr val="bg1"/>
              </a:solidFill>
            </a:endParaRPr>
          </a:p>
        </p:txBody>
      </p:sp>
      <p:sp>
        <p:nvSpPr>
          <p:cNvPr id="22" name="五边形 21"/>
          <p:cNvSpPr/>
          <p:nvPr/>
        </p:nvSpPr>
        <p:spPr>
          <a:xfrm>
            <a:off x="3663921" y="2184685"/>
            <a:ext cx="772795" cy="467360"/>
          </a:xfrm>
          <a:prstGeom prst="homePlate">
            <a:avLst/>
          </a:prstGeom>
          <a:solidFill>
            <a:schemeClr val="bg2">
              <a:lumMod val="90000"/>
            </a:schemeClr>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bg1"/>
              </a:solidFill>
              <a:effectLst/>
              <a:latin typeface="Arial" panose="020B0604020202020204" pitchFamily="34" charset="0"/>
              <a:ea typeface="黑体" panose="02010609060101010101" pitchFamily="49" charset="-122"/>
            </a:endParaRPr>
          </a:p>
        </p:txBody>
      </p:sp>
      <p:sp>
        <p:nvSpPr>
          <p:cNvPr id="23" name="燕尾形 22"/>
          <p:cNvSpPr/>
          <p:nvPr/>
        </p:nvSpPr>
        <p:spPr>
          <a:xfrm>
            <a:off x="4293206" y="2184685"/>
            <a:ext cx="4848225" cy="467360"/>
          </a:xfrm>
          <a:prstGeom prst="chevron">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smtClean="0">
              <a:ln>
                <a:noFill/>
              </a:ln>
              <a:solidFill>
                <a:schemeClr val="bg1"/>
              </a:solidFill>
              <a:effectLst/>
              <a:latin typeface="Arial" panose="020B0604020202020204" pitchFamily="34" charset="0"/>
              <a:ea typeface="黑体" panose="02010609060101010101" pitchFamily="49" charset="-122"/>
              <a:sym typeface="+mn-ea"/>
            </a:endParaRPr>
          </a:p>
        </p:txBody>
      </p:sp>
      <p:sp>
        <p:nvSpPr>
          <p:cNvPr id="24" name="五边形 23"/>
          <p:cNvSpPr/>
          <p:nvPr/>
        </p:nvSpPr>
        <p:spPr>
          <a:xfrm>
            <a:off x="3528666" y="2184685"/>
            <a:ext cx="772795" cy="467360"/>
          </a:xfrm>
          <a:prstGeom prst="homePlate">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smtClean="0">
              <a:ln>
                <a:noFill/>
              </a:ln>
              <a:solidFill>
                <a:schemeClr val="bg1"/>
              </a:solidFill>
              <a:effectLst/>
              <a:latin typeface="Arial" panose="020B0604020202020204" pitchFamily="34" charset="0"/>
              <a:ea typeface="黑体" panose="02010609060101010101" pitchFamily="49" charset="-122"/>
              <a:sym typeface="+mn-ea"/>
            </a:endParaRPr>
          </a:p>
        </p:txBody>
      </p:sp>
      <p:sp>
        <p:nvSpPr>
          <p:cNvPr id="25" name="文本框 24"/>
          <p:cNvSpPr txBox="1"/>
          <p:nvPr/>
        </p:nvSpPr>
        <p:spPr>
          <a:xfrm>
            <a:off x="4624676" y="2205640"/>
            <a:ext cx="4150360" cy="429895"/>
          </a:xfrm>
          <a:prstGeom prst="rect">
            <a:avLst/>
          </a:prstGeom>
          <a:noFill/>
        </p:spPr>
        <p:txBody>
          <a:bodyPr wrap="square" rtlCol="0">
            <a:spAutoFit/>
          </a:bodyPr>
          <a:lstStyle/>
          <a:p>
            <a:r>
              <a:rPr lang="zh-CN" altLang="en-US" sz="2200" b="1" dirty="0">
                <a:solidFill>
                  <a:schemeClr val="bg1"/>
                </a:solidFill>
                <a:sym typeface="+mn-ea"/>
              </a:rPr>
              <a:t>中车大同公司矿车研制能力</a:t>
            </a:r>
            <a:endParaRPr lang="zh-CN" altLang="en-US" sz="2200" b="1">
              <a:solidFill>
                <a:schemeClr val="bg1"/>
              </a:solidFill>
            </a:endParaRPr>
          </a:p>
        </p:txBody>
      </p:sp>
      <p:sp>
        <p:nvSpPr>
          <p:cNvPr id="26" name="文本框 25"/>
          <p:cNvSpPr txBox="1"/>
          <p:nvPr/>
        </p:nvSpPr>
        <p:spPr>
          <a:xfrm>
            <a:off x="3663921" y="2210085"/>
            <a:ext cx="471170" cy="429895"/>
          </a:xfrm>
          <a:prstGeom prst="rect">
            <a:avLst/>
          </a:prstGeom>
          <a:noFill/>
        </p:spPr>
        <p:txBody>
          <a:bodyPr wrap="square" rtlCol="0">
            <a:spAutoFit/>
          </a:bodyPr>
          <a:lstStyle/>
          <a:p>
            <a:r>
              <a:rPr lang="zh-CN" altLang="en-US" sz="2200" b="1">
                <a:solidFill>
                  <a:schemeClr val="bg1"/>
                </a:solidFill>
              </a:rPr>
              <a:t>二</a:t>
            </a:r>
            <a:endParaRPr lang="zh-CN" altLang="en-US" sz="2200" b="1">
              <a:solidFill>
                <a:schemeClr val="bg1"/>
              </a:solidFill>
            </a:endParaRPr>
          </a:p>
        </p:txBody>
      </p:sp>
      <p:sp>
        <p:nvSpPr>
          <p:cNvPr id="41" name="五边形 40"/>
          <p:cNvSpPr/>
          <p:nvPr/>
        </p:nvSpPr>
        <p:spPr>
          <a:xfrm>
            <a:off x="3663921" y="2989230"/>
            <a:ext cx="772795" cy="467360"/>
          </a:xfrm>
          <a:prstGeom prst="homePlate">
            <a:avLst/>
          </a:prstGeom>
          <a:solidFill>
            <a:schemeClr val="bg2">
              <a:lumMod val="90000"/>
            </a:schemeClr>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bg1"/>
              </a:solidFill>
              <a:effectLst/>
              <a:latin typeface="Arial" panose="020B0604020202020204" pitchFamily="34" charset="0"/>
              <a:ea typeface="黑体" panose="02010609060101010101" pitchFamily="49" charset="-122"/>
            </a:endParaRPr>
          </a:p>
        </p:txBody>
      </p:sp>
      <p:sp>
        <p:nvSpPr>
          <p:cNvPr id="42" name="燕尾形 41"/>
          <p:cNvSpPr/>
          <p:nvPr/>
        </p:nvSpPr>
        <p:spPr>
          <a:xfrm>
            <a:off x="4293206" y="2989230"/>
            <a:ext cx="4848225" cy="467360"/>
          </a:xfrm>
          <a:prstGeom prst="chevron">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smtClean="0">
              <a:ln>
                <a:noFill/>
              </a:ln>
              <a:solidFill>
                <a:schemeClr val="bg1"/>
              </a:solidFill>
              <a:effectLst/>
              <a:latin typeface="Arial" panose="020B0604020202020204" pitchFamily="34" charset="0"/>
              <a:ea typeface="黑体" panose="02010609060101010101" pitchFamily="49" charset="-122"/>
              <a:sym typeface="+mn-ea"/>
            </a:endParaRPr>
          </a:p>
        </p:txBody>
      </p:sp>
      <p:sp>
        <p:nvSpPr>
          <p:cNvPr id="43" name="五边形 42"/>
          <p:cNvSpPr/>
          <p:nvPr/>
        </p:nvSpPr>
        <p:spPr>
          <a:xfrm>
            <a:off x="3528666" y="2989230"/>
            <a:ext cx="772795" cy="467360"/>
          </a:xfrm>
          <a:prstGeom prst="homePlate">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smtClean="0">
              <a:ln>
                <a:noFill/>
              </a:ln>
              <a:solidFill>
                <a:schemeClr val="bg1"/>
              </a:solidFill>
              <a:effectLst/>
              <a:latin typeface="Arial" panose="020B0604020202020204" pitchFamily="34" charset="0"/>
              <a:ea typeface="黑体" panose="02010609060101010101" pitchFamily="49" charset="-122"/>
              <a:sym typeface="+mn-ea"/>
            </a:endParaRPr>
          </a:p>
        </p:txBody>
      </p:sp>
      <p:sp>
        <p:nvSpPr>
          <p:cNvPr id="44" name="文本框 43"/>
          <p:cNvSpPr txBox="1"/>
          <p:nvPr/>
        </p:nvSpPr>
        <p:spPr>
          <a:xfrm>
            <a:off x="4624676" y="3001930"/>
            <a:ext cx="3722370" cy="429895"/>
          </a:xfrm>
          <a:prstGeom prst="rect">
            <a:avLst/>
          </a:prstGeom>
          <a:noFill/>
        </p:spPr>
        <p:txBody>
          <a:bodyPr wrap="square" rtlCol="0">
            <a:spAutoFit/>
          </a:bodyPr>
          <a:lstStyle/>
          <a:p>
            <a:r>
              <a:rPr lang="zh-CN" altLang="en-US" sz="2200" b="1" dirty="0">
                <a:solidFill>
                  <a:schemeClr val="bg1"/>
                </a:solidFill>
                <a:sym typeface="+mn-ea"/>
              </a:rPr>
              <a:t>中车大同公司矿车产品介绍</a:t>
            </a:r>
            <a:endParaRPr lang="zh-CN" altLang="en-US" sz="2200" b="1">
              <a:solidFill>
                <a:schemeClr val="bg1"/>
              </a:solidFill>
            </a:endParaRPr>
          </a:p>
        </p:txBody>
      </p:sp>
      <p:sp>
        <p:nvSpPr>
          <p:cNvPr id="45" name="文本框 44"/>
          <p:cNvSpPr txBox="1"/>
          <p:nvPr/>
        </p:nvSpPr>
        <p:spPr>
          <a:xfrm>
            <a:off x="3663921" y="3010185"/>
            <a:ext cx="471170" cy="429895"/>
          </a:xfrm>
          <a:prstGeom prst="rect">
            <a:avLst/>
          </a:prstGeom>
          <a:noFill/>
        </p:spPr>
        <p:txBody>
          <a:bodyPr wrap="square" rtlCol="0">
            <a:spAutoFit/>
          </a:bodyPr>
          <a:lstStyle/>
          <a:p>
            <a:r>
              <a:rPr lang="zh-CN" altLang="en-US" sz="2200" b="1">
                <a:solidFill>
                  <a:schemeClr val="bg1"/>
                </a:solidFill>
                <a:sym typeface="+mn-ea"/>
              </a:rPr>
              <a:t>三</a:t>
            </a:r>
            <a:endParaRPr lang="zh-CN" altLang="en-US" sz="2200" b="1">
              <a:solidFill>
                <a:schemeClr val="bg1"/>
              </a:solidFill>
            </a:endParaRPr>
          </a:p>
        </p:txBody>
      </p:sp>
      <p:sp>
        <p:nvSpPr>
          <p:cNvPr id="89" name="五边形 88"/>
          <p:cNvSpPr/>
          <p:nvPr/>
        </p:nvSpPr>
        <p:spPr>
          <a:xfrm>
            <a:off x="3663921" y="3793775"/>
            <a:ext cx="772795" cy="467360"/>
          </a:xfrm>
          <a:prstGeom prst="homePlate">
            <a:avLst/>
          </a:prstGeom>
          <a:solidFill>
            <a:schemeClr val="bg2">
              <a:lumMod val="90000"/>
            </a:schemeClr>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bg1"/>
              </a:solidFill>
              <a:effectLst/>
              <a:latin typeface="Arial" panose="020B0604020202020204" pitchFamily="34" charset="0"/>
              <a:ea typeface="黑体" panose="02010609060101010101" pitchFamily="49" charset="-122"/>
            </a:endParaRPr>
          </a:p>
        </p:txBody>
      </p:sp>
      <p:sp>
        <p:nvSpPr>
          <p:cNvPr id="90" name="燕尾形 89"/>
          <p:cNvSpPr/>
          <p:nvPr/>
        </p:nvSpPr>
        <p:spPr>
          <a:xfrm>
            <a:off x="4293206" y="3793775"/>
            <a:ext cx="4848225" cy="467360"/>
          </a:xfrm>
          <a:prstGeom prst="chevron">
            <a:avLst/>
          </a:prstGeom>
          <a:gradFill>
            <a:gsLst>
              <a:gs pos="0">
                <a:srgbClr val="E30000"/>
              </a:gs>
              <a:gs pos="100000">
                <a:srgbClr val="760303"/>
              </a:gs>
            </a:gsLst>
            <a:lin ang="5400000" scaled="0"/>
          </a:gra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smtClean="0">
              <a:ln>
                <a:noFill/>
              </a:ln>
              <a:solidFill>
                <a:schemeClr val="bg1"/>
              </a:solidFill>
              <a:effectLst/>
              <a:latin typeface="Arial" panose="020B0604020202020204" pitchFamily="34" charset="0"/>
              <a:ea typeface="黑体" panose="02010609060101010101" pitchFamily="49" charset="-122"/>
              <a:sym typeface="+mn-ea"/>
            </a:endParaRPr>
          </a:p>
        </p:txBody>
      </p:sp>
      <p:sp>
        <p:nvSpPr>
          <p:cNvPr id="91" name="五边形 90"/>
          <p:cNvSpPr/>
          <p:nvPr/>
        </p:nvSpPr>
        <p:spPr>
          <a:xfrm>
            <a:off x="3528666" y="3793775"/>
            <a:ext cx="772795" cy="467360"/>
          </a:xfrm>
          <a:prstGeom prst="homePlate">
            <a:avLst/>
          </a:prstGeom>
          <a:gradFill>
            <a:gsLst>
              <a:gs pos="0">
                <a:srgbClr val="E30000"/>
              </a:gs>
              <a:gs pos="100000">
                <a:srgbClr val="760303"/>
              </a:gs>
            </a:gsLst>
            <a:lin ang="5400000" scaled="0"/>
          </a:gra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smtClean="0">
              <a:ln>
                <a:noFill/>
              </a:ln>
              <a:solidFill>
                <a:schemeClr val="bg1"/>
              </a:solidFill>
              <a:effectLst/>
              <a:latin typeface="Arial" panose="020B0604020202020204" pitchFamily="34" charset="0"/>
              <a:ea typeface="黑体" panose="02010609060101010101" pitchFamily="49" charset="-122"/>
              <a:sym typeface="+mn-ea"/>
            </a:endParaRPr>
          </a:p>
        </p:txBody>
      </p:sp>
      <p:sp>
        <p:nvSpPr>
          <p:cNvPr id="92" name="文本框 91"/>
          <p:cNvSpPr txBox="1"/>
          <p:nvPr/>
        </p:nvSpPr>
        <p:spPr>
          <a:xfrm>
            <a:off x="4617720" y="3818890"/>
            <a:ext cx="3977005" cy="429895"/>
          </a:xfrm>
          <a:prstGeom prst="rect">
            <a:avLst/>
          </a:prstGeom>
          <a:noFill/>
        </p:spPr>
        <p:txBody>
          <a:bodyPr wrap="square" rtlCol="0">
            <a:spAutoFit/>
          </a:bodyPr>
          <a:lstStyle/>
          <a:p>
            <a:r>
              <a:rPr lang="zh-CN" altLang="en-US" sz="2200" b="1" dirty="0">
                <a:solidFill>
                  <a:schemeClr val="bg1"/>
                </a:solidFill>
                <a:sym typeface="+mn-ea"/>
              </a:rPr>
              <a:t>核心部件内部配套情况介绍</a:t>
            </a:r>
            <a:endParaRPr lang="zh-CN" altLang="en-US" sz="2200" b="1">
              <a:solidFill>
                <a:schemeClr val="bg1"/>
              </a:solidFill>
            </a:endParaRPr>
          </a:p>
        </p:txBody>
      </p:sp>
      <p:sp>
        <p:nvSpPr>
          <p:cNvPr id="93" name="文本框 92"/>
          <p:cNvSpPr txBox="1"/>
          <p:nvPr/>
        </p:nvSpPr>
        <p:spPr>
          <a:xfrm>
            <a:off x="3663921" y="3810920"/>
            <a:ext cx="471170" cy="429895"/>
          </a:xfrm>
          <a:prstGeom prst="rect">
            <a:avLst/>
          </a:prstGeom>
          <a:noFill/>
        </p:spPr>
        <p:txBody>
          <a:bodyPr wrap="square" rtlCol="0">
            <a:spAutoFit/>
          </a:bodyPr>
          <a:lstStyle/>
          <a:p>
            <a:r>
              <a:rPr lang="zh-CN" altLang="en-US" sz="2200" b="1">
                <a:solidFill>
                  <a:schemeClr val="bg1"/>
                </a:solidFill>
                <a:sym typeface="+mn-ea"/>
              </a:rPr>
              <a:t>四</a:t>
            </a:r>
            <a:endParaRPr lang="zh-CN" altLang="en-US" sz="2200" b="1">
              <a:solidFill>
                <a:schemeClr val="bg1"/>
              </a:solidFill>
            </a:endParaRPr>
          </a:p>
        </p:txBody>
      </p:sp>
      <p:grpSp>
        <p:nvGrpSpPr>
          <p:cNvPr id="11" name="组合 10"/>
          <p:cNvGrpSpPr/>
          <p:nvPr/>
        </p:nvGrpSpPr>
        <p:grpSpPr>
          <a:xfrm>
            <a:off x="3528666" y="4594510"/>
            <a:ext cx="5612130" cy="467360"/>
            <a:chOff x="5428" y="7778"/>
            <a:chExt cx="8838" cy="736"/>
          </a:xfrm>
        </p:grpSpPr>
        <p:sp>
          <p:nvSpPr>
            <p:cNvPr id="95" name="五边形 94"/>
            <p:cNvSpPr/>
            <p:nvPr/>
          </p:nvSpPr>
          <p:spPr>
            <a:xfrm>
              <a:off x="5641" y="7778"/>
              <a:ext cx="1217" cy="736"/>
            </a:xfrm>
            <a:prstGeom prst="homePlate">
              <a:avLst/>
            </a:prstGeom>
            <a:solidFill>
              <a:schemeClr val="bg2">
                <a:lumMod val="90000"/>
              </a:schemeClr>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bg1"/>
                </a:solidFill>
                <a:effectLst/>
                <a:latin typeface="Arial" panose="020B0604020202020204" pitchFamily="34" charset="0"/>
                <a:ea typeface="黑体" panose="02010609060101010101" pitchFamily="49" charset="-122"/>
              </a:endParaRPr>
            </a:p>
          </p:txBody>
        </p:sp>
        <p:sp>
          <p:nvSpPr>
            <p:cNvPr id="96" name="燕尾形 95"/>
            <p:cNvSpPr/>
            <p:nvPr/>
          </p:nvSpPr>
          <p:spPr>
            <a:xfrm>
              <a:off x="6632" y="7778"/>
              <a:ext cx="7635" cy="736"/>
            </a:xfrm>
            <a:prstGeom prst="chevron">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smtClean="0">
                <a:ln>
                  <a:noFill/>
                </a:ln>
                <a:solidFill>
                  <a:schemeClr val="bg1"/>
                </a:solidFill>
                <a:effectLst/>
                <a:latin typeface="Arial" panose="020B0604020202020204" pitchFamily="34" charset="0"/>
                <a:ea typeface="黑体" panose="02010609060101010101" pitchFamily="49" charset="-122"/>
                <a:sym typeface="+mn-ea"/>
              </a:endParaRPr>
            </a:p>
          </p:txBody>
        </p:sp>
        <p:sp>
          <p:nvSpPr>
            <p:cNvPr id="97" name="五边形 96"/>
            <p:cNvSpPr/>
            <p:nvPr/>
          </p:nvSpPr>
          <p:spPr>
            <a:xfrm>
              <a:off x="5428" y="7778"/>
              <a:ext cx="1217" cy="736"/>
            </a:xfrm>
            <a:prstGeom prst="homePlate">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smtClean="0">
                <a:ln>
                  <a:noFill/>
                </a:ln>
                <a:solidFill>
                  <a:schemeClr val="bg1"/>
                </a:solidFill>
                <a:effectLst/>
                <a:latin typeface="Arial" panose="020B0604020202020204" pitchFamily="34" charset="0"/>
                <a:ea typeface="黑体" panose="02010609060101010101" pitchFamily="49" charset="-122"/>
                <a:sym typeface="+mn-ea"/>
              </a:endParaRPr>
            </a:p>
          </p:txBody>
        </p:sp>
        <p:sp>
          <p:nvSpPr>
            <p:cNvPr id="98" name="文本框 97"/>
            <p:cNvSpPr txBox="1"/>
            <p:nvPr/>
          </p:nvSpPr>
          <p:spPr>
            <a:xfrm>
              <a:off x="7154" y="7825"/>
              <a:ext cx="4409" cy="677"/>
            </a:xfrm>
            <a:prstGeom prst="rect">
              <a:avLst/>
            </a:prstGeom>
            <a:noFill/>
          </p:spPr>
          <p:txBody>
            <a:bodyPr wrap="square" rtlCol="0">
              <a:spAutoFit/>
            </a:bodyPr>
            <a:lstStyle/>
            <a:p>
              <a:r>
                <a:rPr lang="zh-CN" altLang="en-US" sz="2200" b="1" dirty="0">
                  <a:solidFill>
                    <a:schemeClr val="bg1"/>
                  </a:solidFill>
                  <a:sym typeface="+mn-ea"/>
                </a:rPr>
                <a:t>在研技术</a:t>
              </a:r>
              <a:r>
                <a:rPr lang="zh-CN" altLang="en-US" sz="2200" b="1">
                  <a:solidFill>
                    <a:schemeClr val="bg1"/>
                  </a:solidFill>
                  <a:sym typeface="+mn-ea"/>
                </a:rPr>
                <a:t>认识</a:t>
              </a:r>
              <a:endParaRPr lang="zh-CN" altLang="en-US" sz="2200" b="1">
                <a:solidFill>
                  <a:schemeClr val="bg1"/>
                </a:solidFill>
              </a:endParaRPr>
            </a:p>
          </p:txBody>
        </p:sp>
        <p:sp>
          <p:nvSpPr>
            <p:cNvPr id="99" name="文本框 98"/>
            <p:cNvSpPr txBox="1"/>
            <p:nvPr/>
          </p:nvSpPr>
          <p:spPr>
            <a:xfrm>
              <a:off x="5641" y="7818"/>
              <a:ext cx="742" cy="677"/>
            </a:xfrm>
            <a:prstGeom prst="rect">
              <a:avLst/>
            </a:prstGeom>
            <a:noFill/>
          </p:spPr>
          <p:txBody>
            <a:bodyPr wrap="square" rtlCol="0">
              <a:spAutoFit/>
            </a:bodyPr>
            <a:lstStyle/>
            <a:p>
              <a:r>
                <a:rPr lang="zh-CN" altLang="en-US" sz="2200" b="1">
                  <a:solidFill>
                    <a:schemeClr val="bg1"/>
                  </a:solidFill>
                  <a:sym typeface="+mn-ea"/>
                </a:rPr>
                <a:t>五</a:t>
              </a:r>
              <a:endParaRPr lang="zh-CN" altLang="en-US" sz="2200" b="1">
                <a:solidFill>
                  <a:schemeClr val="bg1"/>
                </a:solidFill>
              </a:endParaRPr>
            </a:p>
          </p:txBody>
        </p:sp>
      </p:grpSp>
      <p:grpSp>
        <p:nvGrpSpPr>
          <p:cNvPr id="31" name="组合 30"/>
          <p:cNvGrpSpPr/>
          <p:nvPr/>
        </p:nvGrpSpPr>
        <p:grpSpPr>
          <a:xfrm>
            <a:off x="3529301" y="5395245"/>
            <a:ext cx="5612130" cy="467360"/>
            <a:chOff x="5428" y="7778"/>
            <a:chExt cx="8838" cy="736"/>
          </a:xfrm>
        </p:grpSpPr>
        <p:sp>
          <p:nvSpPr>
            <p:cNvPr id="32" name="五边形 31"/>
            <p:cNvSpPr/>
            <p:nvPr/>
          </p:nvSpPr>
          <p:spPr>
            <a:xfrm>
              <a:off x="5641" y="7778"/>
              <a:ext cx="1217" cy="736"/>
            </a:xfrm>
            <a:prstGeom prst="homePlate">
              <a:avLst/>
            </a:prstGeom>
            <a:solidFill>
              <a:schemeClr val="bg2">
                <a:lumMod val="90000"/>
              </a:schemeClr>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bg1"/>
                </a:solidFill>
                <a:effectLst/>
                <a:latin typeface="Arial" panose="020B0604020202020204" pitchFamily="34" charset="0"/>
                <a:ea typeface="黑体" panose="02010609060101010101" pitchFamily="49" charset="-122"/>
              </a:endParaRPr>
            </a:p>
          </p:txBody>
        </p:sp>
        <p:sp>
          <p:nvSpPr>
            <p:cNvPr id="33" name="燕尾形 32"/>
            <p:cNvSpPr/>
            <p:nvPr/>
          </p:nvSpPr>
          <p:spPr>
            <a:xfrm>
              <a:off x="6632" y="7778"/>
              <a:ext cx="7635" cy="736"/>
            </a:xfrm>
            <a:prstGeom prst="chevron">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smtClean="0">
                <a:ln>
                  <a:noFill/>
                </a:ln>
                <a:solidFill>
                  <a:schemeClr val="bg1"/>
                </a:solidFill>
                <a:effectLst/>
                <a:latin typeface="Arial" panose="020B0604020202020204" pitchFamily="34" charset="0"/>
                <a:ea typeface="黑体" panose="02010609060101010101" pitchFamily="49" charset="-122"/>
                <a:sym typeface="+mn-ea"/>
              </a:endParaRPr>
            </a:p>
          </p:txBody>
        </p:sp>
        <p:sp>
          <p:nvSpPr>
            <p:cNvPr id="34" name="五边形 33"/>
            <p:cNvSpPr/>
            <p:nvPr/>
          </p:nvSpPr>
          <p:spPr>
            <a:xfrm>
              <a:off x="5428" y="7778"/>
              <a:ext cx="1217" cy="736"/>
            </a:xfrm>
            <a:prstGeom prst="homePlate">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smtClean="0">
                <a:ln>
                  <a:noFill/>
                </a:ln>
                <a:solidFill>
                  <a:schemeClr val="bg1"/>
                </a:solidFill>
                <a:effectLst/>
                <a:latin typeface="Arial" panose="020B0604020202020204" pitchFamily="34" charset="0"/>
                <a:ea typeface="黑体" panose="02010609060101010101" pitchFamily="49" charset="-122"/>
                <a:sym typeface="+mn-ea"/>
              </a:endParaRPr>
            </a:p>
          </p:txBody>
        </p:sp>
        <p:sp>
          <p:nvSpPr>
            <p:cNvPr id="35" name="文本框 34"/>
            <p:cNvSpPr txBox="1"/>
            <p:nvPr/>
          </p:nvSpPr>
          <p:spPr>
            <a:xfrm>
              <a:off x="7154" y="7825"/>
              <a:ext cx="4409" cy="677"/>
            </a:xfrm>
            <a:prstGeom prst="rect">
              <a:avLst/>
            </a:prstGeom>
            <a:noFill/>
          </p:spPr>
          <p:txBody>
            <a:bodyPr wrap="square" rtlCol="0">
              <a:spAutoFit/>
            </a:bodyPr>
            <a:lstStyle/>
            <a:p>
              <a:r>
                <a:rPr lang="zh-CN" altLang="en-US" sz="2200" b="1" dirty="0">
                  <a:solidFill>
                    <a:schemeClr val="bg1"/>
                  </a:solidFill>
                  <a:sym typeface="+mn-ea"/>
                </a:rPr>
                <a:t>中</a:t>
              </a:r>
              <a:r>
                <a:rPr lang="zh-CN" altLang="en-US" sz="2200" b="1" dirty="0" smtClean="0">
                  <a:solidFill>
                    <a:schemeClr val="bg1"/>
                  </a:solidFill>
                  <a:sym typeface="+mn-ea"/>
                </a:rPr>
                <a:t>车矿车优势</a:t>
              </a:r>
              <a:endParaRPr lang="zh-CN" altLang="en-US" sz="2200" b="1" dirty="0">
                <a:solidFill>
                  <a:schemeClr val="bg1"/>
                </a:solidFill>
              </a:endParaRPr>
            </a:p>
          </p:txBody>
        </p:sp>
        <p:sp>
          <p:nvSpPr>
            <p:cNvPr id="36" name="文本框 35"/>
            <p:cNvSpPr txBox="1"/>
            <p:nvPr/>
          </p:nvSpPr>
          <p:spPr>
            <a:xfrm>
              <a:off x="5641" y="7818"/>
              <a:ext cx="742" cy="677"/>
            </a:xfrm>
            <a:prstGeom prst="rect">
              <a:avLst/>
            </a:prstGeom>
            <a:noFill/>
          </p:spPr>
          <p:txBody>
            <a:bodyPr wrap="square" rtlCol="0">
              <a:spAutoFit/>
            </a:bodyPr>
            <a:lstStyle/>
            <a:p>
              <a:r>
                <a:rPr lang="zh-CN" altLang="en-US" sz="2200" b="1" dirty="0">
                  <a:solidFill>
                    <a:schemeClr val="bg1"/>
                  </a:solidFill>
                  <a:sym typeface="+mn-ea"/>
                </a:rPr>
                <a:t>六</a:t>
              </a:r>
              <a:endParaRPr lang="zh-CN" altLang="en-US" sz="2200" b="1" dirty="0">
                <a:solidFill>
                  <a:schemeClr val="bg1"/>
                </a:solidFill>
              </a:endParaRPr>
            </a:p>
          </p:txBody>
        </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r>
              <a:rPr lang="zh-CN" altLang="en-US" smtClean="0"/>
              <a:t>中国中车股份有限公司 版权所有 </a:t>
            </a:r>
            <a:r>
              <a:rPr lang="en-US" altLang="zh-CN" smtClean="0"/>
              <a:t>2015</a:t>
            </a:r>
            <a:endParaRPr lang="zh-CN" altLang="en-US"/>
          </a:p>
        </p:txBody>
      </p:sp>
      <p:sp>
        <p:nvSpPr>
          <p:cNvPr id="5" name="灯片编号占位符 4"/>
          <p:cNvSpPr>
            <a:spLocks noGrp="1"/>
          </p:cNvSpPr>
          <p:nvPr>
            <p:ph type="sldNum" sz="quarter" idx="12"/>
          </p:nvPr>
        </p:nvSpPr>
        <p:spPr/>
        <p:txBody>
          <a:bodyPr/>
          <a:lstStyle/>
          <a:p>
            <a:fld id="{6B8E27FD-115D-4720-AE9C-63133A02825A}" type="slidenum">
              <a:rPr lang="zh-CN" altLang="en-US" smtClean="0"/>
            </a:fld>
            <a:endParaRPr lang="zh-CN" altLang="en-US" dirty="0"/>
          </a:p>
        </p:txBody>
      </p:sp>
      <p:sp>
        <p:nvSpPr>
          <p:cNvPr id="9" name="标题 8"/>
          <p:cNvSpPr>
            <a:spLocks noGrp="1"/>
          </p:cNvSpPr>
          <p:nvPr>
            <p:ph type="title"/>
          </p:nvPr>
        </p:nvSpPr>
        <p:spPr/>
        <p:txBody>
          <a:bodyPr/>
          <a:lstStyle/>
          <a:p>
            <a:pPr algn="l" defTabSz="914400">
              <a:buClrTx/>
              <a:buSzTx/>
              <a:buFontTx/>
            </a:pPr>
            <a:r>
              <a:rPr lang="zh-CN" altLang="en-US">
                <a:solidFill>
                  <a:srgbClr val="C00000"/>
                </a:solidFill>
              </a:rPr>
              <a:t>四</a:t>
            </a:r>
            <a:r>
              <a:rPr lang="en-US" altLang="zh-CN">
                <a:solidFill>
                  <a:srgbClr val="C00000"/>
                </a:solidFill>
              </a:rPr>
              <a:t> | </a:t>
            </a:r>
            <a:r>
              <a:rPr lang="zh-CN" altLang="en-US">
                <a:solidFill>
                  <a:srgbClr val="C00000"/>
                </a:solidFill>
              </a:rPr>
              <a:t>核心部件内部配套情况   </a:t>
            </a:r>
            <a:endParaRPr lang="zh-CN" altLang="en-US" sz="2000" dirty="0">
              <a:solidFill>
                <a:schemeClr val="bg1">
                  <a:lumMod val="65000"/>
                </a:schemeClr>
              </a:solidFill>
            </a:endParaRPr>
          </a:p>
        </p:txBody>
      </p:sp>
      <p:sp>
        <p:nvSpPr>
          <p:cNvPr id="2" name="标题 7"/>
          <p:cNvSpPr>
            <a:spLocks noGrp="1"/>
          </p:cNvSpPr>
          <p:nvPr/>
        </p:nvSpPr>
        <p:spPr>
          <a:xfrm>
            <a:off x="6097905" y="0"/>
            <a:ext cx="7678420" cy="768350"/>
          </a:xfrm>
          <a:prstGeom prst="rect">
            <a:avLst/>
          </a:prstGeom>
          <a:noFill/>
          <a:ln>
            <a:noFill/>
          </a:ln>
        </p:spPr>
        <p:txBody>
          <a:bodyPr vert="horz" wrap="square" lIns="91432" tIns="45716" rIns="91432" bIns="45716" numCol="1" anchor="ctr" anchorCtr="0" compatLnSpc="1"/>
          <a:lstStyle>
            <a:lvl1pPr algn="l" rtl="0" eaLnBrk="1" fontAlgn="base" hangingPunct="1">
              <a:spcBef>
                <a:spcPct val="0"/>
              </a:spcBef>
              <a:spcAft>
                <a:spcPct val="0"/>
              </a:spcAft>
              <a:defRPr sz="2800" b="1" kern="1200">
                <a:solidFill>
                  <a:schemeClr val="tx1"/>
                </a:solidFill>
                <a:latin typeface="+mj-lt"/>
                <a:ea typeface="+mj-ea"/>
                <a:cs typeface="+mj-cs"/>
              </a:defRPr>
            </a:lvl1pPr>
            <a:lvl2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2pPr>
            <a:lvl3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3pPr>
            <a:lvl4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4pPr>
            <a:lvl5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5pPr>
            <a:lvl6pPr marL="4572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9144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13716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18288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algn="l">
              <a:buClrTx/>
              <a:buSzTx/>
              <a:buFontTx/>
            </a:pPr>
            <a:r>
              <a:rPr lang="en-US" altLang="zh-CN" sz="2000" dirty="0">
                <a:solidFill>
                  <a:schemeClr val="tx1"/>
                </a:solidFill>
                <a:sym typeface="+mn-ea"/>
              </a:rPr>
              <a:t>   </a:t>
            </a:r>
            <a:r>
              <a:rPr lang="zh-CN" altLang="en-US" sz="2000" dirty="0">
                <a:solidFill>
                  <a:schemeClr val="tx1"/>
                </a:solidFill>
                <a:sym typeface="+mn-ea"/>
              </a:rPr>
              <a:t> ——核心部件内部配套</a:t>
            </a:r>
            <a:endParaRPr lang="zh-CN" altLang="en-US" sz="2000" dirty="0">
              <a:solidFill>
                <a:schemeClr val="tx1"/>
              </a:solidFill>
              <a:sym typeface="+mn-ea"/>
            </a:endParaRPr>
          </a:p>
        </p:txBody>
      </p:sp>
      <p:sp>
        <p:nvSpPr>
          <p:cNvPr id="3" name="Rectangle 27"/>
          <p:cNvSpPr/>
          <p:nvPr/>
        </p:nvSpPr>
        <p:spPr>
          <a:xfrm>
            <a:off x="314325" y="1694180"/>
            <a:ext cx="11213465" cy="1222375"/>
          </a:xfrm>
          <a:prstGeom prst="rect">
            <a:avLst/>
          </a:prstGeom>
          <a:noFill/>
          <a:ln w="9525">
            <a:noFill/>
          </a:ln>
        </p:spPr>
        <p:txBody>
          <a:bodyPr anchor="ctr" anchorCtr="0"/>
          <a:p>
            <a:pPr indent="528955" fontAlgn="auto">
              <a:lnSpc>
                <a:spcPct val="180000"/>
              </a:lnSpc>
            </a:pPr>
            <a:r>
              <a:rPr lang="zh-CN" altLang="en-US"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基于中国中车强大的系统研发制造优势，中车大同公司矿用自卸车</a:t>
            </a:r>
            <a:r>
              <a:rPr lang="zh-CN" altLang="en-US" dirty="0">
                <a:latin typeface="+mn-ea"/>
                <a:sym typeface="+mn-ea"/>
              </a:rPr>
              <a:t>核心部件均由</a:t>
            </a:r>
            <a:r>
              <a:rPr lang="zh-CN" altLang="en-US" b="1" dirty="0">
                <a:solidFill>
                  <a:srgbClr val="FF0000"/>
                </a:solidFill>
                <a:latin typeface="+mn-ea"/>
                <a:sym typeface="+mn-ea"/>
              </a:rPr>
              <a:t>中车内部自主配套</a:t>
            </a:r>
            <a:r>
              <a:rPr lang="zh-CN" altLang="en-US"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，主要包括主发电机、变流柜、电阻柜、牵引电机和轮边减速器。</a:t>
            </a:r>
            <a:endParaRPr lang="zh-CN" altLang="en-US"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indent="-341630">
              <a:lnSpc>
                <a:spcPct val="150000"/>
              </a:lnSpc>
              <a:spcBef>
                <a:spcPct val="30000"/>
              </a:spcBef>
              <a:buClr>
                <a:srgbClr val="C70019"/>
              </a:buClr>
              <a:buSzPct val="50000"/>
              <a:buNone/>
            </a:pPr>
            <a:endPar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341630">
              <a:lnSpc>
                <a:spcPct val="150000"/>
              </a:lnSpc>
              <a:spcBef>
                <a:spcPct val="30000"/>
              </a:spcBef>
              <a:buClr>
                <a:srgbClr val="C70019"/>
              </a:buClr>
              <a:buSzPct val="50000"/>
              <a:buNone/>
            </a:pPr>
            <a:endParaRPr lang="en-US" altLang="zh-CN" sz="1600" dirty="0">
              <a:solidFill>
                <a:schemeClr val="tx1"/>
              </a:solidFill>
              <a:latin typeface="Times New Roman" panose="02020603050405020304" pitchFamily="18" charset="0"/>
              <a:ea typeface="仿宋_GB2312" panose="02010609030101010101" pitchFamily="49" charset="-122"/>
              <a:sym typeface="Arial" panose="020B0604020202020204" pitchFamily="34" charset="0"/>
            </a:endParaRPr>
          </a:p>
        </p:txBody>
      </p:sp>
      <p:pic>
        <p:nvPicPr>
          <p:cNvPr id="6" name="Picture 2"/>
          <p:cNvPicPr>
            <a:picLocks noChangeAspect="1" noChangeArrowheads="1"/>
          </p:cNvPicPr>
          <p:nvPr/>
        </p:nvPicPr>
        <p:blipFill>
          <a:blip r:embed="rId1" cstate="print"/>
          <a:srcRect l="5121"/>
          <a:stretch>
            <a:fillRect/>
          </a:stretch>
        </p:blipFill>
        <p:spPr bwMode="auto">
          <a:xfrm>
            <a:off x="3644900" y="2720340"/>
            <a:ext cx="4901565" cy="3382010"/>
          </a:xfrm>
          <a:prstGeom prst="rect">
            <a:avLst/>
          </a:prstGeom>
          <a:noFill/>
          <a:ln w="9525">
            <a:noFill/>
            <a:miter lim="800000"/>
            <a:headEnd/>
            <a:tailEnd/>
          </a:ln>
          <a:effectLst>
            <a:softEdge rad="127000"/>
          </a:effec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标题 7"/>
          <p:cNvSpPr>
            <a:spLocks noGrp="1"/>
          </p:cNvSpPr>
          <p:nvPr>
            <p:ph type="title"/>
          </p:nvPr>
        </p:nvSpPr>
        <p:spPr/>
        <p:txBody>
          <a:bodyPr/>
          <a:lstStyle/>
          <a:p>
            <a:r>
              <a:rPr lang="zh-CN" altLang="en-US">
                <a:solidFill>
                  <a:schemeClr val="accent6">
                    <a:lumMod val="50000"/>
                  </a:schemeClr>
                </a:solidFill>
              </a:rPr>
              <a:t>目录</a:t>
            </a:r>
            <a:endParaRPr lang="zh-CN" altLang="en-US">
              <a:solidFill>
                <a:schemeClr val="accent6">
                  <a:lumMod val="50000"/>
                </a:schemeClr>
              </a:solidFill>
            </a:endParaRPr>
          </a:p>
        </p:txBody>
      </p:sp>
      <p:sp>
        <p:nvSpPr>
          <p:cNvPr id="6" name="页脚占位符 5"/>
          <p:cNvSpPr>
            <a:spLocks noGrp="1"/>
          </p:cNvSpPr>
          <p:nvPr>
            <p:ph type="ftr" sz="quarter" idx="11"/>
          </p:nvPr>
        </p:nvSpPr>
        <p:spPr/>
        <p:txBody>
          <a:bodyPr/>
          <a:lstStyle/>
          <a:p>
            <a:r>
              <a:rPr lang="zh-CN" altLang="en-US" smtClean="0"/>
              <a:t>中国中车股份有限公司 版权所有 </a:t>
            </a:r>
            <a:r>
              <a:rPr lang="en-US" altLang="zh-CN" smtClean="0"/>
              <a:t>2015</a:t>
            </a:r>
            <a:endParaRPr lang="zh-CN" altLang="en-US"/>
          </a:p>
        </p:txBody>
      </p:sp>
      <p:sp>
        <p:nvSpPr>
          <p:cNvPr id="7" name="灯片编号占位符 6"/>
          <p:cNvSpPr>
            <a:spLocks noGrp="1"/>
          </p:cNvSpPr>
          <p:nvPr>
            <p:ph type="sldNum" sz="quarter" idx="12"/>
          </p:nvPr>
        </p:nvSpPr>
        <p:spPr/>
        <p:txBody>
          <a:bodyPr/>
          <a:lstStyle/>
          <a:p>
            <a:fld id="{6B8E27FD-115D-4720-AE9C-63133A02825A}" type="slidenum">
              <a:rPr lang="zh-CN" altLang="en-US" smtClean="0"/>
            </a:fld>
            <a:endParaRPr lang="zh-CN" altLang="en-US" dirty="0"/>
          </a:p>
        </p:txBody>
      </p:sp>
      <p:grpSp>
        <p:nvGrpSpPr>
          <p:cNvPr id="20" name="组合 19"/>
          <p:cNvGrpSpPr/>
          <p:nvPr/>
        </p:nvGrpSpPr>
        <p:grpSpPr>
          <a:xfrm>
            <a:off x="3364522" y="1383950"/>
            <a:ext cx="5612820" cy="467143"/>
            <a:chOff x="1263" y="2231"/>
            <a:chExt cx="11228" cy="1020"/>
          </a:xfrm>
        </p:grpSpPr>
        <p:sp>
          <p:nvSpPr>
            <p:cNvPr id="2" name="五边形 1"/>
            <p:cNvSpPr/>
            <p:nvPr/>
          </p:nvSpPr>
          <p:spPr>
            <a:xfrm>
              <a:off x="1534" y="2231"/>
              <a:ext cx="1546" cy="1020"/>
            </a:xfrm>
            <a:prstGeom prst="homePlate">
              <a:avLst/>
            </a:prstGeom>
            <a:solidFill>
              <a:schemeClr val="bg2">
                <a:lumMod val="90000"/>
              </a:schemeClr>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bg1"/>
                </a:solidFill>
                <a:effectLst/>
                <a:latin typeface="Arial" panose="020B0604020202020204" pitchFamily="34" charset="0"/>
                <a:ea typeface="黑体" panose="02010609060101010101" pitchFamily="49" charset="-122"/>
              </a:endParaRPr>
            </a:p>
          </p:txBody>
        </p:sp>
        <p:sp>
          <p:nvSpPr>
            <p:cNvPr id="3" name="燕尾形 2"/>
            <p:cNvSpPr/>
            <p:nvPr/>
          </p:nvSpPr>
          <p:spPr>
            <a:xfrm>
              <a:off x="2792" y="2231"/>
              <a:ext cx="9699" cy="1020"/>
            </a:xfrm>
            <a:prstGeom prst="chevron">
              <a:avLst/>
            </a:prstGeom>
            <a:gradFill>
              <a:gsLst>
                <a:gs pos="0">
                  <a:srgbClr val="E30000"/>
                </a:gs>
                <a:gs pos="100000">
                  <a:srgbClr val="760303"/>
                </a:gs>
              </a:gsLst>
              <a:lin ang="5400000" scaled="0"/>
            </a:gra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bg1"/>
                </a:solidFill>
                <a:effectLst/>
                <a:latin typeface="Arial" panose="020B0604020202020204" pitchFamily="34" charset="0"/>
                <a:ea typeface="黑体" panose="02010609060101010101" pitchFamily="49" charset="-122"/>
              </a:endParaRPr>
            </a:p>
          </p:txBody>
        </p:sp>
        <p:sp>
          <p:nvSpPr>
            <p:cNvPr id="4" name="五边形 3"/>
            <p:cNvSpPr/>
            <p:nvPr/>
          </p:nvSpPr>
          <p:spPr>
            <a:xfrm>
              <a:off x="1263" y="2231"/>
              <a:ext cx="1546" cy="1020"/>
            </a:xfrm>
            <a:prstGeom prst="homePlate">
              <a:avLst/>
            </a:prstGeom>
            <a:gradFill>
              <a:gsLst>
                <a:gs pos="0">
                  <a:srgbClr val="E30000"/>
                </a:gs>
                <a:gs pos="100000">
                  <a:srgbClr val="760303"/>
                </a:gs>
              </a:gsLst>
              <a:lin ang="5400000" scaled="0"/>
            </a:gra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bg1"/>
                </a:solidFill>
                <a:effectLst/>
                <a:latin typeface="Arial" panose="020B0604020202020204" pitchFamily="34" charset="0"/>
                <a:ea typeface="黑体" panose="02010609060101010101" pitchFamily="49" charset="-122"/>
              </a:endParaRPr>
            </a:p>
          </p:txBody>
        </p:sp>
        <p:sp>
          <p:nvSpPr>
            <p:cNvPr id="18" name="文本框 17"/>
            <p:cNvSpPr txBox="1"/>
            <p:nvPr/>
          </p:nvSpPr>
          <p:spPr>
            <a:xfrm>
              <a:off x="3441" y="2267"/>
              <a:ext cx="5600" cy="939"/>
            </a:xfrm>
            <a:prstGeom prst="rect">
              <a:avLst/>
            </a:prstGeom>
            <a:noFill/>
          </p:spPr>
          <p:txBody>
            <a:bodyPr wrap="square" rtlCol="0">
              <a:spAutoFit/>
            </a:bodyPr>
            <a:lstStyle/>
            <a:p>
              <a:r>
                <a:rPr lang="zh-CN" altLang="en-US" sz="2200" b="1" dirty="0">
                  <a:solidFill>
                    <a:schemeClr val="bg1"/>
                  </a:solidFill>
                  <a:sym typeface="+mn-ea"/>
                </a:rPr>
                <a:t>公司介绍</a:t>
              </a:r>
              <a:endParaRPr lang="zh-CN" altLang="en-US" sz="2200" b="1">
                <a:solidFill>
                  <a:schemeClr val="bg1"/>
                </a:solidFill>
              </a:endParaRPr>
            </a:p>
          </p:txBody>
        </p:sp>
        <p:sp>
          <p:nvSpPr>
            <p:cNvPr id="19" name="文本框 18"/>
            <p:cNvSpPr txBox="1"/>
            <p:nvPr/>
          </p:nvSpPr>
          <p:spPr>
            <a:xfrm>
              <a:off x="1534" y="2249"/>
              <a:ext cx="943" cy="939"/>
            </a:xfrm>
            <a:prstGeom prst="rect">
              <a:avLst/>
            </a:prstGeom>
            <a:noFill/>
          </p:spPr>
          <p:txBody>
            <a:bodyPr wrap="square" rtlCol="0">
              <a:spAutoFit/>
            </a:bodyPr>
            <a:lstStyle/>
            <a:p>
              <a:r>
                <a:rPr lang="zh-CN" altLang="en-US" sz="2200" b="1">
                  <a:solidFill>
                    <a:schemeClr val="bg1"/>
                  </a:solidFill>
                </a:rPr>
                <a:t>一</a:t>
              </a:r>
              <a:endParaRPr lang="zh-CN" altLang="en-US" sz="2200" b="1">
                <a:solidFill>
                  <a:schemeClr val="bg1"/>
                </a:solidFill>
              </a:endParaRPr>
            </a:p>
          </p:txBody>
        </p:sp>
      </p:grpSp>
      <p:grpSp>
        <p:nvGrpSpPr>
          <p:cNvPr id="11" name="组合 10"/>
          <p:cNvGrpSpPr/>
          <p:nvPr/>
        </p:nvGrpSpPr>
        <p:grpSpPr>
          <a:xfrm>
            <a:off x="3364522" y="2184685"/>
            <a:ext cx="5612130" cy="467360"/>
            <a:chOff x="5428" y="3983"/>
            <a:chExt cx="8838" cy="736"/>
          </a:xfrm>
        </p:grpSpPr>
        <p:sp>
          <p:nvSpPr>
            <p:cNvPr id="22" name="五边形 21"/>
            <p:cNvSpPr/>
            <p:nvPr/>
          </p:nvSpPr>
          <p:spPr>
            <a:xfrm>
              <a:off x="5641" y="3983"/>
              <a:ext cx="1217" cy="736"/>
            </a:xfrm>
            <a:prstGeom prst="homePlate">
              <a:avLst/>
            </a:prstGeom>
            <a:solidFill>
              <a:schemeClr val="bg2">
                <a:lumMod val="90000"/>
              </a:schemeClr>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bg1"/>
                </a:solidFill>
                <a:effectLst/>
                <a:latin typeface="Arial" panose="020B0604020202020204" pitchFamily="34" charset="0"/>
                <a:ea typeface="黑体" panose="02010609060101010101" pitchFamily="49" charset="-122"/>
              </a:endParaRPr>
            </a:p>
          </p:txBody>
        </p:sp>
        <p:sp>
          <p:nvSpPr>
            <p:cNvPr id="23" name="燕尾形 22"/>
            <p:cNvSpPr/>
            <p:nvPr/>
          </p:nvSpPr>
          <p:spPr>
            <a:xfrm>
              <a:off x="6632" y="3983"/>
              <a:ext cx="7635" cy="736"/>
            </a:xfrm>
            <a:prstGeom prst="chevron">
              <a:avLst/>
            </a:prstGeom>
            <a:solidFill>
              <a:schemeClr val="bg1">
                <a:lumMod val="50000"/>
              </a:schemeClr>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bg1"/>
                </a:solidFill>
                <a:effectLst/>
                <a:latin typeface="Arial" panose="020B0604020202020204" pitchFamily="34" charset="0"/>
                <a:ea typeface="黑体" panose="02010609060101010101" pitchFamily="49" charset="-122"/>
              </a:endParaRPr>
            </a:p>
          </p:txBody>
        </p:sp>
        <p:sp>
          <p:nvSpPr>
            <p:cNvPr id="24" name="五边形 23"/>
            <p:cNvSpPr/>
            <p:nvPr/>
          </p:nvSpPr>
          <p:spPr>
            <a:xfrm>
              <a:off x="5428" y="3983"/>
              <a:ext cx="1217" cy="736"/>
            </a:xfrm>
            <a:prstGeom prst="homePlate">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smtClean="0">
                <a:ln>
                  <a:noFill/>
                </a:ln>
                <a:solidFill>
                  <a:schemeClr val="bg1"/>
                </a:solidFill>
                <a:effectLst/>
                <a:latin typeface="Arial" panose="020B0604020202020204" pitchFamily="34" charset="0"/>
                <a:ea typeface="黑体" panose="02010609060101010101" pitchFamily="49" charset="-122"/>
                <a:sym typeface="+mn-ea"/>
              </a:endParaRPr>
            </a:p>
          </p:txBody>
        </p:sp>
        <p:sp>
          <p:nvSpPr>
            <p:cNvPr id="25" name="文本框 24"/>
            <p:cNvSpPr txBox="1"/>
            <p:nvPr/>
          </p:nvSpPr>
          <p:spPr>
            <a:xfrm>
              <a:off x="7154" y="4016"/>
              <a:ext cx="6536" cy="677"/>
            </a:xfrm>
            <a:prstGeom prst="rect">
              <a:avLst/>
            </a:prstGeom>
            <a:noFill/>
          </p:spPr>
          <p:txBody>
            <a:bodyPr wrap="square" rtlCol="0">
              <a:spAutoFit/>
            </a:bodyPr>
            <a:lstStyle/>
            <a:p>
              <a:r>
                <a:rPr lang="zh-CN" altLang="en-US" sz="2200" b="1" dirty="0">
                  <a:solidFill>
                    <a:schemeClr val="bg1"/>
                  </a:solidFill>
                  <a:sym typeface="+mn-ea"/>
                </a:rPr>
                <a:t>中车大同公司矿车研制能力</a:t>
              </a:r>
              <a:endParaRPr lang="zh-CN" altLang="en-US" sz="2200" b="1">
                <a:solidFill>
                  <a:schemeClr val="bg1"/>
                </a:solidFill>
              </a:endParaRPr>
            </a:p>
          </p:txBody>
        </p:sp>
        <p:sp>
          <p:nvSpPr>
            <p:cNvPr id="26" name="文本框 25"/>
            <p:cNvSpPr txBox="1"/>
            <p:nvPr/>
          </p:nvSpPr>
          <p:spPr>
            <a:xfrm>
              <a:off x="5641" y="4023"/>
              <a:ext cx="742" cy="677"/>
            </a:xfrm>
            <a:prstGeom prst="rect">
              <a:avLst/>
            </a:prstGeom>
            <a:noFill/>
          </p:spPr>
          <p:txBody>
            <a:bodyPr wrap="square" rtlCol="0">
              <a:spAutoFit/>
            </a:bodyPr>
            <a:lstStyle/>
            <a:p>
              <a:r>
                <a:rPr lang="zh-CN" altLang="en-US" sz="2200" b="1">
                  <a:solidFill>
                    <a:schemeClr val="bg1"/>
                  </a:solidFill>
                </a:rPr>
                <a:t>二</a:t>
              </a:r>
              <a:endParaRPr lang="zh-CN" altLang="en-US" sz="2200" b="1">
                <a:solidFill>
                  <a:schemeClr val="bg1"/>
                </a:solidFill>
              </a:endParaRPr>
            </a:p>
          </p:txBody>
        </p:sp>
      </p:grpSp>
      <p:grpSp>
        <p:nvGrpSpPr>
          <p:cNvPr id="10" name="组合 9"/>
          <p:cNvGrpSpPr/>
          <p:nvPr/>
        </p:nvGrpSpPr>
        <p:grpSpPr>
          <a:xfrm>
            <a:off x="3364522" y="2989230"/>
            <a:ext cx="5612765" cy="467360"/>
            <a:chOff x="5428" y="5250"/>
            <a:chExt cx="8839" cy="736"/>
          </a:xfrm>
        </p:grpSpPr>
        <p:sp>
          <p:nvSpPr>
            <p:cNvPr id="41" name="五边形 40"/>
            <p:cNvSpPr/>
            <p:nvPr/>
          </p:nvSpPr>
          <p:spPr>
            <a:xfrm>
              <a:off x="5641" y="5250"/>
              <a:ext cx="1217" cy="736"/>
            </a:xfrm>
            <a:prstGeom prst="homePlate">
              <a:avLst/>
            </a:prstGeom>
            <a:solidFill>
              <a:schemeClr val="bg2">
                <a:lumMod val="90000"/>
              </a:schemeClr>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bg1"/>
                </a:solidFill>
                <a:effectLst/>
                <a:latin typeface="Arial" panose="020B0604020202020204" pitchFamily="34" charset="0"/>
                <a:ea typeface="黑体" panose="02010609060101010101" pitchFamily="49" charset="-122"/>
              </a:endParaRPr>
            </a:p>
          </p:txBody>
        </p:sp>
        <p:sp>
          <p:nvSpPr>
            <p:cNvPr id="42" name="燕尾形 41"/>
            <p:cNvSpPr/>
            <p:nvPr/>
          </p:nvSpPr>
          <p:spPr>
            <a:xfrm>
              <a:off x="6632" y="5250"/>
              <a:ext cx="7635" cy="736"/>
            </a:xfrm>
            <a:prstGeom prst="chevron">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smtClean="0">
                <a:ln>
                  <a:noFill/>
                </a:ln>
                <a:solidFill>
                  <a:schemeClr val="bg1"/>
                </a:solidFill>
                <a:effectLst/>
                <a:latin typeface="Arial" panose="020B0604020202020204" pitchFamily="34" charset="0"/>
                <a:ea typeface="黑体" panose="02010609060101010101" pitchFamily="49" charset="-122"/>
                <a:sym typeface="+mn-ea"/>
              </a:endParaRPr>
            </a:p>
          </p:txBody>
        </p:sp>
        <p:sp>
          <p:nvSpPr>
            <p:cNvPr id="43" name="五边形 42"/>
            <p:cNvSpPr/>
            <p:nvPr/>
          </p:nvSpPr>
          <p:spPr>
            <a:xfrm>
              <a:off x="5428" y="5250"/>
              <a:ext cx="1217" cy="736"/>
            </a:xfrm>
            <a:prstGeom prst="homePlate">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smtClean="0">
                <a:ln>
                  <a:noFill/>
                </a:ln>
                <a:solidFill>
                  <a:schemeClr val="bg1"/>
                </a:solidFill>
                <a:effectLst/>
                <a:latin typeface="Arial" panose="020B0604020202020204" pitchFamily="34" charset="0"/>
                <a:ea typeface="黑体" panose="02010609060101010101" pitchFamily="49" charset="-122"/>
                <a:sym typeface="+mn-ea"/>
              </a:endParaRPr>
            </a:p>
          </p:txBody>
        </p:sp>
        <p:sp>
          <p:nvSpPr>
            <p:cNvPr id="44" name="文本框 43"/>
            <p:cNvSpPr txBox="1"/>
            <p:nvPr/>
          </p:nvSpPr>
          <p:spPr>
            <a:xfrm>
              <a:off x="7154" y="5270"/>
              <a:ext cx="5862" cy="677"/>
            </a:xfrm>
            <a:prstGeom prst="rect">
              <a:avLst/>
            </a:prstGeom>
            <a:noFill/>
          </p:spPr>
          <p:txBody>
            <a:bodyPr wrap="square" rtlCol="0">
              <a:spAutoFit/>
            </a:bodyPr>
            <a:lstStyle/>
            <a:p>
              <a:r>
                <a:rPr lang="zh-CN" altLang="en-US" sz="2200" b="1" dirty="0">
                  <a:solidFill>
                    <a:schemeClr val="bg1"/>
                  </a:solidFill>
                  <a:sym typeface="+mn-ea"/>
                </a:rPr>
                <a:t>中车大同公司矿车产品介绍</a:t>
              </a:r>
              <a:endParaRPr lang="zh-CN" altLang="en-US" sz="2200" b="1">
                <a:solidFill>
                  <a:schemeClr val="bg1"/>
                </a:solidFill>
              </a:endParaRPr>
            </a:p>
          </p:txBody>
        </p:sp>
        <p:sp>
          <p:nvSpPr>
            <p:cNvPr id="45" name="文本框 44"/>
            <p:cNvSpPr txBox="1"/>
            <p:nvPr/>
          </p:nvSpPr>
          <p:spPr>
            <a:xfrm>
              <a:off x="5641" y="5283"/>
              <a:ext cx="742" cy="677"/>
            </a:xfrm>
            <a:prstGeom prst="rect">
              <a:avLst/>
            </a:prstGeom>
            <a:noFill/>
          </p:spPr>
          <p:txBody>
            <a:bodyPr wrap="square" rtlCol="0">
              <a:spAutoFit/>
            </a:bodyPr>
            <a:lstStyle/>
            <a:p>
              <a:r>
                <a:rPr lang="zh-CN" altLang="en-US" sz="2200" b="1">
                  <a:solidFill>
                    <a:schemeClr val="bg1"/>
                  </a:solidFill>
                  <a:sym typeface="+mn-ea"/>
                </a:rPr>
                <a:t>三</a:t>
              </a:r>
              <a:endParaRPr lang="zh-CN" altLang="en-US" sz="2200" b="1">
                <a:solidFill>
                  <a:schemeClr val="bg1"/>
                </a:solidFill>
              </a:endParaRPr>
            </a:p>
          </p:txBody>
        </p:sp>
      </p:grpSp>
      <p:grpSp>
        <p:nvGrpSpPr>
          <p:cNvPr id="9" name="组合 8"/>
          <p:cNvGrpSpPr/>
          <p:nvPr/>
        </p:nvGrpSpPr>
        <p:grpSpPr>
          <a:xfrm>
            <a:off x="3364522" y="3793775"/>
            <a:ext cx="5612765" cy="467360"/>
            <a:chOff x="5428" y="6517"/>
            <a:chExt cx="8839" cy="736"/>
          </a:xfrm>
        </p:grpSpPr>
        <p:sp>
          <p:nvSpPr>
            <p:cNvPr id="89" name="五边形 88"/>
            <p:cNvSpPr/>
            <p:nvPr/>
          </p:nvSpPr>
          <p:spPr>
            <a:xfrm>
              <a:off x="5641" y="6517"/>
              <a:ext cx="1217" cy="736"/>
            </a:xfrm>
            <a:prstGeom prst="homePlate">
              <a:avLst/>
            </a:prstGeom>
            <a:solidFill>
              <a:schemeClr val="bg2">
                <a:lumMod val="90000"/>
              </a:schemeClr>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bg1"/>
                </a:solidFill>
                <a:effectLst/>
                <a:latin typeface="Arial" panose="020B0604020202020204" pitchFamily="34" charset="0"/>
                <a:ea typeface="黑体" panose="02010609060101010101" pitchFamily="49" charset="-122"/>
              </a:endParaRPr>
            </a:p>
          </p:txBody>
        </p:sp>
        <p:sp>
          <p:nvSpPr>
            <p:cNvPr id="90" name="燕尾形 89"/>
            <p:cNvSpPr/>
            <p:nvPr/>
          </p:nvSpPr>
          <p:spPr>
            <a:xfrm>
              <a:off x="6632" y="6517"/>
              <a:ext cx="7635" cy="736"/>
            </a:xfrm>
            <a:prstGeom prst="chevron">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smtClean="0">
                <a:ln>
                  <a:noFill/>
                </a:ln>
                <a:solidFill>
                  <a:schemeClr val="bg1"/>
                </a:solidFill>
                <a:effectLst/>
                <a:latin typeface="Arial" panose="020B0604020202020204" pitchFamily="34" charset="0"/>
                <a:ea typeface="黑体" panose="02010609060101010101" pitchFamily="49" charset="-122"/>
                <a:sym typeface="+mn-ea"/>
              </a:endParaRPr>
            </a:p>
          </p:txBody>
        </p:sp>
        <p:sp>
          <p:nvSpPr>
            <p:cNvPr id="91" name="五边形 90"/>
            <p:cNvSpPr/>
            <p:nvPr/>
          </p:nvSpPr>
          <p:spPr>
            <a:xfrm>
              <a:off x="5428" y="6517"/>
              <a:ext cx="1217" cy="736"/>
            </a:xfrm>
            <a:prstGeom prst="homePlate">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smtClean="0">
                <a:ln>
                  <a:noFill/>
                </a:ln>
                <a:solidFill>
                  <a:schemeClr val="bg1"/>
                </a:solidFill>
                <a:effectLst/>
                <a:latin typeface="Arial" panose="020B0604020202020204" pitchFamily="34" charset="0"/>
                <a:ea typeface="黑体" panose="02010609060101010101" pitchFamily="49" charset="-122"/>
                <a:sym typeface="+mn-ea"/>
              </a:endParaRPr>
            </a:p>
          </p:txBody>
        </p:sp>
        <p:sp>
          <p:nvSpPr>
            <p:cNvPr id="92" name="文本框 91"/>
            <p:cNvSpPr txBox="1"/>
            <p:nvPr/>
          </p:nvSpPr>
          <p:spPr>
            <a:xfrm>
              <a:off x="7143" y="6557"/>
              <a:ext cx="6879" cy="677"/>
            </a:xfrm>
            <a:prstGeom prst="rect">
              <a:avLst/>
            </a:prstGeom>
            <a:noFill/>
          </p:spPr>
          <p:txBody>
            <a:bodyPr wrap="square" rtlCol="0">
              <a:spAutoFit/>
            </a:bodyPr>
            <a:lstStyle/>
            <a:p>
              <a:r>
                <a:rPr lang="zh-CN" altLang="en-US" sz="2200" b="1" dirty="0">
                  <a:solidFill>
                    <a:schemeClr val="bg1"/>
                  </a:solidFill>
                  <a:sym typeface="+mn-ea"/>
                </a:rPr>
                <a:t>核心部件内部配套情况介绍</a:t>
              </a:r>
              <a:endParaRPr lang="zh-CN" altLang="en-US" sz="2200" b="1">
                <a:solidFill>
                  <a:schemeClr val="bg1"/>
                </a:solidFill>
              </a:endParaRPr>
            </a:p>
          </p:txBody>
        </p:sp>
        <p:sp>
          <p:nvSpPr>
            <p:cNvPr id="93" name="文本框 92"/>
            <p:cNvSpPr txBox="1"/>
            <p:nvPr/>
          </p:nvSpPr>
          <p:spPr>
            <a:xfrm>
              <a:off x="5641" y="6544"/>
              <a:ext cx="742" cy="677"/>
            </a:xfrm>
            <a:prstGeom prst="rect">
              <a:avLst/>
            </a:prstGeom>
            <a:noFill/>
          </p:spPr>
          <p:txBody>
            <a:bodyPr wrap="square" rtlCol="0">
              <a:spAutoFit/>
            </a:bodyPr>
            <a:lstStyle/>
            <a:p>
              <a:r>
                <a:rPr lang="zh-CN" altLang="en-US" sz="2200" b="1">
                  <a:solidFill>
                    <a:schemeClr val="bg1"/>
                  </a:solidFill>
                  <a:sym typeface="+mn-ea"/>
                </a:rPr>
                <a:t>四</a:t>
              </a:r>
              <a:endParaRPr lang="zh-CN" altLang="en-US" sz="2200" b="1">
                <a:solidFill>
                  <a:schemeClr val="bg1"/>
                </a:solidFill>
              </a:endParaRPr>
            </a:p>
          </p:txBody>
        </p:sp>
      </p:grpSp>
      <p:grpSp>
        <p:nvGrpSpPr>
          <p:cNvPr id="5" name="组合 4"/>
          <p:cNvGrpSpPr/>
          <p:nvPr/>
        </p:nvGrpSpPr>
        <p:grpSpPr>
          <a:xfrm>
            <a:off x="3364522" y="4594510"/>
            <a:ext cx="5612130" cy="467360"/>
            <a:chOff x="5428" y="7778"/>
            <a:chExt cx="8838" cy="736"/>
          </a:xfrm>
        </p:grpSpPr>
        <p:sp>
          <p:nvSpPr>
            <p:cNvPr id="95" name="五边形 94"/>
            <p:cNvSpPr/>
            <p:nvPr/>
          </p:nvSpPr>
          <p:spPr>
            <a:xfrm>
              <a:off x="5641" y="7778"/>
              <a:ext cx="1217" cy="736"/>
            </a:xfrm>
            <a:prstGeom prst="homePlate">
              <a:avLst/>
            </a:prstGeom>
            <a:solidFill>
              <a:schemeClr val="bg2">
                <a:lumMod val="90000"/>
              </a:schemeClr>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bg1"/>
                </a:solidFill>
                <a:effectLst/>
                <a:latin typeface="Arial" panose="020B0604020202020204" pitchFamily="34" charset="0"/>
                <a:ea typeface="黑体" panose="02010609060101010101" pitchFamily="49" charset="-122"/>
              </a:endParaRPr>
            </a:p>
          </p:txBody>
        </p:sp>
        <p:sp>
          <p:nvSpPr>
            <p:cNvPr id="96" name="燕尾形 95"/>
            <p:cNvSpPr/>
            <p:nvPr/>
          </p:nvSpPr>
          <p:spPr>
            <a:xfrm>
              <a:off x="6632" y="7778"/>
              <a:ext cx="7635" cy="736"/>
            </a:xfrm>
            <a:prstGeom prst="chevron">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smtClean="0">
                <a:ln>
                  <a:noFill/>
                </a:ln>
                <a:solidFill>
                  <a:schemeClr val="bg1"/>
                </a:solidFill>
                <a:effectLst/>
                <a:latin typeface="Arial" panose="020B0604020202020204" pitchFamily="34" charset="0"/>
                <a:ea typeface="黑体" panose="02010609060101010101" pitchFamily="49" charset="-122"/>
                <a:sym typeface="+mn-ea"/>
              </a:endParaRPr>
            </a:p>
          </p:txBody>
        </p:sp>
        <p:sp>
          <p:nvSpPr>
            <p:cNvPr id="97" name="五边形 96"/>
            <p:cNvSpPr/>
            <p:nvPr/>
          </p:nvSpPr>
          <p:spPr>
            <a:xfrm>
              <a:off x="5428" y="7778"/>
              <a:ext cx="1217" cy="736"/>
            </a:xfrm>
            <a:prstGeom prst="homePlate">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smtClean="0">
                <a:ln>
                  <a:noFill/>
                </a:ln>
                <a:solidFill>
                  <a:schemeClr val="bg1"/>
                </a:solidFill>
                <a:effectLst/>
                <a:latin typeface="Arial" panose="020B0604020202020204" pitchFamily="34" charset="0"/>
                <a:ea typeface="黑体" panose="02010609060101010101" pitchFamily="49" charset="-122"/>
                <a:sym typeface="+mn-ea"/>
              </a:endParaRPr>
            </a:p>
          </p:txBody>
        </p:sp>
        <p:sp>
          <p:nvSpPr>
            <p:cNvPr id="98" name="文本框 97"/>
            <p:cNvSpPr txBox="1"/>
            <p:nvPr/>
          </p:nvSpPr>
          <p:spPr>
            <a:xfrm>
              <a:off x="7154" y="7825"/>
              <a:ext cx="4409" cy="677"/>
            </a:xfrm>
            <a:prstGeom prst="rect">
              <a:avLst/>
            </a:prstGeom>
            <a:noFill/>
          </p:spPr>
          <p:txBody>
            <a:bodyPr wrap="square" rtlCol="0">
              <a:spAutoFit/>
            </a:bodyPr>
            <a:lstStyle/>
            <a:p>
              <a:r>
                <a:rPr lang="zh-CN" altLang="en-US" sz="2200" b="1" dirty="0">
                  <a:solidFill>
                    <a:schemeClr val="bg1"/>
                  </a:solidFill>
                  <a:sym typeface="+mn-ea"/>
                </a:rPr>
                <a:t>在研</a:t>
              </a:r>
              <a:r>
                <a:rPr lang="zh-CN" altLang="en-US" sz="2200" b="1" dirty="0" smtClean="0">
                  <a:solidFill>
                    <a:schemeClr val="bg1"/>
                  </a:solidFill>
                  <a:sym typeface="+mn-ea"/>
                </a:rPr>
                <a:t>技术</a:t>
              </a:r>
              <a:endParaRPr lang="zh-CN" altLang="en-US" sz="2200" b="1" dirty="0">
                <a:solidFill>
                  <a:schemeClr val="bg1"/>
                </a:solidFill>
              </a:endParaRPr>
            </a:p>
          </p:txBody>
        </p:sp>
        <p:sp>
          <p:nvSpPr>
            <p:cNvPr id="99" name="文本框 98"/>
            <p:cNvSpPr txBox="1"/>
            <p:nvPr/>
          </p:nvSpPr>
          <p:spPr>
            <a:xfrm>
              <a:off x="5641" y="7818"/>
              <a:ext cx="742" cy="677"/>
            </a:xfrm>
            <a:prstGeom prst="rect">
              <a:avLst/>
            </a:prstGeom>
            <a:noFill/>
          </p:spPr>
          <p:txBody>
            <a:bodyPr wrap="square" rtlCol="0">
              <a:spAutoFit/>
            </a:bodyPr>
            <a:lstStyle/>
            <a:p>
              <a:r>
                <a:rPr lang="zh-CN" altLang="en-US" sz="2200" b="1">
                  <a:solidFill>
                    <a:schemeClr val="bg1"/>
                  </a:solidFill>
                  <a:sym typeface="+mn-ea"/>
                </a:rPr>
                <a:t>五</a:t>
              </a:r>
              <a:endParaRPr lang="zh-CN" altLang="en-US" sz="2200" b="1">
                <a:solidFill>
                  <a:schemeClr val="bg1"/>
                </a:solidFill>
              </a:endParaRPr>
            </a:p>
          </p:txBody>
        </p:sp>
      </p:grpSp>
      <p:grpSp>
        <p:nvGrpSpPr>
          <p:cNvPr id="37" name="组合 36"/>
          <p:cNvGrpSpPr/>
          <p:nvPr/>
        </p:nvGrpSpPr>
        <p:grpSpPr>
          <a:xfrm>
            <a:off x="3364522" y="5395245"/>
            <a:ext cx="5612130" cy="467360"/>
            <a:chOff x="5428" y="7778"/>
            <a:chExt cx="8838" cy="736"/>
          </a:xfrm>
        </p:grpSpPr>
        <p:sp>
          <p:nvSpPr>
            <p:cNvPr id="38" name="五边形 37"/>
            <p:cNvSpPr/>
            <p:nvPr/>
          </p:nvSpPr>
          <p:spPr>
            <a:xfrm>
              <a:off x="5641" y="7778"/>
              <a:ext cx="1217" cy="736"/>
            </a:xfrm>
            <a:prstGeom prst="homePlate">
              <a:avLst/>
            </a:prstGeom>
            <a:solidFill>
              <a:schemeClr val="bg2">
                <a:lumMod val="90000"/>
              </a:schemeClr>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bg1"/>
                </a:solidFill>
                <a:effectLst/>
                <a:latin typeface="Arial" panose="020B0604020202020204" pitchFamily="34" charset="0"/>
                <a:ea typeface="黑体" panose="02010609060101010101" pitchFamily="49" charset="-122"/>
              </a:endParaRPr>
            </a:p>
          </p:txBody>
        </p:sp>
        <p:sp>
          <p:nvSpPr>
            <p:cNvPr id="39" name="燕尾形 38"/>
            <p:cNvSpPr/>
            <p:nvPr/>
          </p:nvSpPr>
          <p:spPr>
            <a:xfrm>
              <a:off x="6632" y="7778"/>
              <a:ext cx="7635" cy="736"/>
            </a:xfrm>
            <a:prstGeom prst="chevron">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smtClean="0">
                <a:ln>
                  <a:noFill/>
                </a:ln>
                <a:solidFill>
                  <a:schemeClr val="bg1"/>
                </a:solidFill>
                <a:effectLst/>
                <a:latin typeface="Arial" panose="020B0604020202020204" pitchFamily="34" charset="0"/>
                <a:ea typeface="黑体" panose="02010609060101010101" pitchFamily="49" charset="-122"/>
                <a:sym typeface="+mn-ea"/>
              </a:endParaRPr>
            </a:p>
          </p:txBody>
        </p:sp>
        <p:sp>
          <p:nvSpPr>
            <p:cNvPr id="40" name="五边形 39"/>
            <p:cNvSpPr/>
            <p:nvPr/>
          </p:nvSpPr>
          <p:spPr>
            <a:xfrm>
              <a:off x="5428" y="7778"/>
              <a:ext cx="1217" cy="736"/>
            </a:xfrm>
            <a:prstGeom prst="homePlate">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smtClean="0">
                <a:ln>
                  <a:noFill/>
                </a:ln>
                <a:solidFill>
                  <a:schemeClr val="bg1"/>
                </a:solidFill>
                <a:effectLst/>
                <a:latin typeface="Arial" panose="020B0604020202020204" pitchFamily="34" charset="0"/>
                <a:ea typeface="黑体" panose="02010609060101010101" pitchFamily="49" charset="-122"/>
                <a:sym typeface="+mn-ea"/>
              </a:endParaRPr>
            </a:p>
          </p:txBody>
        </p:sp>
        <p:sp>
          <p:nvSpPr>
            <p:cNvPr id="46" name="文本框 45"/>
            <p:cNvSpPr txBox="1"/>
            <p:nvPr/>
          </p:nvSpPr>
          <p:spPr>
            <a:xfrm>
              <a:off x="7154" y="7825"/>
              <a:ext cx="4409" cy="677"/>
            </a:xfrm>
            <a:prstGeom prst="rect">
              <a:avLst/>
            </a:prstGeom>
            <a:noFill/>
          </p:spPr>
          <p:txBody>
            <a:bodyPr wrap="square" rtlCol="0">
              <a:spAutoFit/>
            </a:bodyPr>
            <a:lstStyle/>
            <a:p>
              <a:r>
                <a:rPr lang="zh-CN" altLang="en-US" sz="2200" b="1" dirty="0">
                  <a:solidFill>
                    <a:schemeClr val="bg1"/>
                  </a:solidFill>
                  <a:sym typeface="+mn-ea"/>
                </a:rPr>
                <a:t>中</a:t>
              </a:r>
              <a:r>
                <a:rPr lang="zh-CN" altLang="en-US" sz="2200" b="1" dirty="0" smtClean="0">
                  <a:solidFill>
                    <a:schemeClr val="bg1"/>
                  </a:solidFill>
                  <a:sym typeface="+mn-ea"/>
                </a:rPr>
                <a:t>车矿车优势</a:t>
              </a:r>
              <a:endParaRPr lang="zh-CN" altLang="en-US" sz="2200" b="1" dirty="0">
                <a:solidFill>
                  <a:schemeClr val="bg1"/>
                </a:solidFill>
              </a:endParaRPr>
            </a:p>
          </p:txBody>
        </p:sp>
        <p:sp>
          <p:nvSpPr>
            <p:cNvPr id="47" name="文本框 46"/>
            <p:cNvSpPr txBox="1"/>
            <p:nvPr/>
          </p:nvSpPr>
          <p:spPr>
            <a:xfrm>
              <a:off x="5641" y="7818"/>
              <a:ext cx="742" cy="677"/>
            </a:xfrm>
            <a:prstGeom prst="rect">
              <a:avLst/>
            </a:prstGeom>
            <a:noFill/>
          </p:spPr>
          <p:txBody>
            <a:bodyPr wrap="square" rtlCol="0">
              <a:spAutoFit/>
            </a:bodyPr>
            <a:lstStyle/>
            <a:p>
              <a:r>
                <a:rPr lang="zh-CN" altLang="en-US" sz="2200" b="1" dirty="0">
                  <a:solidFill>
                    <a:schemeClr val="bg1"/>
                  </a:solidFill>
                  <a:sym typeface="+mn-ea"/>
                </a:rPr>
                <a:t>六</a:t>
              </a:r>
              <a:endParaRPr lang="zh-CN" altLang="en-US" sz="2200" b="1" dirty="0">
                <a:solidFill>
                  <a:schemeClr val="bg1"/>
                </a:solidFill>
              </a:endParaRPr>
            </a:p>
          </p:txBody>
        </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r>
              <a:rPr lang="zh-CN" altLang="en-US" smtClean="0"/>
              <a:t>中国中车股份有限公司 版权所有 </a:t>
            </a:r>
            <a:r>
              <a:rPr lang="en-US" altLang="zh-CN" smtClean="0"/>
              <a:t>2015</a:t>
            </a:r>
            <a:endParaRPr lang="zh-CN" altLang="en-US"/>
          </a:p>
        </p:txBody>
      </p:sp>
      <p:sp>
        <p:nvSpPr>
          <p:cNvPr id="5" name="灯片编号占位符 4"/>
          <p:cNvSpPr>
            <a:spLocks noGrp="1"/>
          </p:cNvSpPr>
          <p:nvPr>
            <p:ph type="sldNum" sz="quarter" idx="12"/>
          </p:nvPr>
        </p:nvSpPr>
        <p:spPr/>
        <p:txBody>
          <a:bodyPr/>
          <a:lstStyle/>
          <a:p>
            <a:fld id="{6B8E27FD-115D-4720-AE9C-63133A02825A}" type="slidenum">
              <a:rPr lang="zh-CN" altLang="en-US" smtClean="0"/>
            </a:fld>
            <a:endParaRPr lang="zh-CN" altLang="en-US" dirty="0"/>
          </a:p>
        </p:txBody>
      </p:sp>
      <p:sp>
        <p:nvSpPr>
          <p:cNvPr id="9" name="标题 8"/>
          <p:cNvSpPr>
            <a:spLocks noGrp="1"/>
          </p:cNvSpPr>
          <p:nvPr>
            <p:ph type="title"/>
          </p:nvPr>
        </p:nvSpPr>
        <p:spPr/>
        <p:txBody>
          <a:bodyPr/>
          <a:lstStyle/>
          <a:p>
            <a:pPr algn="l" defTabSz="914400">
              <a:buClrTx/>
              <a:buSzTx/>
              <a:buFontTx/>
            </a:pPr>
            <a:r>
              <a:rPr lang="zh-CN" altLang="en-US">
                <a:solidFill>
                  <a:srgbClr val="C00000"/>
                </a:solidFill>
              </a:rPr>
              <a:t>四 </a:t>
            </a:r>
            <a:r>
              <a:rPr lang="en-US" altLang="zh-CN">
                <a:solidFill>
                  <a:srgbClr val="C00000"/>
                </a:solidFill>
              </a:rPr>
              <a:t>| </a:t>
            </a:r>
            <a:r>
              <a:rPr lang="zh-CN" altLang="en-US">
                <a:solidFill>
                  <a:srgbClr val="C00000"/>
                </a:solidFill>
              </a:rPr>
              <a:t>核心部件内部配套情况   </a:t>
            </a:r>
            <a:endParaRPr lang="zh-CN" altLang="en-US" sz="2000" dirty="0">
              <a:solidFill>
                <a:schemeClr val="bg1">
                  <a:lumMod val="65000"/>
                </a:schemeClr>
              </a:solidFill>
            </a:endParaRPr>
          </a:p>
        </p:txBody>
      </p:sp>
      <p:sp>
        <p:nvSpPr>
          <p:cNvPr id="2" name="标题 7"/>
          <p:cNvSpPr>
            <a:spLocks noGrp="1"/>
          </p:cNvSpPr>
          <p:nvPr/>
        </p:nvSpPr>
        <p:spPr>
          <a:xfrm>
            <a:off x="6097905" y="0"/>
            <a:ext cx="7678420" cy="768350"/>
          </a:xfrm>
          <a:prstGeom prst="rect">
            <a:avLst/>
          </a:prstGeom>
          <a:noFill/>
          <a:ln>
            <a:noFill/>
          </a:ln>
        </p:spPr>
        <p:txBody>
          <a:bodyPr vert="horz" wrap="square" lIns="91432" tIns="45716" rIns="91432" bIns="45716" numCol="1" anchor="ctr" anchorCtr="0" compatLnSpc="1"/>
          <a:lstStyle>
            <a:lvl1pPr algn="l" rtl="0" eaLnBrk="1" fontAlgn="base" hangingPunct="1">
              <a:spcBef>
                <a:spcPct val="0"/>
              </a:spcBef>
              <a:spcAft>
                <a:spcPct val="0"/>
              </a:spcAft>
              <a:defRPr sz="2800" b="1" kern="1200">
                <a:solidFill>
                  <a:schemeClr val="tx1"/>
                </a:solidFill>
                <a:latin typeface="+mj-lt"/>
                <a:ea typeface="+mj-ea"/>
                <a:cs typeface="+mj-cs"/>
              </a:defRPr>
            </a:lvl1pPr>
            <a:lvl2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2pPr>
            <a:lvl3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3pPr>
            <a:lvl4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4pPr>
            <a:lvl5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5pPr>
            <a:lvl6pPr marL="4572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9144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13716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18288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algn="l">
              <a:buClrTx/>
              <a:buSzTx/>
              <a:buFontTx/>
            </a:pPr>
            <a:r>
              <a:rPr lang="en-US" altLang="zh-CN" sz="2000" dirty="0">
                <a:solidFill>
                  <a:schemeClr val="tx1"/>
                </a:solidFill>
                <a:sym typeface="+mn-ea"/>
              </a:rPr>
              <a:t>   </a:t>
            </a:r>
            <a:r>
              <a:rPr lang="zh-CN" altLang="en-US" sz="2000" dirty="0">
                <a:solidFill>
                  <a:schemeClr val="tx1"/>
                </a:solidFill>
                <a:sym typeface="+mn-ea"/>
              </a:rPr>
              <a:t> ——变流柜、电阻柜</a:t>
            </a:r>
            <a:endParaRPr lang="zh-CN" altLang="en-US" sz="2000" dirty="0">
              <a:solidFill>
                <a:schemeClr val="tx1"/>
              </a:solidFill>
              <a:sym typeface="+mn-ea"/>
            </a:endParaRPr>
          </a:p>
        </p:txBody>
      </p:sp>
      <p:sp>
        <p:nvSpPr>
          <p:cNvPr id="36872" name="Rectangle 27"/>
          <p:cNvSpPr/>
          <p:nvPr/>
        </p:nvSpPr>
        <p:spPr>
          <a:xfrm>
            <a:off x="670560" y="1621155"/>
            <a:ext cx="11046460" cy="1222375"/>
          </a:xfrm>
          <a:prstGeom prst="rect">
            <a:avLst/>
          </a:prstGeom>
          <a:noFill/>
          <a:ln w="9525">
            <a:noFill/>
          </a:ln>
        </p:spPr>
        <p:txBody>
          <a:bodyPr anchor="ctr" anchorCtr="0"/>
          <a:p>
            <a:pPr indent="-341630">
              <a:lnSpc>
                <a:spcPct val="150000"/>
              </a:lnSpc>
              <a:spcBef>
                <a:spcPct val="30000"/>
              </a:spcBef>
              <a:buClr>
                <a:srgbClr val="C70019"/>
              </a:buClr>
              <a:buSzPct val="50000"/>
              <a:buNone/>
            </a:pPr>
            <a:r>
              <a:rPr lang="zh-CN" altLang="en-US" sz="1600" dirty="0">
                <a:solidFill>
                  <a:schemeClr val="tx1"/>
                </a:solidFill>
                <a:latin typeface="Times New Roman" panose="02020603050405020304" pitchFamily="18" charset="0"/>
                <a:ea typeface="仿宋_GB2312" panose="02010609030101010101" pitchFamily="49" charset="-122"/>
                <a:sym typeface="Arial" panose="020B0604020202020204" pitchFamily="34" charset="0"/>
              </a:rPr>
              <a:t>       </a:t>
            </a:r>
            <a:endParaRPr lang="zh-CN" altLang="en-US" sz="1600" dirty="0">
              <a:solidFill>
                <a:schemeClr val="tx1"/>
              </a:solidFill>
              <a:latin typeface="Times New Roman" panose="02020603050405020304" pitchFamily="18" charset="0"/>
              <a:ea typeface="仿宋_GB2312" panose="02010609030101010101" pitchFamily="49" charset="-122"/>
              <a:sym typeface="Arial" panose="020B0604020202020204" pitchFamily="34" charset="0"/>
            </a:endParaRPr>
          </a:p>
          <a:p>
            <a:pPr indent="-341630">
              <a:lnSpc>
                <a:spcPct val="150000"/>
              </a:lnSpc>
              <a:spcBef>
                <a:spcPct val="30000"/>
              </a:spcBef>
              <a:buClr>
                <a:srgbClr val="C70019"/>
              </a:buClr>
              <a:buSzPct val="50000"/>
              <a:buNone/>
            </a:pP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 </a:t>
            </a:r>
            <a:r>
              <a:rPr lang="en-US"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、变流柜、电阻柜</a:t>
            </a:r>
            <a:endParaRPr lang="zh-CN" altLang="en-US"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341630">
              <a:lnSpc>
                <a:spcPct val="220000"/>
              </a:lnSpc>
              <a:spcBef>
                <a:spcPct val="30000"/>
              </a:spcBef>
              <a:buClr>
                <a:srgbClr val="C70019"/>
              </a:buClr>
              <a:buSzPct val="50000"/>
              <a:buNone/>
            </a:pPr>
            <a:r>
              <a:rPr lang="en-US"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设备提供商为中车株洲所。该公司是中国轨道交通装备牵引传动与控制系统领域最大的系统供应商，2010年进入矿用自卸车变流装置领域，截止目前产品功率等级已经涵盖540-2600kw，涉及60-360t等不同车型。</a:t>
            </a:r>
            <a:endParaRPr lang="zh-CN" altLang="en-US" dirty="0">
              <a:solidFill>
                <a:schemeClr val="tx1"/>
              </a:solidFill>
              <a:latin typeface="+mn-ea"/>
              <a:cs typeface="+mn-ea"/>
              <a:sym typeface="+mn-ea"/>
            </a:endParaRPr>
          </a:p>
          <a:p>
            <a:pPr indent="-341630">
              <a:lnSpc>
                <a:spcPct val="150000"/>
              </a:lnSpc>
              <a:spcBef>
                <a:spcPct val="30000"/>
              </a:spcBef>
              <a:buClr>
                <a:srgbClr val="C70019"/>
              </a:buClr>
              <a:buSzPct val="50000"/>
              <a:buNone/>
            </a:pPr>
            <a:endParaRPr lang="en-US" altLang="zh-CN" dirty="0">
              <a:solidFill>
                <a:schemeClr val="tx1"/>
              </a:solidFill>
              <a:latin typeface="Times New Roman" panose="02020603050405020304" pitchFamily="18" charset="0"/>
              <a:ea typeface="仿宋_GB2312" panose="02010609030101010101" pitchFamily="49" charset="-122"/>
              <a:sym typeface="Arial" panose="020B0604020202020204" pitchFamily="34" charset="0"/>
            </a:endParaRPr>
          </a:p>
        </p:txBody>
      </p:sp>
      <p:grpSp>
        <p:nvGrpSpPr>
          <p:cNvPr id="28" name="组合 27"/>
          <p:cNvGrpSpPr/>
          <p:nvPr/>
        </p:nvGrpSpPr>
        <p:grpSpPr>
          <a:xfrm>
            <a:off x="2004060" y="3147695"/>
            <a:ext cx="7801718" cy="2896824"/>
            <a:chOff x="2335" y="5834"/>
            <a:chExt cx="10504" cy="3450"/>
          </a:xfrm>
        </p:grpSpPr>
        <p:grpSp>
          <p:nvGrpSpPr>
            <p:cNvPr id="20" name="组合 19"/>
            <p:cNvGrpSpPr/>
            <p:nvPr/>
          </p:nvGrpSpPr>
          <p:grpSpPr>
            <a:xfrm rot="0">
              <a:off x="2335" y="5834"/>
              <a:ext cx="10478" cy="2559"/>
              <a:chOff x="275772" y="1851729"/>
              <a:chExt cx="5515958" cy="1390273"/>
            </a:xfrm>
          </p:grpSpPr>
          <p:pic>
            <p:nvPicPr>
              <p:cNvPr id="21" name="图片 20" descr="IMG_3164.jpg"/>
              <p:cNvPicPr>
                <a:picLocks noChangeAspect="1"/>
              </p:cNvPicPr>
              <p:nvPr/>
            </p:nvPicPr>
            <p:blipFill>
              <a:blip r:embed="rId1" cstate="email"/>
              <a:srcRect/>
              <a:stretch>
                <a:fillRect/>
              </a:stretch>
            </p:blipFill>
            <p:spPr bwMode="auto">
              <a:xfrm>
                <a:off x="275772" y="2204040"/>
                <a:ext cx="730794" cy="685653"/>
              </a:xfrm>
              <a:prstGeom prst="rect">
                <a:avLst/>
              </a:prstGeom>
              <a:noFill/>
              <a:ln w="9525">
                <a:noFill/>
                <a:miter lim="800000"/>
                <a:headEnd/>
                <a:tailEnd/>
              </a:ln>
            </p:spPr>
          </p:pic>
          <p:sp>
            <p:nvSpPr>
              <p:cNvPr id="22" name="虚尾箭头 21"/>
              <p:cNvSpPr/>
              <p:nvPr/>
            </p:nvSpPr>
            <p:spPr bwMode="auto">
              <a:xfrm>
                <a:off x="1225211" y="2375416"/>
                <a:ext cx="488950" cy="342900"/>
              </a:xfrm>
              <a:prstGeom prst="stripedRightArrow">
                <a:avLst/>
              </a:prstGeom>
              <a:gradFill rotWithShape="1">
                <a:gsLst>
                  <a:gs pos="0">
                    <a:srgbClr val="000082"/>
                  </a:gs>
                  <a:gs pos="30000">
                    <a:srgbClr val="66008F"/>
                  </a:gs>
                  <a:gs pos="64999">
                    <a:srgbClr val="BA0066"/>
                  </a:gs>
                  <a:gs pos="89999">
                    <a:srgbClr val="FF0000"/>
                  </a:gs>
                  <a:gs pos="100000">
                    <a:srgbClr val="FF8200"/>
                  </a:gs>
                </a:gsLst>
                <a:lin ang="5400000" scaled="0"/>
              </a:gradFill>
              <a:ln w="19050" cap="flat" cmpd="sng" algn="ctr">
                <a:noFill/>
                <a:prstDash val="solid"/>
                <a:round/>
                <a:headEnd type="none" w="med" len="med"/>
                <a:tailEnd type="none" w="med" len="med"/>
              </a:ln>
              <a:effectLst/>
            </p:spPr>
            <p:txBody>
              <a:bodyPr wrap="none" anchor="ctr"/>
              <a:p>
                <a:pPr algn="ctr">
                  <a:defRPr/>
                </a:pPr>
                <a:endParaRPr lang="zh-CN" altLang="en-US">
                  <a:latin typeface="Arial" panose="020B0604020202020204" pitchFamily="34" charset="0"/>
                  <a:ea typeface="黑体" panose="02010609060101010101" pitchFamily="49" charset="-122"/>
                </a:endParaRPr>
              </a:p>
            </p:txBody>
          </p:sp>
          <p:sp>
            <p:nvSpPr>
              <p:cNvPr id="23" name="虚尾箭头 22"/>
              <p:cNvSpPr/>
              <p:nvPr/>
            </p:nvSpPr>
            <p:spPr bwMode="auto">
              <a:xfrm>
                <a:off x="3268786" y="2333506"/>
                <a:ext cx="488950" cy="342900"/>
              </a:xfrm>
              <a:prstGeom prst="stripedRightArrow">
                <a:avLst/>
              </a:prstGeom>
              <a:gradFill rotWithShape="1">
                <a:gsLst>
                  <a:gs pos="0">
                    <a:srgbClr val="000082"/>
                  </a:gs>
                  <a:gs pos="30000">
                    <a:srgbClr val="66008F"/>
                  </a:gs>
                  <a:gs pos="64999">
                    <a:srgbClr val="BA0066"/>
                  </a:gs>
                  <a:gs pos="89999">
                    <a:srgbClr val="FF0000"/>
                  </a:gs>
                  <a:gs pos="100000">
                    <a:srgbClr val="FF8200"/>
                  </a:gs>
                </a:gsLst>
                <a:lin ang="5400000" scaled="0"/>
              </a:gradFill>
              <a:ln w="19050" cap="flat" cmpd="sng" algn="ctr">
                <a:noFill/>
                <a:prstDash val="solid"/>
                <a:round/>
                <a:headEnd type="none" w="med" len="med"/>
                <a:tailEnd type="none" w="med" len="med"/>
              </a:ln>
              <a:effectLst/>
            </p:spPr>
            <p:txBody>
              <a:bodyPr wrap="none" anchor="ctr"/>
              <a:p>
                <a:pPr algn="ctr">
                  <a:defRPr/>
                </a:pPr>
                <a:endParaRPr lang="zh-CN" altLang="en-US">
                  <a:latin typeface="Arial" panose="020B0604020202020204" pitchFamily="34" charset="0"/>
                  <a:ea typeface="黑体" panose="02010609060101010101" pitchFamily="49" charset="-122"/>
                </a:endParaRPr>
              </a:p>
            </p:txBody>
          </p:sp>
          <p:pic>
            <p:nvPicPr>
              <p:cNvPr id="24" name="Picture 14" descr="2"/>
              <p:cNvPicPr>
                <a:picLocks noChangeAspect="1" noChangeArrowheads="1"/>
              </p:cNvPicPr>
              <p:nvPr/>
            </p:nvPicPr>
            <p:blipFill>
              <a:blip r:embed="rId2" cstate="email"/>
              <a:srcRect/>
              <a:stretch>
                <a:fillRect/>
              </a:stretch>
            </p:blipFill>
            <p:spPr bwMode="auto">
              <a:xfrm>
                <a:off x="1803503" y="2032440"/>
                <a:ext cx="1158241" cy="946676"/>
              </a:xfrm>
              <a:prstGeom prst="rect">
                <a:avLst/>
              </a:prstGeom>
              <a:ln>
                <a:noFill/>
              </a:ln>
              <a:effectLst>
                <a:outerShdw blurRad="292100" dist="139700" dir="2700000" algn="tl" rotWithShape="0">
                  <a:srgbClr val="333333">
                    <a:alpha val="65000"/>
                  </a:srgbClr>
                </a:outerShdw>
              </a:effectLst>
            </p:spPr>
          </p:pic>
          <p:pic>
            <p:nvPicPr>
              <p:cNvPr id="25" name="图片 4" descr="220_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4779" y="1851729"/>
                <a:ext cx="1836951" cy="1390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 name="矩形 25"/>
            <p:cNvSpPr/>
            <p:nvPr/>
          </p:nvSpPr>
          <p:spPr>
            <a:xfrm>
              <a:off x="5266" y="8546"/>
              <a:ext cx="2000" cy="622"/>
            </a:xfrm>
            <a:prstGeom prst="rect">
              <a:avLst/>
            </a:prstGeom>
          </p:spPr>
          <p:txBody>
            <a:bodyPr wrap="square">
              <a:spAutoFit/>
            </a:bodyPr>
            <a:p>
              <a:pPr algn="ctr"/>
              <a:r>
                <a:rPr lang="zh-CN" altLang="en-US" sz="1400" dirty="0" smtClean="0">
                  <a:solidFill>
                    <a:schemeClr val="tx1"/>
                  </a:solidFill>
                  <a:latin typeface="微软雅黑" panose="020B0503020204020204" pitchFamily="34" charset="-122"/>
                  <a:ea typeface="微软雅黑" panose="020B0503020204020204" pitchFamily="34" charset="-122"/>
                </a:rPr>
                <a:t>功率模块</a:t>
              </a:r>
              <a:endParaRPr lang="en-US" altLang="zh-CN" sz="1400" dirty="0" smtClean="0">
                <a:solidFill>
                  <a:schemeClr val="tx1"/>
                </a:solidFill>
                <a:latin typeface="微软雅黑" panose="020B0503020204020204" pitchFamily="34" charset="-122"/>
                <a:ea typeface="微软雅黑" panose="020B0503020204020204" pitchFamily="34" charset="-122"/>
              </a:endParaRPr>
            </a:p>
            <a:p>
              <a:pPr algn="ctr"/>
              <a:r>
                <a:rPr lang="zh-CN" altLang="en-US" sz="1400" dirty="0" smtClean="0">
                  <a:solidFill>
                    <a:schemeClr val="tx1"/>
                  </a:solidFill>
                  <a:latin typeface="微软雅黑" panose="020B0503020204020204" pitchFamily="34" charset="-122"/>
                  <a:ea typeface="微软雅黑" panose="020B0503020204020204" pitchFamily="34" charset="-122"/>
                </a:rPr>
                <a:t>超过</a:t>
              </a:r>
              <a:r>
                <a:rPr lang="en-US" altLang="zh-CN" sz="1400" b="1" dirty="0" smtClean="0">
                  <a:solidFill>
                    <a:srgbClr val="C00000"/>
                  </a:solidFill>
                  <a:latin typeface="微软雅黑" panose="020B0503020204020204" pitchFamily="34" charset="-122"/>
                  <a:ea typeface="微软雅黑" panose="020B0503020204020204" pitchFamily="34" charset="-122"/>
                </a:rPr>
                <a:t>4200</a:t>
              </a:r>
              <a:r>
                <a:rPr lang="zh-CN" altLang="en-US" sz="1400" dirty="0" smtClean="0">
                  <a:solidFill>
                    <a:schemeClr val="tx1"/>
                  </a:solidFill>
                  <a:latin typeface="微软雅黑" panose="020B0503020204020204" pitchFamily="34" charset="-122"/>
                  <a:ea typeface="微软雅黑" panose="020B0503020204020204" pitchFamily="34" charset="-122"/>
                </a:rPr>
                <a:t>台</a:t>
              </a:r>
              <a:endParaRPr lang="en-US" altLang="zh-CN" sz="1400" dirty="0" smtClean="0">
                <a:solidFill>
                  <a:schemeClr val="tx1"/>
                </a:solidFill>
                <a:latin typeface="微软雅黑" panose="020B0503020204020204" pitchFamily="34" charset="-122"/>
                <a:ea typeface="微软雅黑" panose="020B0503020204020204" pitchFamily="34" charset="-122"/>
              </a:endParaRPr>
            </a:p>
          </p:txBody>
        </p:sp>
        <p:sp>
          <p:nvSpPr>
            <p:cNvPr id="27" name="Rectangle 27"/>
            <p:cNvSpPr>
              <a:spLocks noChangeArrowheads="1"/>
            </p:cNvSpPr>
            <p:nvPr/>
          </p:nvSpPr>
          <p:spPr bwMode="auto">
            <a:xfrm>
              <a:off x="9144" y="8675"/>
              <a:ext cx="3695" cy="609"/>
            </a:xfrm>
            <a:prstGeom prst="rect">
              <a:avLst/>
            </a:prstGeom>
            <a:noFill/>
            <a:ln w="9525">
              <a:noFill/>
              <a:miter lim="800000"/>
            </a:ln>
          </p:spPr>
          <p:txBody>
            <a:bodyPr anchor="ctr"/>
            <a:p>
              <a:pPr algn="ctr"/>
              <a:r>
                <a:rPr lang="zh-CN" altLang="en-US" sz="1400" dirty="0" smtClean="0">
                  <a:solidFill>
                    <a:schemeClr val="tx1"/>
                  </a:solidFill>
                  <a:latin typeface="微软雅黑" panose="020B0503020204020204" pitchFamily="34" charset="-122"/>
                  <a:ea typeface="微软雅黑" panose="020B0503020204020204" pitchFamily="34" charset="-122"/>
                </a:rPr>
                <a:t>牵引变流器</a:t>
              </a:r>
              <a:endParaRPr lang="en-US" altLang="zh-CN" sz="1400" dirty="0" smtClean="0">
                <a:solidFill>
                  <a:schemeClr val="tx1"/>
                </a:solidFill>
                <a:latin typeface="微软雅黑" panose="020B0503020204020204" pitchFamily="34" charset="-122"/>
                <a:ea typeface="微软雅黑" panose="020B0503020204020204" pitchFamily="34" charset="-122"/>
              </a:endParaRPr>
            </a:p>
            <a:p>
              <a:pPr algn="ctr"/>
              <a:r>
                <a:rPr lang="zh-CN" altLang="en-US" sz="1400" dirty="0" smtClean="0">
                  <a:solidFill>
                    <a:schemeClr val="tx1"/>
                  </a:solidFill>
                  <a:latin typeface="微软雅黑" panose="020B0503020204020204" pitchFamily="34" charset="-122"/>
                  <a:ea typeface="微软雅黑" panose="020B0503020204020204" pitchFamily="34" charset="-122"/>
                </a:rPr>
                <a:t>超过</a:t>
              </a:r>
              <a:r>
                <a:rPr lang="en-US" altLang="zh-CN" sz="1400" b="1" dirty="0" smtClean="0">
                  <a:solidFill>
                    <a:srgbClr val="C00000"/>
                  </a:solidFill>
                  <a:latin typeface="微软雅黑" panose="020B0503020204020204" pitchFamily="34" charset="-122"/>
                  <a:ea typeface="微软雅黑" panose="020B0503020204020204" pitchFamily="34" charset="-122"/>
                </a:rPr>
                <a:t>9500</a:t>
              </a:r>
              <a:r>
                <a:rPr lang="zh-CN" altLang="en-US" sz="1400" dirty="0" smtClean="0">
                  <a:solidFill>
                    <a:schemeClr val="tx1"/>
                  </a:solidFill>
                  <a:latin typeface="微软雅黑" panose="020B0503020204020204" pitchFamily="34" charset="-122"/>
                  <a:ea typeface="微软雅黑" panose="020B0503020204020204" pitchFamily="34" charset="-122"/>
                </a:rPr>
                <a:t>台套</a:t>
              </a:r>
              <a:endParaRPr lang="en-US" altLang="zh-CN" sz="1400" dirty="0" smtClean="0">
                <a:solidFill>
                  <a:schemeClr val="tx1"/>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r>
              <a:rPr lang="zh-CN" altLang="en-US" smtClean="0"/>
              <a:t>中国中车股份有限公司 版权所有 </a:t>
            </a:r>
            <a:r>
              <a:rPr lang="en-US" altLang="zh-CN" smtClean="0"/>
              <a:t>2015</a:t>
            </a:r>
            <a:endParaRPr lang="zh-CN" altLang="en-US"/>
          </a:p>
        </p:txBody>
      </p:sp>
      <p:sp>
        <p:nvSpPr>
          <p:cNvPr id="5" name="灯片编号占位符 4"/>
          <p:cNvSpPr>
            <a:spLocks noGrp="1"/>
          </p:cNvSpPr>
          <p:nvPr>
            <p:ph type="sldNum" sz="quarter" idx="12"/>
          </p:nvPr>
        </p:nvSpPr>
        <p:spPr/>
        <p:txBody>
          <a:bodyPr/>
          <a:lstStyle/>
          <a:p>
            <a:fld id="{6B8E27FD-115D-4720-AE9C-63133A02825A}" type="slidenum">
              <a:rPr lang="zh-CN" altLang="en-US" smtClean="0"/>
            </a:fld>
            <a:endParaRPr lang="zh-CN" altLang="en-US" dirty="0"/>
          </a:p>
        </p:txBody>
      </p:sp>
      <p:sp>
        <p:nvSpPr>
          <p:cNvPr id="9" name="标题 8"/>
          <p:cNvSpPr>
            <a:spLocks noGrp="1"/>
          </p:cNvSpPr>
          <p:nvPr>
            <p:ph type="title"/>
          </p:nvPr>
        </p:nvSpPr>
        <p:spPr/>
        <p:txBody>
          <a:bodyPr/>
          <a:lstStyle/>
          <a:p>
            <a:pPr algn="l" defTabSz="914400">
              <a:buClrTx/>
              <a:buSzTx/>
              <a:buFontTx/>
            </a:pPr>
            <a:r>
              <a:rPr lang="zh-CN" altLang="en-US">
                <a:solidFill>
                  <a:srgbClr val="C00000"/>
                </a:solidFill>
              </a:rPr>
              <a:t>四 </a:t>
            </a:r>
            <a:r>
              <a:rPr lang="en-US" altLang="zh-CN">
                <a:solidFill>
                  <a:srgbClr val="C00000"/>
                </a:solidFill>
              </a:rPr>
              <a:t>| </a:t>
            </a:r>
            <a:r>
              <a:rPr lang="zh-CN" altLang="en-US">
                <a:solidFill>
                  <a:srgbClr val="C00000"/>
                </a:solidFill>
              </a:rPr>
              <a:t>核心部件内部配套情况   </a:t>
            </a:r>
            <a:endParaRPr lang="zh-CN" altLang="en-US" sz="2000" dirty="0">
              <a:solidFill>
                <a:schemeClr val="bg1">
                  <a:lumMod val="65000"/>
                </a:schemeClr>
              </a:solidFill>
            </a:endParaRPr>
          </a:p>
        </p:txBody>
      </p:sp>
      <p:sp>
        <p:nvSpPr>
          <p:cNvPr id="2" name="标题 7"/>
          <p:cNvSpPr>
            <a:spLocks noGrp="1"/>
          </p:cNvSpPr>
          <p:nvPr/>
        </p:nvSpPr>
        <p:spPr>
          <a:xfrm>
            <a:off x="6097905" y="0"/>
            <a:ext cx="7678420" cy="768350"/>
          </a:xfrm>
          <a:prstGeom prst="rect">
            <a:avLst/>
          </a:prstGeom>
          <a:noFill/>
          <a:ln>
            <a:noFill/>
          </a:ln>
        </p:spPr>
        <p:txBody>
          <a:bodyPr vert="horz" wrap="square" lIns="91432" tIns="45716" rIns="91432" bIns="45716" numCol="1" anchor="ctr" anchorCtr="0" compatLnSpc="1"/>
          <a:lstStyle>
            <a:lvl1pPr algn="l" rtl="0" eaLnBrk="1" fontAlgn="base" hangingPunct="1">
              <a:spcBef>
                <a:spcPct val="0"/>
              </a:spcBef>
              <a:spcAft>
                <a:spcPct val="0"/>
              </a:spcAft>
              <a:defRPr sz="2800" b="1" kern="1200">
                <a:solidFill>
                  <a:schemeClr val="tx1"/>
                </a:solidFill>
                <a:latin typeface="+mj-lt"/>
                <a:ea typeface="+mj-ea"/>
                <a:cs typeface="+mj-cs"/>
              </a:defRPr>
            </a:lvl1pPr>
            <a:lvl2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2pPr>
            <a:lvl3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3pPr>
            <a:lvl4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4pPr>
            <a:lvl5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5pPr>
            <a:lvl6pPr marL="4572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9144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13716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18288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algn="l">
              <a:buClrTx/>
              <a:buSzTx/>
              <a:buFontTx/>
            </a:pPr>
            <a:r>
              <a:rPr lang="en-US" altLang="zh-CN" sz="2000" dirty="0">
                <a:solidFill>
                  <a:schemeClr val="tx1"/>
                </a:solidFill>
                <a:sym typeface="+mn-ea"/>
              </a:rPr>
              <a:t>   </a:t>
            </a:r>
            <a:r>
              <a:rPr lang="zh-CN" altLang="en-US" sz="2000" dirty="0">
                <a:solidFill>
                  <a:schemeClr val="tx1"/>
                </a:solidFill>
                <a:sym typeface="+mn-ea"/>
              </a:rPr>
              <a:t> ——主发电机</a:t>
            </a:r>
            <a:endParaRPr lang="zh-CN" altLang="en-US" sz="2000" dirty="0">
              <a:solidFill>
                <a:schemeClr val="tx1"/>
              </a:solidFill>
              <a:sym typeface="+mn-ea"/>
            </a:endParaRPr>
          </a:p>
        </p:txBody>
      </p:sp>
      <p:sp>
        <p:nvSpPr>
          <p:cNvPr id="36872" name="Rectangle 27"/>
          <p:cNvSpPr/>
          <p:nvPr/>
        </p:nvSpPr>
        <p:spPr>
          <a:xfrm>
            <a:off x="797560" y="1970405"/>
            <a:ext cx="10655300" cy="1222375"/>
          </a:xfrm>
          <a:prstGeom prst="rect">
            <a:avLst/>
          </a:prstGeom>
          <a:noFill/>
          <a:ln w="9525">
            <a:noFill/>
          </a:ln>
        </p:spPr>
        <p:txBody>
          <a:bodyPr anchor="ctr" anchorCtr="0"/>
          <a:p>
            <a:pPr indent="-341630">
              <a:lnSpc>
                <a:spcPct val="150000"/>
              </a:lnSpc>
              <a:spcBef>
                <a:spcPct val="30000"/>
              </a:spcBef>
              <a:buClr>
                <a:srgbClr val="C70019"/>
              </a:buClr>
              <a:buSzPct val="50000"/>
              <a:buNone/>
            </a:pP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 </a:t>
            </a:r>
            <a:r>
              <a:rPr lang="en-US"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、主发电机</a:t>
            </a:r>
            <a:endParaRPr lang="zh-CN" altLang="en-US"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341630">
              <a:lnSpc>
                <a:spcPct val="190000"/>
              </a:lnSpc>
              <a:spcBef>
                <a:spcPct val="30000"/>
              </a:spcBef>
              <a:buClr>
                <a:srgbClr val="C70019"/>
              </a:buClr>
              <a:buSzPct val="50000"/>
              <a:buNone/>
            </a:pPr>
            <a:r>
              <a:rPr lang="en-US"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       </a:t>
            </a:r>
            <a:r>
              <a:rPr lang="zh-CN" altLang="en-US"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设备提供商为中车永济电机公司。该公司是中国轨道交通装备最大的电机供应商，也是重要的风力发电机供应商。电传动矿用自卸车发电机已形成3大系列14种产品，电动机形成4大系列10种产品，电机组产品已经覆盖150t～400t矿用自卸车。其中，无刷励磁同步主辅发电机自2010年开始批量供应西门子公司，累计装车100余台，其先进性、可靠性位于全球同行业产品前列。</a:t>
            </a:r>
            <a:endParaRPr lang="zh-CN" altLang="en-US"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341630">
              <a:lnSpc>
                <a:spcPct val="190000"/>
              </a:lnSpc>
              <a:spcBef>
                <a:spcPct val="30000"/>
              </a:spcBef>
              <a:buClr>
                <a:srgbClr val="C70019"/>
              </a:buClr>
              <a:buSzPct val="50000"/>
              <a:buNone/>
            </a:pPr>
            <a:endParaRPr lang="zh-CN" altLang="en-US"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3" name="矩形 2"/>
          <p:cNvSpPr/>
          <p:nvPr/>
        </p:nvSpPr>
        <p:spPr bwMode="auto">
          <a:xfrm>
            <a:off x="2917190" y="3733165"/>
            <a:ext cx="2357120" cy="2130425"/>
          </a:xfrm>
          <a:prstGeom prst="rect">
            <a:avLst/>
          </a:prstGeom>
          <a:blipFill dpi="0" rotWithShape="1">
            <a:blip r:embed="rId1" cstate="email"/>
            <a:srcRect/>
            <a:stretch>
              <a:fillRect/>
            </a:stretch>
          </a:blipFill>
          <a:ln>
            <a:solidFill>
              <a:schemeClr val="bg1">
                <a:lumMod val="75000"/>
              </a:schemeClr>
            </a:solidFill>
          </a:ln>
          <a:effectLst>
            <a:softEdge rad="63500"/>
          </a:effectLst>
        </p:spPr>
        <p:txBody>
          <a:bodyPr wrap="none" anchor="ctr"/>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黑体" panose="02010609060101010101" pitchFamily="49" charset="-122"/>
              <a:cs typeface="+mn-cs"/>
              <a:sym typeface="Arial" panose="020B0604020202020204" pitchFamily="34" charset="0"/>
            </a:endParaRPr>
          </a:p>
        </p:txBody>
      </p:sp>
      <p:pic>
        <p:nvPicPr>
          <p:cNvPr id="7172" name="Picture 7" descr="outline"/>
          <p:cNvPicPr>
            <a:picLocks noChangeAspect="1"/>
          </p:cNvPicPr>
          <p:nvPr/>
        </p:nvPicPr>
        <p:blipFill>
          <a:blip r:embed="rId2" cstate="print"/>
          <a:stretch>
            <a:fillRect/>
          </a:stretch>
        </p:blipFill>
        <p:spPr>
          <a:xfrm>
            <a:off x="6297930" y="3733800"/>
            <a:ext cx="2534285" cy="2129790"/>
          </a:xfrm>
          <a:prstGeom prst="rect">
            <a:avLst/>
          </a:prstGeom>
          <a:ln w="9525">
            <a:noFill/>
          </a:ln>
          <a:effectLst>
            <a:softEdge rad="63500"/>
          </a:effec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r>
              <a:rPr lang="zh-CN" altLang="en-US" smtClean="0"/>
              <a:t>中国中车股份有限公司 版权所有 </a:t>
            </a:r>
            <a:r>
              <a:rPr lang="en-US" altLang="zh-CN" smtClean="0"/>
              <a:t>2015</a:t>
            </a:r>
            <a:endParaRPr lang="zh-CN" altLang="en-US"/>
          </a:p>
        </p:txBody>
      </p:sp>
      <p:sp>
        <p:nvSpPr>
          <p:cNvPr id="5" name="灯片编号占位符 4"/>
          <p:cNvSpPr>
            <a:spLocks noGrp="1"/>
          </p:cNvSpPr>
          <p:nvPr>
            <p:ph type="sldNum" sz="quarter" idx="12"/>
          </p:nvPr>
        </p:nvSpPr>
        <p:spPr/>
        <p:txBody>
          <a:bodyPr/>
          <a:lstStyle/>
          <a:p>
            <a:fld id="{6B8E27FD-115D-4720-AE9C-63133A02825A}" type="slidenum">
              <a:rPr lang="zh-CN" altLang="en-US" smtClean="0"/>
            </a:fld>
            <a:endParaRPr lang="zh-CN" altLang="en-US" dirty="0"/>
          </a:p>
        </p:txBody>
      </p:sp>
      <p:sp>
        <p:nvSpPr>
          <p:cNvPr id="9" name="标题 8"/>
          <p:cNvSpPr>
            <a:spLocks noGrp="1"/>
          </p:cNvSpPr>
          <p:nvPr>
            <p:ph type="title"/>
          </p:nvPr>
        </p:nvSpPr>
        <p:spPr/>
        <p:txBody>
          <a:bodyPr/>
          <a:lstStyle/>
          <a:p>
            <a:pPr algn="l" defTabSz="914400">
              <a:buClrTx/>
              <a:buSzTx/>
              <a:buFontTx/>
            </a:pPr>
            <a:r>
              <a:rPr lang="zh-CN" altLang="en-US">
                <a:solidFill>
                  <a:srgbClr val="C00000"/>
                </a:solidFill>
              </a:rPr>
              <a:t>四 </a:t>
            </a:r>
            <a:r>
              <a:rPr lang="en-US" altLang="zh-CN">
                <a:solidFill>
                  <a:srgbClr val="C00000"/>
                </a:solidFill>
              </a:rPr>
              <a:t>| </a:t>
            </a:r>
            <a:r>
              <a:rPr lang="zh-CN" altLang="en-US">
                <a:solidFill>
                  <a:srgbClr val="C00000"/>
                </a:solidFill>
              </a:rPr>
              <a:t>核心部件内部配套情况   </a:t>
            </a:r>
            <a:endParaRPr lang="zh-CN" altLang="en-US" sz="2000" dirty="0">
              <a:solidFill>
                <a:schemeClr val="bg1">
                  <a:lumMod val="65000"/>
                </a:schemeClr>
              </a:solidFill>
            </a:endParaRPr>
          </a:p>
        </p:txBody>
      </p:sp>
      <p:sp>
        <p:nvSpPr>
          <p:cNvPr id="2" name="标题 7"/>
          <p:cNvSpPr>
            <a:spLocks noGrp="1"/>
          </p:cNvSpPr>
          <p:nvPr/>
        </p:nvSpPr>
        <p:spPr>
          <a:xfrm>
            <a:off x="6097905" y="0"/>
            <a:ext cx="7678420" cy="768350"/>
          </a:xfrm>
          <a:prstGeom prst="rect">
            <a:avLst/>
          </a:prstGeom>
          <a:noFill/>
          <a:ln>
            <a:noFill/>
          </a:ln>
        </p:spPr>
        <p:txBody>
          <a:bodyPr vert="horz" wrap="square" lIns="91432" tIns="45716" rIns="91432" bIns="45716" numCol="1" anchor="ctr" anchorCtr="0" compatLnSpc="1"/>
          <a:lstStyle>
            <a:lvl1pPr algn="l" rtl="0" eaLnBrk="1" fontAlgn="base" hangingPunct="1">
              <a:spcBef>
                <a:spcPct val="0"/>
              </a:spcBef>
              <a:spcAft>
                <a:spcPct val="0"/>
              </a:spcAft>
              <a:defRPr sz="2800" b="1" kern="1200">
                <a:solidFill>
                  <a:schemeClr val="tx1"/>
                </a:solidFill>
                <a:latin typeface="+mj-lt"/>
                <a:ea typeface="+mj-ea"/>
                <a:cs typeface="+mj-cs"/>
              </a:defRPr>
            </a:lvl1pPr>
            <a:lvl2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2pPr>
            <a:lvl3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3pPr>
            <a:lvl4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4pPr>
            <a:lvl5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5pPr>
            <a:lvl6pPr marL="4572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9144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13716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18288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algn="l">
              <a:buClrTx/>
              <a:buSzTx/>
              <a:buFontTx/>
            </a:pPr>
            <a:r>
              <a:rPr lang="en-US" altLang="zh-CN" sz="2000" dirty="0">
                <a:solidFill>
                  <a:schemeClr val="tx1"/>
                </a:solidFill>
                <a:sym typeface="+mn-ea"/>
              </a:rPr>
              <a:t>   </a:t>
            </a:r>
            <a:r>
              <a:rPr lang="zh-CN" altLang="en-US" sz="2000" dirty="0">
                <a:solidFill>
                  <a:schemeClr val="tx1"/>
                </a:solidFill>
                <a:sym typeface="+mn-ea"/>
              </a:rPr>
              <a:t> ——牵引电机</a:t>
            </a:r>
            <a:endParaRPr lang="zh-CN" altLang="en-US" sz="2000" dirty="0">
              <a:solidFill>
                <a:schemeClr val="tx1"/>
              </a:solidFill>
              <a:sym typeface="+mn-ea"/>
            </a:endParaRPr>
          </a:p>
        </p:txBody>
      </p:sp>
      <p:sp>
        <p:nvSpPr>
          <p:cNvPr id="3" name="Rectangle 27"/>
          <p:cNvSpPr/>
          <p:nvPr/>
        </p:nvSpPr>
        <p:spPr>
          <a:xfrm>
            <a:off x="769620" y="1803400"/>
            <a:ext cx="10895965" cy="1222375"/>
          </a:xfrm>
          <a:prstGeom prst="rect">
            <a:avLst/>
          </a:prstGeom>
          <a:noFill/>
          <a:ln w="9525">
            <a:noFill/>
          </a:ln>
        </p:spPr>
        <p:txBody>
          <a:bodyPr anchor="ctr" anchorCtr="0"/>
          <a:p>
            <a:pPr indent="-341630" algn="l">
              <a:lnSpc>
                <a:spcPct val="150000"/>
              </a:lnSpc>
              <a:spcBef>
                <a:spcPct val="30000"/>
              </a:spcBef>
              <a:buClr>
                <a:srgbClr val="C70019"/>
              </a:buClr>
              <a:buSzPct val="50000"/>
              <a:buNone/>
            </a:pPr>
            <a:r>
              <a:rPr lang="en-US"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牵引电机</a:t>
            </a:r>
            <a:endParaRPr lang="zh-CN" altLang="en-US"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341630" algn="l">
              <a:lnSpc>
                <a:spcPct val="150000"/>
              </a:lnSpc>
              <a:spcBef>
                <a:spcPct val="30000"/>
              </a:spcBef>
              <a:buClr>
                <a:srgbClr val="C70019"/>
              </a:buClr>
              <a:buSzPct val="50000"/>
              <a:buNone/>
            </a:pPr>
            <a:r>
              <a:rPr lang="zh-CN" altLang="en-US"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 </a:t>
            </a:r>
            <a:r>
              <a:rPr lang="en-US"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       </a:t>
            </a:r>
            <a:r>
              <a:rPr lang="zh-CN" altLang="en-US"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设备提供商为中车株洲电机公司。该公司是中国轨道交通、风力发电零部件装备领军企业，电机产品广泛应用于电力、冶金、化工、石油、电动汽车、煤矿、水务、船舶等领域，目前累计配套电动轮矿车超过300台。</a:t>
            </a:r>
            <a:endParaRPr lang="zh-CN" altLang="en-US"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341630">
              <a:lnSpc>
                <a:spcPct val="150000"/>
              </a:lnSpc>
              <a:spcBef>
                <a:spcPct val="30000"/>
              </a:spcBef>
              <a:buClr>
                <a:srgbClr val="C70019"/>
              </a:buClr>
              <a:buSzPct val="50000"/>
              <a:buNone/>
            </a:pPr>
            <a:endParaRPr lang="zh-CN" altLang="en-US"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341630">
              <a:lnSpc>
                <a:spcPct val="150000"/>
              </a:lnSpc>
              <a:spcBef>
                <a:spcPct val="30000"/>
              </a:spcBef>
              <a:buClr>
                <a:srgbClr val="C70019"/>
              </a:buClr>
              <a:buSzPct val="50000"/>
              <a:buNone/>
            </a:pPr>
            <a:endParaRPr lang="zh-CN" altLang="en-US"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pic>
        <p:nvPicPr>
          <p:cNvPr id="6" name="图片 5"/>
          <p:cNvPicPr>
            <a:picLocks noChangeAspect="1"/>
          </p:cNvPicPr>
          <p:nvPr/>
        </p:nvPicPr>
        <p:blipFill>
          <a:blip r:embed="rId1" cstate="print"/>
          <a:stretch>
            <a:fillRect/>
          </a:stretch>
        </p:blipFill>
        <p:spPr>
          <a:xfrm>
            <a:off x="2730500" y="2701925"/>
            <a:ext cx="6731000" cy="359600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r>
              <a:rPr lang="zh-CN" altLang="en-US" smtClean="0"/>
              <a:t>中国中车股份有限公司 版权所有 </a:t>
            </a:r>
            <a:r>
              <a:rPr lang="en-US" altLang="zh-CN" smtClean="0"/>
              <a:t>2015</a:t>
            </a:r>
            <a:endParaRPr lang="zh-CN" altLang="en-US"/>
          </a:p>
        </p:txBody>
      </p:sp>
      <p:sp>
        <p:nvSpPr>
          <p:cNvPr id="5" name="灯片编号占位符 4"/>
          <p:cNvSpPr>
            <a:spLocks noGrp="1"/>
          </p:cNvSpPr>
          <p:nvPr>
            <p:ph type="sldNum" sz="quarter" idx="12"/>
          </p:nvPr>
        </p:nvSpPr>
        <p:spPr/>
        <p:txBody>
          <a:bodyPr/>
          <a:lstStyle/>
          <a:p>
            <a:fld id="{6B8E27FD-115D-4720-AE9C-63133A02825A}" type="slidenum">
              <a:rPr lang="zh-CN" altLang="en-US" smtClean="0"/>
            </a:fld>
            <a:endParaRPr lang="zh-CN" altLang="en-US" dirty="0"/>
          </a:p>
        </p:txBody>
      </p:sp>
      <p:sp>
        <p:nvSpPr>
          <p:cNvPr id="9" name="标题 8"/>
          <p:cNvSpPr>
            <a:spLocks noGrp="1"/>
          </p:cNvSpPr>
          <p:nvPr>
            <p:ph type="title"/>
          </p:nvPr>
        </p:nvSpPr>
        <p:spPr/>
        <p:txBody>
          <a:bodyPr/>
          <a:lstStyle/>
          <a:p>
            <a:pPr algn="l" defTabSz="914400">
              <a:buClrTx/>
              <a:buSzTx/>
              <a:buFontTx/>
            </a:pPr>
            <a:r>
              <a:rPr lang="zh-CN" altLang="en-US">
                <a:solidFill>
                  <a:srgbClr val="C00000"/>
                </a:solidFill>
              </a:rPr>
              <a:t>四 </a:t>
            </a:r>
            <a:r>
              <a:rPr lang="en-US" altLang="zh-CN">
                <a:solidFill>
                  <a:srgbClr val="C00000"/>
                </a:solidFill>
              </a:rPr>
              <a:t>| </a:t>
            </a:r>
            <a:r>
              <a:rPr lang="zh-CN" altLang="en-US">
                <a:solidFill>
                  <a:srgbClr val="C00000"/>
                </a:solidFill>
              </a:rPr>
              <a:t>核心部件内部配套情况   </a:t>
            </a:r>
            <a:endParaRPr lang="zh-CN" altLang="en-US" sz="2000" dirty="0">
              <a:solidFill>
                <a:schemeClr val="bg1">
                  <a:lumMod val="65000"/>
                </a:schemeClr>
              </a:solidFill>
            </a:endParaRPr>
          </a:p>
        </p:txBody>
      </p:sp>
      <p:sp>
        <p:nvSpPr>
          <p:cNvPr id="2" name="标题 7"/>
          <p:cNvSpPr>
            <a:spLocks noGrp="1"/>
          </p:cNvSpPr>
          <p:nvPr/>
        </p:nvSpPr>
        <p:spPr>
          <a:xfrm>
            <a:off x="6097905" y="0"/>
            <a:ext cx="7678420" cy="768350"/>
          </a:xfrm>
          <a:prstGeom prst="rect">
            <a:avLst/>
          </a:prstGeom>
          <a:noFill/>
          <a:ln>
            <a:noFill/>
          </a:ln>
        </p:spPr>
        <p:txBody>
          <a:bodyPr vert="horz" wrap="square" lIns="91432" tIns="45716" rIns="91432" bIns="45716" numCol="1" anchor="ctr" anchorCtr="0" compatLnSpc="1"/>
          <a:lstStyle>
            <a:lvl1pPr algn="l" rtl="0" eaLnBrk="1" fontAlgn="base" hangingPunct="1">
              <a:spcBef>
                <a:spcPct val="0"/>
              </a:spcBef>
              <a:spcAft>
                <a:spcPct val="0"/>
              </a:spcAft>
              <a:defRPr sz="2800" b="1" kern="1200">
                <a:solidFill>
                  <a:schemeClr val="tx1"/>
                </a:solidFill>
                <a:latin typeface="+mj-lt"/>
                <a:ea typeface="+mj-ea"/>
                <a:cs typeface="+mj-cs"/>
              </a:defRPr>
            </a:lvl1pPr>
            <a:lvl2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2pPr>
            <a:lvl3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3pPr>
            <a:lvl4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4pPr>
            <a:lvl5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5pPr>
            <a:lvl6pPr marL="4572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9144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13716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18288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algn="l">
              <a:buClrTx/>
              <a:buSzTx/>
              <a:buFontTx/>
            </a:pPr>
            <a:r>
              <a:rPr lang="en-US" altLang="zh-CN" sz="2000" dirty="0">
                <a:solidFill>
                  <a:schemeClr val="tx1"/>
                </a:solidFill>
                <a:sym typeface="+mn-ea"/>
              </a:rPr>
              <a:t>   </a:t>
            </a:r>
            <a:r>
              <a:rPr lang="zh-CN" altLang="en-US" sz="2000" dirty="0">
                <a:solidFill>
                  <a:schemeClr val="tx1"/>
                </a:solidFill>
                <a:sym typeface="+mn-ea"/>
              </a:rPr>
              <a:t> ——轮边减速器</a:t>
            </a:r>
            <a:endParaRPr lang="zh-CN" altLang="en-US" sz="2000" dirty="0">
              <a:solidFill>
                <a:schemeClr val="tx1"/>
              </a:solidFill>
              <a:sym typeface="+mn-ea"/>
            </a:endParaRPr>
          </a:p>
        </p:txBody>
      </p:sp>
      <p:grpSp>
        <p:nvGrpSpPr>
          <p:cNvPr id="48138" name="Group 23"/>
          <p:cNvGrpSpPr/>
          <p:nvPr/>
        </p:nvGrpSpPr>
        <p:grpSpPr>
          <a:xfrm>
            <a:off x="6398895" y="2430145"/>
            <a:ext cx="1252220" cy="1049655"/>
            <a:chOff x="1595" y="1574"/>
            <a:chExt cx="832" cy="1273"/>
          </a:xfrm>
        </p:grpSpPr>
        <p:pic>
          <p:nvPicPr>
            <p:cNvPr id="48141" name="右箭头​​ 5"/>
            <p:cNvPicPr/>
            <p:nvPr/>
          </p:nvPicPr>
          <p:blipFill>
            <a:blip r:embed="rId1"/>
            <a:stretch>
              <a:fillRect/>
            </a:stretch>
          </p:blipFill>
          <p:spPr>
            <a:xfrm>
              <a:off x="1595" y="1574"/>
              <a:ext cx="832" cy="1273"/>
            </a:xfrm>
            <a:prstGeom prst="rect">
              <a:avLst/>
            </a:prstGeom>
            <a:noFill/>
            <a:ln w="9525">
              <a:noFill/>
            </a:ln>
          </p:spPr>
        </p:pic>
        <p:sp>
          <p:nvSpPr>
            <p:cNvPr id="48142" name="Text Box 25"/>
            <p:cNvSpPr txBox="1"/>
            <p:nvPr/>
          </p:nvSpPr>
          <p:spPr>
            <a:xfrm>
              <a:off x="1598" y="1577"/>
              <a:ext cx="827" cy="1268"/>
            </a:xfrm>
            <a:prstGeom prst="rect">
              <a:avLst/>
            </a:prstGeom>
            <a:noFill/>
            <a:ln w="9525">
              <a:noFill/>
            </a:ln>
          </p:spPr>
          <p:txBody>
            <a:bodyPr anchor="ctr" anchorCtr="0"/>
            <a:p>
              <a:pPr algn="ctr" eaLnBrk="1" hangingPunct="1"/>
              <a:endParaRPr lang="zh-CN" altLang="en-US" dirty="0">
                <a:latin typeface="Calibri" panose="020F0502020204030204" charset="0"/>
              </a:endParaRPr>
            </a:p>
          </p:txBody>
        </p:sp>
      </p:grpSp>
      <p:sp>
        <p:nvSpPr>
          <p:cNvPr id="48139" name="Text Box 6"/>
          <p:cNvSpPr txBox="1"/>
          <p:nvPr/>
        </p:nvSpPr>
        <p:spPr>
          <a:xfrm>
            <a:off x="755015" y="4618355"/>
            <a:ext cx="11046460" cy="1420495"/>
          </a:xfrm>
          <a:prstGeom prst="rect">
            <a:avLst/>
          </a:prstGeom>
          <a:noFill/>
          <a:ln w="9525">
            <a:noFill/>
          </a:ln>
          <a:effectLst>
            <a:prstShdw prst="shdw17" dist="17961" dir="2699999">
              <a:srgbClr val="77000F"/>
            </a:prstShdw>
          </a:effectLst>
        </p:spPr>
        <p:txBody>
          <a:bodyPr wrap="square">
            <a:spAutoFit/>
          </a:bodyPr>
          <a:p>
            <a:pPr indent="-341630">
              <a:lnSpc>
                <a:spcPct val="150000"/>
              </a:lnSpc>
              <a:spcBef>
                <a:spcPct val="30000"/>
              </a:spcBef>
              <a:buClr>
                <a:srgbClr val="C70019"/>
              </a:buClr>
              <a:buSzPct val="50000"/>
              <a:buNone/>
            </a:pPr>
            <a:r>
              <a:rPr lang="en-US"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4</a:t>
            </a:r>
            <a:r>
              <a:rPr lang="zh-CN" altLang="en-US"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轮边减速器</a:t>
            </a:r>
            <a:endParaRPr lang="zh-CN" altLang="en-US"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341630">
              <a:lnSpc>
                <a:spcPct val="150000"/>
              </a:lnSpc>
              <a:spcBef>
                <a:spcPct val="30000"/>
              </a:spcBef>
              <a:buClr>
                <a:srgbClr val="C70019"/>
              </a:buClr>
              <a:buSzPct val="50000"/>
              <a:buNone/>
            </a:pPr>
            <a:r>
              <a:rPr lang="en-US"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设备提供商为中车戚墅堰所。该公司为中国轨道交通装备齿轮传动系统最大供应商，201</a:t>
            </a:r>
            <a:r>
              <a:rPr lang="en-US"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0</a:t>
            </a:r>
            <a:r>
              <a:rPr lang="zh-CN" altLang="en-US"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年正式进入矿用自卸车轮边减速器领域，为澳洲、南美客户提供备件，2017年提供整体电动轮（轮边减速器+株洲电机）。</a:t>
            </a:r>
            <a:endParaRPr lang="zh-CN" altLang="en-US"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7" name="Picture 2"/>
          <p:cNvPicPr>
            <a:picLocks noChangeAspect="1" noChangeArrowheads="1"/>
          </p:cNvPicPr>
          <p:nvPr/>
        </p:nvPicPr>
        <p:blipFill>
          <a:blip r:embed="rId2" cstate="email"/>
          <a:srcRect/>
          <a:stretch>
            <a:fillRect/>
          </a:stretch>
        </p:blipFill>
        <p:spPr bwMode="auto">
          <a:xfrm>
            <a:off x="1358900" y="1080770"/>
            <a:ext cx="1572895" cy="1839595"/>
          </a:xfrm>
          <a:prstGeom prst="roundRect">
            <a:avLst/>
          </a:prstGeom>
          <a:noFill/>
          <a:ln w="9525">
            <a:noFill/>
            <a:miter lim="800000"/>
            <a:headEnd/>
            <a:tailEnd/>
          </a:ln>
          <a:effectLst/>
        </p:spPr>
      </p:pic>
      <p:pic>
        <p:nvPicPr>
          <p:cNvPr id="8" name="Picture 4"/>
          <p:cNvPicPr>
            <a:picLocks noChangeAspect="1" noChangeArrowheads="1"/>
          </p:cNvPicPr>
          <p:nvPr/>
        </p:nvPicPr>
        <p:blipFill>
          <a:blip r:embed="rId3" cstate="email"/>
          <a:srcRect/>
          <a:stretch>
            <a:fillRect/>
          </a:stretch>
        </p:blipFill>
        <p:spPr bwMode="auto">
          <a:xfrm>
            <a:off x="3924300" y="1335405"/>
            <a:ext cx="1560830" cy="1584960"/>
          </a:xfrm>
          <a:prstGeom prst="roundRect">
            <a:avLst/>
          </a:prstGeom>
          <a:noFill/>
          <a:ln w="9525">
            <a:noFill/>
            <a:miter lim="800000"/>
            <a:headEnd/>
            <a:tailEnd/>
          </a:ln>
          <a:effectLst/>
        </p:spPr>
      </p:pic>
      <p:pic>
        <p:nvPicPr>
          <p:cNvPr id="11" name="Picture 2"/>
          <p:cNvPicPr>
            <a:picLocks noChangeAspect="1" noChangeArrowheads="1"/>
          </p:cNvPicPr>
          <p:nvPr/>
        </p:nvPicPr>
        <p:blipFill>
          <a:blip r:embed="rId4" cstate="email"/>
          <a:srcRect/>
          <a:stretch>
            <a:fillRect/>
          </a:stretch>
        </p:blipFill>
        <p:spPr bwMode="auto">
          <a:xfrm>
            <a:off x="1358900" y="3215005"/>
            <a:ext cx="1572895" cy="1403350"/>
          </a:xfrm>
          <a:prstGeom prst="roundRect">
            <a:avLst/>
          </a:prstGeom>
          <a:noFill/>
          <a:ln w="9525">
            <a:noFill/>
            <a:miter lim="800000"/>
            <a:headEnd/>
            <a:tailEnd/>
          </a:ln>
          <a:effectLst/>
        </p:spPr>
      </p:pic>
      <p:pic>
        <p:nvPicPr>
          <p:cNvPr id="13" name="图片 12"/>
          <p:cNvPicPr/>
          <p:nvPr/>
        </p:nvPicPr>
        <p:blipFill>
          <a:blip r:embed="rId5" cstate="email"/>
          <a:srcRect/>
          <a:stretch>
            <a:fillRect/>
          </a:stretch>
        </p:blipFill>
        <p:spPr bwMode="auto">
          <a:xfrm>
            <a:off x="3923665" y="3126105"/>
            <a:ext cx="1562100" cy="1492885"/>
          </a:xfrm>
          <a:prstGeom prst="roundRect">
            <a:avLst/>
          </a:prstGeom>
          <a:noFill/>
          <a:ln>
            <a:noFill/>
          </a:ln>
        </p:spPr>
      </p:pic>
      <p:pic>
        <p:nvPicPr>
          <p:cNvPr id="1073742869" name="图片 1073742868"/>
          <p:cNvPicPr>
            <a:picLocks noChangeAspect="1"/>
          </p:cNvPicPr>
          <p:nvPr/>
        </p:nvPicPr>
        <p:blipFill>
          <a:blip r:embed="rId6"/>
          <a:stretch>
            <a:fillRect/>
          </a:stretch>
        </p:blipFill>
        <p:spPr>
          <a:xfrm>
            <a:off x="8153400" y="1445895"/>
            <a:ext cx="2861310" cy="2897505"/>
          </a:xfrm>
          <a:prstGeom prst="rect">
            <a:avLst/>
          </a:prstGeom>
          <a:noFill/>
          <a:ln w="9525">
            <a:noFill/>
          </a:ln>
          <a:effectLst>
            <a:softEdge rad="101600"/>
          </a:effec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r>
              <a:rPr lang="zh-CN" altLang="en-US" smtClean="0"/>
              <a:t>中国中车股份有限公司 版权所有 </a:t>
            </a:r>
            <a:r>
              <a:rPr lang="en-US" altLang="zh-CN" smtClean="0"/>
              <a:t>2015</a:t>
            </a:r>
            <a:endParaRPr lang="zh-CN" altLang="en-US"/>
          </a:p>
        </p:txBody>
      </p:sp>
      <p:sp>
        <p:nvSpPr>
          <p:cNvPr id="5" name="灯片编号占位符 4"/>
          <p:cNvSpPr>
            <a:spLocks noGrp="1"/>
          </p:cNvSpPr>
          <p:nvPr>
            <p:ph type="sldNum" sz="quarter" idx="12"/>
          </p:nvPr>
        </p:nvSpPr>
        <p:spPr/>
        <p:txBody>
          <a:bodyPr/>
          <a:lstStyle/>
          <a:p>
            <a:fld id="{6B8E27FD-115D-4720-AE9C-63133A02825A}" type="slidenum">
              <a:rPr lang="zh-CN" altLang="en-US" smtClean="0"/>
            </a:fld>
            <a:endParaRPr lang="zh-CN" altLang="en-US" dirty="0"/>
          </a:p>
        </p:txBody>
      </p:sp>
      <p:sp>
        <p:nvSpPr>
          <p:cNvPr id="8" name="标题 7"/>
          <p:cNvSpPr>
            <a:spLocks noGrp="1"/>
          </p:cNvSpPr>
          <p:nvPr>
            <p:ph type="title"/>
          </p:nvPr>
        </p:nvSpPr>
        <p:spPr/>
        <p:txBody>
          <a:bodyPr/>
          <a:lstStyle/>
          <a:p>
            <a:r>
              <a:rPr lang="zh-CN" altLang="en-US">
                <a:solidFill>
                  <a:schemeClr val="accent6">
                    <a:lumMod val="50000"/>
                  </a:schemeClr>
                </a:solidFill>
              </a:rPr>
              <a:t>目录</a:t>
            </a:r>
            <a:endParaRPr lang="zh-CN" altLang="en-US">
              <a:solidFill>
                <a:schemeClr val="accent6">
                  <a:lumMod val="50000"/>
                </a:schemeClr>
              </a:solidFill>
            </a:endParaRPr>
          </a:p>
        </p:txBody>
      </p:sp>
      <p:sp>
        <p:nvSpPr>
          <p:cNvPr id="6" name="五边形 5"/>
          <p:cNvSpPr/>
          <p:nvPr/>
        </p:nvSpPr>
        <p:spPr>
          <a:xfrm>
            <a:off x="3636626" y="1399528"/>
            <a:ext cx="772795" cy="467360"/>
          </a:xfrm>
          <a:prstGeom prst="homePlate">
            <a:avLst/>
          </a:prstGeom>
          <a:solidFill>
            <a:schemeClr val="bg2">
              <a:lumMod val="90000"/>
            </a:schemeClr>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bg1"/>
              </a:solidFill>
              <a:effectLst/>
              <a:latin typeface="Arial" panose="020B0604020202020204" pitchFamily="34" charset="0"/>
              <a:ea typeface="黑体" panose="02010609060101010101" pitchFamily="49" charset="-122"/>
            </a:endParaRPr>
          </a:p>
        </p:txBody>
      </p:sp>
      <p:sp>
        <p:nvSpPr>
          <p:cNvPr id="7" name="燕尾形 6"/>
          <p:cNvSpPr/>
          <p:nvPr/>
        </p:nvSpPr>
        <p:spPr>
          <a:xfrm>
            <a:off x="4265911" y="1399528"/>
            <a:ext cx="4848225" cy="467360"/>
          </a:xfrm>
          <a:prstGeom prst="chevron">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smtClean="0">
              <a:ln>
                <a:noFill/>
              </a:ln>
              <a:solidFill>
                <a:schemeClr val="bg1"/>
              </a:solidFill>
              <a:effectLst/>
              <a:latin typeface="Arial" panose="020B0604020202020204" pitchFamily="34" charset="0"/>
              <a:ea typeface="黑体" panose="02010609060101010101" pitchFamily="49" charset="-122"/>
              <a:sym typeface="+mn-ea"/>
            </a:endParaRPr>
          </a:p>
        </p:txBody>
      </p:sp>
      <p:sp>
        <p:nvSpPr>
          <p:cNvPr id="9" name="五边形 8"/>
          <p:cNvSpPr/>
          <p:nvPr/>
        </p:nvSpPr>
        <p:spPr>
          <a:xfrm>
            <a:off x="3501371" y="1399528"/>
            <a:ext cx="772795" cy="467360"/>
          </a:xfrm>
          <a:prstGeom prst="homePlate">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smtClean="0">
              <a:ln>
                <a:noFill/>
              </a:ln>
              <a:solidFill>
                <a:schemeClr val="bg1"/>
              </a:solidFill>
              <a:effectLst/>
              <a:latin typeface="Arial" panose="020B0604020202020204" pitchFamily="34" charset="0"/>
              <a:ea typeface="黑体" panose="02010609060101010101" pitchFamily="49" charset="-122"/>
              <a:sym typeface="+mn-ea"/>
            </a:endParaRPr>
          </a:p>
        </p:txBody>
      </p:sp>
      <p:sp>
        <p:nvSpPr>
          <p:cNvPr id="18" name="文本框 17"/>
          <p:cNvSpPr txBox="1"/>
          <p:nvPr/>
        </p:nvSpPr>
        <p:spPr>
          <a:xfrm>
            <a:off x="4590396" y="1416038"/>
            <a:ext cx="2799715" cy="429895"/>
          </a:xfrm>
          <a:prstGeom prst="rect">
            <a:avLst/>
          </a:prstGeom>
          <a:noFill/>
        </p:spPr>
        <p:txBody>
          <a:bodyPr wrap="square" rtlCol="0">
            <a:spAutoFit/>
          </a:bodyPr>
          <a:lstStyle/>
          <a:p>
            <a:r>
              <a:rPr lang="zh-CN" altLang="en-US" sz="2200" b="1" dirty="0">
                <a:solidFill>
                  <a:schemeClr val="bg1"/>
                </a:solidFill>
                <a:sym typeface="+mn-ea"/>
              </a:rPr>
              <a:t>公司介绍</a:t>
            </a:r>
            <a:endParaRPr lang="zh-CN" altLang="en-US" sz="2200" b="1">
              <a:solidFill>
                <a:schemeClr val="bg1"/>
              </a:solidFill>
            </a:endParaRPr>
          </a:p>
        </p:txBody>
      </p:sp>
      <p:sp>
        <p:nvSpPr>
          <p:cNvPr id="19" name="文本框 18"/>
          <p:cNvSpPr txBox="1"/>
          <p:nvPr/>
        </p:nvSpPr>
        <p:spPr>
          <a:xfrm>
            <a:off x="3636626" y="1407783"/>
            <a:ext cx="471170" cy="429895"/>
          </a:xfrm>
          <a:prstGeom prst="rect">
            <a:avLst/>
          </a:prstGeom>
          <a:noFill/>
        </p:spPr>
        <p:txBody>
          <a:bodyPr wrap="square" rtlCol="0">
            <a:spAutoFit/>
          </a:bodyPr>
          <a:lstStyle/>
          <a:p>
            <a:r>
              <a:rPr lang="zh-CN" altLang="en-US" sz="2200" b="1">
                <a:solidFill>
                  <a:schemeClr val="bg1"/>
                </a:solidFill>
              </a:rPr>
              <a:t>一</a:t>
            </a:r>
            <a:endParaRPr lang="zh-CN" altLang="en-US" sz="2200" b="1">
              <a:solidFill>
                <a:schemeClr val="bg1"/>
              </a:solidFill>
            </a:endParaRPr>
          </a:p>
        </p:txBody>
      </p:sp>
      <p:sp>
        <p:nvSpPr>
          <p:cNvPr id="22" name="五边形 21"/>
          <p:cNvSpPr/>
          <p:nvPr/>
        </p:nvSpPr>
        <p:spPr>
          <a:xfrm>
            <a:off x="3636626" y="2200263"/>
            <a:ext cx="772795" cy="467360"/>
          </a:xfrm>
          <a:prstGeom prst="homePlate">
            <a:avLst/>
          </a:prstGeom>
          <a:solidFill>
            <a:schemeClr val="bg2">
              <a:lumMod val="90000"/>
            </a:schemeClr>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bg1"/>
              </a:solidFill>
              <a:effectLst/>
              <a:latin typeface="Arial" panose="020B0604020202020204" pitchFamily="34" charset="0"/>
              <a:ea typeface="黑体" panose="02010609060101010101" pitchFamily="49" charset="-122"/>
            </a:endParaRPr>
          </a:p>
        </p:txBody>
      </p:sp>
      <p:sp>
        <p:nvSpPr>
          <p:cNvPr id="23" name="燕尾形 22"/>
          <p:cNvSpPr/>
          <p:nvPr/>
        </p:nvSpPr>
        <p:spPr>
          <a:xfrm>
            <a:off x="4265911" y="2200263"/>
            <a:ext cx="4848225" cy="467360"/>
          </a:xfrm>
          <a:prstGeom prst="chevron">
            <a:avLst/>
          </a:prstGeom>
          <a:solidFill>
            <a:schemeClr val="bg1">
              <a:lumMod val="50000"/>
            </a:schemeClr>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bg1"/>
              </a:solidFill>
              <a:effectLst/>
              <a:latin typeface="Arial" panose="020B0604020202020204" pitchFamily="34" charset="0"/>
              <a:ea typeface="黑体" panose="02010609060101010101" pitchFamily="49" charset="-122"/>
            </a:endParaRPr>
          </a:p>
        </p:txBody>
      </p:sp>
      <p:sp>
        <p:nvSpPr>
          <p:cNvPr id="24" name="五边形 23"/>
          <p:cNvSpPr/>
          <p:nvPr/>
        </p:nvSpPr>
        <p:spPr>
          <a:xfrm>
            <a:off x="3501371" y="2200263"/>
            <a:ext cx="772795" cy="467360"/>
          </a:xfrm>
          <a:prstGeom prst="homePlate">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smtClean="0">
              <a:ln>
                <a:noFill/>
              </a:ln>
              <a:solidFill>
                <a:schemeClr val="bg1"/>
              </a:solidFill>
              <a:effectLst/>
              <a:latin typeface="Arial" panose="020B0604020202020204" pitchFamily="34" charset="0"/>
              <a:ea typeface="黑体" panose="02010609060101010101" pitchFamily="49" charset="-122"/>
              <a:sym typeface="+mn-ea"/>
            </a:endParaRPr>
          </a:p>
        </p:txBody>
      </p:sp>
      <p:sp>
        <p:nvSpPr>
          <p:cNvPr id="25" name="文本框 24"/>
          <p:cNvSpPr txBox="1"/>
          <p:nvPr/>
        </p:nvSpPr>
        <p:spPr>
          <a:xfrm>
            <a:off x="4597381" y="2221218"/>
            <a:ext cx="4150360" cy="429895"/>
          </a:xfrm>
          <a:prstGeom prst="rect">
            <a:avLst/>
          </a:prstGeom>
          <a:noFill/>
        </p:spPr>
        <p:txBody>
          <a:bodyPr wrap="square" rtlCol="0">
            <a:spAutoFit/>
          </a:bodyPr>
          <a:lstStyle/>
          <a:p>
            <a:r>
              <a:rPr lang="zh-CN" altLang="en-US" sz="2200" b="1" dirty="0">
                <a:solidFill>
                  <a:schemeClr val="bg1"/>
                </a:solidFill>
                <a:sym typeface="+mn-ea"/>
              </a:rPr>
              <a:t>中车大同公司矿车研制能力</a:t>
            </a:r>
            <a:endParaRPr lang="zh-CN" altLang="en-US" sz="2200" b="1">
              <a:solidFill>
                <a:schemeClr val="bg1"/>
              </a:solidFill>
            </a:endParaRPr>
          </a:p>
        </p:txBody>
      </p:sp>
      <p:sp>
        <p:nvSpPr>
          <p:cNvPr id="26" name="文本框 25"/>
          <p:cNvSpPr txBox="1"/>
          <p:nvPr/>
        </p:nvSpPr>
        <p:spPr>
          <a:xfrm>
            <a:off x="3636626" y="2225663"/>
            <a:ext cx="471170" cy="429895"/>
          </a:xfrm>
          <a:prstGeom prst="rect">
            <a:avLst/>
          </a:prstGeom>
          <a:noFill/>
        </p:spPr>
        <p:txBody>
          <a:bodyPr wrap="square" rtlCol="0">
            <a:spAutoFit/>
          </a:bodyPr>
          <a:lstStyle/>
          <a:p>
            <a:r>
              <a:rPr lang="zh-CN" altLang="en-US" sz="2200" b="1">
                <a:solidFill>
                  <a:schemeClr val="bg1"/>
                </a:solidFill>
              </a:rPr>
              <a:t>二</a:t>
            </a:r>
            <a:endParaRPr lang="zh-CN" altLang="en-US" sz="2200" b="1">
              <a:solidFill>
                <a:schemeClr val="bg1"/>
              </a:solidFill>
            </a:endParaRPr>
          </a:p>
        </p:txBody>
      </p:sp>
      <p:grpSp>
        <p:nvGrpSpPr>
          <p:cNvPr id="10" name="组合 9"/>
          <p:cNvGrpSpPr/>
          <p:nvPr/>
        </p:nvGrpSpPr>
        <p:grpSpPr>
          <a:xfrm>
            <a:off x="3501371" y="3004808"/>
            <a:ext cx="5612765" cy="467360"/>
            <a:chOff x="5428" y="5250"/>
            <a:chExt cx="8839" cy="736"/>
          </a:xfrm>
        </p:grpSpPr>
        <p:sp>
          <p:nvSpPr>
            <p:cNvPr id="41" name="五边形 40"/>
            <p:cNvSpPr/>
            <p:nvPr/>
          </p:nvSpPr>
          <p:spPr>
            <a:xfrm>
              <a:off x="5641" y="5250"/>
              <a:ext cx="1217" cy="736"/>
            </a:xfrm>
            <a:prstGeom prst="homePlate">
              <a:avLst/>
            </a:prstGeom>
            <a:solidFill>
              <a:schemeClr val="bg2">
                <a:lumMod val="90000"/>
              </a:schemeClr>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bg1"/>
                </a:solidFill>
                <a:effectLst/>
                <a:latin typeface="Arial" panose="020B0604020202020204" pitchFamily="34" charset="0"/>
                <a:ea typeface="黑体" panose="02010609060101010101" pitchFamily="49" charset="-122"/>
              </a:endParaRPr>
            </a:p>
          </p:txBody>
        </p:sp>
        <p:sp>
          <p:nvSpPr>
            <p:cNvPr id="42" name="燕尾形 41"/>
            <p:cNvSpPr/>
            <p:nvPr/>
          </p:nvSpPr>
          <p:spPr>
            <a:xfrm>
              <a:off x="6632" y="5250"/>
              <a:ext cx="7635" cy="736"/>
            </a:xfrm>
            <a:prstGeom prst="chevron">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smtClean="0">
                <a:ln>
                  <a:noFill/>
                </a:ln>
                <a:solidFill>
                  <a:schemeClr val="bg1"/>
                </a:solidFill>
                <a:effectLst/>
                <a:latin typeface="Arial" panose="020B0604020202020204" pitchFamily="34" charset="0"/>
                <a:ea typeface="黑体" panose="02010609060101010101" pitchFamily="49" charset="-122"/>
                <a:sym typeface="+mn-ea"/>
              </a:endParaRPr>
            </a:p>
          </p:txBody>
        </p:sp>
        <p:sp>
          <p:nvSpPr>
            <p:cNvPr id="43" name="五边形 42"/>
            <p:cNvSpPr/>
            <p:nvPr/>
          </p:nvSpPr>
          <p:spPr>
            <a:xfrm>
              <a:off x="5428" y="5250"/>
              <a:ext cx="1217" cy="736"/>
            </a:xfrm>
            <a:prstGeom prst="homePlate">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smtClean="0">
                <a:ln>
                  <a:noFill/>
                </a:ln>
                <a:solidFill>
                  <a:schemeClr val="bg1"/>
                </a:solidFill>
                <a:effectLst/>
                <a:latin typeface="Arial" panose="020B0604020202020204" pitchFamily="34" charset="0"/>
                <a:ea typeface="黑体" panose="02010609060101010101" pitchFamily="49" charset="-122"/>
                <a:sym typeface="+mn-ea"/>
              </a:endParaRPr>
            </a:p>
          </p:txBody>
        </p:sp>
        <p:sp>
          <p:nvSpPr>
            <p:cNvPr id="44" name="文本框 43"/>
            <p:cNvSpPr txBox="1"/>
            <p:nvPr/>
          </p:nvSpPr>
          <p:spPr>
            <a:xfrm>
              <a:off x="7154" y="5270"/>
              <a:ext cx="5862" cy="677"/>
            </a:xfrm>
            <a:prstGeom prst="rect">
              <a:avLst/>
            </a:prstGeom>
            <a:noFill/>
          </p:spPr>
          <p:txBody>
            <a:bodyPr wrap="square" rtlCol="0">
              <a:spAutoFit/>
            </a:bodyPr>
            <a:lstStyle/>
            <a:p>
              <a:r>
                <a:rPr lang="zh-CN" altLang="en-US" sz="2200" b="1" dirty="0">
                  <a:solidFill>
                    <a:schemeClr val="bg1"/>
                  </a:solidFill>
                  <a:sym typeface="+mn-ea"/>
                </a:rPr>
                <a:t>中车大同公司矿车产品介绍</a:t>
              </a:r>
              <a:endParaRPr lang="zh-CN" altLang="en-US" sz="2200" b="1">
                <a:solidFill>
                  <a:schemeClr val="bg1"/>
                </a:solidFill>
              </a:endParaRPr>
            </a:p>
          </p:txBody>
        </p:sp>
        <p:sp>
          <p:nvSpPr>
            <p:cNvPr id="45" name="文本框 44"/>
            <p:cNvSpPr txBox="1"/>
            <p:nvPr/>
          </p:nvSpPr>
          <p:spPr>
            <a:xfrm>
              <a:off x="5641" y="5283"/>
              <a:ext cx="742" cy="677"/>
            </a:xfrm>
            <a:prstGeom prst="rect">
              <a:avLst/>
            </a:prstGeom>
            <a:noFill/>
          </p:spPr>
          <p:txBody>
            <a:bodyPr wrap="square" rtlCol="0">
              <a:spAutoFit/>
            </a:bodyPr>
            <a:lstStyle/>
            <a:p>
              <a:r>
                <a:rPr lang="zh-CN" altLang="en-US" sz="2200" b="1">
                  <a:solidFill>
                    <a:schemeClr val="bg1"/>
                  </a:solidFill>
                  <a:sym typeface="+mn-ea"/>
                </a:rPr>
                <a:t>三</a:t>
              </a:r>
              <a:endParaRPr lang="zh-CN" altLang="en-US" sz="2200" b="1">
                <a:solidFill>
                  <a:schemeClr val="bg1"/>
                </a:solidFill>
              </a:endParaRPr>
            </a:p>
          </p:txBody>
        </p:sp>
      </p:grpSp>
      <p:grpSp>
        <p:nvGrpSpPr>
          <p:cNvPr id="12" name="组合 11"/>
          <p:cNvGrpSpPr/>
          <p:nvPr/>
        </p:nvGrpSpPr>
        <p:grpSpPr>
          <a:xfrm>
            <a:off x="3501371" y="3809353"/>
            <a:ext cx="5612765" cy="467360"/>
            <a:chOff x="5428" y="6517"/>
            <a:chExt cx="8839" cy="736"/>
          </a:xfrm>
        </p:grpSpPr>
        <p:sp>
          <p:nvSpPr>
            <p:cNvPr id="89" name="五边形 88"/>
            <p:cNvSpPr/>
            <p:nvPr/>
          </p:nvSpPr>
          <p:spPr>
            <a:xfrm>
              <a:off x="5641" y="6517"/>
              <a:ext cx="1217" cy="736"/>
            </a:xfrm>
            <a:prstGeom prst="homePlate">
              <a:avLst/>
            </a:prstGeom>
            <a:solidFill>
              <a:schemeClr val="bg2">
                <a:lumMod val="90000"/>
              </a:schemeClr>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bg1"/>
                </a:solidFill>
                <a:effectLst/>
                <a:latin typeface="Arial" panose="020B0604020202020204" pitchFamily="34" charset="0"/>
                <a:ea typeface="黑体" panose="02010609060101010101" pitchFamily="49" charset="-122"/>
              </a:endParaRPr>
            </a:p>
          </p:txBody>
        </p:sp>
        <p:sp>
          <p:nvSpPr>
            <p:cNvPr id="90" name="燕尾形 89"/>
            <p:cNvSpPr/>
            <p:nvPr/>
          </p:nvSpPr>
          <p:spPr>
            <a:xfrm>
              <a:off x="6632" y="6517"/>
              <a:ext cx="7635" cy="736"/>
            </a:xfrm>
            <a:prstGeom prst="chevron">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smtClean="0">
                <a:ln>
                  <a:noFill/>
                </a:ln>
                <a:solidFill>
                  <a:schemeClr val="bg1"/>
                </a:solidFill>
                <a:effectLst/>
                <a:latin typeface="Arial" panose="020B0604020202020204" pitchFamily="34" charset="0"/>
                <a:ea typeface="黑体" panose="02010609060101010101" pitchFamily="49" charset="-122"/>
                <a:sym typeface="+mn-ea"/>
              </a:endParaRPr>
            </a:p>
          </p:txBody>
        </p:sp>
        <p:sp>
          <p:nvSpPr>
            <p:cNvPr id="91" name="五边形 90"/>
            <p:cNvSpPr/>
            <p:nvPr/>
          </p:nvSpPr>
          <p:spPr>
            <a:xfrm>
              <a:off x="5428" y="6517"/>
              <a:ext cx="1217" cy="736"/>
            </a:xfrm>
            <a:prstGeom prst="homePlate">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smtClean="0">
                <a:ln>
                  <a:noFill/>
                </a:ln>
                <a:solidFill>
                  <a:schemeClr val="bg1"/>
                </a:solidFill>
                <a:effectLst/>
                <a:latin typeface="Arial" panose="020B0604020202020204" pitchFamily="34" charset="0"/>
                <a:ea typeface="黑体" panose="02010609060101010101" pitchFamily="49" charset="-122"/>
                <a:sym typeface="+mn-ea"/>
              </a:endParaRPr>
            </a:p>
          </p:txBody>
        </p:sp>
        <p:sp>
          <p:nvSpPr>
            <p:cNvPr id="92" name="文本框 91"/>
            <p:cNvSpPr txBox="1"/>
            <p:nvPr/>
          </p:nvSpPr>
          <p:spPr>
            <a:xfrm>
              <a:off x="7143" y="6557"/>
              <a:ext cx="6332" cy="677"/>
            </a:xfrm>
            <a:prstGeom prst="rect">
              <a:avLst/>
            </a:prstGeom>
            <a:noFill/>
          </p:spPr>
          <p:txBody>
            <a:bodyPr wrap="square" rtlCol="0">
              <a:spAutoFit/>
            </a:bodyPr>
            <a:lstStyle/>
            <a:p>
              <a:r>
                <a:rPr lang="zh-CN" altLang="en-US" sz="2200" b="1" dirty="0">
                  <a:solidFill>
                    <a:schemeClr val="bg1"/>
                  </a:solidFill>
                  <a:sym typeface="+mn-ea"/>
                </a:rPr>
                <a:t>核心部件内部配套情况介绍</a:t>
              </a:r>
              <a:endParaRPr lang="zh-CN" altLang="en-US" sz="2200" b="1">
                <a:solidFill>
                  <a:schemeClr val="bg1"/>
                </a:solidFill>
              </a:endParaRPr>
            </a:p>
          </p:txBody>
        </p:sp>
        <p:sp>
          <p:nvSpPr>
            <p:cNvPr id="93" name="文本框 92"/>
            <p:cNvSpPr txBox="1"/>
            <p:nvPr/>
          </p:nvSpPr>
          <p:spPr>
            <a:xfrm>
              <a:off x="5641" y="6544"/>
              <a:ext cx="742" cy="677"/>
            </a:xfrm>
            <a:prstGeom prst="rect">
              <a:avLst/>
            </a:prstGeom>
            <a:noFill/>
          </p:spPr>
          <p:txBody>
            <a:bodyPr wrap="square" rtlCol="0">
              <a:spAutoFit/>
            </a:bodyPr>
            <a:lstStyle/>
            <a:p>
              <a:r>
                <a:rPr lang="zh-CN" altLang="en-US" sz="2200" b="1">
                  <a:solidFill>
                    <a:schemeClr val="bg1"/>
                  </a:solidFill>
                  <a:sym typeface="+mn-ea"/>
                </a:rPr>
                <a:t>四</a:t>
              </a:r>
              <a:endParaRPr lang="zh-CN" altLang="en-US" sz="2200" b="1">
                <a:solidFill>
                  <a:schemeClr val="bg1"/>
                </a:solidFill>
              </a:endParaRPr>
            </a:p>
          </p:txBody>
        </p:sp>
      </p:grpSp>
      <p:sp>
        <p:nvSpPr>
          <p:cNvPr id="95" name="五边形 94"/>
          <p:cNvSpPr/>
          <p:nvPr/>
        </p:nvSpPr>
        <p:spPr>
          <a:xfrm>
            <a:off x="3636626" y="4610088"/>
            <a:ext cx="772795" cy="467360"/>
          </a:xfrm>
          <a:prstGeom prst="homePlate">
            <a:avLst/>
          </a:prstGeom>
          <a:solidFill>
            <a:schemeClr val="bg2">
              <a:lumMod val="90000"/>
            </a:schemeClr>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bg1"/>
              </a:solidFill>
              <a:effectLst/>
              <a:latin typeface="Arial" panose="020B0604020202020204" pitchFamily="34" charset="0"/>
              <a:ea typeface="黑体" panose="02010609060101010101" pitchFamily="49" charset="-122"/>
            </a:endParaRPr>
          </a:p>
        </p:txBody>
      </p:sp>
      <p:sp>
        <p:nvSpPr>
          <p:cNvPr id="96" name="燕尾形 95"/>
          <p:cNvSpPr/>
          <p:nvPr/>
        </p:nvSpPr>
        <p:spPr>
          <a:xfrm>
            <a:off x="4265911" y="4610088"/>
            <a:ext cx="4848225" cy="467360"/>
          </a:xfrm>
          <a:prstGeom prst="chevron">
            <a:avLst/>
          </a:prstGeom>
          <a:gradFill>
            <a:gsLst>
              <a:gs pos="0">
                <a:srgbClr val="E30000"/>
              </a:gs>
              <a:gs pos="100000">
                <a:srgbClr val="760303"/>
              </a:gs>
            </a:gsLst>
            <a:lin ang="5400000" scaled="0"/>
          </a:gra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smtClean="0">
              <a:ln>
                <a:noFill/>
              </a:ln>
              <a:solidFill>
                <a:schemeClr val="bg1"/>
              </a:solidFill>
              <a:effectLst/>
              <a:latin typeface="Arial" panose="020B0604020202020204" pitchFamily="34" charset="0"/>
              <a:ea typeface="黑体" panose="02010609060101010101" pitchFamily="49" charset="-122"/>
              <a:sym typeface="+mn-ea"/>
            </a:endParaRPr>
          </a:p>
        </p:txBody>
      </p:sp>
      <p:sp>
        <p:nvSpPr>
          <p:cNvPr id="97" name="五边形 96"/>
          <p:cNvSpPr/>
          <p:nvPr/>
        </p:nvSpPr>
        <p:spPr>
          <a:xfrm>
            <a:off x="3501371" y="4610088"/>
            <a:ext cx="772795" cy="467360"/>
          </a:xfrm>
          <a:prstGeom prst="homePlate">
            <a:avLst/>
          </a:prstGeom>
          <a:gradFill>
            <a:gsLst>
              <a:gs pos="0">
                <a:srgbClr val="E30000"/>
              </a:gs>
              <a:gs pos="100000">
                <a:srgbClr val="760303"/>
              </a:gs>
            </a:gsLst>
            <a:lin ang="5400000" scaled="0"/>
          </a:gra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smtClean="0">
              <a:ln>
                <a:noFill/>
              </a:ln>
              <a:solidFill>
                <a:schemeClr val="bg1"/>
              </a:solidFill>
              <a:effectLst/>
              <a:latin typeface="Arial" panose="020B0604020202020204" pitchFamily="34" charset="0"/>
              <a:ea typeface="黑体" panose="02010609060101010101" pitchFamily="49" charset="-122"/>
              <a:sym typeface="+mn-ea"/>
            </a:endParaRPr>
          </a:p>
        </p:txBody>
      </p:sp>
      <p:sp>
        <p:nvSpPr>
          <p:cNvPr id="98" name="文本框 97"/>
          <p:cNvSpPr txBox="1"/>
          <p:nvPr/>
        </p:nvSpPr>
        <p:spPr>
          <a:xfrm>
            <a:off x="4597381" y="4639933"/>
            <a:ext cx="2799715" cy="429895"/>
          </a:xfrm>
          <a:prstGeom prst="rect">
            <a:avLst/>
          </a:prstGeom>
          <a:noFill/>
        </p:spPr>
        <p:txBody>
          <a:bodyPr wrap="square" rtlCol="0">
            <a:spAutoFit/>
          </a:bodyPr>
          <a:lstStyle/>
          <a:p>
            <a:r>
              <a:rPr lang="zh-CN" altLang="en-US" sz="2200" b="1" dirty="0">
                <a:solidFill>
                  <a:schemeClr val="bg1"/>
                </a:solidFill>
                <a:sym typeface="+mn-ea"/>
              </a:rPr>
              <a:t>在研</a:t>
            </a:r>
            <a:r>
              <a:rPr lang="zh-CN" altLang="en-US" sz="2200" b="1" dirty="0" smtClean="0">
                <a:solidFill>
                  <a:schemeClr val="bg1"/>
                </a:solidFill>
                <a:sym typeface="+mn-ea"/>
              </a:rPr>
              <a:t>技术</a:t>
            </a:r>
            <a:endParaRPr lang="zh-CN" altLang="en-US" sz="2200" b="1" dirty="0">
              <a:solidFill>
                <a:schemeClr val="bg1"/>
              </a:solidFill>
            </a:endParaRPr>
          </a:p>
        </p:txBody>
      </p:sp>
      <p:sp>
        <p:nvSpPr>
          <p:cNvPr id="99" name="文本框 98"/>
          <p:cNvSpPr txBox="1"/>
          <p:nvPr/>
        </p:nvSpPr>
        <p:spPr>
          <a:xfrm>
            <a:off x="3636626" y="4635488"/>
            <a:ext cx="471170" cy="429895"/>
          </a:xfrm>
          <a:prstGeom prst="rect">
            <a:avLst/>
          </a:prstGeom>
          <a:noFill/>
        </p:spPr>
        <p:txBody>
          <a:bodyPr wrap="square" rtlCol="0">
            <a:spAutoFit/>
          </a:bodyPr>
          <a:lstStyle/>
          <a:p>
            <a:r>
              <a:rPr lang="zh-CN" altLang="en-US" sz="2200" b="1">
                <a:solidFill>
                  <a:schemeClr val="bg1"/>
                </a:solidFill>
                <a:sym typeface="+mn-ea"/>
              </a:rPr>
              <a:t>五</a:t>
            </a:r>
            <a:endParaRPr lang="zh-CN" altLang="en-US" sz="2200" b="1">
              <a:solidFill>
                <a:schemeClr val="bg1"/>
              </a:solidFill>
            </a:endParaRPr>
          </a:p>
        </p:txBody>
      </p:sp>
      <p:grpSp>
        <p:nvGrpSpPr>
          <p:cNvPr id="32" name="组合 31"/>
          <p:cNvGrpSpPr/>
          <p:nvPr/>
        </p:nvGrpSpPr>
        <p:grpSpPr>
          <a:xfrm>
            <a:off x="3501371" y="5379667"/>
            <a:ext cx="5612130" cy="467360"/>
            <a:chOff x="5428" y="7778"/>
            <a:chExt cx="8838" cy="736"/>
          </a:xfrm>
        </p:grpSpPr>
        <p:sp>
          <p:nvSpPr>
            <p:cNvPr id="33" name="五边形 32"/>
            <p:cNvSpPr/>
            <p:nvPr/>
          </p:nvSpPr>
          <p:spPr>
            <a:xfrm>
              <a:off x="5641" y="7778"/>
              <a:ext cx="1217" cy="736"/>
            </a:xfrm>
            <a:prstGeom prst="homePlate">
              <a:avLst/>
            </a:prstGeom>
            <a:solidFill>
              <a:schemeClr val="bg2">
                <a:lumMod val="90000"/>
              </a:schemeClr>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bg1"/>
                </a:solidFill>
                <a:effectLst/>
                <a:latin typeface="Arial" panose="020B0604020202020204" pitchFamily="34" charset="0"/>
                <a:ea typeface="黑体" panose="02010609060101010101" pitchFamily="49" charset="-122"/>
              </a:endParaRPr>
            </a:p>
          </p:txBody>
        </p:sp>
        <p:sp>
          <p:nvSpPr>
            <p:cNvPr id="34" name="燕尾形 33"/>
            <p:cNvSpPr/>
            <p:nvPr/>
          </p:nvSpPr>
          <p:spPr>
            <a:xfrm>
              <a:off x="6632" y="7778"/>
              <a:ext cx="7635" cy="736"/>
            </a:xfrm>
            <a:prstGeom prst="chevron">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smtClean="0">
                <a:ln>
                  <a:noFill/>
                </a:ln>
                <a:solidFill>
                  <a:schemeClr val="bg1"/>
                </a:solidFill>
                <a:effectLst/>
                <a:latin typeface="Arial" panose="020B0604020202020204" pitchFamily="34" charset="0"/>
                <a:ea typeface="黑体" panose="02010609060101010101" pitchFamily="49" charset="-122"/>
                <a:sym typeface="+mn-ea"/>
              </a:endParaRPr>
            </a:p>
          </p:txBody>
        </p:sp>
        <p:sp>
          <p:nvSpPr>
            <p:cNvPr id="35" name="五边形 34"/>
            <p:cNvSpPr/>
            <p:nvPr/>
          </p:nvSpPr>
          <p:spPr>
            <a:xfrm>
              <a:off x="5428" y="7778"/>
              <a:ext cx="1217" cy="736"/>
            </a:xfrm>
            <a:prstGeom prst="homePlate">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smtClean="0">
                <a:ln>
                  <a:noFill/>
                </a:ln>
                <a:solidFill>
                  <a:schemeClr val="bg1"/>
                </a:solidFill>
                <a:effectLst/>
                <a:latin typeface="Arial" panose="020B0604020202020204" pitchFamily="34" charset="0"/>
                <a:ea typeface="黑体" panose="02010609060101010101" pitchFamily="49" charset="-122"/>
                <a:sym typeface="+mn-ea"/>
              </a:endParaRPr>
            </a:p>
          </p:txBody>
        </p:sp>
        <p:sp>
          <p:nvSpPr>
            <p:cNvPr id="36" name="文本框 35"/>
            <p:cNvSpPr txBox="1"/>
            <p:nvPr/>
          </p:nvSpPr>
          <p:spPr>
            <a:xfrm>
              <a:off x="7154" y="7825"/>
              <a:ext cx="4409" cy="677"/>
            </a:xfrm>
            <a:prstGeom prst="rect">
              <a:avLst/>
            </a:prstGeom>
            <a:noFill/>
          </p:spPr>
          <p:txBody>
            <a:bodyPr wrap="square" rtlCol="0">
              <a:spAutoFit/>
            </a:bodyPr>
            <a:lstStyle/>
            <a:p>
              <a:r>
                <a:rPr lang="zh-CN" altLang="en-US" sz="2200" b="1" dirty="0">
                  <a:solidFill>
                    <a:schemeClr val="bg1"/>
                  </a:solidFill>
                  <a:sym typeface="+mn-ea"/>
                </a:rPr>
                <a:t>中</a:t>
              </a:r>
              <a:r>
                <a:rPr lang="zh-CN" altLang="en-US" sz="2200" b="1" dirty="0" smtClean="0">
                  <a:solidFill>
                    <a:schemeClr val="bg1"/>
                  </a:solidFill>
                  <a:sym typeface="+mn-ea"/>
                </a:rPr>
                <a:t>车矿车优势</a:t>
              </a:r>
              <a:endParaRPr lang="zh-CN" altLang="en-US" sz="2200" b="1" dirty="0">
                <a:solidFill>
                  <a:schemeClr val="bg1"/>
                </a:solidFill>
              </a:endParaRPr>
            </a:p>
          </p:txBody>
        </p:sp>
        <p:sp>
          <p:nvSpPr>
            <p:cNvPr id="37" name="文本框 36"/>
            <p:cNvSpPr txBox="1"/>
            <p:nvPr/>
          </p:nvSpPr>
          <p:spPr>
            <a:xfrm>
              <a:off x="5641" y="7818"/>
              <a:ext cx="742" cy="677"/>
            </a:xfrm>
            <a:prstGeom prst="rect">
              <a:avLst/>
            </a:prstGeom>
            <a:noFill/>
          </p:spPr>
          <p:txBody>
            <a:bodyPr wrap="square" rtlCol="0">
              <a:spAutoFit/>
            </a:bodyPr>
            <a:lstStyle/>
            <a:p>
              <a:r>
                <a:rPr lang="zh-CN" altLang="en-US" sz="2200" b="1" dirty="0">
                  <a:solidFill>
                    <a:schemeClr val="bg1"/>
                  </a:solidFill>
                  <a:sym typeface="+mn-ea"/>
                </a:rPr>
                <a:t>六</a:t>
              </a:r>
              <a:endParaRPr lang="zh-CN" altLang="en-US" sz="2200" b="1" dirty="0">
                <a:solidFill>
                  <a:schemeClr val="bg1"/>
                </a:solidFill>
              </a:endParaRPr>
            </a:p>
          </p:txBody>
        </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54"/>
          <p:cNvSpPr/>
          <p:nvPr/>
        </p:nvSpPr>
        <p:spPr>
          <a:xfrm>
            <a:off x="813210" y="957580"/>
            <a:ext cx="2834801" cy="424180"/>
          </a:xfrm>
          <a:prstGeom prst="rect">
            <a:avLst/>
          </a:prstGeom>
          <a:solidFill>
            <a:schemeClr val="accent1"/>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bg1"/>
              </a:solidFill>
              <a:effectLst/>
              <a:latin typeface="Arial" panose="020B0604020202020204" pitchFamily="34" charset="0"/>
              <a:ea typeface="黑体" panose="02010609060101010101" pitchFamily="49" charset="-122"/>
            </a:endParaRPr>
          </a:p>
        </p:txBody>
      </p:sp>
      <p:sp>
        <p:nvSpPr>
          <p:cNvPr id="8" name="标题 7"/>
          <p:cNvSpPr>
            <a:spLocks noGrp="1"/>
          </p:cNvSpPr>
          <p:nvPr>
            <p:ph type="title"/>
          </p:nvPr>
        </p:nvSpPr>
        <p:spPr/>
        <p:txBody>
          <a:bodyPr/>
          <a:lstStyle/>
          <a:p>
            <a:r>
              <a:rPr lang="zh-CN">
                <a:solidFill>
                  <a:srgbClr val="C00000"/>
                </a:solidFill>
                <a:sym typeface="+mn-ea"/>
              </a:rPr>
              <a:t>五</a:t>
            </a:r>
            <a:r>
              <a:rPr>
                <a:solidFill>
                  <a:srgbClr val="C00000"/>
                </a:solidFill>
                <a:sym typeface="+mn-ea"/>
              </a:rPr>
              <a:t> </a:t>
            </a:r>
            <a:r>
              <a:rPr lang="en-US">
                <a:solidFill>
                  <a:srgbClr val="C00000"/>
                </a:solidFill>
                <a:sym typeface="+mn-ea"/>
              </a:rPr>
              <a:t>| </a:t>
            </a:r>
            <a:r>
              <a:rPr lang="zh-CN">
                <a:solidFill>
                  <a:srgbClr val="C00000"/>
                </a:solidFill>
                <a:sym typeface="+mn-ea"/>
              </a:rPr>
              <a:t>在研技术</a:t>
            </a:r>
            <a:r>
              <a:rPr lang="zh-CN" altLang="en-US">
                <a:solidFill>
                  <a:srgbClr val="C00000"/>
                </a:solidFill>
              </a:rPr>
              <a:t> </a:t>
            </a:r>
            <a:endParaRPr lang="zh-CN" altLang="en-US">
              <a:solidFill>
                <a:srgbClr val="C00000"/>
              </a:solidFill>
            </a:endParaRPr>
          </a:p>
        </p:txBody>
      </p:sp>
      <p:sp>
        <p:nvSpPr>
          <p:cNvPr id="3" name="文本框 2"/>
          <p:cNvSpPr txBox="1"/>
          <p:nvPr/>
        </p:nvSpPr>
        <p:spPr>
          <a:xfrm>
            <a:off x="1916206" y="876935"/>
            <a:ext cx="309880" cy="506730"/>
          </a:xfrm>
          <a:prstGeom prst="rect">
            <a:avLst/>
          </a:prstGeom>
          <a:noFill/>
        </p:spPr>
        <p:txBody>
          <a:bodyPr wrap="none" rtlCol="0" anchor="t">
            <a:spAutoFit/>
          </a:bodyPr>
          <a:lstStyle/>
          <a:p>
            <a:pPr algn="just">
              <a:lnSpc>
                <a:spcPct val="150000"/>
              </a:lnSpc>
            </a:pPr>
            <a:endParaRPr lang="zh-CN" altLang="en-US"/>
          </a:p>
        </p:txBody>
      </p:sp>
      <p:sp>
        <p:nvSpPr>
          <p:cNvPr id="34" name="页脚占位符 33"/>
          <p:cNvSpPr>
            <a:spLocks noGrp="1"/>
          </p:cNvSpPr>
          <p:nvPr>
            <p:ph type="ftr" sz="quarter" idx="11"/>
          </p:nvPr>
        </p:nvSpPr>
        <p:spPr/>
        <p:txBody>
          <a:bodyPr/>
          <a:lstStyle/>
          <a:p>
            <a:r>
              <a:rPr lang="zh-CN" altLang="en-US" smtClean="0"/>
              <a:t>中国中车股份有限公司 版权所有 </a:t>
            </a:r>
            <a:r>
              <a:rPr lang="en-US" altLang="zh-CN" smtClean="0"/>
              <a:t>2015</a:t>
            </a:r>
            <a:endParaRPr lang="zh-CN" altLang="en-US"/>
          </a:p>
        </p:txBody>
      </p:sp>
      <p:sp>
        <p:nvSpPr>
          <p:cNvPr id="35" name="灯片编号占位符 34"/>
          <p:cNvSpPr>
            <a:spLocks noGrp="1"/>
          </p:cNvSpPr>
          <p:nvPr>
            <p:ph type="sldNum" sz="quarter" idx="12"/>
          </p:nvPr>
        </p:nvSpPr>
        <p:spPr/>
        <p:txBody>
          <a:bodyPr/>
          <a:lstStyle/>
          <a:p>
            <a:fld id="{6B8E27FD-115D-4720-AE9C-63133A02825A}" type="slidenum">
              <a:rPr lang="zh-CN" altLang="en-US" smtClean="0"/>
            </a:fld>
            <a:endParaRPr lang="zh-CN" altLang="en-US" dirty="0"/>
          </a:p>
        </p:txBody>
      </p:sp>
      <p:sp>
        <p:nvSpPr>
          <p:cNvPr id="11" name="文本框 10"/>
          <p:cNvSpPr txBox="1"/>
          <p:nvPr/>
        </p:nvSpPr>
        <p:spPr>
          <a:xfrm>
            <a:off x="1916206" y="876935"/>
            <a:ext cx="309880" cy="506730"/>
          </a:xfrm>
          <a:prstGeom prst="rect">
            <a:avLst/>
          </a:prstGeom>
          <a:noFill/>
        </p:spPr>
        <p:txBody>
          <a:bodyPr wrap="none" rtlCol="0" anchor="t">
            <a:spAutoFit/>
          </a:bodyPr>
          <a:lstStyle/>
          <a:p>
            <a:pPr algn="just">
              <a:lnSpc>
                <a:spcPct val="150000"/>
              </a:lnSpc>
            </a:pPr>
            <a:endParaRPr lang="zh-CN" altLang="en-US"/>
          </a:p>
        </p:txBody>
      </p:sp>
      <p:sp>
        <p:nvSpPr>
          <p:cNvPr id="46" name="文本框 45"/>
          <p:cNvSpPr txBox="1"/>
          <p:nvPr/>
        </p:nvSpPr>
        <p:spPr>
          <a:xfrm>
            <a:off x="775708" y="957789"/>
            <a:ext cx="2723823" cy="369332"/>
          </a:xfrm>
          <a:prstGeom prst="rect">
            <a:avLst/>
          </a:prstGeom>
          <a:noFill/>
        </p:spPr>
        <p:txBody>
          <a:bodyPr wrap="none" rtlCol="0" anchor="t">
            <a:spAutoFit/>
          </a:bodyPr>
          <a:lstStyle/>
          <a:p>
            <a:pPr algn="l"/>
            <a:r>
              <a:rPr lang="zh-CN" altLang="en-US" b="1" dirty="0" smtClean="0">
                <a:solidFill>
                  <a:schemeClr val="bg1"/>
                </a:solidFill>
                <a:sym typeface="+mn-ea"/>
              </a:rPr>
              <a:t>（一）混合动力节能技术</a:t>
            </a:r>
            <a:endParaRPr lang="zh-CN" altLang="en-US" b="1" dirty="0" smtClean="0">
              <a:solidFill>
                <a:schemeClr val="bg1"/>
              </a:solidFill>
              <a:sym typeface="+mn-ea"/>
            </a:endParaRPr>
          </a:p>
        </p:txBody>
      </p:sp>
      <p:grpSp>
        <p:nvGrpSpPr>
          <p:cNvPr id="20" name="组合 19"/>
          <p:cNvGrpSpPr/>
          <p:nvPr/>
        </p:nvGrpSpPr>
        <p:grpSpPr>
          <a:xfrm>
            <a:off x="756513" y="2404810"/>
            <a:ext cx="5098575" cy="1325884"/>
            <a:chOff x="1160780" y="3081020"/>
            <a:chExt cx="9747106" cy="2687320"/>
          </a:xfrm>
        </p:grpSpPr>
        <p:pic>
          <p:nvPicPr>
            <p:cNvPr id="4" name="图片 3"/>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239520" y="3327400"/>
              <a:ext cx="3793490" cy="2352040"/>
            </a:xfrm>
            <a:prstGeom prst="rect">
              <a:avLst/>
            </a:prstGeom>
            <a:noFill/>
            <a:ln>
              <a:noFill/>
            </a:ln>
          </p:spPr>
        </p:pic>
        <p:pic>
          <p:nvPicPr>
            <p:cNvPr id="7" name="图片 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39280" y="3105150"/>
              <a:ext cx="3497580" cy="2625090"/>
            </a:xfrm>
            <a:prstGeom prst="rect">
              <a:avLst/>
            </a:prstGeom>
            <a:noFill/>
            <a:ln>
              <a:noFill/>
            </a:ln>
          </p:spPr>
        </p:pic>
        <p:sp>
          <p:nvSpPr>
            <p:cNvPr id="5" name="矩形 4"/>
            <p:cNvSpPr/>
            <p:nvPr/>
          </p:nvSpPr>
          <p:spPr>
            <a:xfrm>
              <a:off x="1162051" y="3081020"/>
              <a:ext cx="4420963" cy="2686685"/>
            </a:xfrm>
            <a:prstGeom prst="rect">
              <a:avLst/>
            </a:prstGeom>
            <a:noFill/>
            <a:ln w="25400">
              <a:solidFill>
                <a:srgbClr val="C00000"/>
              </a:solidFill>
            </a:ln>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bg1"/>
                </a:solidFill>
                <a:effectLst/>
                <a:latin typeface="Arial" panose="020B0604020202020204" pitchFamily="34" charset="0"/>
                <a:ea typeface="黑体" panose="02010609060101010101" pitchFamily="49" charset="-122"/>
              </a:endParaRPr>
            </a:p>
          </p:txBody>
        </p:sp>
        <p:sp>
          <p:nvSpPr>
            <p:cNvPr id="6" name="矩形 5"/>
            <p:cNvSpPr/>
            <p:nvPr/>
          </p:nvSpPr>
          <p:spPr>
            <a:xfrm>
              <a:off x="6542407" y="3081655"/>
              <a:ext cx="4365479" cy="2686685"/>
            </a:xfrm>
            <a:prstGeom prst="rect">
              <a:avLst/>
            </a:prstGeom>
            <a:noFill/>
            <a:ln w="25400">
              <a:solidFill>
                <a:srgbClr val="C00000"/>
              </a:solidFill>
            </a:ln>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bg1"/>
                </a:solidFill>
                <a:effectLst/>
                <a:latin typeface="Arial" panose="020B0604020202020204" pitchFamily="34" charset="0"/>
                <a:ea typeface="黑体" panose="02010609060101010101" pitchFamily="49" charset="-122"/>
              </a:endParaRPr>
            </a:p>
          </p:txBody>
        </p:sp>
        <p:sp>
          <p:nvSpPr>
            <p:cNvPr id="9" name="右箭头 8"/>
            <p:cNvSpPr/>
            <p:nvPr/>
          </p:nvSpPr>
          <p:spPr bwMode="auto">
            <a:xfrm>
              <a:off x="5802749" y="4309519"/>
              <a:ext cx="436881" cy="272415"/>
            </a:xfrm>
            <a:prstGeom prst="rightArrow">
              <a:avLst/>
            </a:prstGeom>
            <a:solidFill>
              <a:schemeClr val="accent1"/>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bg1"/>
                </a:solidFill>
                <a:effectLst/>
                <a:latin typeface="Arial" panose="020B0604020202020204" pitchFamily="34" charset="0"/>
                <a:ea typeface="黑体" panose="02010609060101010101" pitchFamily="49" charset="-122"/>
              </a:endParaRPr>
            </a:p>
          </p:txBody>
        </p:sp>
        <p:sp>
          <p:nvSpPr>
            <p:cNvPr id="10" name="右箭头 9"/>
            <p:cNvSpPr/>
            <p:nvPr/>
          </p:nvSpPr>
          <p:spPr bwMode="auto">
            <a:xfrm>
              <a:off x="5802749" y="3236370"/>
              <a:ext cx="436881" cy="272415"/>
            </a:xfrm>
            <a:prstGeom prst="rightArrow">
              <a:avLst/>
            </a:prstGeom>
            <a:solidFill>
              <a:schemeClr val="accent1"/>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bg1"/>
                </a:solidFill>
                <a:effectLst/>
                <a:latin typeface="Arial" panose="020B0604020202020204" pitchFamily="34" charset="0"/>
                <a:ea typeface="黑体" panose="02010609060101010101" pitchFamily="49" charset="-122"/>
              </a:endParaRPr>
            </a:p>
          </p:txBody>
        </p:sp>
        <p:sp>
          <p:nvSpPr>
            <p:cNvPr id="12" name="右箭头 11"/>
            <p:cNvSpPr/>
            <p:nvPr/>
          </p:nvSpPr>
          <p:spPr bwMode="auto">
            <a:xfrm>
              <a:off x="5802749" y="5382670"/>
              <a:ext cx="436881" cy="272415"/>
            </a:xfrm>
            <a:prstGeom prst="rightArrow">
              <a:avLst/>
            </a:prstGeom>
            <a:solidFill>
              <a:schemeClr val="accent1"/>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bg1"/>
                </a:solidFill>
                <a:effectLst/>
                <a:latin typeface="Arial" panose="020B0604020202020204" pitchFamily="34" charset="0"/>
                <a:ea typeface="黑体" panose="02010609060101010101" pitchFamily="49" charset="-122"/>
              </a:endParaRPr>
            </a:p>
          </p:txBody>
        </p:sp>
        <p:sp>
          <p:nvSpPr>
            <p:cNvPr id="96" name="矩形 95"/>
            <p:cNvSpPr/>
            <p:nvPr/>
          </p:nvSpPr>
          <p:spPr>
            <a:xfrm>
              <a:off x="1160780" y="3089911"/>
              <a:ext cx="2491741" cy="385521"/>
            </a:xfrm>
            <a:prstGeom prst="rect">
              <a:avLst/>
            </a:prstGeom>
            <a:solidFill>
              <a:schemeClr val="accent1"/>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lang="zh-CN" altLang="en-US" sz="1100" b="1" dirty="0" smtClean="0">
                  <a:solidFill>
                    <a:schemeClr val="bg1"/>
                  </a:solidFill>
                  <a:sym typeface="+mn-ea"/>
                </a:rPr>
                <a:t>现用电驱动系统</a:t>
              </a:r>
              <a:endParaRPr kumimoji="0" lang="zh-CN" altLang="en-US" sz="1100" b="1" i="0" u="none" strike="noStrike" cap="none" normalizeH="0" baseline="0" dirty="0" smtClean="0">
                <a:ln>
                  <a:noFill/>
                </a:ln>
                <a:solidFill>
                  <a:schemeClr val="bg1"/>
                </a:solidFill>
                <a:effectLst/>
                <a:latin typeface="Arial" panose="020B0604020202020204" pitchFamily="34" charset="0"/>
                <a:ea typeface="黑体" panose="02010609060101010101" pitchFamily="49" charset="-122"/>
                <a:sym typeface="+mn-ea"/>
              </a:endParaRPr>
            </a:p>
          </p:txBody>
        </p:sp>
        <p:sp>
          <p:nvSpPr>
            <p:cNvPr id="13" name="矩形 12"/>
            <p:cNvSpPr/>
            <p:nvPr/>
          </p:nvSpPr>
          <p:spPr>
            <a:xfrm>
              <a:off x="6551927" y="3089911"/>
              <a:ext cx="3107024" cy="385521"/>
            </a:xfrm>
            <a:prstGeom prst="rect">
              <a:avLst/>
            </a:prstGeom>
            <a:solidFill>
              <a:schemeClr val="accent1"/>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lang="zh-CN" altLang="en-US" sz="1100" b="1" dirty="0" smtClean="0">
                  <a:solidFill>
                    <a:schemeClr val="bg1"/>
                  </a:solidFill>
                  <a:sym typeface="+mn-ea"/>
                </a:rPr>
                <a:t>功率双向流动电驱动系统</a:t>
              </a:r>
              <a:endParaRPr kumimoji="0" lang="zh-CN" altLang="en-US" sz="1100" b="1" i="0" u="none" strike="noStrike" cap="none" normalizeH="0" baseline="0" dirty="0" smtClean="0">
                <a:ln>
                  <a:noFill/>
                </a:ln>
                <a:solidFill>
                  <a:schemeClr val="bg1"/>
                </a:solidFill>
                <a:effectLst/>
                <a:latin typeface="Arial" panose="020B0604020202020204" pitchFamily="34" charset="0"/>
                <a:ea typeface="黑体" panose="02010609060101010101" pitchFamily="49" charset="-122"/>
                <a:sym typeface="+mn-ea"/>
              </a:endParaRPr>
            </a:p>
          </p:txBody>
        </p:sp>
      </p:grpSp>
      <p:grpSp>
        <p:nvGrpSpPr>
          <p:cNvPr id="2" name="组合 1"/>
          <p:cNvGrpSpPr/>
          <p:nvPr/>
        </p:nvGrpSpPr>
        <p:grpSpPr>
          <a:xfrm>
            <a:off x="3624897" y="1009104"/>
            <a:ext cx="899160" cy="356235"/>
            <a:chOff x="8890" y="1707"/>
            <a:chExt cx="1416" cy="561"/>
          </a:xfrm>
        </p:grpSpPr>
        <p:grpSp>
          <p:nvGrpSpPr>
            <p:cNvPr id="14" name="组合 13"/>
            <p:cNvGrpSpPr/>
            <p:nvPr/>
          </p:nvGrpSpPr>
          <p:grpSpPr>
            <a:xfrm>
              <a:off x="9107" y="1707"/>
              <a:ext cx="1057" cy="555"/>
              <a:chOff x="3227" y="2040"/>
              <a:chExt cx="1276" cy="670"/>
            </a:xfrm>
          </p:grpSpPr>
          <p:sp>
            <p:nvSpPr>
              <p:cNvPr id="1030" name="Oval 6"/>
              <p:cNvSpPr>
                <a:spLocks noChangeArrowheads="1"/>
              </p:cNvSpPr>
              <p:nvPr/>
            </p:nvSpPr>
            <p:spPr bwMode="auto">
              <a:xfrm>
                <a:off x="3633" y="2528"/>
                <a:ext cx="25" cy="25"/>
              </a:xfrm>
              <a:prstGeom prst="ellipse">
                <a:avLst/>
              </a:pr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31" name="Freeform 7"/>
              <p:cNvSpPr>
                <a:spLocks noEditPoints="1"/>
              </p:cNvSpPr>
              <p:nvPr/>
            </p:nvSpPr>
            <p:spPr bwMode="auto">
              <a:xfrm>
                <a:off x="3575" y="2470"/>
                <a:ext cx="136" cy="138"/>
              </a:xfrm>
              <a:custGeom>
                <a:avLst/>
                <a:gdLst/>
                <a:ahLst/>
                <a:cxnLst>
                  <a:cxn ang="0">
                    <a:pos x="300" y="0"/>
                  </a:cxn>
                  <a:cxn ang="0">
                    <a:pos x="0" y="300"/>
                  </a:cxn>
                  <a:cxn ang="0">
                    <a:pos x="300" y="600"/>
                  </a:cxn>
                  <a:cxn ang="0">
                    <a:pos x="600" y="300"/>
                  </a:cxn>
                  <a:cxn ang="0">
                    <a:pos x="300" y="0"/>
                  </a:cxn>
                  <a:cxn ang="0">
                    <a:pos x="310" y="522"/>
                  </a:cxn>
                  <a:cxn ang="0">
                    <a:pos x="93" y="305"/>
                  </a:cxn>
                  <a:cxn ang="0">
                    <a:pos x="310" y="87"/>
                  </a:cxn>
                  <a:cxn ang="0">
                    <a:pos x="527" y="305"/>
                  </a:cxn>
                  <a:cxn ang="0">
                    <a:pos x="310" y="522"/>
                  </a:cxn>
                </a:cxnLst>
                <a:rect l="0" t="0" r="r" b="b"/>
                <a:pathLst>
                  <a:path w="600" h="600">
                    <a:moveTo>
                      <a:pt x="300" y="0"/>
                    </a:moveTo>
                    <a:cubicBezTo>
                      <a:pt x="135" y="0"/>
                      <a:pt x="0" y="134"/>
                      <a:pt x="0" y="300"/>
                    </a:cubicBezTo>
                    <a:cubicBezTo>
                      <a:pt x="0" y="466"/>
                      <a:pt x="135" y="600"/>
                      <a:pt x="300" y="600"/>
                    </a:cubicBezTo>
                    <a:cubicBezTo>
                      <a:pt x="466" y="600"/>
                      <a:pt x="600" y="466"/>
                      <a:pt x="600" y="300"/>
                    </a:cubicBezTo>
                    <a:cubicBezTo>
                      <a:pt x="600" y="134"/>
                      <a:pt x="466" y="0"/>
                      <a:pt x="300" y="0"/>
                    </a:cubicBezTo>
                    <a:close/>
                    <a:moveTo>
                      <a:pt x="310" y="522"/>
                    </a:moveTo>
                    <a:cubicBezTo>
                      <a:pt x="190" y="522"/>
                      <a:pt x="93" y="425"/>
                      <a:pt x="93" y="305"/>
                    </a:cubicBezTo>
                    <a:cubicBezTo>
                      <a:pt x="93" y="185"/>
                      <a:pt x="190" y="87"/>
                      <a:pt x="310" y="87"/>
                    </a:cubicBezTo>
                    <a:cubicBezTo>
                      <a:pt x="430" y="87"/>
                      <a:pt x="527" y="185"/>
                      <a:pt x="527" y="305"/>
                    </a:cubicBezTo>
                    <a:cubicBezTo>
                      <a:pt x="527" y="425"/>
                      <a:pt x="430" y="522"/>
                      <a:pt x="310" y="52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32" name="Freeform 8"/>
              <p:cNvSpPr>
                <a:spLocks noEditPoints="1"/>
              </p:cNvSpPr>
              <p:nvPr/>
            </p:nvSpPr>
            <p:spPr bwMode="auto">
              <a:xfrm>
                <a:off x="3475" y="2367"/>
                <a:ext cx="341" cy="343"/>
              </a:xfrm>
              <a:custGeom>
                <a:avLst/>
                <a:gdLst/>
                <a:ahLst/>
                <a:cxnLst>
                  <a:cxn ang="0">
                    <a:pos x="748" y="0"/>
                  </a:cxn>
                  <a:cxn ang="0">
                    <a:pos x="0" y="749"/>
                  </a:cxn>
                  <a:cxn ang="0">
                    <a:pos x="748" y="1498"/>
                  </a:cxn>
                  <a:cxn ang="0">
                    <a:pos x="1497" y="749"/>
                  </a:cxn>
                  <a:cxn ang="0">
                    <a:pos x="748" y="0"/>
                  </a:cxn>
                  <a:cxn ang="0">
                    <a:pos x="737" y="1121"/>
                  </a:cxn>
                  <a:cxn ang="0">
                    <a:pos x="365" y="749"/>
                  </a:cxn>
                  <a:cxn ang="0">
                    <a:pos x="737" y="377"/>
                  </a:cxn>
                  <a:cxn ang="0">
                    <a:pos x="1109" y="749"/>
                  </a:cxn>
                  <a:cxn ang="0">
                    <a:pos x="737" y="1121"/>
                  </a:cxn>
                </a:cxnLst>
                <a:rect l="0" t="0" r="r" b="b"/>
                <a:pathLst>
                  <a:path w="1497" h="1498">
                    <a:moveTo>
                      <a:pt x="748" y="0"/>
                    </a:moveTo>
                    <a:cubicBezTo>
                      <a:pt x="335" y="0"/>
                      <a:pt x="0" y="335"/>
                      <a:pt x="0" y="749"/>
                    </a:cubicBezTo>
                    <a:cubicBezTo>
                      <a:pt x="0" y="1162"/>
                      <a:pt x="335" y="1498"/>
                      <a:pt x="748" y="1498"/>
                    </a:cubicBezTo>
                    <a:cubicBezTo>
                      <a:pt x="1162" y="1498"/>
                      <a:pt x="1497" y="1162"/>
                      <a:pt x="1497" y="749"/>
                    </a:cubicBezTo>
                    <a:cubicBezTo>
                      <a:pt x="1497" y="335"/>
                      <a:pt x="1162" y="0"/>
                      <a:pt x="748" y="0"/>
                    </a:cubicBezTo>
                    <a:close/>
                    <a:moveTo>
                      <a:pt x="737" y="1121"/>
                    </a:moveTo>
                    <a:cubicBezTo>
                      <a:pt x="532" y="1121"/>
                      <a:pt x="365" y="954"/>
                      <a:pt x="365" y="749"/>
                    </a:cubicBezTo>
                    <a:cubicBezTo>
                      <a:pt x="365" y="543"/>
                      <a:pt x="532" y="377"/>
                      <a:pt x="737" y="377"/>
                    </a:cubicBezTo>
                    <a:cubicBezTo>
                      <a:pt x="943" y="377"/>
                      <a:pt x="1109" y="543"/>
                      <a:pt x="1109" y="749"/>
                    </a:cubicBezTo>
                    <a:cubicBezTo>
                      <a:pt x="1109" y="954"/>
                      <a:pt x="943" y="1121"/>
                      <a:pt x="737" y="112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33" name="Oval 9"/>
              <p:cNvSpPr>
                <a:spLocks noChangeArrowheads="1"/>
              </p:cNvSpPr>
              <p:nvPr/>
            </p:nvSpPr>
            <p:spPr bwMode="auto">
              <a:xfrm>
                <a:off x="4215" y="2528"/>
                <a:ext cx="25" cy="25"/>
              </a:xfrm>
              <a:prstGeom prst="ellipse">
                <a:avLst/>
              </a:pr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34" name="Freeform 10"/>
              <p:cNvSpPr/>
              <p:nvPr/>
            </p:nvSpPr>
            <p:spPr bwMode="auto">
              <a:xfrm>
                <a:off x="4219" y="2528"/>
                <a:ext cx="16" cy="3"/>
              </a:xfrm>
              <a:custGeom>
                <a:avLst/>
                <a:gdLst/>
                <a:ahLst/>
                <a:cxnLst>
                  <a:cxn ang="0">
                    <a:pos x="36" y="0"/>
                  </a:cxn>
                  <a:cxn ang="0">
                    <a:pos x="0" y="13"/>
                  </a:cxn>
                  <a:cxn ang="0">
                    <a:pos x="69" y="12"/>
                  </a:cxn>
                  <a:cxn ang="0">
                    <a:pos x="36" y="0"/>
                  </a:cxn>
                </a:cxnLst>
                <a:rect l="0" t="0" r="r" b="b"/>
                <a:pathLst>
                  <a:path w="69" h="13">
                    <a:moveTo>
                      <a:pt x="36" y="0"/>
                    </a:moveTo>
                    <a:cubicBezTo>
                      <a:pt x="22" y="0"/>
                      <a:pt x="10" y="5"/>
                      <a:pt x="0" y="13"/>
                    </a:cubicBezTo>
                    <a:cubicBezTo>
                      <a:pt x="69" y="12"/>
                      <a:pt x="69" y="12"/>
                      <a:pt x="69" y="12"/>
                    </a:cubicBezTo>
                    <a:cubicBezTo>
                      <a:pt x="60" y="4"/>
                      <a:pt x="49" y="0"/>
                      <a:pt x="36"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35" name="Freeform 11"/>
              <p:cNvSpPr/>
              <p:nvPr/>
            </p:nvSpPr>
            <p:spPr bwMode="auto">
              <a:xfrm>
                <a:off x="4205" y="2495"/>
                <a:ext cx="1" cy="0"/>
              </a:xfrm>
              <a:custGeom>
                <a:avLst/>
                <a:gdLst/>
                <a:ahLst/>
                <a:cxnLst>
                  <a:cxn ang="0">
                    <a:pos x="0" y="2"/>
                  </a:cxn>
                  <a:cxn ang="0">
                    <a:pos x="4" y="0"/>
                  </a:cxn>
                  <a:cxn ang="0">
                    <a:pos x="0" y="2"/>
                  </a:cxn>
                </a:cxnLst>
                <a:rect l="0" t="0" r="r" b="b"/>
                <a:pathLst>
                  <a:path w="4" h="2">
                    <a:moveTo>
                      <a:pt x="0" y="2"/>
                    </a:moveTo>
                    <a:cubicBezTo>
                      <a:pt x="1" y="1"/>
                      <a:pt x="3" y="0"/>
                      <a:pt x="4" y="0"/>
                    </a:cubicBezTo>
                    <a:cubicBezTo>
                      <a:pt x="3" y="0"/>
                      <a:pt x="1"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36" name="Freeform 12"/>
              <p:cNvSpPr/>
              <p:nvPr/>
            </p:nvSpPr>
            <p:spPr bwMode="auto">
              <a:xfrm>
                <a:off x="4237" y="2491"/>
                <a:ext cx="1" cy="0"/>
              </a:xfrm>
              <a:custGeom>
                <a:avLst/>
                <a:gdLst/>
                <a:ahLst/>
                <a:cxnLst>
                  <a:cxn ang="0">
                    <a:pos x="0" y="0"/>
                  </a:cxn>
                  <a:cxn ang="0">
                    <a:pos x="4" y="1"/>
                  </a:cxn>
                  <a:cxn ang="0">
                    <a:pos x="0" y="0"/>
                  </a:cxn>
                </a:cxnLst>
                <a:rect l="0" t="0" r="r" b="b"/>
                <a:pathLst>
                  <a:path w="4" h="1">
                    <a:moveTo>
                      <a:pt x="0" y="0"/>
                    </a:moveTo>
                    <a:cubicBezTo>
                      <a:pt x="2" y="1"/>
                      <a:pt x="3" y="1"/>
                      <a:pt x="4" y="1"/>
                    </a:cubicBezTo>
                    <a:cubicBezTo>
                      <a:pt x="3" y="1"/>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37" name="Freeform 13"/>
              <p:cNvSpPr/>
              <p:nvPr/>
            </p:nvSpPr>
            <p:spPr bwMode="auto">
              <a:xfrm>
                <a:off x="4239" y="2492"/>
                <a:ext cx="1" cy="0"/>
              </a:xfrm>
              <a:custGeom>
                <a:avLst/>
                <a:gdLst/>
                <a:ahLst/>
                <a:cxnLst>
                  <a:cxn ang="0">
                    <a:pos x="0" y="0"/>
                  </a:cxn>
                  <a:cxn ang="0">
                    <a:pos x="4" y="1"/>
                  </a:cxn>
                  <a:cxn ang="0">
                    <a:pos x="0" y="0"/>
                  </a:cxn>
                </a:cxnLst>
                <a:rect l="0" t="0" r="r" b="b"/>
                <a:pathLst>
                  <a:path w="4" h="1">
                    <a:moveTo>
                      <a:pt x="0" y="0"/>
                    </a:moveTo>
                    <a:cubicBezTo>
                      <a:pt x="2" y="1"/>
                      <a:pt x="3" y="1"/>
                      <a:pt x="4" y="1"/>
                    </a:cubicBezTo>
                    <a:cubicBezTo>
                      <a:pt x="3" y="1"/>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38" name="Freeform 14"/>
              <p:cNvSpPr/>
              <p:nvPr/>
            </p:nvSpPr>
            <p:spPr bwMode="auto">
              <a:xfrm>
                <a:off x="4241" y="2493"/>
                <a:ext cx="1" cy="0"/>
              </a:xfrm>
              <a:custGeom>
                <a:avLst/>
                <a:gdLst/>
                <a:ahLst/>
                <a:cxnLst>
                  <a:cxn ang="0">
                    <a:pos x="0" y="0"/>
                  </a:cxn>
                  <a:cxn ang="0">
                    <a:pos x="3" y="1"/>
                  </a:cxn>
                  <a:cxn ang="0">
                    <a:pos x="0" y="0"/>
                  </a:cxn>
                </a:cxnLst>
                <a:rect l="0" t="0" r="r" b="b"/>
                <a:pathLst>
                  <a:path w="3" h="1">
                    <a:moveTo>
                      <a:pt x="0" y="0"/>
                    </a:moveTo>
                    <a:cubicBezTo>
                      <a:pt x="1" y="1"/>
                      <a:pt x="2" y="1"/>
                      <a:pt x="3" y="1"/>
                    </a:cubicBezTo>
                    <a:cubicBezTo>
                      <a:pt x="2" y="1"/>
                      <a:pt x="1"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39" name="Freeform 15"/>
              <p:cNvSpPr/>
              <p:nvPr/>
            </p:nvSpPr>
            <p:spPr bwMode="auto">
              <a:xfrm>
                <a:off x="4201" y="2497"/>
                <a:ext cx="1" cy="1"/>
              </a:xfrm>
              <a:custGeom>
                <a:avLst/>
                <a:gdLst/>
                <a:ahLst/>
                <a:cxnLst>
                  <a:cxn ang="0">
                    <a:pos x="0" y="3"/>
                  </a:cxn>
                  <a:cxn ang="0">
                    <a:pos x="5" y="0"/>
                  </a:cxn>
                  <a:cxn ang="0">
                    <a:pos x="0" y="3"/>
                  </a:cxn>
                </a:cxnLst>
                <a:rect l="0" t="0" r="r" b="b"/>
                <a:pathLst>
                  <a:path w="5" h="3">
                    <a:moveTo>
                      <a:pt x="0" y="3"/>
                    </a:moveTo>
                    <a:cubicBezTo>
                      <a:pt x="2" y="2"/>
                      <a:pt x="3" y="1"/>
                      <a:pt x="5" y="0"/>
                    </a:cubicBezTo>
                    <a:cubicBezTo>
                      <a:pt x="3" y="1"/>
                      <a:pt x="2" y="2"/>
                      <a:pt x="0" y="3"/>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40" name="Freeform 16"/>
              <p:cNvSpPr/>
              <p:nvPr/>
            </p:nvSpPr>
            <p:spPr bwMode="auto">
              <a:xfrm>
                <a:off x="4203" y="2496"/>
                <a:ext cx="1" cy="1"/>
              </a:xfrm>
              <a:custGeom>
                <a:avLst/>
                <a:gdLst/>
                <a:ahLst/>
                <a:cxnLst>
                  <a:cxn ang="0">
                    <a:pos x="0" y="3"/>
                  </a:cxn>
                  <a:cxn ang="0">
                    <a:pos x="4" y="0"/>
                  </a:cxn>
                  <a:cxn ang="0">
                    <a:pos x="0" y="3"/>
                  </a:cxn>
                </a:cxnLst>
                <a:rect l="0" t="0" r="r" b="b"/>
                <a:pathLst>
                  <a:path w="4" h="3">
                    <a:moveTo>
                      <a:pt x="0" y="3"/>
                    </a:moveTo>
                    <a:cubicBezTo>
                      <a:pt x="1" y="2"/>
                      <a:pt x="3" y="1"/>
                      <a:pt x="4" y="0"/>
                    </a:cubicBezTo>
                    <a:cubicBezTo>
                      <a:pt x="3" y="1"/>
                      <a:pt x="1" y="2"/>
                      <a:pt x="0" y="3"/>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41" name="Freeform 17"/>
              <p:cNvSpPr/>
              <p:nvPr/>
            </p:nvSpPr>
            <p:spPr bwMode="auto">
              <a:xfrm>
                <a:off x="4215" y="2492"/>
                <a:ext cx="1" cy="0"/>
              </a:xfrm>
              <a:custGeom>
                <a:avLst/>
                <a:gdLst/>
                <a:ahLst/>
                <a:cxnLst>
                  <a:cxn ang="0">
                    <a:pos x="0" y="1"/>
                  </a:cxn>
                  <a:cxn ang="0">
                    <a:pos x="4" y="0"/>
                  </a:cxn>
                  <a:cxn ang="0">
                    <a:pos x="0" y="1"/>
                  </a:cxn>
                </a:cxnLst>
                <a:rect l="0" t="0" r="r" b="b"/>
                <a:pathLst>
                  <a:path w="4" h="1">
                    <a:moveTo>
                      <a:pt x="0" y="1"/>
                    </a:moveTo>
                    <a:cubicBezTo>
                      <a:pt x="1" y="0"/>
                      <a:pt x="3" y="0"/>
                      <a:pt x="4" y="0"/>
                    </a:cubicBezTo>
                    <a:cubicBezTo>
                      <a:pt x="3" y="0"/>
                      <a:pt x="1" y="0"/>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42" name="Freeform 18"/>
              <p:cNvSpPr/>
              <p:nvPr/>
            </p:nvSpPr>
            <p:spPr bwMode="auto">
              <a:xfrm>
                <a:off x="4250" y="2496"/>
                <a:ext cx="1" cy="1"/>
              </a:xfrm>
              <a:custGeom>
                <a:avLst/>
                <a:gdLst/>
                <a:ahLst/>
                <a:cxnLst>
                  <a:cxn ang="0">
                    <a:pos x="0" y="0"/>
                  </a:cxn>
                  <a:cxn ang="0">
                    <a:pos x="4" y="3"/>
                  </a:cxn>
                  <a:cxn ang="0">
                    <a:pos x="0" y="0"/>
                  </a:cxn>
                </a:cxnLst>
                <a:rect l="0" t="0" r="r" b="b"/>
                <a:pathLst>
                  <a:path w="4" h="3">
                    <a:moveTo>
                      <a:pt x="0" y="0"/>
                    </a:moveTo>
                    <a:cubicBezTo>
                      <a:pt x="1" y="1"/>
                      <a:pt x="3" y="2"/>
                      <a:pt x="4" y="3"/>
                    </a:cubicBezTo>
                    <a:cubicBezTo>
                      <a:pt x="3" y="2"/>
                      <a:pt x="1"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43" name="Freeform 19"/>
              <p:cNvSpPr/>
              <p:nvPr/>
            </p:nvSpPr>
            <p:spPr bwMode="auto">
              <a:xfrm>
                <a:off x="4252" y="2497"/>
                <a:ext cx="1" cy="1"/>
              </a:xfrm>
              <a:custGeom>
                <a:avLst/>
                <a:gdLst/>
                <a:ahLst/>
                <a:cxnLst>
                  <a:cxn ang="0">
                    <a:pos x="0" y="0"/>
                  </a:cxn>
                  <a:cxn ang="0">
                    <a:pos x="5" y="3"/>
                  </a:cxn>
                  <a:cxn ang="0">
                    <a:pos x="0" y="0"/>
                  </a:cxn>
                </a:cxnLst>
                <a:rect l="0" t="0" r="r" b="b"/>
                <a:pathLst>
                  <a:path w="5" h="3">
                    <a:moveTo>
                      <a:pt x="0" y="0"/>
                    </a:moveTo>
                    <a:cubicBezTo>
                      <a:pt x="2" y="1"/>
                      <a:pt x="3" y="2"/>
                      <a:pt x="5" y="3"/>
                    </a:cubicBezTo>
                    <a:cubicBezTo>
                      <a:pt x="3" y="2"/>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44" name="Freeform 20"/>
              <p:cNvSpPr/>
              <p:nvPr/>
            </p:nvSpPr>
            <p:spPr bwMode="auto">
              <a:xfrm>
                <a:off x="4248" y="2495"/>
                <a:ext cx="1" cy="0"/>
              </a:xfrm>
              <a:custGeom>
                <a:avLst/>
                <a:gdLst/>
                <a:ahLst/>
                <a:cxnLst>
                  <a:cxn ang="0">
                    <a:pos x="0" y="0"/>
                  </a:cxn>
                  <a:cxn ang="0">
                    <a:pos x="5" y="2"/>
                  </a:cxn>
                  <a:cxn ang="0">
                    <a:pos x="0" y="0"/>
                  </a:cxn>
                </a:cxnLst>
                <a:rect l="0" t="0" r="r" b="b"/>
                <a:pathLst>
                  <a:path w="5" h="2">
                    <a:moveTo>
                      <a:pt x="0" y="0"/>
                    </a:moveTo>
                    <a:cubicBezTo>
                      <a:pt x="2" y="1"/>
                      <a:pt x="3" y="1"/>
                      <a:pt x="5" y="2"/>
                    </a:cubicBezTo>
                    <a:cubicBezTo>
                      <a:pt x="3" y="1"/>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45" name="Freeform 21"/>
              <p:cNvSpPr/>
              <p:nvPr/>
            </p:nvSpPr>
            <p:spPr bwMode="auto">
              <a:xfrm>
                <a:off x="4199" y="2499"/>
                <a:ext cx="1" cy="1"/>
              </a:xfrm>
              <a:custGeom>
                <a:avLst/>
                <a:gdLst/>
                <a:ahLst/>
                <a:cxnLst>
                  <a:cxn ang="0">
                    <a:pos x="0" y="3"/>
                  </a:cxn>
                  <a:cxn ang="0">
                    <a:pos x="4" y="0"/>
                  </a:cxn>
                  <a:cxn ang="0">
                    <a:pos x="0" y="3"/>
                  </a:cxn>
                </a:cxnLst>
                <a:rect l="0" t="0" r="r" b="b"/>
                <a:pathLst>
                  <a:path w="4" h="3">
                    <a:moveTo>
                      <a:pt x="0" y="3"/>
                    </a:moveTo>
                    <a:cubicBezTo>
                      <a:pt x="1" y="2"/>
                      <a:pt x="3" y="1"/>
                      <a:pt x="4" y="0"/>
                    </a:cubicBezTo>
                    <a:cubicBezTo>
                      <a:pt x="3" y="1"/>
                      <a:pt x="1" y="2"/>
                      <a:pt x="0" y="3"/>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46" name="Freeform 22"/>
              <p:cNvSpPr/>
              <p:nvPr/>
            </p:nvSpPr>
            <p:spPr bwMode="auto">
              <a:xfrm>
                <a:off x="4246" y="2494"/>
                <a:ext cx="1" cy="0"/>
              </a:xfrm>
              <a:custGeom>
                <a:avLst/>
                <a:gdLst/>
                <a:ahLst/>
                <a:cxnLst>
                  <a:cxn ang="0">
                    <a:pos x="0" y="0"/>
                  </a:cxn>
                  <a:cxn ang="0">
                    <a:pos x="4" y="2"/>
                  </a:cxn>
                  <a:cxn ang="0">
                    <a:pos x="0" y="0"/>
                  </a:cxn>
                </a:cxnLst>
                <a:rect l="0" t="0" r="r" b="b"/>
                <a:pathLst>
                  <a:path w="4" h="2">
                    <a:moveTo>
                      <a:pt x="0" y="0"/>
                    </a:moveTo>
                    <a:cubicBezTo>
                      <a:pt x="2" y="0"/>
                      <a:pt x="3" y="1"/>
                      <a:pt x="4" y="2"/>
                    </a:cubicBezTo>
                    <a:cubicBezTo>
                      <a:pt x="3" y="1"/>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47" name="Freeform 23"/>
              <p:cNvSpPr/>
              <p:nvPr/>
            </p:nvSpPr>
            <p:spPr bwMode="auto">
              <a:xfrm>
                <a:off x="4210" y="2493"/>
                <a:ext cx="1" cy="1"/>
              </a:xfrm>
              <a:custGeom>
                <a:avLst/>
                <a:gdLst/>
                <a:ahLst/>
                <a:cxnLst>
                  <a:cxn ang="0">
                    <a:pos x="0" y="2"/>
                  </a:cxn>
                  <a:cxn ang="0">
                    <a:pos x="4" y="0"/>
                  </a:cxn>
                  <a:cxn ang="0">
                    <a:pos x="0" y="2"/>
                  </a:cxn>
                </a:cxnLst>
                <a:rect l="0" t="0" r="r" b="b"/>
                <a:pathLst>
                  <a:path w="4" h="2">
                    <a:moveTo>
                      <a:pt x="0" y="2"/>
                    </a:moveTo>
                    <a:cubicBezTo>
                      <a:pt x="2" y="1"/>
                      <a:pt x="3" y="1"/>
                      <a:pt x="4" y="0"/>
                    </a:cubicBezTo>
                    <a:cubicBezTo>
                      <a:pt x="3" y="1"/>
                      <a:pt x="2"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48" name="Freeform 24"/>
              <p:cNvSpPr/>
              <p:nvPr/>
            </p:nvSpPr>
            <p:spPr bwMode="auto">
              <a:xfrm>
                <a:off x="4212" y="2493"/>
                <a:ext cx="1" cy="0"/>
              </a:xfrm>
              <a:custGeom>
                <a:avLst/>
                <a:gdLst/>
                <a:ahLst/>
                <a:cxnLst>
                  <a:cxn ang="0">
                    <a:pos x="0" y="2"/>
                  </a:cxn>
                  <a:cxn ang="0">
                    <a:pos x="4" y="0"/>
                  </a:cxn>
                  <a:cxn ang="0">
                    <a:pos x="0" y="2"/>
                  </a:cxn>
                </a:cxnLst>
                <a:rect l="0" t="0" r="r" b="b"/>
                <a:pathLst>
                  <a:path w="4" h="2">
                    <a:moveTo>
                      <a:pt x="0" y="2"/>
                    </a:moveTo>
                    <a:cubicBezTo>
                      <a:pt x="1" y="1"/>
                      <a:pt x="3" y="1"/>
                      <a:pt x="4" y="0"/>
                    </a:cubicBezTo>
                    <a:cubicBezTo>
                      <a:pt x="3" y="1"/>
                      <a:pt x="1"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49" name="Freeform 25"/>
              <p:cNvSpPr/>
              <p:nvPr/>
            </p:nvSpPr>
            <p:spPr bwMode="auto">
              <a:xfrm>
                <a:off x="4222" y="2491"/>
                <a:ext cx="1" cy="0"/>
              </a:xfrm>
              <a:custGeom>
                <a:avLst/>
                <a:gdLst/>
                <a:ahLst/>
                <a:cxnLst>
                  <a:cxn ang="0">
                    <a:pos x="0" y="1"/>
                  </a:cxn>
                  <a:cxn ang="0">
                    <a:pos x="4" y="0"/>
                  </a:cxn>
                  <a:cxn ang="0">
                    <a:pos x="0" y="1"/>
                  </a:cxn>
                </a:cxnLst>
                <a:rect l="0" t="0" r="r" b="b"/>
                <a:pathLst>
                  <a:path w="4" h="1">
                    <a:moveTo>
                      <a:pt x="0" y="1"/>
                    </a:moveTo>
                    <a:cubicBezTo>
                      <a:pt x="1" y="1"/>
                      <a:pt x="2" y="0"/>
                      <a:pt x="4" y="0"/>
                    </a:cubicBezTo>
                    <a:cubicBezTo>
                      <a:pt x="2" y="0"/>
                      <a:pt x="1"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50" name="Freeform 26"/>
              <p:cNvSpPr/>
              <p:nvPr/>
            </p:nvSpPr>
            <p:spPr bwMode="auto">
              <a:xfrm>
                <a:off x="4219" y="2491"/>
                <a:ext cx="1" cy="0"/>
              </a:xfrm>
              <a:custGeom>
                <a:avLst/>
                <a:gdLst/>
                <a:ahLst/>
                <a:cxnLst>
                  <a:cxn ang="0">
                    <a:pos x="0" y="0"/>
                  </a:cxn>
                  <a:cxn ang="0">
                    <a:pos x="4" y="0"/>
                  </a:cxn>
                  <a:cxn ang="0">
                    <a:pos x="0" y="0"/>
                  </a:cxn>
                </a:cxnLst>
                <a:rect l="0" t="0" r="r" b="b"/>
                <a:pathLst>
                  <a:path w="4">
                    <a:moveTo>
                      <a:pt x="0" y="0"/>
                    </a:moveTo>
                    <a:cubicBezTo>
                      <a:pt x="2" y="0"/>
                      <a:pt x="3" y="0"/>
                      <a:pt x="4" y="0"/>
                    </a:cubicBezTo>
                    <a:cubicBezTo>
                      <a:pt x="3" y="0"/>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51" name="Freeform 27"/>
              <p:cNvSpPr/>
              <p:nvPr/>
            </p:nvSpPr>
            <p:spPr bwMode="auto">
              <a:xfrm>
                <a:off x="4224" y="2491"/>
                <a:ext cx="1" cy="0"/>
              </a:xfrm>
              <a:custGeom>
                <a:avLst/>
                <a:gdLst/>
                <a:ahLst/>
                <a:cxnLst>
                  <a:cxn ang="0">
                    <a:pos x="0" y="0"/>
                  </a:cxn>
                  <a:cxn ang="0">
                    <a:pos x="3" y="0"/>
                  </a:cxn>
                  <a:cxn ang="0">
                    <a:pos x="0" y="0"/>
                  </a:cxn>
                </a:cxnLst>
                <a:rect l="0" t="0" r="r" b="b"/>
                <a:pathLst>
                  <a:path w="3">
                    <a:moveTo>
                      <a:pt x="0" y="0"/>
                    </a:moveTo>
                    <a:cubicBezTo>
                      <a:pt x="1" y="0"/>
                      <a:pt x="2" y="0"/>
                      <a:pt x="3" y="0"/>
                    </a:cubicBezTo>
                    <a:cubicBezTo>
                      <a:pt x="2" y="0"/>
                      <a:pt x="1"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52" name="Freeform 28"/>
              <p:cNvSpPr/>
              <p:nvPr/>
            </p:nvSpPr>
            <p:spPr bwMode="auto">
              <a:xfrm>
                <a:off x="4217" y="2491"/>
                <a:ext cx="1" cy="0"/>
              </a:xfrm>
              <a:custGeom>
                <a:avLst/>
                <a:gdLst/>
                <a:ahLst/>
                <a:cxnLst>
                  <a:cxn ang="0">
                    <a:pos x="0" y="1"/>
                  </a:cxn>
                  <a:cxn ang="0">
                    <a:pos x="4" y="0"/>
                  </a:cxn>
                  <a:cxn ang="0">
                    <a:pos x="0" y="1"/>
                  </a:cxn>
                </a:cxnLst>
                <a:rect l="0" t="0" r="r" b="b"/>
                <a:pathLst>
                  <a:path w="4" h="1">
                    <a:moveTo>
                      <a:pt x="0" y="1"/>
                    </a:moveTo>
                    <a:cubicBezTo>
                      <a:pt x="1" y="1"/>
                      <a:pt x="3" y="1"/>
                      <a:pt x="4" y="0"/>
                    </a:cubicBezTo>
                    <a:cubicBezTo>
                      <a:pt x="3" y="1"/>
                      <a:pt x="1"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53" name="Freeform 29"/>
              <p:cNvSpPr/>
              <p:nvPr/>
            </p:nvSpPr>
            <p:spPr bwMode="auto">
              <a:xfrm>
                <a:off x="4227" y="249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54" name="Freeform 30"/>
              <p:cNvSpPr/>
              <p:nvPr/>
            </p:nvSpPr>
            <p:spPr bwMode="auto">
              <a:xfrm>
                <a:off x="4232" y="2491"/>
                <a:ext cx="1" cy="0"/>
              </a:xfrm>
              <a:custGeom>
                <a:avLst/>
                <a:gdLst/>
                <a:ahLst/>
                <a:cxnLst>
                  <a:cxn ang="0">
                    <a:pos x="0" y="0"/>
                  </a:cxn>
                  <a:cxn ang="0">
                    <a:pos x="4" y="1"/>
                  </a:cxn>
                  <a:cxn ang="0">
                    <a:pos x="0" y="0"/>
                  </a:cxn>
                </a:cxnLst>
                <a:rect l="0" t="0" r="r" b="b"/>
                <a:pathLst>
                  <a:path w="4" h="1">
                    <a:moveTo>
                      <a:pt x="0" y="0"/>
                    </a:moveTo>
                    <a:cubicBezTo>
                      <a:pt x="1" y="0"/>
                      <a:pt x="2" y="1"/>
                      <a:pt x="4" y="1"/>
                    </a:cubicBezTo>
                    <a:cubicBezTo>
                      <a:pt x="2" y="1"/>
                      <a:pt x="1"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55" name="Freeform 31"/>
              <p:cNvSpPr/>
              <p:nvPr/>
            </p:nvSpPr>
            <p:spPr bwMode="auto">
              <a:xfrm>
                <a:off x="4208" y="2494"/>
                <a:ext cx="1" cy="0"/>
              </a:xfrm>
              <a:custGeom>
                <a:avLst/>
                <a:gdLst/>
                <a:ahLst/>
                <a:cxnLst>
                  <a:cxn ang="0">
                    <a:pos x="0" y="2"/>
                  </a:cxn>
                  <a:cxn ang="0">
                    <a:pos x="4" y="0"/>
                  </a:cxn>
                  <a:cxn ang="0">
                    <a:pos x="0" y="2"/>
                  </a:cxn>
                </a:cxnLst>
                <a:rect l="0" t="0" r="r" b="b"/>
                <a:pathLst>
                  <a:path w="4" h="2">
                    <a:moveTo>
                      <a:pt x="0" y="2"/>
                    </a:moveTo>
                    <a:cubicBezTo>
                      <a:pt x="1" y="1"/>
                      <a:pt x="2" y="1"/>
                      <a:pt x="4" y="0"/>
                    </a:cubicBezTo>
                    <a:cubicBezTo>
                      <a:pt x="2" y="1"/>
                      <a:pt x="1"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56" name="Freeform 32"/>
              <p:cNvSpPr/>
              <p:nvPr/>
            </p:nvSpPr>
            <p:spPr bwMode="auto">
              <a:xfrm>
                <a:off x="4197" y="2500"/>
                <a:ext cx="1" cy="1"/>
              </a:xfrm>
              <a:custGeom>
                <a:avLst/>
                <a:gdLst/>
                <a:ahLst/>
                <a:cxnLst>
                  <a:cxn ang="0">
                    <a:pos x="0" y="3"/>
                  </a:cxn>
                  <a:cxn ang="0">
                    <a:pos x="4" y="0"/>
                  </a:cxn>
                  <a:cxn ang="0">
                    <a:pos x="0" y="3"/>
                  </a:cxn>
                </a:cxnLst>
                <a:rect l="0" t="0" r="r" b="b"/>
                <a:pathLst>
                  <a:path w="4" h="3">
                    <a:moveTo>
                      <a:pt x="0" y="3"/>
                    </a:moveTo>
                    <a:cubicBezTo>
                      <a:pt x="1" y="2"/>
                      <a:pt x="3" y="1"/>
                      <a:pt x="4" y="0"/>
                    </a:cubicBezTo>
                    <a:cubicBezTo>
                      <a:pt x="3" y="1"/>
                      <a:pt x="1" y="2"/>
                      <a:pt x="0" y="3"/>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57" name="Freeform 33"/>
              <p:cNvSpPr/>
              <p:nvPr/>
            </p:nvSpPr>
            <p:spPr bwMode="auto">
              <a:xfrm>
                <a:off x="4230" y="2491"/>
                <a:ext cx="1" cy="0"/>
              </a:xfrm>
              <a:custGeom>
                <a:avLst/>
                <a:gdLst/>
                <a:ahLst/>
                <a:cxnLst>
                  <a:cxn ang="0">
                    <a:pos x="0" y="0"/>
                  </a:cxn>
                  <a:cxn ang="0">
                    <a:pos x="4" y="0"/>
                  </a:cxn>
                  <a:cxn ang="0">
                    <a:pos x="0" y="0"/>
                  </a:cxn>
                </a:cxnLst>
                <a:rect l="0" t="0" r="r" b="b"/>
                <a:pathLst>
                  <a:path w="4">
                    <a:moveTo>
                      <a:pt x="0" y="0"/>
                    </a:moveTo>
                    <a:cubicBezTo>
                      <a:pt x="2" y="0"/>
                      <a:pt x="3" y="0"/>
                      <a:pt x="4" y="0"/>
                    </a:cubicBezTo>
                    <a:cubicBezTo>
                      <a:pt x="3" y="0"/>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58" name="Freeform 34"/>
              <p:cNvSpPr/>
              <p:nvPr/>
            </p:nvSpPr>
            <p:spPr bwMode="auto">
              <a:xfrm>
                <a:off x="4234" y="2491"/>
                <a:ext cx="1" cy="0"/>
              </a:xfrm>
              <a:custGeom>
                <a:avLst/>
                <a:gdLst/>
                <a:ahLst/>
                <a:cxnLst>
                  <a:cxn ang="0">
                    <a:pos x="0" y="0"/>
                  </a:cxn>
                  <a:cxn ang="0">
                    <a:pos x="4" y="0"/>
                  </a:cxn>
                  <a:cxn ang="0">
                    <a:pos x="0" y="0"/>
                  </a:cxn>
                </a:cxnLst>
                <a:rect l="0" t="0" r="r" b="b"/>
                <a:pathLst>
                  <a:path w="4">
                    <a:moveTo>
                      <a:pt x="0" y="0"/>
                    </a:moveTo>
                    <a:cubicBezTo>
                      <a:pt x="1" y="0"/>
                      <a:pt x="3" y="0"/>
                      <a:pt x="4" y="0"/>
                    </a:cubicBezTo>
                    <a:cubicBezTo>
                      <a:pt x="3" y="0"/>
                      <a:pt x="1"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59" name="Freeform 35"/>
              <p:cNvSpPr/>
              <p:nvPr/>
            </p:nvSpPr>
            <p:spPr bwMode="auto">
              <a:xfrm>
                <a:off x="4244" y="2493"/>
                <a:ext cx="1" cy="0"/>
              </a:xfrm>
              <a:custGeom>
                <a:avLst/>
                <a:gdLst/>
                <a:ahLst/>
                <a:cxnLst>
                  <a:cxn ang="0">
                    <a:pos x="0" y="0"/>
                  </a:cxn>
                  <a:cxn ang="0">
                    <a:pos x="4" y="2"/>
                  </a:cxn>
                  <a:cxn ang="0">
                    <a:pos x="0" y="0"/>
                  </a:cxn>
                </a:cxnLst>
                <a:rect l="0" t="0" r="r" b="b"/>
                <a:pathLst>
                  <a:path w="4" h="2">
                    <a:moveTo>
                      <a:pt x="0" y="0"/>
                    </a:moveTo>
                    <a:cubicBezTo>
                      <a:pt x="1" y="1"/>
                      <a:pt x="2" y="1"/>
                      <a:pt x="4" y="2"/>
                    </a:cubicBezTo>
                    <a:cubicBezTo>
                      <a:pt x="2" y="1"/>
                      <a:pt x="1"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60" name="Freeform 36"/>
              <p:cNvSpPr/>
              <p:nvPr/>
            </p:nvSpPr>
            <p:spPr bwMode="auto">
              <a:xfrm>
                <a:off x="4187" y="2504"/>
                <a:ext cx="6" cy="8"/>
              </a:xfrm>
              <a:custGeom>
                <a:avLst/>
                <a:gdLst/>
                <a:ahLst/>
                <a:cxnLst>
                  <a:cxn ang="0">
                    <a:pos x="29" y="0"/>
                  </a:cxn>
                  <a:cxn ang="0">
                    <a:pos x="0" y="34"/>
                  </a:cxn>
                  <a:cxn ang="0">
                    <a:pos x="29" y="0"/>
                  </a:cxn>
                </a:cxnLst>
                <a:rect l="0" t="0" r="r" b="b"/>
                <a:pathLst>
                  <a:path w="29" h="34">
                    <a:moveTo>
                      <a:pt x="29" y="0"/>
                    </a:moveTo>
                    <a:cubicBezTo>
                      <a:pt x="18" y="10"/>
                      <a:pt x="9" y="22"/>
                      <a:pt x="0" y="34"/>
                    </a:cubicBezTo>
                    <a:cubicBezTo>
                      <a:pt x="9" y="22"/>
                      <a:pt x="18" y="10"/>
                      <a:pt x="29"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61" name="Freeform 37"/>
              <p:cNvSpPr/>
              <p:nvPr/>
            </p:nvSpPr>
            <p:spPr bwMode="auto">
              <a:xfrm>
                <a:off x="4271" y="2518"/>
                <a:ext cx="4" cy="12"/>
              </a:xfrm>
              <a:custGeom>
                <a:avLst/>
                <a:gdLst/>
                <a:ahLst/>
                <a:cxnLst>
                  <a:cxn ang="0">
                    <a:pos x="0" y="0"/>
                  </a:cxn>
                  <a:cxn ang="0">
                    <a:pos x="19" y="51"/>
                  </a:cxn>
                  <a:cxn ang="0">
                    <a:pos x="0" y="0"/>
                  </a:cxn>
                </a:cxnLst>
                <a:rect l="0" t="0" r="r" b="b"/>
                <a:pathLst>
                  <a:path w="19" h="51">
                    <a:moveTo>
                      <a:pt x="0" y="0"/>
                    </a:moveTo>
                    <a:cubicBezTo>
                      <a:pt x="9" y="16"/>
                      <a:pt x="15" y="33"/>
                      <a:pt x="19" y="51"/>
                    </a:cubicBezTo>
                    <a:cubicBezTo>
                      <a:pt x="15" y="33"/>
                      <a:pt x="9" y="16"/>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62" name="Freeform 38"/>
              <p:cNvSpPr/>
              <p:nvPr/>
            </p:nvSpPr>
            <p:spPr bwMode="auto">
              <a:xfrm>
                <a:off x="4270" y="2516"/>
                <a:ext cx="1" cy="1"/>
              </a:xfrm>
              <a:custGeom>
                <a:avLst/>
                <a:gdLst/>
                <a:ahLst/>
                <a:cxnLst>
                  <a:cxn ang="0">
                    <a:pos x="0" y="0"/>
                  </a:cxn>
                  <a:cxn ang="0">
                    <a:pos x="4" y="7"/>
                  </a:cxn>
                  <a:cxn ang="0">
                    <a:pos x="0" y="0"/>
                  </a:cxn>
                </a:cxnLst>
                <a:rect l="0" t="0" r="r" b="b"/>
                <a:pathLst>
                  <a:path w="4" h="7">
                    <a:moveTo>
                      <a:pt x="0" y="0"/>
                    </a:moveTo>
                    <a:cubicBezTo>
                      <a:pt x="1" y="2"/>
                      <a:pt x="3" y="5"/>
                      <a:pt x="4" y="7"/>
                    </a:cubicBezTo>
                    <a:cubicBezTo>
                      <a:pt x="3" y="5"/>
                      <a:pt x="1" y="2"/>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63" name="Freeform 39"/>
              <p:cNvSpPr/>
              <p:nvPr/>
            </p:nvSpPr>
            <p:spPr bwMode="auto">
              <a:xfrm>
                <a:off x="4186" y="2512"/>
                <a:ext cx="1" cy="2"/>
              </a:xfrm>
              <a:custGeom>
                <a:avLst/>
                <a:gdLst/>
                <a:ahLst/>
                <a:cxnLst>
                  <a:cxn ang="0">
                    <a:pos x="0" y="7"/>
                  </a:cxn>
                  <a:cxn ang="0">
                    <a:pos x="4" y="0"/>
                  </a:cxn>
                  <a:cxn ang="0">
                    <a:pos x="0" y="7"/>
                  </a:cxn>
                </a:cxnLst>
                <a:rect l="0" t="0" r="r" b="b"/>
                <a:pathLst>
                  <a:path w="4" h="7">
                    <a:moveTo>
                      <a:pt x="0" y="7"/>
                    </a:moveTo>
                    <a:cubicBezTo>
                      <a:pt x="1" y="4"/>
                      <a:pt x="3" y="2"/>
                      <a:pt x="4" y="0"/>
                    </a:cubicBezTo>
                    <a:cubicBezTo>
                      <a:pt x="3" y="2"/>
                      <a:pt x="1" y="4"/>
                      <a:pt x="0" y="7"/>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64" name="Freeform 40"/>
              <p:cNvSpPr/>
              <p:nvPr/>
            </p:nvSpPr>
            <p:spPr bwMode="auto">
              <a:xfrm>
                <a:off x="4264" y="2507"/>
                <a:ext cx="6" cy="8"/>
              </a:xfrm>
              <a:custGeom>
                <a:avLst/>
                <a:gdLst/>
                <a:ahLst/>
                <a:cxnLst>
                  <a:cxn ang="0">
                    <a:pos x="0" y="0"/>
                  </a:cxn>
                  <a:cxn ang="0">
                    <a:pos x="26" y="36"/>
                  </a:cxn>
                  <a:cxn ang="0">
                    <a:pos x="0" y="0"/>
                  </a:cxn>
                </a:cxnLst>
                <a:rect l="0" t="0" r="r" b="b"/>
                <a:pathLst>
                  <a:path w="26" h="36">
                    <a:moveTo>
                      <a:pt x="0" y="0"/>
                    </a:moveTo>
                    <a:cubicBezTo>
                      <a:pt x="10" y="11"/>
                      <a:pt x="18" y="23"/>
                      <a:pt x="26" y="36"/>
                    </a:cubicBezTo>
                    <a:cubicBezTo>
                      <a:pt x="18" y="23"/>
                      <a:pt x="10" y="1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65" name="Freeform 41"/>
              <p:cNvSpPr/>
              <p:nvPr/>
            </p:nvSpPr>
            <p:spPr bwMode="auto">
              <a:xfrm>
                <a:off x="4263" y="2506"/>
                <a:ext cx="1" cy="1"/>
              </a:xfrm>
              <a:custGeom>
                <a:avLst/>
                <a:gdLst/>
                <a:ahLst/>
                <a:cxnLst>
                  <a:cxn ang="0">
                    <a:pos x="0" y="0"/>
                  </a:cxn>
                  <a:cxn ang="0">
                    <a:pos x="4" y="5"/>
                  </a:cxn>
                  <a:cxn ang="0">
                    <a:pos x="0" y="0"/>
                  </a:cxn>
                </a:cxnLst>
                <a:rect l="0" t="0" r="r" b="b"/>
                <a:pathLst>
                  <a:path w="4" h="5">
                    <a:moveTo>
                      <a:pt x="0" y="0"/>
                    </a:moveTo>
                    <a:cubicBezTo>
                      <a:pt x="1" y="2"/>
                      <a:pt x="3" y="4"/>
                      <a:pt x="4" y="5"/>
                    </a:cubicBezTo>
                    <a:cubicBezTo>
                      <a:pt x="3" y="4"/>
                      <a:pt x="1" y="2"/>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66" name="Freeform 42"/>
              <p:cNvSpPr/>
              <p:nvPr/>
            </p:nvSpPr>
            <p:spPr bwMode="auto">
              <a:xfrm>
                <a:off x="4183" y="2515"/>
                <a:ext cx="1" cy="2"/>
              </a:xfrm>
              <a:custGeom>
                <a:avLst/>
                <a:gdLst/>
                <a:ahLst/>
                <a:cxnLst>
                  <a:cxn ang="0">
                    <a:pos x="0" y="7"/>
                  </a:cxn>
                  <a:cxn ang="0">
                    <a:pos x="4" y="0"/>
                  </a:cxn>
                  <a:cxn ang="0">
                    <a:pos x="0" y="7"/>
                  </a:cxn>
                </a:cxnLst>
                <a:rect l="0" t="0" r="r" b="b"/>
                <a:pathLst>
                  <a:path w="4" h="7">
                    <a:moveTo>
                      <a:pt x="0" y="7"/>
                    </a:moveTo>
                    <a:cubicBezTo>
                      <a:pt x="1" y="5"/>
                      <a:pt x="3" y="2"/>
                      <a:pt x="4" y="0"/>
                    </a:cubicBezTo>
                    <a:cubicBezTo>
                      <a:pt x="3" y="2"/>
                      <a:pt x="1" y="5"/>
                      <a:pt x="0" y="7"/>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67" name="Freeform 43"/>
              <p:cNvSpPr>
                <a:spLocks noEditPoints="1"/>
              </p:cNvSpPr>
              <p:nvPr/>
            </p:nvSpPr>
            <p:spPr bwMode="auto">
              <a:xfrm>
                <a:off x="3227" y="2040"/>
                <a:ext cx="1276" cy="566"/>
              </a:xfrm>
              <a:custGeom>
                <a:avLst/>
                <a:gdLst/>
                <a:ahLst/>
                <a:cxnLst>
                  <a:cxn ang="0">
                    <a:pos x="4833" y="1102"/>
                  </a:cxn>
                  <a:cxn ang="0">
                    <a:pos x="4881" y="544"/>
                  </a:cxn>
                  <a:cxn ang="0">
                    <a:pos x="4192" y="171"/>
                  </a:cxn>
                  <a:cxn ang="0">
                    <a:pos x="3726" y="462"/>
                  </a:cxn>
                  <a:cxn ang="0">
                    <a:pos x="5459" y="159"/>
                  </a:cxn>
                  <a:cxn ang="0">
                    <a:pos x="5492" y="17"/>
                  </a:cxn>
                  <a:cxn ang="0">
                    <a:pos x="3873" y="4"/>
                  </a:cxn>
                  <a:cxn ang="0">
                    <a:pos x="621" y="256"/>
                  </a:cxn>
                  <a:cxn ang="0">
                    <a:pos x="102" y="1005"/>
                  </a:cxn>
                  <a:cxn ang="0">
                    <a:pos x="1886" y="1592"/>
                  </a:cxn>
                  <a:cxn ang="0">
                    <a:pos x="2820" y="2352"/>
                  </a:cxn>
                  <a:cxn ang="0">
                    <a:pos x="3281" y="2472"/>
                  </a:cxn>
                  <a:cxn ang="0">
                    <a:pos x="3353" y="2232"/>
                  </a:cxn>
                  <a:cxn ang="0">
                    <a:pos x="3646" y="2159"/>
                  </a:cxn>
                  <a:cxn ang="0">
                    <a:pos x="5143" y="2178"/>
                  </a:cxn>
                  <a:cxn ang="0">
                    <a:pos x="5388" y="2344"/>
                  </a:cxn>
                  <a:cxn ang="0">
                    <a:pos x="5604" y="2323"/>
                  </a:cxn>
                  <a:cxn ang="0">
                    <a:pos x="5593" y="1131"/>
                  </a:cxn>
                  <a:cxn ang="0">
                    <a:pos x="193" y="920"/>
                  </a:cxn>
                  <a:cxn ang="0">
                    <a:pos x="1006" y="880"/>
                  </a:cxn>
                  <a:cxn ang="0">
                    <a:pos x="1022" y="773"/>
                  </a:cxn>
                  <a:cxn ang="0">
                    <a:pos x="580" y="437"/>
                  </a:cxn>
                  <a:cxn ang="0">
                    <a:pos x="1022" y="773"/>
                  </a:cxn>
                  <a:cxn ang="0">
                    <a:pos x="1173" y="1093"/>
                  </a:cxn>
                  <a:cxn ang="0">
                    <a:pos x="1172" y="905"/>
                  </a:cxn>
                  <a:cxn ang="0">
                    <a:pos x="1584" y="1172"/>
                  </a:cxn>
                  <a:cxn ang="0">
                    <a:pos x="1196" y="800"/>
                  </a:cxn>
                  <a:cxn ang="0">
                    <a:pos x="1697" y="448"/>
                  </a:cxn>
                  <a:cxn ang="0">
                    <a:pos x="2297" y="1299"/>
                  </a:cxn>
                  <a:cxn ang="0">
                    <a:pos x="1753" y="1008"/>
                  </a:cxn>
                  <a:cxn ang="0">
                    <a:pos x="2297" y="1299"/>
                  </a:cxn>
                  <a:cxn ang="0">
                    <a:pos x="1852" y="448"/>
                  </a:cxn>
                  <a:cxn ang="0">
                    <a:pos x="2341" y="980"/>
                  </a:cxn>
                  <a:cxn ang="0">
                    <a:pos x="2876" y="1416"/>
                  </a:cxn>
                  <a:cxn ang="0">
                    <a:pos x="2465" y="1136"/>
                  </a:cxn>
                  <a:cxn ang="0">
                    <a:pos x="2876" y="1416"/>
                  </a:cxn>
                  <a:cxn ang="0">
                    <a:pos x="2599" y="448"/>
                  </a:cxn>
                  <a:cxn ang="0">
                    <a:pos x="2928" y="1081"/>
                  </a:cxn>
                  <a:cxn ang="0">
                    <a:pos x="3462" y="1501"/>
                  </a:cxn>
                  <a:cxn ang="0">
                    <a:pos x="3048" y="1237"/>
                  </a:cxn>
                  <a:cxn ang="0">
                    <a:pos x="3462" y="1501"/>
                  </a:cxn>
                  <a:cxn ang="0">
                    <a:pos x="3084" y="1104"/>
                  </a:cxn>
                  <a:cxn ang="0">
                    <a:pos x="3511" y="448"/>
                  </a:cxn>
                  <a:cxn ang="0">
                    <a:pos x="3612" y="1020"/>
                  </a:cxn>
                </a:cxnLst>
                <a:rect l="0" t="0" r="r" b="b"/>
                <a:pathLst>
                  <a:path w="5604" h="2472">
                    <a:moveTo>
                      <a:pt x="5593" y="1131"/>
                    </a:moveTo>
                    <a:cubicBezTo>
                      <a:pt x="4833" y="1102"/>
                      <a:pt x="4833" y="1102"/>
                      <a:pt x="4833" y="1102"/>
                    </a:cubicBezTo>
                    <a:cubicBezTo>
                      <a:pt x="4823" y="550"/>
                      <a:pt x="4823" y="550"/>
                      <a:pt x="4823" y="550"/>
                    </a:cubicBezTo>
                    <a:cubicBezTo>
                      <a:pt x="4881" y="544"/>
                      <a:pt x="4881" y="544"/>
                      <a:pt x="4881" y="544"/>
                    </a:cubicBezTo>
                    <a:cubicBezTo>
                      <a:pt x="4881" y="544"/>
                      <a:pt x="5357" y="225"/>
                      <a:pt x="5441" y="171"/>
                    </a:cubicBezTo>
                    <a:cubicBezTo>
                      <a:pt x="4192" y="171"/>
                      <a:pt x="4192" y="171"/>
                      <a:pt x="4192" y="171"/>
                    </a:cubicBezTo>
                    <a:cubicBezTo>
                      <a:pt x="3732" y="472"/>
                      <a:pt x="3732" y="472"/>
                      <a:pt x="3732" y="472"/>
                    </a:cubicBezTo>
                    <a:cubicBezTo>
                      <a:pt x="3726" y="462"/>
                      <a:pt x="3726" y="462"/>
                      <a:pt x="3726" y="462"/>
                    </a:cubicBezTo>
                    <a:cubicBezTo>
                      <a:pt x="4189" y="159"/>
                      <a:pt x="4189" y="159"/>
                      <a:pt x="4189" y="159"/>
                    </a:cubicBezTo>
                    <a:cubicBezTo>
                      <a:pt x="5459" y="159"/>
                      <a:pt x="5459" y="159"/>
                      <a:pt x="5459" y="159"/>
                    </a:cubicBezTo>
                    <a:cubicBezTo>
                      <a:pt x="5499" y="132"/>
                      <a:pt x="5492" y="115"/>
                      <a:pt x="5492" y="115"/>
                    </a:cubicBezTo>
                    <a:cubicBezTo>
                      <a:pt x="5492" y="115"/>
                      <a:pt x="5492" y="33"/>
                      <a:pt x="5492" y="17"/>
                    </a:cubicBezTo>
                    <a:cubicBezTo>
                      <a:pt x="5492" y="0"/>
                      <a:pt x="5470" y="1"/>
                      <a:pt x="5470" y="1"/>
                    </a:cubicBezTo>
                    <a:cubicBezTo>
                      <a:pt x="3873" y="4"/>
                      <a:pt x="3873" y="4"/>
                      <a:pt x="3873" y="4"/>
                    </a:cubicBezTo>
                    <a:cubicBezTo>
                      <a:pt x="3421" y="256"/>
                      <a:pt x="3421" y="256"/>
                      <a:pt x="3421" y="256"/>
                    </a:cubicBezTo>
                    <a:cubicBezTo>
                      <a:pt x="621" y="256"/>
                      <a:pt x="621" y="256"/>
                      <a:pt x="621" y="256"/>
                    </a:cubicBezTo>
                    <a:cubicBezTo>
                      <a:pt x="621" y="256"/>
                      <a:pt x="102" y="795"/>
                      <a:pt x="51" y="880"/>
                    </a:cubicBezTo>
                    <a:cubicBezTo>
                      <a:pt x="0" y="965"/>
                      <a:pt x="102" y="1005"/>
                      <a:pt x="102" y="1005"/>
                    </a:cubicBezTo>
                    <a:cubicBezTo>
                      <a:pt x="1292" y="1280"/>
                      <a:pt x="1292" y="1280"/>
                      <a:pt x="1292" y="1280"/>
                    </a:cubicBezTo>
                    <a:cubicBezTo>
                      <a:pt x="1886" y="1592"/>
                      <a:pt x="1886" y="1592"/>
                      <a:pt x="1886" y="1592"/>
                    </a:cubicBezTo>
                    <a:cubicBezTo>
                      <a:pt x="2624" y="2317"/>
                      <a:pt x="2624" y="2317"/>
                      <a:pt x="2624" y="2317"/>
                    </a:cubicBezTo>
                    <a:cubicBezTo>
                      <a:pt x="2820" y="2352"/>
                      <a:pt x="2820" y="2352"/>
                      <a:pt x="2820" y="2352"/>
                    </a:cubicBezTo>
                    <a:cubicBezTo>
                      <a:pt x="2820" y="2472"/>
                      <a:pt x="2820" y="2472"/>
                      <a:pt x="2820" y="2472"/>
                    </a:cubicBezTo>
                    <a:cubicBezTo>
                      <a:pt x="3281" y="2472"/>
                      <a:pt x="3281" y="2472"/>
                      <a:pt x="3281" y="2472"/>
                    </a:cubicBezTo>
                    <a:cubicBezTo>
                      <a:pt x="3357" y="2420"/>
                      <a:pt x="3357" y="2420"/>
                      <a:pt x="3357" y="2420"/>
                    </a:cubicBezTo>
                    <a:cubicBezTo>
                      <a:pt x="3353" y="2232"/>
                      <a:pt x="3353" y="2232"/>
                      <a:pt x="3353" y="2232"/>
                    </a:cubicBezTo>
                    <a:cubicBezTo>
                      <a:pt x="3433" y="2164"/>
                      <a:pt x="3433" y="2164"/>
                      <a:pt x="3433" y="2164"/>
                    </a:cubicBezTo>
                    <a:cubicBezTo>
                      <a:pt x="3646" y="2159"/>
                      <a:pt x="3646" y="2159"/>
                      <a:pt x="3646" y="2159"/>
                    </a:cubicBezTo>
                    <a:cubicBezTo>
                      <a:pt x="3656" y="1754"/>
                      <a:pt x="3987" y="1429"/>
                      <a:pt x="4394" y="1429"/>
                    </a:cubicBezTo>
                    <a:cubicBezTo>
                      <a:pt x="4808" y="1429"/>
                      <a:pt x="5143" y="1764"/>
                      <a:pt x="5143" y="2178"/>
                    </a:cubicBezTo>
                    <a:cubicBezTo>
                      <a:pt x="5143" y="2202"/>
                      <a:pt x="5142" y="2226"/>
                      <a:pt x="5140" y="2249"/>
                    </a:cubicBezTo>
                    <a:cubicBezTo>
                      <a:pt x="5388" y="2344"/>
                      <a:pt x="5388" y="2344"/>
                      <a:pt x="5388" y="2344"/>
                    </a:cubicBezTo>
                    <a:cubicBezTo>
                      <a:pt x="5572" y="2344"/>
                      <a:pt x="5572" y="2344"/>
                      <a:pt x="5572" y="2344"/>
                    </a:cubicBezTo>
                    <a:cubicBezTo>
                      <a:pt x="5604" y="2323"/>
                      <a:pt x="5604" y="2323"/>
                      <a:pt x="5604" y="2323"/>
                    </a:cubicBezTo>
                    <a:cubicBezTo>
                      <a:pt x="5604" y="2211"/>
                      <a:pt x="5604" y="2211"/>
                      <a:pt x="5604" y="2211"/>
                    </a:cubicBezTo>
                    <a:lnTo>
                      <a:pt x="5593" y="1131"/>
                    </a:lnTo>
                    <a:close/>
                    <a:moveTo>
                      <a:pt x="1006" y="1069"/>
                    </a:moveTo>
                    <a:cubicBezTo>
                      <a:pt x="193" y="920"/>
                      <a:pt x="193" y="920"/>
                      <a:pt x="193" y="920"/>
                    </a:cubicBezTo>
                    <a:cubicBezTo>
                      <a:pt x="150" y="875"/>
                      <a:pt x="290" y="741"/>
                      <a:pt x="290" y="741"/>
                    </a:cubicBezTo>
                    <a:cubicBezTo>
                      <a:pt x="1006" y="880"/>
                      <a:pt x="1006" y="880"/>
                      <a:pt x="1006" y="880"/>
                    </a:cubicBezTo>
                    <a:lnTo>
                      <a:pt x="1006" y="1069"/>
                    </a:lnTo>
                    <a:close/>
                    <a:moveTo>
                      <a:pt x="1022" y="773"/>
                    </a:moveTo>
                    <a:cubicBezTo>
                      <a:pt x="382" y="651"/>
                      <a:pt x="382" y="651"/>
                      <a:pt x="382" y="651"/>
                    </a:cubicBezTo>
                    <a:cubicBezTo>
                      <a:pt x="580" y="437"/>
                      <a:pt x="580" y="437"/>
                      <a:pt x="580" y="437"/>
                    </a:cubicBezTo>
                    <a:cubicBezTo>
                      <a:pt x="1090" y="437"/>
                      <a:pt x="1090" y="437"/>
                      <a:pt x="1090" y="437"/>
                    </a:cubicBezTo>
                    <a:lnTo>
                      <a:pt x="1022" y="773"/>
                    </a:lnTo>
                    <a:close/>
                    <a:moveTo>
                      <a:pt x="1584" y="1172"/>
                    </a:moveTo>
                    <a:cubicBezTo>
                      <a:pt x="1173" y="1093"/>
                      <a:pt x="1173" y="1093"/>
                      <a:pt x="1173" y="1093"/>
                    </a:cubicBezTo>
                    <a:cubicBezTo>
                      <a:pt x="1144" y="1065"/>
                      <a:pt x="1173" y="913"/>
                      <a:pt x="1173" y="913"/>
                    </a:cubicBezTo>
                    <a:cubicBezTo>
                      <a:pt x="1172" y="905"/>
                      <a:pt x="1172" y="905"/>
                      <a:pt x="1172" y="905"/>
                    </a:cubicBezTo>
                    <a:cubicBezTo>
                      <a:pt x="1605" y="980"/>
                      <a:pt x="1605" y="980"/>
                      <a:pt x="1605" y="980"/>
                    </a:cubicBezTo>
                    <a:lnTo>
                      <a:pt x="1584" y="1172"/>
                    </a:lnTo>
                    <a:close/>
                    <a:moveTo>
                      <a:pt x="1620" y="869"/>
                    </a:moveTo>
                    <a:cubicBezTo>
                      <a:pt x="1196" y="800"/>
                      <a:pt x="1196" y="800"/>
                      <a:pt x="1196" y="800"/>
                    </a:cubicBezTo>
                    <a:cubicBezTo>
                      <a:pt x="1252" y="448"/>
                      <a:pt x="1252" y="448"/>
                      <a:pt x="1252" y="448"/>
                    </a:cubicBezTo>
                    <a:cubicBezTo>
                      <a:pt x="1697" y="448"/>
                      <a:pt x="1697" y="448"/>
                      <a:pt x="1697" y="448"/>
                    </a:cubicBezTo>
                    <a:lnTo>
                      <a:pt x="1620" y="869"/>
                    </a:lnTo>
                    <a:close/>
                    <a:moveTo>
                      <a:pt x="2297" y="1299"/>
                    </a:moveTo>
                    <a:cubicBezTo>
                      <a:pt x="1740" y="1200"/>
                      <a:pt x="1740" y="1200"/>
                      <a:pt x="1740" y="1200"/>
                    </a:cubicBezTo>
                    <a:cubicBezTo>
                      <a:pt x="1710" y="1179"/>
                      <a:pt x="1753" y="1008"/>
                      <a:pt x="1753" y="1008"/>
                    </a:cubicBezTo>
                    <a:cubicBezTo>
                      <a:pt x="2321" y="1115"/>
                      <a:pt x="2321" y="1115"/>
                      <a:pt x="2321" y="1115"/>
                    </a:cubicBezTo>
                    <a:lnTo>
                      <a:pt x="2297" y="1299"/>
                    </a:lnTo>
                    <a:close/>
                    <a:moveTo>
                      <a:pt x="1768" y="884"/>
                    </a:moveTo>
                    <a:cubicBezTo>
                      <a:pt x="1852" y="448"/>
                      <a:pt x="1852" y="448"/>
                      <a:pt x="1852" y="448"/>
                    </a:cubicBezTo>
                    <a:cubicBezTo>
                      <a:pt x="2439" y="448"/>
                      <a:pt x="2439" y="448"/>
                      <a:pt x="2439" y="448"/>
                    </a:cubicBezTo>
                    <a:cubicBezTo>
                      <a:pt x="2341" y="980"/>
                      <a:pt x="2341" y="980"/>
                      <a:pt x="2341" y="980"/>
                    </a:cubicBezTo>
                    <a:lnTo>
                      <a:pt x="1768" y="884"/>
                    </a:lnTo>
                    <a:close/>
                    <a:moveTo>
                      <a:pt x="2876" y="1416"/>
                    </a:moveTo>
                    <a:cubicBezTo>
                      <a:pt x="2876" y="1416"/>
                      <a:pt x="2449" y="1331"/>
                      <a:pt x="2439" y="1331"/>
                    </a:cubicBezTo>
                    <a:cubicBezTo>
                      <a:pt x="2429" y="1331"/>
                      <a:pt x="2465" y="1136"/>
                      <a:pt x="2465" y="1136"/>
                    </a:cubicBezTo>
                    <a:cubicBezTo>
                      <a:pt x="2910" y="1216"/>
                      <a:pt x="2910" y="1216"/>
                      <a:pt x="2910" y="1216"/>
                    </a:cubicBezTo>
                    <a:lnTo>
                      <a:pt x="2876" y="1416"/>
                    </a:lnTo>
                    <a:close/>
                    <a:moveTo>
                      <a:pt x="2503" y="1001"/>
                    </a:moveTo>
                    <a:cubicBezTo>
                      <a:pt x="2599" y="448"/>
                      <a:pt x="2599" y="448"/>
                      <a:pt x="2599" y="448"/>
                    </a:cubicBezTo>
                    <a:cubicBezTo>
                      <a:pt x="3048" y="448"/>
                      <a:pt x="3048" y="448"/>
                      <a:pt x="3048" y="448"/>
                    </a:cubicBezTo>
                    <a:cubicBezTo>
                      <a:pt x="2928" y="1081"/>
                      <a:pt x="2928" y="1081"/>
                      <a:pt x="2928" y="1081"/>
                    </a:cubicBezTo>
                    <a:lnTo>
                      <a:pt x="2503" y="1001"/>
                    </a:lnTo>
                    <a:close/>
                    <a:moveTo>
                      <a:pt x="3462" y="1501"/>
                    </a:moveTo>
                    <a:cubicBezTo>
                      <a:pt x="3020" y="1443"/>
                      <a:pt x="3020" y="1443"/>
                      <a:pt x="3020" y="1443"/>
                    </a:cubicBezTo>
                    <a:cubicBezTo>
                      <a:pt x="3048" y="1237"/>
                      <a:pt x="3048" y="1237"/>
                      <a:pt x="3048" y="1237"/>
                    </a:cubicBezTo>
                    <a:cubicBezTo>
                      <a:pt x="3516" y="1325"/>
                      <a:pt x="3516" y="1325"/>
                      <a:pt x="3516" y="1325"/>
                    </a:cubicBezTo>
                    <a:lnTo>
                      <a:pt x="3462" y="1501"/>
                    </a:lnTo>
                    <a:close/>
                    <a:moveTo>
                      <a:pt x="3544" y="1189"/>
                    </a:moveTo>
                    <a:cubicBezTo>
                      <a:pt x="3084" y="1104"/>
                      <a:pt x="3084" y="1104"/>
                      <a:pt x="3084" y="1104"/>
                    </a:cubicBezTo>
                    <a:cubicBezTo>
                      <a:pt x="3191" y="448"/>
                      <a:pt x="3191" y="448"/>
                      <a:pt x="3191" y="448"/>
                    </a:cubicBezTo>
                    <a:cubicBezTo>
                      <a:pt x="3511" y="448"/>
                      <a:pt x="3511" y="448"/>
                      <a:pt x="3511" y="448"/>
                    </a:cubicBezTo>
                    <a:cubicBezTo>
                      <a:pt x="3612" y="743"/>
                      <a:pt x="3553" y="1020"/>
                      <a:pt x="3553" y="1020"/>
                    </a:cubicBezTo>
                    <a:cubicBezTo>
                      <a:pt x="3612" y="1020"/>
                      <a:pt x="3612" y="1020"/>
                      <a:pt x="3612" y="1020"/>
                    </a:cubicBezTo>
                    <a:lnTo>
                      <a:pt x="3544" y="1189"/>
                    </a:ln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68" name="Freeform 44"/>
              <p:cNvSpPr/>
              <p:nvPr/>
            </p:nvSpPr>
            <p:spPr bwMode="auto">
              <a:xfrm>
                <a:off x="4179" y="2517"/>
                <a:ext cx="5" cy="15"/>
              </a:xfrm>
              <a:custGeom>
                <a:avLst/>
                <a:gdLst/>
                <a:ahLst/>
                <a:cxnLst>
                  <a:cxn ang="0">
                    <a:pos x="21" y="0"/>
                  </a:cxn>
                  <a:cxn ang="0">
                    <a:pos x="0" y="63"/>
                  </a:cxn>
                  <a:cxn ang="0">
                    <a:pos x="0" y="63"/>
                  </a:cxn>
                  <a:cxn ang="0">
                    <a:pos x="21" y="0"/>
                  </a:cxn>
                </a:cxnLst>
                <a:rect l="0" t="0" r="r" b="b"/>
                <a:pathLst>
                  <a:path w="21" h="63">
                    <a:moveTo>
                      <a:pt x="21" y="0"/>
                    </a:moveTo>
                    <a:cubicBezTo>
                      <a:pt x="11" y="19"/>
                      <a:pt x="4" y="40"/>
                      <a:pt x="0" y="63"/>
                    </a:cubicBezTo>
                    <a:cubicBezTo>
                      <a:pt x="0" y="63"/>
                      <a:pt x="0" y="63"/>
                      <a:pt x="0" y="63"/>
                    </a:cubicBezTo>
                    <a:cubicBezTo>
                      <a:pt x="4" y="40"/>
                      <a:pt x="11" y="19"/>
                      <a:pt x="21"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69" name="Freeform 45"/>
              <p:cNvSpPr/>
              <p:nvPr/>
            </p:nvSpPr>
            <p:spPr bwMode="auto">
              <a:xfrm>
                <a:off x="4185" y="2514"/>
                <a:ext cx="1" cy="2"/>
              </a:xfrm>
              <a:custGeom>
                <a:avLst/>
                <a:gdLst/>
                <a:ahLst/>
                <a:cxnLst>
                  <a:cxn ang="0">
                    <a:pos x="0" y="7"/>
                  </a:cxn>
                  <a:cxn ang="0">
                    <a:pos x="4" y="0"/>
                  </a:cxn>
                  <a:cxn ang="0">
                    <a:pos x="0" y="7"/>
                  </a:cxn>
                </a:cxnLst>
                <a:rect l="0" t="0" r="r" b="b"/>
                <a:pathLst>
                  <a:path w="4" h="7">
                    <a:moveTo>
                      <a:pt x="0" y="7"/>
                    </a:moveTo>
                    <a:cubicBezTo>
                      <a:pt x="1" y="4"/>
                      <a:pt x="3" y="2"/>
                      <a:pt x="4" y="0"/>
                    </a:cubicBezTo>
                    <a:cubicBezTo>
                      <a:pt x="3" y="2"/>
                      <a:pt x="1" y="4"/>
                      <a:pt x="0" y="7"/>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70" name="Freeform 46"/>
              <p:cNvSpPr/>
              <p:nvPr/>
            </p:nvSpPr>
            <p:spPr bwMode="auto">
              <a:xfrm>
                <a:off x="4195" y="2501"/>
                <a:ext cx="1" cy="1"/>
              </a:xfrm>
              <a:custGeom>
                <a:avLst/>
                <a:gdLst/>
                <a:ahLst/>
                <a:cxnLst>
                  <a:cxn ang="0">
                    <a:pos x="0" y="4"/>
                  </a:cxn>
                  <a:cxn ang="0">
                    <a:pos x="5" y="0"/>
                  </a:cxn>
                  <a:cxn ang="0">
                    <a:pos x="0" y="4"/>
                  </a:cxn>
                </a:cxnLst>
                <a:rect l="0" t="0" r="r" b="b"/>
                <a:pathLst>
                  <a:path w="5" h="4">
                    <a:moveTo>
                      <a:pt x="0" y="4"/>
                    </a:moveTo>
                    <a:cubicBezTo>
                      <a:pt x="1" y="3"/>
                      <a:pt x="3" y="2"/>
                      <a:pt x="5" y="0"/>
                    </a:cubicBezTo>
                    <a:cubicBezTo>
                      <a:pt x="3" y="2"/>
                      <a:pt x="1" y="3"/>
                      <a:pt x="0" y="4"/>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71" name="Freeform 47"/>
              <p:cNvSpPr/>
              <p:nvPr/>
            </p:nvSpPr>
            <p:spPr bwMode="auto">
              <a:xfrm>
                <a:off x="4260" y="2503"/>
                <a:ext cx="1" cy="1"/>
              </a:xfrm>
              <a:custGeom>
                <a:avLst/>
                <a:gdLst/>
                <a:ahLst/>
                <a:cxnLst>
                  <a:cxn ang="0">
                    <a:pos x="0" y="0"/>
                  </a:cxn>
                  <a:cxn ang="0">
                    <a:pos x="5" y="5"/>
                  </a:cxn>
                  <a:cxn ang="0">
                    <a:pos x="0" y="0"/>
                  </a:cxn>
                </a:cxnLst>
                <a:rect l="0" t="0" r="r" b="b"/>
                <a:pathLst>
                  <a:path w="5" h="5">
                    <a:moveTo>
                      <a:pt x="0" y="0"/>
                    </a:moveTo>
                    <a:cubicBezTo>
                      <a:pt x="2" y="2"/>
                      <a:pt x="3" y="3"/>
                      <a:pt x="5" y="5"/>
                    </a:cubicBezTo>
                    <a:cubicBezTo>
                      <a:pt x="3" y="3"/>
                      <a:pt x="2" y="2"/>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72" name="Freeform 48"/>
              <p:cNvSpPr/>
              <p:nvPr/>
            </p:nvSpPr>
            <p:spPr bwMode="auto">
              <a:xfrm>
                <a:off x="4255" y="2499"/>
                <a:ext cx="3" cy="2"/>
              </a:xfrm>
              <a:custGeom>
                <a:avLst/>
                <a:gdLst/>
                <a:ahLst/>
                <a:cxnLst>
                  <a:cxn ang="0">
                    <a:pos x="0" y="0"/>
                  </a:cxn>
                  <a:cxn ang="0">
                    <a:pos x="12" y="10"/>
                  </a:cxn>
                  <a:cxn ang="0">
                    <a:pos x="0" y="0"/>
                  </a:cxn>
                </a:cxnLst>
                <a:rect l="0" t="0" r="r" b="b"/>
                <a:pathLst>
                  <a:path w="12" h="10">
                    <a:moveTo>
                      <a:pt x="0" y="0"/>
                    </a:moveTo>
                    <a:cubicBezTo>
                      <a:pt x="4" y="3"/>
                      <a:pt x="8" y="6"/>
                      <a:pt x="12" y="10"/>
                    </a:cubicBezTo>
                    <a:cubicBezTo>
                      <a:pt x="8" y="6"/>
                      <a:pt x="4" y="3"/>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73" name="Freeform 49"/>
              <p:cNvSpPr/>
              <p:nvPr/>
            </p:nvSpPr>
            <p:spPr bwMode="auto">
              <a:xfrm>
                <a:off x="4259" y="2502"/>
                <a:ext cx="1" cy="1"/>
              </a:xfrm>
              <a:custGeom>
                <a:avLst/>
                <a:gdLst/>
                <a:ahLst/>
                <a:cxnLst>
                  <a:cxn ang="0">
                    <a:pos x="0" y="0"/>
                  </a:cxn>
                  <a:cxn ang="0">
                    <a:pos x="5" y="4"/>
                  </a:cxn>
                  <a:cxn ang="0">
                    <a:pos x="0" y="0"/>
                  </a:cxn>
                </a:cxnLst>
                <a:rect l="0" t="0" r="r" b="b"/>
                <a:pathLst>
                  <a:path w="5" h="4">
                    <a:moveTo>
                      <a:pt x="0" y="0"/>
                    </a:moveTo>
                    <a:cubicBezTo>
                      <a:pt x="2" y="1"/>
                      <a:pt x="3" y="3"/>
                      <a:pt x="5" y="4"/>
                    </a:cubicBezTo>
                    <a:cubicBezTo>
                      <a:pt x="3" y="3"/>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74" name="Freeform 50"/>
              <p:cNvSpPr/>
              <p:nvPr/>
            </p:nvSpPr>
            <p:spPr bwMode="auto">
              <a:xfrm>
                <a:off x="4194" y="2502"/>
                <a:ext cx="1" cy="1"/>
              </a:xfrm>
              <a:custGeom>
                <a:avLst/>
                <a:gdLst/>
                <a:ahLst/>
                <a:cxnLst>
                  <a:cxn ang="0">
                    <a:pos x="0" y="5"/>
                  </a:cxn>
                  <a:cxn ang="0">
                    <a:pos x="6" y="0"/>
                  </a:cxn>
                  <a:cxn ang="0">
                    <a:pos x="0" y="5"/>
                  </a:cxn>
                </a:cxnLst>
                <a:rect l="0" t="0" r="r" b="b"/>
                <a:pathLst>
                  <a:path w="6" h="5">
                    <a:moveTo>
                      <a:pt x="0" y="5"/>
                    </a:moveTo>
                    <a:cubicBezTo>
                      <a:pt x="2" y="3"/>
                      <a:pt x="4" y="2"/>
                      <a:pt x="6" y="0"/>
                    </a:cubicBezTo>
                    <a:cubicBezTo>
                      <a:pt x="4" y="2"/>
                      <a:pt x="2" y="3"/>
                      <a:pt x="0" y="5"/>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75" name="Freeform 51"/>
              <p:cNvSpPr/>
              <p:nvPr/>
            </p:nvSpPr>
            <p:spPr bwMode="auto">
              <a:xfrm>
                <a:off x="4254" y="2498"/>
                <a:ext cx="1" cy="1"/>
              </a:xfrm>
              <a:custGeom>
                <a:avLst/>
                <a:gdLst/>
                <a:ahLst/>
                <a:cxnLst>
                  <a:cxn ang="0">
                    <a:pos x="0" y="0"/>
                  </a:cxn>
                  <a:cxn ang="0">
                    <a:pos x="5" y="3"/>
                  </a:cxn>
                  <a:cxn ang="0">
                    <a:pos x="0" y="0"/>
                  </a:cxn>
                </a:cxnLst>
                <a:rect l="0" t="0" r="r" b="b"/>
                <a:pathLst>
                  <a:path w="5" h="3">
                    <a:moveTo>
                      <a:pt x="0" y="0"/>
                    </a:moveTo>
                    <a:cubicBezTo>
                      <a:pt x="2" y="1"/>
                      <a:pt x="4" y="2"/>
                      <a:pt x="5" y="3"/>
                    </a:cubicBezTo>
                    <a:cubicBezTo>
                      <a:pt x="4" y="2"/>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76" name="Freeform 52"/>
              <p:cNvSpPr/>
              <p:nvPr/>
            </p:nvSpPr>
            <p:spPr bwMode="auto">
              <a:xfrm>
                <a:off x="4262" y="2505"/>
                <a:ext cx="1" cy="1"/>
              </a:xfrm>
              <a:custGeom>
                <a:avLst/>
                <a:gdLst/>
                <a:ahLst/>
                <a:cxnLst>
                  <a:cxn ang="0">
                    <a:pos x="0" y="0"/>
                  </a:cxn>
                  <a:cxn ang="0">
                    <a:pos x="5" y="4"/>
                  </a:cxn>
                  <a:cxn ang="0">
                    <a:pos x="0" y="0"/>
                  </a:cxn>
                </a:cxnLst>
                <a:rect l="0" t="0" r="r" b="b"/>
                <a:pathLst>
                  <a:path w="5" h="4">
                    <a:moveTo>
                      <a:pt x="0" y="0"/>
                    </a:moveTo>
                    <a:cubicBezTo>
                      <a:pt x="2" y="1"/>
                      <a:pt x="3" y="3"/>
                      <a:pt x="5" y="4"/>
                    </a:cubicBezTo>
                    <a:cubicBezTo>
                      <a:pt x="3" y="3"/>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77" name="Freeform 53"/>
              <p:cNvSpPr/>
              <p:nvPr/>
            </p:nvSpPr>
            <p:spPr bwMode="auto">
              <a:xfrm>
                <a:off x="4184" y="2515"/>
                <a:ext cx="0" cy="0"/>
              </a:xfrm>
              <a:custGeom>
                <a:avLst/>
                <a:gdLst/>
                <a:ahLst/>
                <a:cxnLst>
                  <a:cxn ang="0">
                    <a:pos x="0" y="1"/>
                  </a:cxn>
                  <a:cxn ang="0">
                    <a:pos x="1" y="0"/>
                  </a:cxn>
                  <a:cxn ang="0">
                    <a:pos x="0" y="1"/>
                  </a:cxn>
                </a:cxnLst>
                <a:rect l="0" t="0" r="r" b="b"/>
                <a:pathLst>
                  <a:path w="1" h="1">
                    <a:moveTo>
                      <a:pt x="0" y="1"/>
                    </a:moveTo>
                    <a:cubicBezTo>
                      <a:pt x="0" y="0"/>
                      <a:pt x="1" y="0"/>
                      <a:pt x="1" y="0"/>
                    </a:cubicBezTo>
                    <a:cubicBezTo>
                      <a:pt x="1" y="0"/>
                      <a:pt x="0" y="0"/>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78" name="Freeform 54"/>
              <p:cNvSpPr/>
              <p:nvPr/>
            </p:nvSpPr>
            <p:spPr bwMode="auto">
              <a:xfrm>
                <a:off x="4193" y="2504"/>
                <a:ext cx="0" cy="0"/>
              </a:xfrm>
              <a:custGeom>
                <a:avLst/>
                <a:gdLst/>
                <a:ahLst/>
                <a:cxnLst>
                  <a:cxn ang="0">
                    <a:pos x="0" y="1"/>
                  </a:cxn>
                  <a:cxn ang="0">
                    <a:pos x="1" y="0"/>
                  </a:cxn>
                  <a:cxn ang="0">
                    <a:pos x="0" y="1"/>
                  </a:cxn>
                </a:cxnLst>
                <a:rect l="0" t="0" r="r" b="b"/>
                <a:pathLst>
                  <a:path w="1" h="1">
                    <a:moveTo>
                      <a:pt x="0" y="1"/>
                    </a:moveTo>
                    <a:cubicBezTo>
                      <a:pt x="1" y="1"/>
                      <a:pt x="1" y="0"/>
                      <a:pt x="1" y="0"/>
                    </a:cubicBezTo>
                    <a:cubicBezTo>
                      <a:pt x="1" y="0"/>
                      <a:pt x="1"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79" name="Freeform 55"/>
              <p:cNvSpPr/>
              <p:nvPr/>
            </p:nvSpPr>
            <p:spPr bwMode="auto">
              <a:xfrm>
                <a:off x="4197" y="2501"/>
                <a:ext cx="1" cy="1"/>
              </a:xfrm>
              <a:custGeom>
                <a:avLst/>
                <a:gdLst/>
                <a:ahLst/>
                <a:cxnLst>
                  <a:cxn ang="0">
                    <a:pos x="0" y="2"/>
                  </a:cxn>
                  <a:cxn ang="0">
                    <a:pos x="3" y="0"/>
                  </a:cxn>
                  <a:cxn ang="0">
                    <a:pos x="0" y="2"/>
                  </a:cxn>
                </a:cxnLst>
                <a:rect l="0" t="0" r="r" b="b"/>
                <a:pathLst>
                  <a:path w="3" h="2">
                    <a:moveTo>
                      <a:pt x="0" y="2"/>
                    </a:moveTo>
                    <a:cubicBezTo>
                      <a:pt x="1" y="2"/>
                      <a:pt x="2" y="1"/>
                      <a:pt x="3" y="0"/>
                    </a:cubicBezTo>
                    <a:cubicBezTo>
                      <a:pt x="2" y="1"/>
                      <a:pt x="1" y="2"/>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80" name="Freeform 56"/>
              <p:cNvSpPr/>
              <p:nvPr/>
            </p:nvSpPr>
            <p:spPr bwMode="auto">
              <a:xfrm>
                <a:off x="4213" y="2492"/>
                <a:ext cx="1" cy="0"/>
              </a:xfrm>
              <a:custGeom>
                <a:avLst/>
                <a:gdLst/>
                <a:ahLst/>
                <a:cxnLst>
                  <a:cxn ang="0">
                    <a:pos x="0" y="1"/>
                  </a:cxn>
                  <a:cxn ang="0">
                    <a:pos x="6" y="0"/>
                  </a:cxn>
                  <a:cxn ang="0">
                    <a:pos x="0" y="1"/>
                  </a:cxn>
                </a:cxnLst>
                <a:rect l="0" t="0" r="r" b="b"/>
                <a:pathLst>
                  <a:path w="6" h="1">
                    <a:moveTo>
                      <a:pt x="0" y="1"/>
                    </a:moveTo>
                    <a:cubicBezTo>
                      <a:pt x="2" y="1"/>
                      <a:pt x="4" y="0"/>
                      <a:pt x="6" y="0"/>
                    </a:cubicBezTo>
                    <a:cubicBezTo>
                      <a:pt x="4" y="0"/>
                      <a:pt x="2"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81" name="Freeform 57"/>
              <p:cNvSpPr/>
              <p:nvPr/>
            </p:nvSpPr>
            <p:spPr bwMode="auto">
              <a:xfrm>
                <a:off x="4198" y="2499"/>
                <a:ext cx="1" cy="0"/>
              </a:xfrm>
              <a:custGeom>
                <a:avLst/>
                <a:gdLst/>
                <a:ahLst/>
                <a:cxnLst>
                  <a:cxn ang="0">
                    <a:pos x="0" y="3"/>
                  </a:cxn>
                  <a:cxn ang="0">
                    <a:pos x="4" y="0"/>
                  </a:cxn>
                  <a:cxn ang="0">
                    <a:pos x="0" y="3"/>
                  </a:cxn>
                </a:cxnLst>
                <a:rect l="0" t="0" r="r" b="b"/>
                <a:pathLst>
                  <a:path w="4" h="3">
                    <a:moveTo>
                      <a:pt x="0" y="3"/>
                    </a:moveTo>
                    <a:cubicBezTo>
                      <a:pt x="1" y="2"/>
                      <a:pt x="3" y="1"/>
                      <a:pt x="4" y="0"/>
                    </a:cubicBezTo>
                    <a:cubicBezTo>
                      <a:pt x="3" y="1"/>
                      <a:pt x="1" y="2"/>
                      <a:pt x="0" y="3"/>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82" name="Freeform 58"/>
              <p:cNvSpPr/>
              <p:nvPr/>
            </p:nvSpPr>
            <p:spPr bwMode="auto">
              <a:xfrm>
                <a:off x="4183" y="2517"/>
                <a:ext cx="0" cy="0"/>
              </a:xfrm>
              <a:custGeom>
                <a:avLst/>
                <a:gdLst/>
                <a:ahLst/>
                <a:cxnLst>
                  <a:cxn ang="0">
                    <a:pos x="0" y="1"/>
                  </a:cxn>
                  <a:cxn ang="0">
                    <a:pos x="0" y="0"/>
                  </a:cxn>
                  <a:cxn ang="0">
                    <a:pos x="0" y="1"/>
                  </a:cxn>
                </a:cxnLst>
                <a:rect l="0" t="0" r="r" b="b"/>
                <a:pathLst>
                  <a:path h="1">
                    <a:moveTo>
                      <a:pt x="0" y="1"/>
                    </a:moveTo>
                    <a:cubicBezTo>
                      <a:pt x="0" y="1"/>
                      <a:pt x="0" y="0"/>
                      <a:pt x="0" y="0"/>
                    </a:cubicBezTo>
                    <a:cubicBezTo>
                      <a:pt x="0" y="0"/>
                      <a:pt x="0"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83" name="Freeform 59"/>
              <p:cNvSpPr/>
              <p:nvPr/>
            </p:nvSpPr>
            <p:spPr bwMode="auto">
              <a:xfrm>
                <a:off x="4186" y="2512"/>
                <a:ext cx="0" cy="0"/>
              </a:xfrm>
              <a:custGeom>
                <a:avLst/>
                <a:gdLst/>
                <a:ahLst/>
                <a:cxnLst>
                  <a:cxn ang="0">
                    <a:pos x="0" y="1"/>
                  </a:cxn>
                  <a:cxn ang="0">
                    <a:pos x="1" y="0"/>
                  </a:cxn>
                  <a:cxn ang="0">
                    <a:pos x="0" y="1"/>
                  </a:cxn>
                </a:cxnLst>
                <a:rect l="0" t="0" r="r" b="b"/>
                <a:pathLst>
                  <a:path w="1" h="1">
                    <a:moveTo>
                      <a:pt x="0" y="1"/>
                    </a:moveTo>
                    <a:cubicBezTo>
                      <a:pt x="1" y="0"/>
                      <a:pt x="1" y="0"/>
                      <a:pt x="1" y="0"/>
                    </a:cubicBezTo>
                    <a:cubicBezTo>
                      <a:pt x="1" y="0"/>
                      <a:pt x="1" y="0"/>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84" name="Freeform 60"/>
              <p:cNvSpPr/>
              <p:nvPr/>
            </p:nvSpPr>
            <p:spPr bwMode="auto">
              <a:xfrm>
                <a:off x="4202" y="2497"/>
                <a:ext cx="1" cy="0"/>
              </a:xfrm>
              <a:custGeom>
                <a:avLst/>
                <a:gdLst/>
                <a:ahLst/>
                <a:cxnLst>
                  <a:cxn ang="0">
                    <a:pos x="0" y="2"/>
                  </a:cxn>
                  <a:cxn ang="0">
                    <a:pos x="4" y="0"/>
                  </a:cxn>
                  <a:cxn ang="0">
                    <a:pos x="0" y="2"/>
                  </a:cxn>
                </a:cxnLst>
                <a:rect l="0" t="0" r="r" b="b"/>
                <a:pathLst>
                  <a:path w="4" h="2">
                    <a:moveTo>
                      <a:pt x="0" y="2"/>
                    </a:moveTo>
                    <a:cubicBezTo>
                      <a:pt x="1" y="1"/>
                      <a:pt x="2" y="0"/>
                      <a:pt x="4" y="0"/>
                    </a:cubicBezTo>
                    <a:cubicBezTo>
                      <a:pt x="2" y="0"/>
                      <a:pt x="1"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85" name="Freeform 61"/>
              <p:cNvSpPr/>
              <p:nvPr/>
            </p:nvSpPr>
            <p:spPr bwMode="auto">
              <a:xfrm>
                <a:off x="4204" y="2496"/>
                <a:ext cx="1" cy="0"/>
              </a:xfrm>
              <a:custGeom>
                <a:avLst/>
                <a:gdLst/>
                <a:ahLst/>
                <a:cxnLst>
                  <a:cxn ang="0">
                    <a:pos x="0" y="2"/>
                  </a:cxn>
                  <a:cxn ang="0">
                    <a:pos x="5" y="0"/>
                  </a:cxn>
                  <a:cxn ang="0">
                    <a:pos x="0" y="2"/>
                  </a:cxn>
                </a:cxnLst>
                <a:rect l="0" t="0" r="r" b="b"/>
                <a:pathLst>
                  <a:path w="5" h="2">
                    <a:moveTo>
                      <a:pt x="0" y="2"/>
                    </a:moveTo>
                    <a:cubicBezTo>
                      <a:pt x="2" y="1"/>
                      <a:pt x="3" y="1"/>
                      <a:pt x="5" y="0"/>
                    </a:cubicBezTo>
                    <a:cubicBezTo>
                      <a:pt x="3" y="1"/>
                      <a:pt x="2"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86" name="Freeform 62"/>
              <p:cNvSpPr/>
              <p:nvPr/>
            </p:nvSpPr>
            <p:spPr bwMode="auto">
              <a:xfrm>
                <a:off x="4206" y="2494"/>
                <a:ext cx="2" cy="1"/>
              </a:xfrm>
              <a:custGeom>
                <a:avLst/>
                <a:gdLst/>
                <a:ahLst/>
                <a:cxnLst>
                  <a:cxn ang="0">
                    <a:pos x="0" y="4"/>
                  </a:cxn>
                  <a:cxn ang="0">
                    <a:pos x="9" y="0"/>
                  </a:cxn>
                  <a:cxn ang="0">
                    <a:pos x="0" y="4"/>
                  </a:cxn>
                </a:cxnLst>
                <a:rect l="0" t="0" r="r" b="b"/>
                <a:pathLst>
                  <a:path w="9" h="4">
                    <a:moveTo>
                      <a:pt x="0" y="4"/>
                    </a:moveTo>
                    <a:cubicBezTo>
                      <a:pt x="3" y="2"/>
                      <a:pt x="6" y="1"/>
                      <a:pt x="9" y="0"/>
                    </a:cubicBezTo>
                    <a:cubicBezTo>
                      <a:pt x="6" y="1"/>
                      <a:pt x="3" y="2"/>
                      <a:pt x="0" y="4"/>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87" name="Freeform 63"/>
              <p:cNvSpPr/>
              <p:nvPr/>
            </p:nvSpPr>
            <p:spPr bwMode="auto">
              <a:xfrm>
                <a:off x="4209" y="2494"/>
                <a:ext cx="1" cy="0"/>
              </a:xfrm>
              <a:custGeom>
                <a:avLst/>
                <a:gdLst/>
                <a:ahLst/>
                <a:cxnLst>
                  <a:cxn ang="0">
                    <a:pos x="0" y="2"/>
                  </a:cxn>
                  <a:cxn ang="0">
                    <a:pos x="5" y="0"/>
                  </a:cxn>
                  <a:cxn ang="0">
                    <a:pos x="0" y="2"/>
                  </a:cxn>
                </a:cxnLst>
                <a:rect l="0" t="0" r="r" b="b"/>
                <a:pathLst>
                  <a:path w="5" h="2">
                    <a:moveTo>
                      <a:pt x="0" y="2"/>
                    </a:moveTo>
                    <a:cubicBezTo>
                      <a:pt x="2" y="1"/>
                      <a:pt x="3" y="1"/>
                      <a:pt x="5" y="0"/>
                    </a:cubicBezTo>
                    <a:cubicBezTo>
                      <a:pt x="3" y="1"/>
                      <a:pt x="2"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88" name="Freeform 64"/>
              <p:cNvSpPr/>
              <p:nvPr/>
            </p:nvSpPr>
            <p:spPr bwMode="auto">
              <a:xfrm>
                <a:off x="4200" y="2498"/>
                <a:ext cx="1" cy="1"/>
              </a:xfrm>
              <a:custGeom>
                <a:avLst/>
                <a:gdLst/>
                <a:ahLst/>
                <a:cxnLst>
                  <a:cxn ang="0">
                    <a:pos x="0" y="2"/>
                  </a:cxn>
                  <a:cxn ang="0">
                    <a:pos x="4" y="0"/>
                  </a:cxn>
                  <a:cxn ang="0">
                    <a:pos x="0" y="2"/>
                  </a:cxn>
                </a:cxnLst>
                <a:rect l="0" t="0" r="r" b="b"/>
                <a:pathLst>
                  <a:path w="4" h="2">
                    <a:moveTo>
                      <a:pt x="0" y="2"/>
                    </a:moveTo>
                    <a:cubicBezTo>
                      <a:pt x="2" y="1"/>
                      <a:pt x="3" y="1"/>
                      <a:pt x="4" y="0"/>
                    </a:cubicBezTo>
                    <a:cubicBezTo>
                      <a:pt x="3" y="1"/>
                      <a:pt x="2"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89" name="Freeform 65"/>
              <p:cNvSpPr/>
              <p:nvPr/>
            </p:nvSpPr>
            <p:spPr bwMode="auto">
              <a:xfrm>
                <a:off x="4185" y="2514"/>
                <a:ext cx="0" cy="0"/>
              </a:xfrm>
              <a:custGeom>
                <a:avLst/>
                <a:gdLst/>
                <a:ahLst/>
                <a:cxnLst>
                  <a:cxn ang="0">
                    <a:pos x="0" y="1"/>
                  </a:cxn>
                  <a:cxn ang="0">
                    <a:pos x="1" y="0"/>
                  </a:cxn>
                  <a:cxn ang="0">
                    <a:pos x="0" y="1"/>
                  </a:cxn>
                </a:cxnLst>
                <a:rect l="0" t="0" r="r" b="b"/>
                <a:pathLst>
                  <a:path w="1" h="1">
                    <a:moveTo>
                      <a:pt x="0" y="1"/>
                    </a:moveTo>
                    <a:cubicBezTo>
                      <a:pt x="0" y="0"/>
                      <a:pt x="1" y="0"/>
                      <a:pt x="1" y="0"/>
                    </a:cubicBezTo>
                    <a:cubicBezTo>
                      <a:pt x="1" y="0"/>
                      <a:pt x="0" y="0"/>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90" name="Freeform 66"/>
              <p:cNvSpPr/>
              <p:nvPr/>
            </p:nvSpPr>
            <p:spPr bwMode="auto">
              <a:xfrm>
                <a:off x="4195" y="2502"/>
                <a:ext cx="0" cy="0"/>
              </a:xfrm>
              <a:custGeom>
                <a:avLst/>
                <a:gdLst/>
                <a:ahLst/>
                <a:cxnLst>
                  <a:cxn ang="0">
                    <a:pos x="0" y="2"/>
                  </a:cxn>
                  <a:cxn ang="0">
                    <a:pos x="2" y="0"/>
                  </a:cxn>
                  <a:cxn ang="0">
                    <a:pos x="0" y="2"/>
                  </a:cxn>
                </a:cxnLst>
                <a:rect l="0" t="0" r="r" b="b"/>
                <a:pathLst>
                  <a:path w="2" h="2">
                    <a:moveTo>
                      <a:pt x="0" y="2"/>
                    </a:moveTo>
                    <a:cubicBezTo>
                      <a:pt x="0" y="2"/>
                      <a:pt x="1" y="1"/>
                      <a:pt x="2" y="0"/>
                    </a:cubicBezTo>
                    <a:cubicBezTo>
                      <a:pt x="1" y="1"/>
                      <a:pt x="0" y="2"/>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91" name="Freeform 67"/>
              <p:cNvSpPr/>
              <p:nvPr/>
            </p:nvSpPr>
            <p:spPr bwMode="auto">
              <a:xfrm>
                <a:off x="4211" y="2493"/>
                <a:ext cx="1" cy="0"/>
              </a:xfrm>
              <a:custGeom>
                <a:avLst/>
                <a:gdLst/>
                <a:ahLst/>
                <a:cxnLst>
                  <a:cxn ang="0">
                    <a:pos x="0" y="1"/>
                  </a:cxn>
                  <a:cxn ang="0">
                    <a:pos x="6" y="0"/>
                  </a:cxn>
                  <a:cxn ang="0">
                    <a:pos x="0" y="1"/>
                  </a:cxn>
                </a:cxnLst>
                <a:rect l="0" t="0" r="r" b="b"/>
                <a:pathLst>
                  <a:path w="6" h="1">
                    <a:moveTo>
                      <a:pt x="0" y="1"/>
                    </a:moveTo>
                    <a:cubicBezTo>
                      <a:pt x="2" y="1"/>
                      <a:pt x="4" y="0"/>
                      <a:pt x="6" y="0"/>
                    </a:cubicBezTo>
                    <a:cubicBezTo>
                      <a:pt x="4" y="0"/>
                      <a:pt x="2"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92" name="Freeform 68"/>
              <p:cNvSpPr/>
              <p:nvPr/>
            </p:nvSpPr>
            <p:spPr bwMode="auto">
              <a:xfrm>
                <a:off x="4255" y="2499"/>
                <a:ext cx="0" cy="0"/>
              </a:xfrm>
              <a:custGeom>
                <a:avLst/>
                <a:gdLst/>
                <a:ahLst/>
                <a:cxnLst>
                  <a:cxn ang="0">
                    <a:pos x="0" y="0"/>
                  </a:cxn>
                  <a:cxn ang="0">
                    <a:pos x="1" y="0"/>
                  </a:cxn>
                  <a:cxn ang="0">
                    <a:pos x="0" y="0"/>
                  </a:cxn>
                </a:cxnLst>
                <a:rect l="0" t="0" r="r" b="b"/>
                <a:pathLst>
                  <a:path w="1">
                    <a:moveTo>
                      <a:pt x="0" y="0"/>
                    </a:moveTo>
                    <a:cubicBezTo>
                      <a:pt x="0" y="0"/>
                      <a:pt x="0" y="0"/>
                      <a:pt x="1" y="0"/>
                    </a:cubicBezTo>
                    <a:cubicBezTo>
                      <a:pt x="0" y="0"/>
                      <a:pt x="0"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93" name="Freeform 69"/>
              <p:cNvSpPr/>
              <p:nvPr/>
            </p:nvSpPr>
            <p:spPr bwMode="auto">
              <a:xfrm>
                <a:off x="4258" y="2501"/>
                <a:ext cx="0" cy="0"/>
              </a:xfrm>
              <a:custGeom>
                <a:avLst/>
                <a:gdLst/>
                <a:ahLst/>
                <a:cxnLst>
                  <a:cxn ang="0">
                    <a:pos x="0" y="0"/>
                  </a:cxn>
                  <a:cxn ang="0">
                    <a:pos x="2" y="1"/>
                  </a:cxn>
                  <a:cxn ang="0">
                    <a:pos x="0" y="0"/>
                  </a:cxn>
                </a:cxnLst>
                <a:rect l="0" t="0" r="r" b="b"/>
                <a:pathLst>
                  <a:path w="2" h="1">
                    <a:moveTo>
                      <a:pt x="0" y="0"/>
                    </a:moveTo>
                    <a:cubicBezTo>
                      <a:pt x="1" y="0"/>
                      <a:pt x="1" y="0"/>
                      <a:pt x="2" y="1"/>
                    </a:cubicBezTo>
                    <a:cubicBezTo>
                      <a:pt x="1" y="0"/>
                      <a:pt x="1"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94" name="Freeform 70"/>
              <p:cNvSpPr/>
              <p:nvPr/>
            </p:nvSpPr>
            <p:spPr bwMode="auto">
              <a:xfrm>
                <a:off x="4253" y="2498"/>
                <a:ext cx="1" cy="0"/>
              </a:xfrm>
              <a:custGeom>
                <a:avLst/>
                <a:gdLst/>
                <a:ahLst/>
                <a:cxnLst>
                  <a:cxn ang="0">
                    <a:pos x="0" y="0"/>
                  </a:cxn>
                  <a:cxn ang="0">
                    <a:pos x="3" y="2"/>
                  </a:cxn>
                  <a:cxn ang="0">
                    <a:pos x="0" y="0"/>
                  </a:cxn>
                </a:cxnLst>
                <a:rect l="0" t="0" r="r" b="b"/>
                <a:pathLst>
                  <a:path w="3" h="2">
                    <a:moveTo>
                      <a:pt x="0" y="0"/>
                    </a:moveTo>
                    <a:cubicBezTo>
                      <a:pt x="1" y="0"/>
                      <a:pt x="2" y="1"/>
                      <a:pt x="3" y="2"/>
                    </a:cubicBezTo>
                    <a:cubicBezTo>
                      <a:pt x="2" y="1"/>
                      <a:pt x="1"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95" name="Freeform 71"/>
              <p:cNvSpPr/>
              <p:nvPr/>
            </p:nvSpPr>
            <p:spPr bwMode="auto">
              <a:xfrm>
                <a:off x="4250" y="2495"/>
                <a:ext cx="1" cy="1"/>
              </a:xfrm>
              <a:custGeom>
                <a:avLst/>
                <a:gdLst/>
                <a:ahLst/>
                <a:cxnLst>
                  <a:cxn ang="0">
                    <a:pos x="0" y="0"/>
                  </a:cxn>
                  <a:cxn ang="0">
                    <a:pos x="4" y="2"/>
                  </a:cxn>
                  <a:cxn ang="0">
                    <a:pos x="0" y="0"/>
                  </a:cxn>
                </a:cxnLst>
                <a:rect l="0" t="0" r="r" b="b"/>
                <a:pathLst>
                  <a:path w="4" h="2">
                    <a:moveTo>
                      <a:pt x="0" y="0"/>
                    </a:moveTo>
                    <a:cubicBezTo>
                      <a:pt x="1" y="1"/>
                      <a:pt x="3" y="1"/>
                      <a:pt x="4" y="2"/>
                    </a:cubicBezTo>
                    <a:cubicBezTo>
                      <a:pt x="3" y="1"/>
                      <a:pt x="1"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96" name="Freeform 72"/>
              <p:cNvSpPr/>
              <p:nvPr/>
            </p:nvSpPr>
            <p:spPr bwMode="auto">
              <a:xfrm>
                <a:off x="4251" y="2497"/>
                <a:ext cx="1" cy="0"/>
              </a:xfrm>
              <a:custGeom>
                <a:avLst/>
                <a:gdLst/>
                <a:ahLst/>
                <a:cxnLst>
                  <a:cxn ang="0">
                    <a:pos x="0" y="0"/>
                  </a:cxn>
                  <a:cxn ang="0">
                    <a:pos x="4" y="2"/>
                  </a:cxn>
                  <a:cxn ang="0">
                    <a:pos x="0" y="0"/>
                  </a:cxn>
                </a:cxnLst>
                <a:rect l="0" t="0" r="r" b="b"/>
                <a:pathLst>
                  <a:path w="4" h="2">
                    <a:moveTo>
                      <a:pt x="0" y="0"/>
                    </a:moveTo>
                    <a:cubicBezTo>
                      <a:pt x="2" y="0"/>
                      <a:pt x="3" y="1"/>
                      <a:pt x="4" y="2"/>
                    </a:cubicBezTo>
                    <a:cubicBezTo>
                      <a:pt x="3" y="1"/>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97" name="Freeform 73"/>
              <p:cNvSpPr/>
              <p:nvPr/>
            </p:nvSpPr>
            <p:spPr bwMode="auto">
              <a:xfrm>
                <a:off x="4260" y="2502"/>
                <a:ext cx="0" cy="1"/>
              </a:xfrm>
              <a:custGeom>
                <a:avLst/>
                <a:gdLst/>
                <a:ahLst/>
                <a:cxnLst>
                  <a:cxn ang="0">
                    <a:pos x="0" y="0"/>
                  </a:cxn>
                  <a:cxn ang="0">
                    <a:pos x="2" y="2"/>
                  </a:cxn>
                  <a:cxn ang="0">
                    <a:pos x="0" y="0"/>
                  </a:cxn>
                </a:cxnLst>
                <a:rect l="0" t="0" r="r" b="b"/>
                <a:pathLst>
                  <a:path w="2" h="2">
                    <a:moveTo>
                      <a:pt x="0" y="0"/>
                    </a:moveTo>
                    <a:cubicBezTo>
                      <a:pt x="1" y="1"/>
                      <a:pt x="1" y="1"/>
                      <a:pt x="2" y="2"/>
                    </a:cubicBezTo>
                    <a:cubicBezTo>
                      <a:pt x="1" y="1"/>
                      <a:pt x="1"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98" name="Freeform 74"/>
              <p:cNvSpPr/>
              <p:nvPr/>
            </p:nvSpPr>
            <p:spPr bwMode="auto">
              <a:xfrm>
                <a:off x="4263" y="2506"/>
                <a:ext cx="0" cy="0"/>
              </a:xfrm>
              <a:custGeom>
                <a:avLst/>
                <a:gdLst/>
                <a:ahLst/>
                <a:cxnLst>
                  <a:cxn ang="0">
                    <a:pos x="0" y="0"/>
                  </a:cxn>
                  <a:cxn ang="0">
                    <a:pos x="2" y="2"/>
                  </a:cxn>
                  <a:cxn ang="0">
                    <a:pos x="0" y="0"/>
                  </a:cxn>
                </a:cxnLst>
                <a:rect l="0" t="0" r="r" b="b"/>
                <a:pathLst>
                  <a:path w="2" h="2">
                    <a:moveTo>
                      <a:pt x="0" y="0"/>
                    </a:moveTo>
                    <a:cubicBezTo>
                      <a:pt x="0" y="1"/>
                      <a:pt x="1" y="2"/>
                      <a:pt x="2" y="2"/>
                    </a:cubicBezTo>
                    <a:cubicBezTo>
                      <a:pt x="1" y="2"/>
                      <a:pt x="0"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99" name="Freeform 75"/>
              <p:cNvSpPr/>
              <p:nvPr/>
            </p:nvSpPr>
            <p:spPr bwMode="auto">
              <a:xfrm>
                <a:off x="4270" y="2515"/>
                <a:ext cx="0" cy="0"/>
              </a:xfrm>
              <a:custGeom>
                <a:avLst/>
                <a:gdLst/>
                <a:ahLst/>
                <a:cxnLst>
                  <a:cxn ang="0">
                    <a:pos x="0" y="0"/>
                  </a:cxn>
                  <a:cxn ang="0">
                    <a:pos x="0" y="1"/>
                  </a:cxn>
                  <a:cxn ang="0">
                    <a:pos x="0" y="0"/>
                  </a:cxn>
                </a:cxnLst>
                <a:rect l="0" t="0" r="r" b="b"/>
                <a:pathLst>
                  <a:path h="1">
                    <a:moveTo>
                      <a:pt x="0" y="0"/>
                    </a:moveTo>
                    <a:cubicBezTo>
                      <a:pt x="0" y="0"/>
                      <a:pt x="0" y="0"/>
                      <a:pt x="0" y="1"/>
                    </a:cubicBezTo>
                    <a:cubicBezTo>
                      <a:pt x="0" y="0"/>
                      <a:pt x="0"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00" name="Freeform 76"/>
              <p:cNvSpPr/>
              <p:nvPr/>
            </p:nvSpPr>
            <p:spPr bwMode="auto">
              <a:xfrm>
                <a:off x="4271" y="2517"/>
                <a:ext cx="0" cy="0"/>
              </a:xfrm>
              <a:custGeom>
                <a:avLst/>
                <a:gdLst/>
                <a:ahLst/>
                <a:cxnLst>
                  <a:cxn ang="0">
                    <a:pos x="0" y="0"/>
                  </a:cxn>
                  <a:cxn ang="0">
                    <a:pos x="0" y="1"/>
                  </a:cxn>
                  <a:cxn ang="0">
                    <a:pos x="0" y="0"/>
                  </a:cxn>
                </a:cxnLst>
                <a:rect l="0" t="0" r="r" b="b"/>
                <a:pathLst>
                  <a:path h="1">
                    <a:moveTo>
                      <a:pt x="0" y="0"/>
                    </a:moveTo>
                    <a:cubicBezTo>
                      <a:pt x="0" y="0"/>
                      <a:pt x="0" y="1"/>
                      <a:pt x="0" y="1"/>
                    </a:cubicBezTo>
                    <a:cubicBezTo>
                      <a:pt x="0" y="1"/>
                      <a:pt x="0"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01" name="Freeform 77"/>
              <p:cNvSpPr/>
              <p:nvPr/>
            </p:nvSpPr>
            <p:spPr bwMode="auto">
              <a:xfrm>
                <a:off x="4157" y="2529"/>
                <a:ext cx="136" cy="79"/>
              </a:xfrm>
              <a:custGeom>
                <a:avLst/>
                <a:gdLst/>
                <a:ahLst/>
                <a:cxnLst>
                  <a:cxn ang="0">
                    <a:pos x="522" y="2"/>
                  </a:cxn>
                  <a:cxn ang="0">
                    <a:pos x="527" y="50"/>
                  </a:cxn>
                  <a:cxn ang="0">
                    <a:pos x="310" y="267"/>
                  </a:cxn>
                  <a:cxn ang="0">
                    <a:pos x="93" y="50"/>
                  </a:cxn>
                  <a:cxn ang="0">
                    <a:pos x="96" y="13"/>
                  </a:cxn>
                  <a:cxn ang="0">
                    <a:pos x="2" y="15"/>
                  </a:cxn>
                  <a:cxn ang="0">
                    <a:pos x="0" y="45"/>
                  </a:cxn>
                  <a:cxn ang="0">
                    <a:pos x="300" y="345"/>
                  </a:cxn>
                  <a:cxn ang="0">
                    <a:pos x="600" y="45"/>
                  </a:cxn>
                  <a:cxn ang="0">
                    <a:pos x="597" y="0"/>
                  </a:cxn>
                  <a:cxn ang="0">
                    <a:pos x="522" y="2"/>
                  </a:cxn>
                  <a:cxn ang="0">
                    <a:pos x="522" y="2"/>
                  </a:cxn>
                </a:cxnLst>
                <a:rect l="0" t="0" r="r" b="b"/>
                <a:pathLst>
                  <a:path w="600" h="345">
                    <a:moveTo>
                      <a:pt x="522" y="2"/>
                    </a:moveTo>
                    <a:cubicBezTo>
                      <a:pt x="525" y="17"/>
                      <a:pt x="527" y="33"/>
                      <a:pt x="527" y="50"/>
                    </a:cubicBezTo>
                    <a:cubicBezTo>
                      <a:pt x="527" y="170"/>
                      <a:pt x="430" y="267"/>
                      <a:pt x="310" y="267"/>
                    </a:cubicBezTo>
                    <a:cubicBezTo>
                      <a:pt x="190" y="267"/>
                      <a:pt x="93" y="170"/>
                      <a:pt x="93" y="50"/>
                    </a:cubicBezTo>
                    <a:cubicBezTo>
                      <a:pt x="93" y="37"/>
                      <a:pt x="94" y="25"/>
                      <a:pt x="96" y="13"/>
                    </a:cubicBezTo>
                    <a:cubicBezTo>
                      <a:pt x="2" y="15"/>
                      <a:pt x="2" y="15"/>
                      <a:pt x="2" y="15"/>
                    </a:cubicBezTo>
                    <a:cubicBezTo>
                      <a:pt x="1" y="25"/>
                      <a:pt x="0" y="35"/>
                      <a:pt x="0" y="45"/>
                    </a:cubicBezTo>
                    <a:cubicBezTo>
                      <a:pt x="0" y="211"/>
                      <a:pt x="134" y="345"/>
                      <a:pt x="300" y="345"/>
                    </a:cubicBezTo>
                    <a:cubicBezTo>
                      <a:pt x="466" y="345"/>
                      <a:pt x="600" y="211"/>
                      <a:pt x="600" y="45"/>
                    </a:cubicBezTo>
                    <a:cubicBezTo>
                      <a:pt x="600" y="30"/>
                      <a:pt x="599" y="15"/>
                      <a:pt x="597" y="0"/>
                    </a:cubicBezTo>
                    <a:cubicBezTo>
                      <a:pt x="522" y="2"/>
                      <a:pt x="522" y="2"/>
                      <a:pt x="522" y="2"/>
                    </a:cubicBezTo>
                    <a:cubicBezTo>
                      <a:pt x="522" y="2"/>
                      <a:pt x="522" y="2"/>
                      <a:pt x="522"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02" name="Freeform 78"/>
              <p:cNvSpPr/>
              <p:nvPr/>
            </p:nvSpPr>
            <p:spPr bwMode="auto">
              <a:xfrm>
                <a:off x="4261" y="2504"/>
                <a:ext cx="1" cy="0"/>
              </a:xfrm>
              <a:custGeom>
                <a:avLst/>
                <a:gdLst/>
                <a:ahLst/>
                <a:cxnLst>
                  <a:cxn ang="0">
                    <a:pos x="0" y="0"/>
                  </a:cxn>
                  <a:cxn ang="0">
                    <a:pos x="2" y="2"/>
                  </a:cxn>
                  <a:cxn ang="0">
                    <a:pos x="0" y="0"/>
                  </a:cxn>
                </a:cxnLst>
                <a:rect l="0" t="0" r="r" b="b"/>
                <a:pathLst>
                  <a:path w="2" h="2">
                    <a:moveTo>
                      <a:pt x="0" y="0"/>
                    </a:moveTo>
                    <a:cubicBezTo>
                      <a:pt x="1" y="0"/>
                      <a:pt x="1" y="1"/>
                      <a:pt x="2" y="2"/>
                    </a:cubicBezTo>
                    <a:cubicBezTo>
                      <a:pt x="1" y="1"/>
                      <a:pt x="1"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03" name="Freeform 79"/>
              <p:cNvSpPr/>
              <p:nvPr/>
            </p:nvSpPr>
            <p:spPr bwMode="auto">
              <a:xfrm>
                <a:off x="4247" y="2495"/>
                <a:ext cx="1" cy="0"/>
              </a:xfrm>
              <a:custGeom>
                <a:avLst/>
                <a:gdLst/>
                <a:ahLst/>
                <a:cxnLst>
                  <a:cxn ang="0">
                    <a:pos x="0" y="0"/>
                  </a:cxn>
                  <a:cxn ang="0">
                    <a:pos x="5" y="2"/>
                  </a:cxn>
                  <a:cxn ang="0">
                    <a:pos x="0" y="0"/>
                  </a:cxn>
                </a:cxnLst>
                <a:rect l="0" t="0" r="r" b="b"/>
                <a:pathLst>
                  <a:path w="5" h="2">
                    <a:moveTo>
                      <a:pt x="0" y="0"/>
                    </a:moveTo>
                    <a:cubicBezTo>
                      <a:pt x="2" y="0"/>
                      <a:pt x="4" y="1"/>
                      <a:pt x="5" y="2"/>
                    </a:cubicBezTo>
                    <a:cubicBezTo>
                      <a:pt x="4" y="1"/>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04" name="Freeform 80"/>
              <p:cNvSpPr/>
              <p:nvPr/>
            </p:nvSpPr>
            <p:spPr bwMode="auto">
              <a:xfrm>
                <a:off x="4264" y="2507"/>
                <a:ext cx="0" cy="0"/>
              </a:xfrm>
              <a:custGeom>
                <a:avLst/>
                <a:gdLst/>
                <a:ahLst/>
                <a:cxnLst>
                  <a:cxn ang="0">
                    <a:pos x="0" y="0"/>
                  </a:cxn>
                  <a:cxn ang="0">
                    <a:pos x="1" y="1"/>
                  </a:cxn>
                  <a:cxn ang="0">
                    <a:pos x="0" y="0"/>
                  </a:cxn>
                </a:cxnLst>
                <a:rect l="0" t="0" r="r" b="b"/>
                <a:pathLst>
                  <a:path w="1" h="1">
                    <a:moveTo>
                      <a:pt x="0" y="0"/>
                    </a:moveTo>
                    <a:cubicBezTo>
                      <a:pt x="1" y="1"/>
                      <a:pt x="1" y="1"/>
                      <a:pt x="1" y="1"/>
                    </a:cubicBezTo>
                    <a:cubicBezTo>
                      <a:pt x="1" y="1"/>
                      <a:pt x="1"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05" name="Freeform 81"/>
              <p:cNvSpPr/>
              <p:nvPr/>
            </p:nvSpPr>
            <p:spPr bwMode="auto">
              <a:xfrm>
                <a:off x="4218" y="2491"/>
                <a:ext cx="1" cy="0"/>
              </a:xfrm>
              <a:custGeom>
                <a:avLst/>
                <a:gdLst/>
                <a:ahLst/>
                <a:cxnLst>
                  <a:cxn ang="0">
                    <a:pos x="0" y="1"/>
                  </a:cxn>
                  <a:cxn ang="0">
                    <a:pos x="6" y="0"/>
                  </a:cxn>
                  <a:cxn ang="0">
                    <a:pos x="0" y="1"/>
                  </a:cxn>
                </a:cxnLst>
                <a:rect l="0" t="0" r="r" b="b"/>
                <a:pathLst>
                  <a:path w="6" h="1">
                    <a:moveTo>
                      <a:pt x="0" y="1"/>
                    </a:moveTo>
                    <a:cubicBezTo>
                      <a:pt x="2" y="1"/>
                      <a:pt x="4" y="1"/>
                      <a:pt x="6" y="0"/>
                    </a:cubicBezTo>
                    <a:cubicBezTo>
                      <a:pt x="4" y="1"/>
                      <a:pt x="2"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06" name="Freeform 82"/>
              <p:cNvSpPr/>
              <p:nvPr/>
            </p:nvSpPr>
            <p:spPr bwMode="auto">
              <a:xfrm>
                <a:off x="4230" y="2491"/>
                <a:ext cx="2" cy="0"/>
              </a:xfrm>
              <a:custGeom>
                <a:avLst/>
                <a:gdLst/>
                <a:ahLst/>
                <a:cxnLst>
                  <a:cxn ang="0">
                    <a:pos x="0" y="0"/>
                  </a:cxn>
                  <a:cxn ang="0">
                    <a:pos x="7" y="0"/>
                  </a:cxn>
                  <a:cxn ang="0">
                    <a:pos x="0" y="0"/>
                  </a:cxn>
                </a:cxnLst>
                <a:rect l="0" t="0" r="r" b="b"/>
                <a:pathLst>
                  <a:path w="7">
                    <a:moveTo>
                      <a:pt x="0" y="0"/>
                    </a:moveTo>
                    <a:cubicBezTo>
                      <a:pt x="2" y="0"/>
                      <a:pt x="4" y="0"/>
                      <a:pt x="7" y="0"/>
                    </a:cubicBezTo>
                    <a:cubicBezTo>
                      <a:pt x="4" y="0"/>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07" name="Freeform 83"/>
              <p:cNvSpPr/>
              <p:nvPr/>
            </p:nvSpPr>
            <p:spPr bwMode="auto">
              <a:xfrm>
                <a:off x="4227" y="2490"/>
                <a:ext cx="3" cy="0"/>
              </a:xfrm>
              <a:custGeom>
                <a:avLst/>
                <a:gdLst/>
                <a:ahLst/>
                <a:cxnLst>
                  <a:cxn ang="0">
                    <a:pos x="0" y="0"/>
                  </a:cxn>
                  <a:cxn ang="0">
                    <a:pos x="0" y="0"/>
                  </a:cxn>
                  <a:cxn ang="0">
                    <a:pos x="10" y="1"/>
                  </a:cxn>
                  <a:cxn ang="0">
                    <a:pos x="0" y="0"/>
                  </a:cxn>
                </a:cxnLst>
                <a:rect l="0" t="0" r="r" b="b"/>
                <a:pathLst>
                  <a:path w="10" h="1">
                    <a:moveTo>
                      <a:pt x="0" y="0"/>
                    </a:moveTo>
                    <a:cubicBezTo>
                      <a:pt x="0" y="0"/>
                      <a:pt x="0" y="0"/>
                      <a:pt x="0" y="0"/>
                    </a:cubicBezTo>
                    <a:cubicBezTo>
                      <a:pt x="3" y="0"/>
                      <a:pt x="7" y="0"/>
                      <a:pt x="10" y="1"/>
                    </a:cubicBezTo>
                    <a:cubicBezTo>
                      <a:pt x="7" y="0"/>
                      <a:pt x="3"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08" name="Freeform 84"/>
              <p:cNvSpPr/>
              <p:nvPr/>
            </p:nvSpPr>
            <p:spPr bwMode="auto">
              <a:xfrm>
                <a:off x="4222" y="2491"/>
                <a:ext cx="1" cy="0"/>
              </a:xfrm>
              <a:custGeom>
                <a:avLst/>
                <a:gdLst/>
                <a:ahLst/>
                <a:cxnLst>
                  <a:cxn ang="0">
                    <a:pos x="0" y="0"/>
                  </a:cxn>
                  <a:cxn ang="0">
                    <a:pos x="7" y="0"/>
                  </a:cxn>
                  <a:cxn ang="0">
                    <a:pos x="0" y="0"/>
                  </a:cxn>
                </a:cxnLst>
                <a:rect l="0" t="0" r="r" b="b"/>
                <a:pathLst>
                  <a:path w="7">
                    <a:moveTo>
                      <a:pt x="0" y="0"/>
                    </a:moveTo>
                    <a:cubicBezTo>
                      <a:pt x="2" y="0"/>
                      <a:pt x="4" y="0"/>
                      <a:pt x="7" y="0"/>
                    </a:cubicBezTo>
                    <a:cubicBezTo>
                      <a:pt x="4" y="0"/>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09" name="Freeform 85"/>
              <p:cNvSpPr/>
              <p:nvPr/>
            </p:nvSpPr>
            <p:spPr bwMode="auto">
              <a:xfrm>
                <a:off x="4225" y="2490"/>
                <a:ext cx="3" cy="0"/>
              </a:xfrm>
              <a:custGeom>
                <a:avLst/>
                <a:gdLst/>
                <a:ahLst/>
                <a:cxnLst>
                  <a:cxn ang="0">
                    <a:pos x="0" y="1"/>
                  </a:cxn>
                  <a:cxn ang="0">
                    <a:pos x="11" y="0"/>
                  </a:cxn>
                  <a:cxn ang="0">
                    <a:pos x="0" y="1"/>
                  </a:cxn>
                </a:cxnLst>
                <a:rect l="0" t="0" r="r" b="b"/>
                <a:pathLst>
                  <a:path w="11" h="1">
                    <a:moveTo>
                      <a:pt x="0" y="1"/>
                    </a:moveTo>
                    <a:cubicBezTo>
                      <a:pt x="4" y="0"/>
                      <a:pt x="7" y="0"/>
                      <a:pt x="11" y="0"/>
                    </a:cubicBezTo>
                    <a:cubicBezTo>
                      <a:pt x="7" y="0"/>
                      <a:pt x="4" y="0"/>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10" name="Freeform 86"/>
              <p:cNvSpPr/>
              <p:nvPr/>
            </p:nvSpPr>
            <p:spPr bwMode="auto">
              <a:xfrm>
                <a:off x="4215" y="2491"/>
                <a:ext cx="1" cy="0"/>
              </a:xfrm>
              <a:custGeom>
                <a:avLst/>
                <a:gdLst/>
                <a:ahLst/>
                <a:cxnLst>
                  <a:cxn ang="0">
                    <a:pos x="0" y="2"/>
                  </a:cxn>
                  <a:cxn ang="0">
                    <a:pos x="6" y="0"/>
                  </a:cxn>
                  <a:cxn ang="0">
                    <a:pos x="0" y="2"/>
                  </a:cxn>
                </a:cxnLst>
                <a:rect l="0" t="0" r="r" b="b"/>
                <a:pathLst>
                  <a:path w="6" h="2">
                    <a:moveTo>
                      <a:pt x="0" y="2"/>
                    </a:moveTo>
                    <a:cubicBezTo>
                      <a:pt x="2" y="1"/>
                      <a:pt x="4" y="1"/>
                      <a:pt x="6" y="0"/>
                    </a:cubicBezTo>
                    <a:cubicBezTo>
                      <a:pt x="4" y="1"/>
                      <a:pt x="2"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11" name="Freeform 87"/>
              <p:cNvSpPr/>
              <p:nvPr/>
            </p:nvSpPr>
            <p:spPr bwMode="auto">
              <a:xfrm>
                <a:off x="4220" y="2491"/>
                <a:ext cx="2" cy="0"/>
              </a:xfrm>
              <a:custGeom>
                <a:avLst/>
                <a:gdLst/>
                <a:ahLst/>
                <a:cxnLst>
                  <a:cxn ang="0">
                    <a:pos x="0" y="1"/>
                  </a:cxn>
                  <a:cxn ang="0">
                    <a:pos x="7" y="0"/>
                  </a:cxn>
                  <a:cxn ang="0">
                    <a:pos x="0" y="1"/>
                  </a:cxn>
                </a:cxnLst>
                <a:rect l="0" t="0" r="r" b="b"/>
                <a:pathLst>
                  <a:path w="7" h="1">
                    <a:moveTo>
                      <a:pt x="0" y="1"/>
                    </a:moveTo>
                    <a:cubicBezTo>
                      <a:pt x="2" y="0"/>
                      <a:pt x="5" y="0"/>
                      <a:pt x="7" y="0"/>
                    </a:cubicBezTo>
                    <a:cubicBezTo>
                      <a:pt x="5" y="0"/>
                      <a:pt x="2" y="0"/>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12" name="Freeform 88"/>
              <p:cNvSpPr/>
              <p:nvPr/>
            </p:nvSpPr>
            <p:spPr bwMode="auto">
              <a:xfrm>
                <a:off x="4242" y="2493"/>
                <a:ext cx="2" cy="1"/>
              </a:xfrm>
              <a:custGeom>
                <a:avLst/>
                <a:gdLst/>
                <a:ahLst/>
                <a:cxnLst>
                  <a:cxn ang="0">
                    <a:pos x="0" y="0"/>
                  </a:cxn>
                  <a:cxn ang="0">
                    <a:pos x="9" y="3"/>
                  </a:cxn>
                  <a:cxn ang="0">
                    <a:pos x="0" y="0"/>
                  </a:cxn>
                </a:cxnLst>
                <a:rect l="0" t="0" r="r" b="b"/>
                <a:pathLst>
                  <a:path w="9" h="3">
                    <a:moveTo>
                      <a:pt x="0" y="0"/>
                    </a:moveTo>
                    <a:cubicBezTo>
                      <a:pt x="3" y="1"/>
                      <a:pt x="6" y="2"/>
                      <a:pt x="9" y="3"/>
                    </a:cubicBezTo>
                    <a:cubicBezTo>
                      <a:pt x="6" y="2"/>
                      <a:pt x="3"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13" name="Freeform 89"/>
              <p:cNvSpPr/>
              <p:nvPr/>
            </p:nvSpPr>
            <p:spPr bwMode="auto">
              <a:xfrm>
                <a:off x="4245" y="2494"/>
                <a:ext cx="1" cy="1"/>
              </a:xfrm>
              <a:custGeom>
                <a:avLst/>
                <a:gdLst/>
                <a:ahLst/>
                <a:cxnLst>
                  <a:cxn ang="0">
                    <a:pos x="0" y="0"/>
                  </a:cxn>
                  <a:cxn ang="0">
                    <a:pos x="5" y="2"/>
                  </a:cxn>
                  <a:cxn ang="0">
                    <a:pos x="0" y="0"/>
                  </a:cxn>
                </a:cxnLst>
                <a:rect l="0" t="0" r="r" b="b"/>
                <a:pathLst>
                  <a:path w="5" h="2">
                    <a:moveTo>
                      <a:pt x="0" y="0"/>
                    </a:moveTo>
                    <a:cubicBezTo>
                      <a:pt x="2" y="0"/>
                      <a:pt x="3" y="1"/>
                      <a:pt x="5" y="2"/>
                    </a:cubicBezTo>
                    <a:cubicBezTo>
                      <a:pt x="3" y="1"/>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14" name="Freeform 90"/>
              <p:cNvSpPr/>
              <p:nvPr/>
            </p:nvSpPr>
            <p:spPr bwMode="auto">
              <a:xfrm>
                <a:off x="4240" y="2492"/>
                <a:ext cx="1" cy="1"/>
              </a:xfrm>
              <a:custGeom>
                <a:avLst/>
                <a:gdLst/>
                <a:ahLst/>
                <a:cxnLst>
                  <a:cxn ang="0">
                    <a:pos x="0" y="0"/>
                  </a:cxn>
                  <a:cxn ang="0">
                    <a:pos x="7" y="2"/>
                  </a:cxn>
                  <a:cxn ang="0">
                    <a:pos x="0" y="0"/>
                  </a:cxn>
                </a:cxnLst>
                <a:rect l="0" t="0" r="r" b="b"/>
                <a:pathLst>
                  <a:path w="7" h="2">
                    <a:moveTo>
                      <a:pt x="0" y="0"/>
                    </a:moveTo>
                    <a:cubicBezTo>
                      <a:pt x="2" y="1"/>
                      <a:pt x="5" y="2"/>
                      <a:pt x="7" y="2"/>
                    </a:cubicBezTo>
                    <a:cubicBezTo>
                      <a:pt x="5" y="2"/>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15" name="Freeform 91"/>
              <p:cNvSpPr/>
              <p:nvPr/>
            </p:nvSpPr>
            <p:spPr bwMode="auto">
              <a:xfrm>
                <a:off x="4235" y="2491"/>
                <a:ext cx="1" cy="0"/>
              </a:xfrm>
              <a:custGeom>
                <a:avLst/>
                <a:gdLst/>
                <a:ahLst/>
                <a:cxnLst>
                  <a:cxn ang="0">
                    <a:pos x="0" y="0"/>
                  </a:cxn>
                  <a:cxn ang="0">
                    <a:pos x="6" y="1"/>
                  </a:cxn>
                  <a:cxn ang="0">
                    <a:pos x="0" y="0"/>
                  </a:cxn>
                </a:cxnLst>
                <a:rect l="0" t="0" r="r" b="b"/>
                <a:pathLst>
                  <a:path w="6" h="1">
                    <a:moveTo>
                      <a:pt x="0" y="0"/>
                    </a:moveTo>
                    <a:cubicBezTo>
                      <a:pt x="2" y="1"/>
                      <a:pt x="4" y="1"/>
                      <a:pt x="6" y="1"/>
                    </a:cubicBezTo>
                    <a:cubicBezTo>
                      <a:pt x="4" y="1"/>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16" name="Freeform 92"/>
              <p:cNvSpPr/>
              <p:nvPr/>
            </p:nvSpPr>
            <p:spPr bwMode="auto">
              <a:xfrm>
                <a:off x="4233" y="2491"/>
                <a:ext cx="1" cy="0"/>
              </a:xfrm>
              <a:custGeom>
                <a:avLst/>
                <a:gdLst/>
                <a:ahLst/>
                <a:cxnLst>
                  <a:cxn ang="0">
                    <a:pos x="0" y="0"/>
                  </a:cxn>
                  <a:cxn ang="0">
                    <a:pos x="6" y="1"/>
                  </a:cxn>
                  <a:cxn ang="0">
                    <a:pos x="0" y="0"/>
                  </a:cxn>
                </a:cxnLst>
                <a:rect l="0" t="0" r="r" b="b"/>
                <a:pathLst>
                  <a:path w="6" h="1">
                    <a:moveTo>
                      <a:pt x="0" y="0"/>
                    </a:moveTo>
                    <a:cubicBezTo>
                      <a:pt x="2" y="0"/>
                      <a:pt x="4" y="0"/>
                      <a:pt x="6" y="1"/>
                    </a:cubicBezTo>
                    <a:cubicBezTo>
                      <a:pt x="4" y="0"/>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17" name="Freeform 93"/>
              <p:cNvSpPr/>
              <p:nvPr/>
            </p:nvSpPr>
            <p:spPr bwMode="auto">
              <a:xfrm>
                <a:off x="4238" y="2491"/>
                <a:ext cx="1" cy="0"/>
              </a:xfrm>
              <a:custGeom>
                <a:avLst/>
                <a:gdLst/>
                <a:ahLst/>
                <a:cxnLst>
                  <a:cxn ang="0">
                    <a:pos x="0" y="0"/>
                  </a:cxn>
                  <a:cxn ang="0">
                    <a:pos x="6" y="1"/>
                  </a:cxn>
                  <a:cxn ang="0">
                    <a:pos x="0" y="0"/>
                  </a:cxn>
                </a:cxnLst>
                <a:rect l="0" t="0" r="r" b="b"/>
                <a:pathLst>
                  <a:path w="6" h="1">
                    <a:moveTo>
                      <a:pt x="0" y="0"/>
                    </a:moveTo>
                    <a:cubicBezTo>
                      <a:pt x="2" y="1"/>
                      <a:pt x="4" y="1"/>
                      <a:pt x="6" y="1"/>
                    </a:cubicBezTo>
                    <a:cubicBezTo>
                      <a:pt x="4" y="1"/>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18" name="Freeform 94"/>
              <p:cNvSpPr/>
              <p:nvPr/>
            </p:nvSpPr>
            <p:spPr bwMode="auto">
              <a:xfrm>
                <a:off x="4157" y="2470"/>
                <a:ext cx="136" cy="62"/>
              </a:xfrm>
              <a:custGeom>
                <a:avLst/>
                <a:gdLst/>
                <a:ahLst/>
                <a:cxnLst>
                  <a:cxn ang="0">
                    <a:pos x="0" y="270"/>
                  </a:cxn>
                  <a:cxn ang="0">
                    <a:pos x="115" y="205"/>
                  </a:cxn>
                  <a:cxn ang="0">
                    <a:pos x="119" y="197"/>
                  </a:cxn>
                  <a:cxn ang="0">
                    <a:pos x="124" y="189"/>
                  </a:cxn>
                  <a:cxn ang="0">
                    <a:pos x="129" y="181"/>
                  </a:cxn>
                  <a:cxn ang="0">
                    <a:pos x="159" y="146"/>
                  </a:cxn>
                  <a:cxn ang="0">
                    <a:pos x="166" y="140"/>
                  </a:cxn>
                  <a:cxn ang="0">
                    <a:pos x="173" y="134"/>
                  </a:cxn>
                  <a:cxn ang="0">
                    <a:pos x="180" y="129"/>
                  </a:cxn>
                  <a:cxn ang="0">
                    <a:pos x="188" y="123"/>
                  </a:cxn>
                  <a:cxn ang="0">
                    <a:pos x="197" y="118"/>
                  </a:cxn>
                  <a:cxn ang="0">
                    <a:pos x="205" y="113"/>
                  </a:cxn>
                  <a:cxn ang="0">
                    <a:pos x="214" y="109"/>
                  </a:cxn>
                  <a:cxn ang="0">
                    <a:pos x="227" y="103"/>
                  </a:cxn>
                  <a:cxn ang="0">
                    <a:pos x="236" y="99"/>
                  </a:cxn>
                  <a:cxn ang="0">
                    <a:pos x="246" y="96"/>
                  </a:cxn>
                  <a:cxn ang="0">
                    <a:pos x="256" y="94"/>
                  </a:cxn>
                  <a:cxn ang="0">
                    <a:pos x="266" y="91"/>
                  </a:cxn>
                  <a:cxn ang="0">
                    <a:pos x="276" y="90"/>
                  </a:cxn>
                  <a:cxn ang="0">
                    <a:pos x="287" y="88"/>
                  </a:cxn>
                  <a:cxn ang="0">
                    <a:pos x="297" y="88"/>
                  </a:cxn>
                  <a:cxn ang="0">
                    <a:pos x="308" y="87"/>
                  </a:cxn>
                  <a:cxn ang="0">
                    <a:pos x="308" y="87"/>
                  </a:cxn>
                  <a:cxn ang="0">
                    <a:pos x="322" y="88"/>
                  </a:cxn>
                  <a:cxn ang="0">
                    <a:pos x="333" y="89"/>
                  </a:cxn>
                  <a:cxn ang="0">
                    <a:pos x="343" y="90"/>
                  </a:cxn>
                  <a:cxn ang="0">
                    <a:pos x="353" y="92"/>
                  </a:cxn>
                  <a:cxn ang="0">
                    <a:pos x="363" y="94"/>
                  </a:cxn>
                  <a:cxn ang="0">
                    <a:pos x="373" y="97"/>
                  </a:cxn>
                  <a:cxn ang="0">
                    <a:pos x="386" y="102"/>
                  </a:cxn>
                  <a:cxn ang="0">
                    <a:pos x="395" y="106"/>
                  </a:cxn>
                  <a:cxn ang="0">
                    <a:pos x="405" y="110"/>
                  </a:cxn>
                  <a:cxn ang="0">
                    <a:pos x="413" y="115"/>
                  </a:cxn>
                  <a:cxn ang="0">
                    <a:pos x="422" y="120"/>
                  </a:cxn>
                  <a:cxn ang="0">
                    <a:pos x="430" y="125"/>
                  </a:cxn>
                  <a:cxn ang="0">
                    <a:pos x="443" y="135"/>
                  </a:cxn>
                  <a:cxn ang="0">
                    <a:pos x="450" y="140"/>
                  </a:cxn>
                  <a:cxn ang="0">
                    <a:pos x="457" y="147"/>
                  </a:cxn>
                  <a:cxn ang="0">
                    <a:pos x="464" y="153"/>
                  </a:cxn>
                  <a:cxn ang="0">
                    <a:pos x="470" y="160"/>
                  </a:cxn>
                  <a:cxn ang="0">
                    <a:pos x="497" y="197"/>
                  </a:cxn>
                  <a:cxn ang="0">
                    <a:pos x="501" y="205"/>
                  </a:cxn>
                  <a:cxn ang="0">
                    <a:pos x="520" y="257"/>
                  </a:cxn>
                  <a:cxn ang="0">
                    <a:pos x="595" y="255"/>
                  </a:cxn>
                </a:cxnLst>
                <a:rect l="0" t="0" r="r" b="b"/>
                <a:pathLst>
                  <a:path w="595" h="270">
                    <a:moveTo>
                      <a:pt x="298" y="0"/>
                    </a:moveTo>
                    <a:cubicBezTo>
                      <a:pt x="142" y="0"/>
                      <a:pt x="15" y="118"/>
                      <a:pt x="0" y="270"/>
                    </a:cubicBezTo>
                    <a:cubicBezTo>
                      <a:pt x="94" y="268"/>
                      <a:pt x="94" y="268"/>
                      <a:pt x="94" y="268"/>
                    </a:cubicBezTo>
                    <a:cubicBezTo>
                      <a:pt x="98" y="245"/>
                      <a:pt x="105" y="224"/>
                      <a:pt x="115" y="205"/>
                    </a:cubicBezTo>
                    <a:cubicBezTo>
                      <a:pt x="115" y="205"/>
                      <a:pt x="115" y="204"/>
                      <a:pt x="115" y="204"/>
                    </a:cubicBezTo>
                    <a:cubicBezTo>
                      <a:pt x="116" y="202"/>
                      <a:pt x="118" y="199"/>
                      <a:pt x="119" y="197"/>
                    </a:cubicBezTo>
                    <a:cubicBezTo>
                      <a:pt x="119" y="196"/>
                      <a:pt x="120" y="196"/>
                      <a:pt x="120" y="196"/>
                    </a:cubicBezTo>
                    <a:cubicBezTo>
                      <a:pt x="121" y="193"/>
                      <a:pt x="123" y="191"/>
                      <a:pt x="124" y="189"/>
                    </a:cubicBezTo>
                    <a:cubicBezTo>
                      <a:pt x="124" y="188"/>
                      <a:pt x="125" y="188"/>
                      <a:pt x="125" y="188"/>
                    </a:cubicBezTo>
                    <a:cubicBezTo>
                      <a:pt x="126" y="185"/>
                      <a:pt x="128" y="183"/>
                      <a:pt x="129" y="181"/>
                    </a:cubicBezTo>
                    <a:cubicBezTo>
                      <a:pt x="130" y="180"/>
                      <a:pt x="130" y="180"/>
                      <a:pt x="130" y="180"/>
                    </a:cubicBezTo>
                    <a:cubicBezTo>
                      <a:pt x="139" y="168"/>
                      <a:pt x="148" y="156"/>
                      <a:pt x="159" y="146"/>
                    </a:cubicBezTo>
                    <a:cubicBezTo>
                      <a:pt x="160" y="146"/>
                      <a:pt x="160" y="145"/>
                      <a:pt x="160" y="145"/>
                    </a:cubicBezTo>
                    <a:cubicBezTo>
                      <a:pt x="162" y="143"/>
                      <a:pt x="164" y="142"/>
                      <a:pt x="166" y="140"/>
                    </a:cubicBezTo>
                    <a:cubicBezTo>
                      <a:pt x="166" y="140"/>
                      <a:pt x="167" y="139"/>
                      <a:pt x="168" y="138"/>
                    </a:cubicBezTo>
                    <a:cubicBezTo>
                      <a:pt x="169" y="137"/>
                      <a:pt x="171" y="136"/>
                      <a:pt x="173" y="134"/>
                    </a:cubicBezTo>
                    <a:cubicBezTo>
                      <a:pt x="174" y="134"/>
                      <a:pt x="175" y="133"/>
                      <a:pt x="176" y="132"/>
                    </a:cubicBezTo>
                    <a:cubicBezTo>
                      <a:pt x="177" y="131"/>
                      <a:pt x="179" y="130"/>
                      <a:pt x="180" y="129"/>
                    </a:cubicBezTo>
                    <a:cubicBezTo>
                      <a:pt x="181" y="128"/>
                      <a:pt x="183" y="127"/>
                      <a:pt x="184" y="126"/>
                    </a:cubicBezTo>
                    <a:cubicBezTo>
                      <a:pt x="185" y="125"/>
                      <a:pt x="187" y="124"/>
                      <a:pt x="188" y="123"/>
                    </a:cubicBezTo>
                    <a:cubicBezTo>
                      <a:pt x="190" y="122"/>
                      <a:pt x="191" y="122"/>
                      <a:pt x="192" y="121"/>
                    </a:cubicBezTo>
                    <a:cubicBezTo>
                      <a:pt x="194" y="120"/>
                      <a:pt x="195" y="119"/>
                      <a:pt x="197" y="118"/>
                    </a:cubicBezTo>
                    <a:cubicBezTo>
                      <a:pt x="198" y="117"/>
                      <a:pt x="199" y="116"/>
                      <a:pt x="201" y="116"/>
                    </a:cubicBezTo>
                    <a:cubicBezTo>
                      <a:pt x="202" y="115"/>
                      <a:pt x="204" y="114"/>
                      <a:pt x="205" y="113"/>
                    </a:cubicBezTo>
                    <a:cubicBezTo>
                      <a:pt x="207" y="112"/>
                      <a:pt x="208" y="112"/>
                      <a:pt x="210" y="111"/>
                    </a:cubicBezTo>
                    <a:cubicBezTo>
                      <a:pt x="211" y="110"/>
                      <a:pt x="213" y="109"/>
                      <a:pt x="214" y="109"/>
                    </a:cubicBezTo>
                    <a:cubicBezTo>
                      <a:pt x="217" y="107"/>
                      <a:pt x="220" y="106"/>
                      <a:pt x="223" y="105"/>
                    </a:cubicBezTo>
                    <a:cubicBezTo>
                      <a:pt x="224" y="104"/>
                      <a:pt x="225" y="104"/>
                      <a:pt x="227" y="103"/>
                    </a:cubicBezTo>
                    <a:cubicBezTo>
                      <a:pt x="229" y="102"/>
                      <a:pt x="230" y="102"/>
                      <a:pt x="232" y="101"/>
                    </a:cubicBezTo>
                    <a:cubicBezTo>
                      <a:pt x="234" y="100"/>
                      <a:pt x="235" y="100"/>
                      <a:pt x="236" y="99"/>
                    </a:cubicBezTo>
                    <a:cubicBezTo>
                      <a:pt x="238" y="99"/>
                      <a:pt x="240" y="98"/>
                      <a:pt x="242" y="98"/>
                    </a:cubicBezTo>
                    <a:cubicBezTo>
                      <a:pt x="243" y="97"/>
                      <a:pt x="245" y="97"/>
                      <a:pt x="246" y="96"/>
                    </a:cubicBezTo>
                    <a:cubicBezTo>
                      <a:pt x="248" y="96"/>
                      <a:pt x="250" y="95"/>
                      <a:pt x="252" y="95"/>
                    </a:cubicBezTo>
                    <a:cubicBezTo>
                      <a:pt x="253" y="94"/>
                      <a:pt x="255" y="94"/>
                      <a:pt x="256" y="94"/>
                    </a:cubicBezTo>
                    <a:cubicBezTo>
                      <a:pt x="258" y="93"/>
                      <a:pt x="260" y="93"/>
                      <a:pt x="262" y="92"/>
                    </a:cubicBezTo>
                    <a:cubicBezTo>
                      <a:pt x="263" y="92"/>
                      <a:pt x="265" y="92"/>
                      <a:pt x="266" y="91"/>
                    </a:cubicBezTo>
                    <a:cubicBezTo>
                      <a:pt x="268" y="91"/>
                      <a:pt x="270" y="91"/>
                      <a:pt x="272" y="90"/>
                    </a:cubicBezTo>
                    <a:cubicBezTo>
                      <a:pt x="274" y="90"/>
                      <a:pt x="275" y="90"/>
                      <a:pt x="276" y="90"/>
                    </a:cubicBezTo>
                    <a:cubicBezTo>
                      <a:pt x="278" y="89"/>
                      <a:pt x="281" y="89"/>
                      <a:pt x="283" y="89"/>
                    </a:cubicBezTo>
                    <a:cubicBezTo>
                      <a:pt x="284" y="89"/>
                      <a:pt x="285" y="88"/>
                      <a:pt x="287" y="88"/>
                    </a:cubicBezTo>
                    <a:cubicBezTo>
                      <a:pt x="289" y="88"/>
                      <a:pt x="291" y="88"/>
                      <a:pt x="294" y="88"/>
                    </a:cubicBezTo>
                    <a:cubicBezTo>
                      <a:pt x="295" y="88"/>
                      <a:pt x="296" y="88"/>
                      <a:pt x="297" y="88"/>
                    </a:cubicBezTo>
                    <a:cubicBezTo>
                      <a:pt x="301" y="87"/>
                      <a:pt x="304" y="87"/>
                      <a:pt x="308" y="87"/>
                    </a:cubicBezTo>
                    <a:cubicBezTo>
                      <a:pt x="308" y="87"/>
                      <a:pt x="308" y="87"/>
                      <a:pt x="308" y="87"/>
                    </a:cubicBezTo>
                    <a:cubicBezTo>
                      <a:pt x="308" y="87"/>
                      <a:pt x="308" y="87"/>
                      <a:pt x="308" y="87"/>
                    </a:cubicBezTo>
                    <a:cubicBezTo>
                      <a:pt x="308" y="87"/>
                      <a:pt x="308" y="87"/>
                      <a:pt x="308" y="87"/>
                    </a:cubicBezTo>
                    <a:cubicBezTo>
                      <a:pt x="311" y="87"/>
                      <a:pt x="315" y="87"/>
                      <a:pt x="318" y="88"/>
                    </a:cubicBezTo>
                    <a:cubicBezTo>
                      <a:pt x="320" y="88"/>
                      <a:pt x="321" y="88"/>
                      <a:pt x="322" y="88"/>
                    </a:cubicBezTo>
                    <a:cubicBezTo>
                      <a:pt x="324" y="88"/>
                      <a:pt x="326" y="88"/>
                      <a:pt x="329" y="88"/>
                    </a:cubicBezTo>
                    <a:cubicBezTo>
                      <a:pt x="330" y="88"/>
                      <a:pt x="331" y="89"/>
                      <a:pt x="333" y="89"/>
                    </a:cubicBezTo>
                    <a:cubicBezTo>
                      <a:pt x="335" y="89"/>
                      <a:pt x="337" y="89"/>
                      <a:pt x="339" y="90"/>
                    </a:cubicBezTo>
                    <a:cubicBezTo>
                      <a:pt x="340" y="90"/>
                      <a:pt x="342" y="90"/>
                      <a:pt x="343" y="90"/>
                    </a:cubicBezTo>
                    <a:cubicBezTo>
                      <a:pt x="345" y="91"/>
                      <a:pt x="347" y="91"/>
                      <a:pt x="349" y="91"/>
                    </a:cubicBezTo>
                    <a:cubicBezTo>
                      <a:pt x="351" y="92"/>
                      <a:pt x="352" y="92"/>
                      <a:pt x="353" y="92"/>
                    </a:cubicBezTo>
                    <a:cubicBezTo>
                      <a:pt x="355" y="93"/>
                      <a:pt x="357" y="93"/>
                      <a:pt x="359" y="93"/>
                    </a:cubicBezTo>
                    <a:cubicBezTo>
                      <a:pt x="361" y="94"/>
                      <a:pt x="362" y="94"/>
                      <a:pt x="363" y="94"/>
                    </a:cubicBezTo>
                    <a:cubicBezTo>
                      <a:pt x="365" y="95"/>
                      <a:pt x="368" y="96"/>
                      <a:pt x="370" y="96"/>
                    </a:cubicBezTo>
                    <a:cubicBezTo>
                      <a:pt x="371" y="97"/>
                      <a:pt x="372" y="97"/>
                      <a:pt x="373" y="97"/>
                    </a:cubicBezTo>
                    <a:cubicBezTo>
                      <a:pt x="376" y="98"/>
                      <a:pt x="379" y="99"/>
                      <a:pt x="382" y="100"/>
                    </a:cubicBezTo>
                    <a:cubicBezTo>
                      <a:pt x="383" y="101"/>
                      <a:pt x="384" y="101"/>
                      <a:pt x="386" y="102"/>
                    </a:cubicBezTo>
                    <a:cubicBezTo>
                      <a:pt x="388" y="102"/>
                      <a:pt x="389" y="103"/>
                      <a:pt x="391" y="104"/>
                    </a:cubicBezTo>
                    <a:cubicBezTo>
                      <a:pt x="393" y="104"/>
                      <a:pt x="394" y="105"/>
                      <a:pt x="395" y="106"/>
                    </a:cubicBezTo>
                    <a:cubicBezTo>
                      <a:pt x="397" y="106"/>
                      <a:pt x="399" y="107"/>
                      <a:pt x="400" y="108"/>
                    </a:cubicBezTo>
                    <a:cubicBezTo>
                      <a:pt x="402" y="109"/>
                      <a:pt x="403" y="109"/>
                      <a:pt x="405" y="110"/>
                    </a:cubicBezTo>
                    <a:cubicBezTo>
                      <a:pt x="406" y="111"/>
                      <a:pt x="408" y="111"/>
                      <a:pt x="409" y="112"/>
                    </a:cubicBezTo>
                    <a:cubicBezTo>
                      <a:pt x="410" y="113"/>
                      <a:pt x="412" y="114"/>
                      <a:pt x="413" y="115"/>
                    </a:cubicBezTo>
                    <a:cubicBezTo>
                      <a:pt x="415" y="115"/>
                      <a:pt x="416" y="116"/>
                      <a:pt x="417" y="117"/>
                    </a:cubicBezTo>
                    <a:cubicBezTo>
                      <a:pt x="419" y="118"/>
                      <a:pt x="420" y="119"/>
                      <a:pt x="422" y="120"/>
                    </a:cubicBezTo>
                    <a:cubicBezTo>
                      <a:pt x="423" y="120"/>
                      <a:pt x="424" y="121"/>
                      <a:pt x="425" y="122"/>
                    </a:cubicBezTo>
                    <a:cubicBezTo>
                      <a:pt x="427" y="123"/>
                      <a:pt x="429" y="124"/>
                      <a:pt x="430" y="125"/>
                    </a:cubicBezTo>
                    <a:cubicBezTo>
                      <a:pt x="430" y="125"/>
                      <a:pt x="430" y="125"/>
                      <a:pt x="431" y="125"/>
                    </a:cubicBezTo>
                    <a:cubicBezTo>
                      <a:pt x="435" y="128"/>
                      <a:pt x="439" y="131"/>
                      <a:pt x="443" y="135"/>
                    </a:cubicBezTo>
                    <a:cubicBezTo>
                      <a:pt x="444" y="135"/>
                      <a:pt x="444" y="135"/>
                      <a:pt x="445" y="136"/>
                    </a:cubicBezTo>
                    <a:cubicBezTo>
                      <a:pt x="447" y="137"/>
                      <a:pt x="448" y="139"/>
                      <a:pt x="450" y="140"/>
                    </a:cubicBezTo>
                    <a:cubicBezTo>
                      <a:pt x="451" y="141"/>
                      <a:pt x="451" y="141"/>
                      <a:pt x="452" y="142"/>
                    </a:cubicBezTo>
                    <a:cubicBezTo>
                      <a:pt x="454" y="144"/>
                      <a:pt x="455" y="145"/>
                      <a:pt x="457" y="147"/>
                    </a:cubicBezTo>
                    <a:cubicBezTo>
                      <a:pt x="458" y="147"/>
                      <a:pt x="458" y="148"/>
                      <a:pt x="459" y="149"/>
                    </a:cubicBezTo>
                    <a:cubicBezTo>
                      <a:pt x="461" y="150"/>
                      <a:pt x="462" y="152"/>
                      <a:pt x="464" y="153"/>
                    </a:cubicBezTo>
                    <a:cubicBezTo>
                      <a:pt x="464" y="154"/>
                      <a:pt x="465" y="155"/>
                      <a:pt x="466" y="155"/>
                    </a:cubicBezTo>
                    <a:cubicBezTo>
                      <a:pt x="467" y="157"/>
                      <a:pt x="469" y="159"/>
                      <a:pt x="470" y="160"/>
                    </a:cubicBezTo>
                    <a:cubicBezTo>
                      <a:pt x="471" y="161"/>
                      <a:pt x="471" y="161"/>
                      <a:pt x="471" y="161"/>
                    </a:cubicBezTo>
                    <a:cubicBezTo>
                      <a:pt x="481" y="172"/>
                      <a:pt x="489" y="184"/>
                      <a:pt x="497" y="197"/>
                    </a:cubicBezTo>
                    <a:cubicBezTo>
                      <a:pt x="497" y="197"/>
                      <a:pt x="497" y="197"/>
                      <a:pt x="497" y="198"/>
                    </a:cubicBezTo>
                    <a:cubicBezTo>
                      <a:pt x="498" y="200"/>
                      <a:pt x="500" y="203"/>
                      <a:pt x="501" y="205"/>
                    </a:cubicBezTo>
                    <a:cubicBezTo>
                      <a:pt x="501" y="205"/>
                      <a:pt x="501" y="206"/>
                      <a:pt x="501" y="206"/>
                    </a:cubicBezTo>
                    <a:cubicBezTo>
                      <a:pt x="510" y="222"/>
                      <a:pt x="516" y="239"/>
                      <a:pt x="520" y="257"/>
                    </a:cubicBezTo>
                    <a:cubicBezTo>
                      <a:pt x="520" y="257"/>
                      <a:pt x="520" y="257"/>
                      <a:pt x="520" y="257"/>
                    </a:cubicBezTo>
                    <a:cubicBezTo>
                      <a:pt x="595" y="255"/>
                      <a:pt x="595" y="255"/>
                      <a:pt x="595" y="255"/>
                    </a:cubicBezTo>
                    <a:cubicBezTo>
                      <a:pt x="573" y="111"/>
                      <a:pt x="449" y="0"/>
                      <a:pt x="298"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19" name="Freeform 95"/>
              <p:cNvSpPr/>
              <p:nvPr/>
            </p:nvSpPr>
            <p:spPr bwMode="auto">
              <a:xfrm>
                <a:off x="4057" y="2528"/>
                <a:ext cx="340" cy="183"/>
              </a:xfrm>
              <a:custGeom>
                <a:avLst/>
                <a:gdLst/>
                <a:ahLst/>
                <a:cxnLst>
                  <a:cxn ang="0">
                    <a:pos x="1252" y="0"/>
                  </a:cxn>
                  <a:cxn ang="0">
                    <a:pos x="1107" y="4"/>
                  </a:cxn>
                  <a:cxn ang="0">
                    <a:pos x="1110" y="50"/>
                  </a:cxn>
                  <a:cxn ang="0">
                    <a:pos x="738" y="422"/>
                  </a:cxn>
                  <a:cxn ang="0">
                    <a:pos x="366" y="50"/>
                  </a:cxn>
                  <a:cxn ang="0">
                    <a:pos x="367" y="22"/>
                  </a:cxn>
                  <a:cxn ang="0">
                    <a:pos x="1" y="31"/>
                  </a:cxn>
                  <a:cxn ang="0">
                    <a:pos x="0" y="50"/>
                  </a:cxn>
                  <a:cxn ang="0">
                    <a:pos x="749" y="799"/>
                  </a:cxn>
                  <a:cxn ang="0">
                    <a:pos x="1495" y="121"/>
                  </a:cxn>
                  <a:cxn ang="0">
                    <a:pos x="1484" y="117"/>
                  </a:cxn>
                  <a:cxn ang="0">
                    <a:pos x="1252" y="0"/>
                  </a:cxn>
                </a:cxnLst>
                <a:rect l="0" t="0" r="r" b="b"/>
                <a:pathLst>
                  <a:path w="1495" h="799">
                    <a:moveTo>
                      <a:pt x="1252" y="0"/>
                    </a:moveTo>
                    <a:cubicBezTo>
                      <a:pt x="1107" y="4"/>
                      <a:pt x="1107" y="4"/>
                      <a:pt x="1107" y="4"/>
                    </a:cubicBezTo>
                    <a:cubicBezTo>
                      <a:pt x="1109" y="19"/>
                      <a:pt x="1110" y="34"/>
                      <a:pt x="1110" y="50"/>
                    </a:cubicBezTo>
                    <a:cubicBezTo>
                      <a:pt x="1110" y="255"/>
                      <a:pt x="944" y="422"/>
                      <a:pt x="738" y="422"/>
                    </a:cubicBezTo>
                    <a:cubicBezTo>
                      <a:pt x="533" y="422"/>
                      <a:pt x="366" y="255"/>
                      <a:pt x="366" y="50"/>
                    </a:cubicBezTo>
                    <a:cubicBezTo>
                      <a:pt x="366" y="40"/>
                      <a:pt x="366" y="31"/>
                      <a:pt x="367" y="22"/>
                    </a:cubicBezTo>
                    <a:cubicBezTo>
                      <a:pt x="1" y="31"/>
                      <a:pt x="1" y="31"/>
                      <a:pt x="1" y="31"/>
                    </a:cubicBezTo>
                    <a:cubicBezTo>
                      <a:pt x="1" y="37"/>
                      <a:pt x="0" y="44"/>
                      <a:pt x="0" y="50"/>
                    </a:cubicBezTo>
                    <a:cubicBezTo>
                      <a:pt x="0" y="463"/>
                      <a:pt x="336" y="799"/>
                      <a:pt x="749" y="799"/>
                    </a:cubicBezTo>
                    <a:cubicBezTo>
                      <a:pt x="1139" y="799"/>
                      <a:pt x="1459" y="501"/>
                      <a:pt x="1495" y="121"/>
                    </a:cubicBezTo>
                    <a:cubicBezTo>
                      <a:pt x="1484" y="117"/>
                      <a:pt x="1484" y="117"/>
                      <a:pt x="1484" y="117"/>
                    </a:cubicBezTo>
                    <a:lnTo>
                      <a:pt x="1252" y="0"/>
                    </a:ln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20" name="Freeform 96"/>
              <p:cNvSpPr/>
              <p:nvPr/>
            </p:nvSpPr>
            <p:spPr bwMode="auto">
              <a:xfrm>
                <a:off x="4057" y="2367"/>
                <a:ext cx="341" cy="188"/>
              </a:xfrm>
              <a:custGeom>
                <a:avLst/>
                <a:gdLst/>
                <a:ahLst/>
                <a:cxnLst>
                  <a:cxn ang="0">
                    <a:pos x="748" y="0"/>
                  </a:cxn>
                  <a:cxn ang="0">
                    <a:pos x="0" y="730"/>
                  </a:cxn>
                  <a:cxn ang="0">
                    <a:pos x="366" y="721"/>
                  </a:cxn>
                  <a:cxn ang="0">
                    <a:pos x="737" y="377"/>
                  </a:cxn>
                  <a:cxn ang="0">
                    <a:pos x="1106" y="703"/>
                  </a:cxn>
                  <a:cxn ang="0">
                    <a:pos x="1251" y="699"/>
                  </a:cxn>
                  <a:cxn ang="0">
                    <a:pos x="1483" y="816"/>
                  </a:cxn>
                  <a:cxn ang="0">
                    <a:pos x="1494" y="820"/>
                  </a:cxn>
                  <a:cxn ang="0">
                    <a:pos x="1497" y="749"/>
                  </a:cxn>
                  <a:cxn ang="0">
                    <a:pos x="748" y="0"/>
                  </a:cxn>
                </a:cxnLst>
                <a:rect l="0" t="0" r="r" b="b"/>
                <a:pathLst>
                  <a:path w="1497" h="820">
                    <a:moveTo>
                      <a:pt x="748" y="0"/>
                    </a:moveTo>
                    <a:cubicBezTo>
                      <a:pt x="341" y="0"/>
                      <a:pt x="10" y="325"/>
                      <a:pt x="0" y="730"/>
                    </a:cubicBezTo>
                    <a:cubicBezTo>
                      <a:pt x="366" y="721"/>
                      <a:pt x="366" y="721"/>
                      <a:pt x="366" y="721"/>
                    </a:cubicBezTo>
                    <a:cubicBezTo>
                      <a:pt x="380" y="528"/>
                      <a:pt x="541" y="377"/>
                      <a:pt x="737" y="377"/>
                    </a:cubicBezTo>
                    <a:cubicBezTo>
                      <a:pt x="927" y="377"/>
                      <a:pt x="1084" y="519"/>
                      <a:pt x="1106" y="703"/>
                    </a:cubicBezTo>
                    <a:cubicBezTo>
                      <a:pt x="1251" y="699"/>
                      <a:pt x="1251" y="699"/>
                      <a:pt x="1251" y="699"/>
                    </a:cubicBezTo>
                    <a:cubicBezTo>
                      <a:pt x="1483" y="816"/>
                      <a:pt x="1483" y="816"/>
                      <a:pt x="1483" y="816"/>
                    </a:cubicBezTo>
                    <a:cubicBezTo>
                      <a:pt x="1494" y="820"/>
                      <a:pt x="1494" y="820"/>
                      <a:pt x="1494" y="820"/>
                    </a:cubicBezTo>
                    <a:cubicBezTo>
                      <a:pt x="1496" y="797"/>
                      <a:pt x="1497" y="773"/>
                      <a:pt x="1497" y="749"/>
                    </a:cubicBezTo>
                    <a:cubicBezTo>
                      <a:pt x="1497" y="335"/>
                      <a:pt x="1162" y="0"/>
                      <a:pt x="748"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grpSp>
        <p:cxnSp>
          <p:nvCxnSpPr>
            <p:cNvPr id="18" name="直接连接符 17"/>
            <p:cNvCxnSpPr/>
            <p:nvPr/>
          </p:nvCxnSpPr>
          <p:spPr>
            <a:xfrm>
              <a:off x="8890" y="2262"/>
              <a:ext cx="1417" cy="7"/>
            </a:xfrm>
            <a:prstGeom prst="line">
              <a:avLst/>
            </a:prstGeom>
            <a:gradFill rotWithShape="1">
              <a:gsLst>
                <a:gs pos="0">
                  <a:schemeClr val="bg2"/>
                </a:gs>
                <a:gs pos="100000">
                  <a:schemeClr val="bg2">
                    <a:gamma/>
                    <a:shade val="46275"/>
                    <a:invGamma/>
                  </a:schemeClr>
                </a:gs>
              </a:gsLst>
              <a:lin ang="5400000" scaled="1"/>
            </a:gradFill>
            <a:ln w="12700" cap="flat" cmpd="sng" algn="ctr">
              <a:solidFill>
                <a:srgbClr val="C70019"/>
              </a:solidFill>
              <a:prstDash val="solid"/>
              <a:round/>
              <a:headEnd type="none" w="med" len="med"/>
              <a:tailEnd type="none" w="med" len="med"/>
            </a:ln>
          </p:spPr>
        </p:cxnSp>
      </p:grpSp>
      <p:sp>
        <p:nvSpPr>
          <p:cNvPr id="19" name="文本框 18"/>
          <p:cNvSpPr txBox="1"/>
          <p:nvPr/>
        </p:nvSpPr>
        <p:spPr>
          <a:xfrm>
            <a:off x="681029" y="1517412"/>
            <a:ext cx="5486484" cy="738664"/>
          </a:xfrm>
          <a:prstGeom prst="rect">
            <a:avLst/>
          </a:prstGeom>
          <a:noFill/>
        </p:spPr>
        <p:txBody>
          <a:bodyPr wrap="square" rtlCol="0">
            <a:spAutoFit/>
          </a:bodyPr>
          <a:lstStyle/>
          <a:p>
            <a:pPr>
              <a:lnSpc>
                <a:spcPct val="150000"/>
              </a:lnSpc>
            </a:pPr>
            <a:r>
              <a:rPr lang="zh-CN" altLang="en-US" sz="1400" b="1" dirty="0"/>
              <a:t>采用功率</a:t>
            </a:r>
            <a:r>
              <a:rPr lang="zh-CN" altLang="en-US" sz="1400" b="1" dirty="0" smtClean="0"/>
              <a:t>双向流动电</a:t>
            </a:r>
            <a:r>
              <a:rPr lang="zh-CN" altLang="en-US" sz="1400" b="1" dirty="0"/>
              <a:t>驱动</a:t>
            </a:r>
            <a:r>
              <a:rPr lang="zh-CN" altLang="en-US" sz="1400" b="1" dirty="0" smtClean="0"/>
              <a:t>系统</a:t>
            </a:r>
            <a:r>
              <a:rPr lang="zh-CN" altLang="en-US" sz="1400" b="1" dirty="0"/>
              <a:t>，通过能量管理系统</a:t>
            </a:r>
            <a:r>
              <a:rPr lang="zh-CN" altLang="en-US" sz="1400" b="1" dirty="0" smtClean="0"/>
              <a:t>，实现制动反拖、自动启停、双模空调等技术应用，使发动机始终工作在最经济状态。</a:t>
            </a:r>
            <a:endParaRPr lang="zh-CN" altLang="en-US" sz="1400" b="1" dirty="0"/>
          </a:p>
        </p:txBody>
      </p:sp>
      <p:sp>
        <p:nvSpPr>
          <p:cNvPr id="117" name="矩形 116"/>
          <p:cNvSpPr/>
          <p:nvPr/>
        </p:nvSpPr>
        <p:spPr>
          <a:xfrm>
            <a:off x="6364848" y="1024345"/>
            <a:ext cx="2847230" cy="424180"/>
          </a:xfrm>
          <a:prstGeom prst="rect">
            <a:avLst/>
          </a:prstGeom>
          <a:solidFill>
            <a:schemeClr val="accent1"/>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bg1"/>
              </a:solidFill>
              <a:effectLst/>
              <a:latin typeface="Arial" panose="020B0604020202020204" pitchFamily="34" charset="0"/>
              <a:ea typeface="黑体" panose="02010609060101010101" pitchFamily="49" charset="-122"/>
            </a:endParaRPr>
          </a:p>
        </p:txBody>
      </p:sp>
      <p:sp>
        <p:nvSpPr>
          <p:cNvPr id="118" name="文本框 117"/>
          <p:cNvSpPr txBox="1"/>
          <p:nvPr/>
        </p:nvSpPr>
        <p:spPr>
          <a:xfrm>
            <a:off x="7467842" y="943700"/>
            <a:ext cx="309880" cy="506730"/>
          </a:xfrm>
          <a:prstGeom prst="rect">
            <a:avLst/>
          </a:prstGeom>
          <a:noFill/>
        </p:spPr>
        <p:txBody>
          <a:bodyPr wrap="none" rtlCol="0" anchor="t">
            <a:spAutoFit/>
          </a:bodyPr>
          <a:lstStyle/>
          <a:p>
            <a:pPr algn="just">
              <a:lnSpc>
                <a:spcPct val="150000"/>
              </a:lnSpc>
            </a:pPr>
            <a:endParaRPr lang="zh-CN" altLang="en-US"/>
          </a:p>
        </p:txBody>
      </p:sp>
      <p:sp>
        <p:nvSpPr>
          <p:cNvPr id="119" name="文本框 118"/>
          <p:cNvSpPr txBox="1"/>
          <p:nvPr/>
        </p:nvSpPr>
        <p:spPr>
          <a:xfrm>
            <a:off x="7467842" y="943700"/>
            <a:ext cx="309880" cy="506730"/>
          </a:xfrm>
          <a:prstGeom prst="rect">
            <a:avLst/>
          </a:prstGeom>
          <a:noFill/>
        </p:spPr>
        <p:txBody>
          <a:bodyPr wrap="none" rtlCol="0" anchor="t">
            <a:spAutoFit/>
          </a:bodyPr>
          <a:lstStyle/>
          <a:p>
            <a:pPr algn="just">
              <a:lnSpc>
                <a:spcPct val="150000"/>
              </a:lnSpc>
            </a:pPr>
            <a:endParaRPr lang="zh-CN" altLang="en-US"/>
          </a:p>
        </p:txBody>
      </p:sp>
      <p:sp>
        <p:nvSpPr>
          <p:cNvPr id="120" name="文本框 119"/>
          <p:cNvSpPr txBox="1"/>
          <p:nvPr/>
        </p:nvSpPr>
        <p:spPr>
          <a:xfrm>
            <a:off x="6340418" y="1050720"/>
            <a:ext cx="2723823" cy="369332"/>
          </a:xfrm>
          <a:prstGeom prst="rect">
            <a:avLst/>
          </a:prstGeom>
          <a:noFill/>
        </p:spPr>
        <p:txBody>
          <a:bodyPr wrap="none" rtlCol="0" anchor="t">
            <a:spAutoFit/>
          </a:bodyPr>
          <a:lstStyle/>
          <a:p>
            <a:pPr algn="l"/>
            <a:r>
              <a:rPr lang="zh-CN" altLang="en-US" b="1" dirty="0" smtClean="0">
                <a:solidFill>
                  <a:schemeClr val="bg1"/>
                </a:solidFill>
                <a:sym typeface="+mn-ea"/>
              </a:rPr>
              <a:t>（二）矿车永磁驱动</a:t>
            </a:r>
            <a:r>
              <a:rPr lang="zh-CN" altLang="en-US" b="1" dirty="0">
                <a:solidFill>
                  <a:schemeClr val="bg1"/>
                </a:solidFill>
                <a:sym typeface="+mn-ea"/>
              </a:rPr>
              <a:t>技术</a:t>
            </a:r>
            <a:endParaRPr lang="zh-CN" altLang="en-US" b="1" dirty="0" smtClean="0">
              <a:solidFill>
                <a:schemeClr val="bg1"/>
              </a:solidFill>
              <a:sym typeface="+mn-ea"/>
            </a:endParaRPr>
          </a:p>
        </p:txBody>
      </p:sp>
      <p:grpSp>
        <p:nvGrpSpPr>
          <p:cNvPr id="121" name="组合 120"/>
          <p:cNvGrpSpPr/>
          <p:nvPr/>
        </p:nvGrpSpPr>
        <p:grpSpPr>
          <a:xfrm>
            <a:off x="9205641" y="1066563"/>
            <a:ext cx="899160" cy="356235"/>
            <a:chOff x="8890" y="1707"/>
            <a:chExt cx="1416" cy="561"/>
          </a:xfrm>
        </p:grpSpPr>
        <p:grpSp>
          <p:nvGrpSpPr>
            <p:cNvPr id="122" name="组合 121"/>
            <p:cNvGrpSpPr/>
            <p:nvPr/>
          </p:nvGrpSpPr>
          <p:grpSpPr>
            <a:xfrm>
              <a:off x="9107" y="1707"/>
              <a:ext cx="1057" cy="555"/>
              <a:chOff x="3227" y="2040"/>
              <a:chExt cx="1276" cy="670"/>
            </a:xfrm>
          </p:grpSpPr>
          <p:sp>
            <p:nvSpPr>
              <p:cNvPr id="124" name="Oval 6"/>
              <p:cNvSpPr>
                <a:spLocks noChangeArrowheads="1"/>
              </p:cNvSpPr>
              <p:nvPr/>
            </p:nvSpPr>
            <p:spPr bwMode="auto">
              <a:xfrm>
                <a:off x="3633" y="2528"/>
                <a:ext cx="25" cy="25"/>
              </a:xfrm>
              <a:prstGeom prst="ellipse">
                <a:avLst/>
              </a:pr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25" name="Freeform 7"/>
              <p:cNvSpPr>
                <a:spLocks noEditPoints="1"/>
              </p:cNvSpPr>
              <p:nvPr/>
            </p:nvSpPr>
            <p:spPr bwMode="auto">
              <a:xfrm>
                <a:off x="3575" y="2470"/>
                <a:ext cx="136" cy="138"/>
              </a:xfrm>
              <a:custGeom>
                <a:avLst/>
                <a:gdLst/>
                <a:ahLst/>
                <a:cxnLst>
                  <a:cxn ang="0">
                    <a:pos x="300" y="0"/>
                  </a:cxn>
                  <a:cxn ang="0">
                    <a:pos x="0" y="300"/>
                  </a:cxn>
                  <a:cxn ang="0">
                    <a:pos x="300" y="600"/>
                  </a:cxn>
                  <a:cxn ang="0">
                    <a:pos x="600" y="300"/>
                  </a:cxn>
                  <a:cxn ang="0">
                    <a:pos x="300" y="0"/>
                  </a:cxn>
                  <a:cxn ang="0">
                    <a:pos x="310" y="522"/>
                  </a:cxn>
                  <a:cxn ang="0">
                    <a:pos x="93" y="305"/>
                  </a:cxn>
                  <a:cxn ang="0">
                    <a:pos x="310" y="87"/>
                  </a:cxn>
                  <a:cxn ang="0">
                    <a:pos x="527" y="305"/>
                  </a:cxn>
                  <a:cxn ang="0">
                    <a:pos x="310" y="522"/>
                  </a:cxn>
                </a:cxnLst>
                <a:rect l="0" t="0" r="r" b="b"/>
                <a:pathLst>
                  <a:path w="600" h="600">
                    <a:moveTo>
                      <a:pt x="300" y="0"/>
                    </a:moveTo>
                    <a:cubicBezTo>
                      <a:pt x="135" y="0"/>
                      <a:pt x="0" y="134"/>
                      <a:pt x="0" y="300"/>
                    </a:cubicBezTo>
                    <a:cubicBezTo>
                      <a:pt x="0" y="466"/>
                      <a:pt x="135" y="600"/>
                      <a:pt x="300" y="600"/>
                    </a:cubicBezTo>
                    <a:cubicBezTo>
                      <a:pt x="466" y="600"/>
                      <a:pt x="600" y="466"/>
                      <a:pt x="600" y="300"/>
                    </a:cubicBezTo>
                    <a:cubicBezTo>
                      <a:pt x="600" y="134"/>
                      <a:pt x="466" y="0"/>
                      <a:pt x="300" y="0"/>
                    </a:cubicBezTo>
                    <a:close/>
                    <a:moveTo>
                      <a:pt x="310" y="522"/>
                    </a:moveTo>
                    <a:cubicBezTo>
                      <a:pt x="190" y="522"/>
                      <a:pt x="93" y="425"/>
                      <a:pt x="93" y="305"/>
                    </a:cubicBezTo>
                    <a:cubicBezTo>
                      <a:pt x="93" y="185"/>
                      <a:pt x="190" y="87"/>
                      <a:pt x="310" y="87"/>
                    </a:cubicBezTo>
                    <a:cubicBezTo>
                      <a:pt x="430" y="87"/>
                      <a:pt x="527" y="185"/>
                      <a:pt x="527" y="305"/>
                    </a:cubicBezTo>
                    <a:cubicBezTo>
                      <a:pt x="527" y="425"/>
                      <a:pt x="430" y="522"/>
                      <a:pt x="310" y="52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26" name="Freeform 8"/>
              <p:cNvSpPr>
                <a:spLocks noEditPoints="1"/>
              </p:cNvSpPr>
              <p:nvPr/>
            </p:nvSpPr>
            <p:spPr bwMode="auto">
              <a:xfrm>
                <a:off x="3475" y="2367"/>
                <a:ext cx="341" cy="343"/>
              </a:xfrm>
              <a:custGeom>
                <a:avLst/>
                <a:gdLst/>
                <a:ahLst/>
                <a:cxnLst>
                  <a:cxn ang="0">
                    <a:pos x="748" y="0"/>
                  </a:cxn>
                  <a:cxn ang="0">
                    <a:pos x="0" y="749"/>
                  </a:cxn>
                  <a:cxn ang="0">
                    <a:pos x="748" y="1498"/>
                  </a:cxn>
                  <a:cxn ang="0">
                    <a:pos x="1497" y="749"/>
                  </a:cxn>
                  <a:cxn ang="0">
                    <a:pos x="748" y="0"/>
                  </a:cxn>
                  <a:cxn ang="0">
                    <a:pos x="737" y="1121"/>
                  </a:cxn>
                  <a:cxn ang="0">
                    <a:pos x="365" y="749"/>
                  </a:cxn>
                  <a:cxn ang="0">
                    <a:pos x="737" y="377"/>
                  </a:cxn>
                  <a:cxn ang="0">
                    <a:pos x="1109" y="749"/>
                  </a:cxn>
                  <a:cxn ang="0">
                    <a:pos x="737" y="1121"/>
                  </a:cxn>
                </a:cxnLst>
                <a:rect l="0" t="0" r="r" b="b"/>
                <a:pathLst>
                  <a:path w="1497" h="1498">
                    <a:moveTo>
                      <a:pt x="748" y="0"/>
                    </a:moveTo>
                    <a:cubicBezTo>
                      <a:pt x="335" y="0"/>
                      <a:pt x="0" y="335"/>
                      <a:pt x="0" y="749"/>
                    </a:cubicBezTo>
                    <a:cubicBezTo>
                      <a:pt x="0" y="1162"/>
                      <a:pt x="335" y="1498"/>
                      <a:pt x="748" y="1498"/>
                    </a:cubicBezTo>
                    <a:cubicBezTo>
                      <a:pt x="1162" y="1498"/>
                      <a:pt x="1497" y="1162"/>
                      <a:pt x="1497" y="749"/>
                    </a:cubicBezTo>
                    <a:cubicBezTo>
                      <a:pt x="1497" y="335"/>
                      <a:pt x="1162" y="0"/>
                      <a:pt x="748" y="0"/>
                    </a:cubicBezTo>
                    <a:close/>
                    <a:moveTo>
                      <a:pt x="737" y="1121"/>
                    </a:moveTo>
                    <a:cubicBezTo>
                      <a:pt x="532" y="1121"/>
                      <a:pt x="365" y="954"/>
                      <a:pt x="365" y="749"/>
                    </a:cubicBezTo>
                    <a:cubicBezTo>
                      <a:pt x="365" y="543"/>
                      <a:pt x="532" y="377"/>
                      <a:pt x="737" y="377"/>
                    </a:cubicBezTo>
                    <a:cubicBezTo>
                      <a:pt x="943" y="377"/>
                      <a:pt x="1109" y="543"/>
                      <a:pt x="1109" y="749"/>
                    </a:cubicBezTo>
                    <a:cubicBezTo>
                      <a:pt x="1109" y="954"/>
                      <a:pt x="943" y="1121"/>
                      <a:pt x="737" y="112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27" name="Oval 9"/>
              <p:cNvSpPr>
                <a:spLocks noChangeArrowheads="1"/>
              </p:cNvSpPr>
              <p:nvPr/>
            </p:nvSpPr>
            <p:spPr bwMode="auto">
              <a:xfrm>
                <a:off x="4215" y="2528"/>
                <a:ext cx="25" cy="25"/>
              </a:xfrm>
              <a:prstGeom prst="ellipse">
                <a:avLst/>
              </a:pr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28" name="Freeform 10"/>
              <p:cNvSpPr/>
              <p:nvPr/>
            </p:nvSpPr>
            <p:spPr bwMode="auto">
              <a:xfrm>
                <a:off x="4219" y="2528"/>
                <a:ext cx="16" cy="3"/>
              </a:xfrm>
              <a:custGeom>
                <a:avLst/>
                <a:gdLst/>
                <a:ahLst/>
                <a:cxnLst>
                  <a:cxn ang="0">
                    <a:pos x="36" y="0"/>
                  </a:cxn>
                  <a:cxn ang="0">
                    <a:pos x="0" y="13"/>
                  </a:cxn>
                  <a:cxn ang="0">
                    <a:pos x="69" y="12"/>
                  </a:cxn>
                  <a:cxn ang="0">
                    <a:pos x="36" y="0"/>
                  </a:cxn>
                </a:cxnLst>
                <a:rect l="0" t="0" r="r" b="b"/>
                <a:pathLst>
                  <a:path w="69" h="13">
                    <a:moveTo>
                      <a:pt x="36" y="0"/>
                    </a:moveTo>
                    <a:cubicBezTo>
                      <a:pt x="22" y="0"/>
                      <a:pt x="10" y="5"/>
                      <a:pt x="0" y="13"/>
                    </a:cubicBezTo>
                    <a:cubicBezTo>
                      <a:pt x="69" y="12"/>
                      <a:pt x="69" y="12"/>
                      <a:pt x="69" y="12"/>
                    </a:cubicBezTo>
                    <a:cubicBezTo>
                      <a:pt x="60" y="4"/>
                      <a:pt x="49" y="0"/>
                      <a:pt x="36"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29" name="Freeform 11"/>
              <p:cNvSpPr/>
              <p:nvPr/>
            </p:nvSpPr>
            <p:spPr bwMode="auto">
              <a:xfrm>
                <a:off x="4205" y="2495"/>
                <a:ext cx="1" cy="0"/>
              </a:xfrm>
              <a:custGeom>
                <a:avLst/>
                <a:gdLst/>
                <a:ahLst/>
                <a:cxnLst>
                  <a:cxn ang="0">
                    <a:pos x="0" y="2"/>
                  </a:cxn>
                  <a:cxn ang="0">
                    <a:pos x="4" y="0"/>
                  </a:cxn>
                  <a:cxn ang="0">
                    <a:pos x="0" y="2"/>
                  </a:cxn>
                </a:cxnLst>
                <a:rect l="0" t="0" r="r" b="b"/>
                <a:pathLst>
                  <a:path w="4" h="2">
                    <a:moveTo>
                      <a:pt x="0" y="2"/>
                    </a:moveTo>
                    <a:cubicBezTo>
                      <a:pt x="1" y="1"/>
                      <a:pt x="3" y="0"/>
                      <a:pt x="4" y="0"/>
                    </a:cubicBezTo>
                    <a:cubicBezTo>
                      <a:pt x="3" y="0"/>
                      <a:pt x="1"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30" name="Freeform 12"/>
              <p:cNvSpPr/>
              <p:nvPr/>
            </p:nvSpPr>
            <p:spPr bwMode="auto">
              <a:xfrm>
                <a:off x="4237" y="2491"/>
                <a:ext cx="1" cy="0"/>
              </a:xfrm>
              <a:custGeom>
                <a:avLst/>
                <a:gdLst/>
                <a:ahLst/>
                <a:cxnLst>
                  <a:cxn ang="0">
                    <a:pos x="0" y="0"/>
                  </a:cxn>
                  <a:cxn ang="0">
                    <a:pos x="4" y="1"/>
                  </a:cxn>
                  <a:cxn ang="0">
                    <a:pos x="0" y="0"/>
                  </a:cxn>
                </a:cxnLst>
                <a:rect l="0" t="0" r="r" b="b"/>
                <a:pathLst>
                  <a:path w="4" h="1">
                    <a:moveTo>
                      <a:pt x="0" y="0"/>
                    </a:moveTo>
                    <a:cubicBezTo>
                      <a:pt x="2" y="1"/>
                      <a:pt x="3" y="1"/>
                      <a:pt x="4" y="1"/>
                    </a:cubicBezTo>
                    <a:cubicBezTo>
                      <a:pt x="3" y="1"/>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31" name="Freeform 13"/>
              <p:cNvSpPr/>
              <p:nvPr/>
            </p:nvSpPr>
            <p:spPr bwMode="auto">
              <a:xfrm>
                <a:off x="4239" y="2492"/>
                <a:ext cx="1" cy="0"/>
              </a:xfrm>
              <a:custGeom>
                <a:avLst/>
                <a:gdLst/>
                <a:ahLst/>
                <a:cxnLst>
                  <a:cxn ang="0">
                    <a:pos x="0" y="0"/>
                  </a:cxn>
                  <a:cxn ang="0">
                    <a:pos x="4" y="1"/>
                  </a:cxn>
                  <a:cxn ang="0">
                    <a:pos x="0" y="0"/>
                  </a:cxn>
                </a:cxnLst>
                <a:rect l="0" t="0" r="r" b="b"/>
                <a:pathLst>
                  <a:path w="4" h="1">
                    <a:moveTo>
                      <a:pt x="0" y="0"/>
                    </a:moveTo>
                    <a:cubicBezTo>
                      <a:pt x="2" y="1"/>
                      <a:pt x="3" y="1"/>
                      <a:pt x="4" y="1"/>
                    </a:cubicBezTo>
                    <a:cubicBezTo>
                      <a:pt x="3" y="1"/>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32" name="Freeform 14"/>
              <p:cNvSpPr/>
              <p:nvPr/>
            </p:nvSpPr>
            <p:spPr bwMode="auto">
              <a:xfrm>
                <a:off x="4241" y="2493"/>
                <a:ext cx="1" cy="0"/>
              </a:xfrm>
              <a:custGeom>
                <a:avLst/>
                <a:gdLst/>
                <a:ahLst/>
                <a:cxnLst>
                  <a:cxn ang="0">
                    <a:pos x="0" y="0"/>
                  </a:cxn>
                  <a:cxn ang="0">
                    <a:pos x="3" y="1"/>
                  </a:cxn>
                  <a:cxn ang="0">
                    <a:pos x="0" y="0"/>
                  </a:cxn>
                </a:cxnLst>
                <a:rect l="0" t="0" r="r" b="b"/>
                <a:pathLst>
                  <a:path w="3" h="1">
                    <a:moveTo>
                      <a:pt x="0" y="0"/>
                    </a:moveTo>
                    <a:cubicBezTo>
                      <a:pt x="1" y="1"/>
                      <a:pt x="2" y="1"/>
                      <a:pt x="3" y="1"/>
                    </a:cubicBezTo>
                    <a:cubicBezTo>
                      <a:pt x="2" y="1"/>
                      <a:pt x="1"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33" name="Freeform 15"/>
              <p:cNvSpPr/>
              <p:nvPr/>
            </p:nvSpPr>
            <p:spPr bwMode="auto">
              <a:xfrm>
                <a:off x="4201" y="2497"/>
                <a:ext cx="1" cy="1"/>
              </a:xfrm>
              <a:custGeom>
                <a:avLst/>
                <a:gdLst/>
                <a:ahLst/>
                <a:cxnLst>
                  <a:cxn ang="0">
                    <a:pos x="0" y="3"/>
                  </a:cxn>
                  <a:cxn ang="0">
                    <a:pos x="5" y="0"/>
                  </a:cxn>
                  <a:cxn ang="0">
                    <a:pos x="0" y="3"/>
                  </a:cxn>
                </a:cxnLst>
                <a:rect l="0" t="0" r="r" b="b"/>
                <a:pathLst>
                  <a:path w="5" h="3">
                    <a:moveTo>
                      <a:pt x="0" y="3"/>
                    </a:moveTo>
                    <a:cubicBezTo>
                      <a:pt x="2" y="2"/>
                      <a:pt x="3" y="1"/>
                      <a:pt x="5" y="0"/>
                    </a:cubicBezTo>
                    <a:cubicBezTo>
                      <a:pt x="3" y="1"/>
                      <a:pt x="2" y="2"/>
                      <a:pt x="0" y="3"/>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34" name="Freeform 16"/>
              <p:cNvSpPr/>
              <p:nvPr/>
            </p:nvSpPr>
            <p:spPr bwMode="auto">
              <a:xfrm>
                <a:off x="4203" y="2496"/>
                <a:ext cx="1" cy="1"/>
              </a:xfrm>
              <a:custGeom>
                <a:avLst/>
                <a:gdLst/>
                <a:ahLst/>
                <a:cxnLst>
                  <a:cxn ang="0">
                    <a:pos x="0" y="3"/>
                  </a:cxn>
                  <a:cxn ang="0">
                    <a:pos x="4" y="0"/>
                  </a:cxn>
                  <a:cxn ang="0">
                    <a:pos x="0" y="3"/>
                  </a:cxn>
                </a:cxnLst>
                <a:rect l="0" t="0" r="r" b="b"/>
                <a:pathLst>
                  <a:path w="4" h="3">
                    <a:moveTo>
                      <a:pt x="0" y="3"/>
                    </a:moveTo>
                    <a:cubicBezTo>
                      <a:pt x="1" y="2"/>
                      <a:pt x="3" y="1"/>
                      <a:pt x="4" y="0"/>
                    </a:cubicBezTo>
                    <a:cubicBezTo>
                      <a:pt x="3" y="1"/>
                      <a:pt x="1" y="2"/>
                      <a:pt x="0" y="3"/>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35" name="Freeform 17"/>
              <p:cNvSpPr/>
              <p:nvPr/>
            </p:nvSpPr>
            <p:spPr bwMode="auto">
              <a:xfrm>
                <a:off x="4215" y="2492"/>
                <a:ext cx="1" cy="0"/>
              </a:xfrm>
              <a:custGeom>
                <a:avLst/>
                <a:gdLst/>
                <a:ahLst/>
                <a:cxnLst>
                  <a:cxn ang="0">
                    <a:pos x="0" y="1"/>
                  </a:cxn>
                  <a:cxn ang="0">
                    <a:pos x="4" y="0"/>
                  </a:cxn>
                  <a:cxn ang="0">
                    <a:pos x="0" y="1"/>
                  </a:cxn>
                </a:cxnLst>
                <a:rect l="0" t="0" r="r" b="b"/>
                <a:pathLst>
                  <a:path w="4" h="1">
                    <a:moveTo>
                      <a:pt x="0" y="1"/>
                    </a:moveTo>
                    <a:cubicBezTo>
                      <a:pt x="1" y="0"/>
                      <a:pt x="3" y="0"/>
                      <a:pt x="4" y="0"/>
                    </a:cubicBezTo>
                    <a:cubicBezTo>
                      <a:pt x="3" y="0"/>
                      <a:pt x="1" y="0"/>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36" name="Freeform 18"/>
              <p:cNvSpPr/>
              <p:nvPr/>
            </p:nvSpPr>
            <p:spPr bwMode="auto">
              <a:xfrm>
                <a:off x="4250" y="2496"/>
                <a:ext cx="1" cy="1"/>
              </a:xfrm>
              <a:custGeom>
                <a:avLst/>
                <a:gdLst/>
                <a:ahLst/>
                <a:cxnLst>
                  <a:cxn ang="0">
                    <a:pos x="0" y="0"/>
                  </a:cxn>
                  <a:cxn ang="0">
                    <a:pos x="4" y="3"/>
                  </a:cxn>
                  <a:cxn ang="0">
                    <a:pos x="0" y="0"/>
                  </a:cxn>
                </a:cxnLst>
                <a:rect l="0" t="0" r="r" b="b"/>
                <a:pathLst>
                  <a:path w="4" h="3">
                    <a:moveTo>
                      <a:pt x="0" y="0"/>
                    </a:moveTo>
                    <a:cubicBezTo>
                      <a:pt x="1" y="1"/>
                      <a:pt x="3" y="2"/>
                      <a:pt x="4" y="3"/>
                    </a:cubicBezTo>
                    <a:cubicBezTo>
                      <a:pt x="3" y="2"/>
                      <a:pt x="1"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37" name="Freeform 19"/>
              <p:cNvSpPr/>
              <p:nvPr/>
            </p:nvSpPr>
            <p:spPr bwMode="auto">
              <a:xfrm>
                <a:off x="4252" y="2497"/>
                <a:ext cx="1" cy="1"/>
              </a:xfrm>
              <a:custGeom>
                <a:avLst/>
                <a:gdLst/>
                <a:ahLst/>
                <a:cxnLst>
                  <a:cxn ang="0">
                    <a:pos x="0" y="0"/>
                  </a:cxn>
                  <a:cxn ang="0">
                    <a:pos x="5" y="3"/>
                  </a:cxn>
                  <a:cxn ang="0">
                    <a:pos x="0" y="0"/>
                  </a:cxn>
                </a:cxnLst>
                <a:rect l="0" t="0" r="r" b="b"/>
                <a:pathLst>
                  <a:path w="5" h="3">
                    <a:moveTo>
                      <a:pt x="0" y="0"/>
                    </a:moveTo>
                    <a:cubicBezTo>
                      <a:pt x="2" y="1"/>
                      <a:pt x="3" y="2"/>
                      <a:pt x="5" y="3"/>
                    </a:cubicBezTo>
                    <a:cubicBezTo>
                      <a:pt x="3" y="2"/>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38" name="Freeform 20"/>
              <p:cNvSpPr/>
              <p:nvPr/>
            </p:nvSpPr>
            <p:spPr bwMode="auto">
              <a:xfrm>
                <a:off x="4248" y="2495"/>
                <a:ext cx="1" cy="0"/>
              </a:xfrm>
              <a:custGeom>
                <a:avLst/>
                <a:gdLst/>
                <a:ahLst/>
                <a:cxnLst>
                  <a:cxn ang="0">
                    <a:pos x="0" y="0"/>
                  </a:cxn>
                  <a:cxn ang="0">
                    <a:pos x="5" y="2"/>
                  </a:cxn>
                  <a:cxn ang="0">
                    <a:pos x="0" y="0"/>
                  </a:cxn>
                </a:cxnLst>
                <a:rect l="0" t="0" r="r" b="b"/>
                <a:pathLst>
                  <a:path w="5" h="2">
                    <a:moveTo>
                      <a:pt x="0" y="0"/>
                    </a:moveTo>
                    <a:cubicBezTo>
                      <a:pt x="2" y="1"/>
                      <a:pt x="3" y="1"/>
                      <a:pt x="5" y="2"/>
                    </a:cubicBezTo>
                    <a:cubicBezTo>
                      <a:pt x="3" y="1"/>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39" name="Freeform 21"/>
              <p:cNvSpPr/>
              <p:nvPr/>
            </p:nvSpPr>
            <p:spPr bwMode="auto">
              <a:xfrm>
                <a:off x="4199" y="2499"/>
                <a:ext cx="1" cy="1"/>
              </a:xfrm>
              <a:custGeom>
                <a:avLst/>
                <a:gdLst/>
                <a:ahLst/>
                <a:cxnLst>
                  <a:cxn ang="0">
                    <a:pos x="0" y="3"/>
                  </a:cxn>
                  <a:cxn ang="0">
                    <a:pos x="4" y="0"/>
                  </a:cxn>
                  <a:cxn ang="0">
                    <a:pos x="0" y="3"/>
                  </a:cxn>
                </a:cxnLst>
                <a:rect l="0" t="0" r="r" b="b"/>
                <a:pathLst>
                  <a:path w="4" h="3">
                    <a:moveTo>
                      <a:pt x="0" y="3"/>
                    </a:moveTo>
                    <a:cubicBezTo>
                      <a:pt x="1" y="2"/>
                      <a:pt x="3" y="1"/>
                      <a:pt x="4" y="0"/>
                    </a:cubicBezTo>
                    <a:cubicBezTo>
                      <a:pt x="3" y="1"/>
                      <a:pt x="1" y="2"/>
                      <a:pt x="0" y="3"/>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40" name="Freeform 22"/>
              <p:cNvSpPr/>
              <p:nvPr/>
            </p:nvSpPr>
            <p:spPr bwMode="auto">
              <a:xfrm>
                <a:off x="4246" y="2494"/>
                <a:ext cx="1" cy="0"/>
              </a:xfrm>
              <a:custGeom>
                <a:avLst/>
                <a:gdLst/>
                <a:ahLst/>
                <a:cxnLst>
                  <a:cxn ang="0">
                    <a:pos x="0" y="0"/>
                  </a:cxn>
                  <a:cxn ang="0">
                    <a:pos x="4" y="2"/>
                  </a:cxn>
                  <a:cxn ang="0">
                    <a:pos x="0" y="0"/>
                  </a:cxn>
                </a:cxnLst>
                <a:rect l="0" t="0" r="r" b="b"/>
                <a:pathLst>
                  <a:path w="4" h="2">
                    <a:moveTo>
                      <a:pt x="0" y="0"/>
                    </a:moveTo>
                    <a:cubicBezTo>
                      <a:pt x="2" y="0"/>
                      <a:pt x="3" y="1"/>
                      <a:pt x="4" y="2"/>
                    </a:cubicBezTo>
                    <a:cubicBezTo>
                      <a:pt x="3" y="1"/>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41" name="Freeform 23"/>
              <p:cNvSpPr/>
              <p:nvPr/>
            </p:nvSpPr>
            <p:spPr bwMode="auto">
              <a:xfrm>
                <a:off x="4210" y="2493"/>
                <a:ext cx="1" cy="1"/>
              </a:xfrm>
              <a:custGeom>
                <a:avLst/>
                <a:gdLst/>
                <a:ahLst/>
                <a:cxnLst>
                  <a:cxn ang="0">
                    <a:pos x="0" y="2"/>
                  </a:cxn>
                  <a:cxn ang="0">
                    <a:pos x="4" y="0"/>
                  </a:cxn>
                  <a:cxn ang="0">
                    <a:pos x="0" y="2"/>
                  </a:cxn>
                </a:cxnLst>
                <a:rect l="0" t="0" r="r" b="b"/>
                <a:pathLst>
                  <a:path w="4" h="2">
                    <a:moveTo>
                      <a:pt x="0" y="2"/>
                    </a:moveTo>
                    <a:cubicBezTo>
                      <a:pt x="2" y="1"/>
                      <a:pt x="3" y="1"/>
                      <a:pt x="4" y="0"/>
                    </a:cubicBezTo>
                    <a:cubicBezTo>
                      <a:pt x="3" y="1"/>
                      <a:pt x="2"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42" name="Freeform 24"/>
              <p:cNvSpPr/>
              <p:nvPr/>
            </p:nvSpPr>
            <p:spPr bwMode="auto">
              <a:xfrm>
                <a:off x="4212" y="2493"/>
                <a:ext cx="1" cy="0"/>
              </a:xfrm>
              <a:custGeom>
                <a:avLst/>
                <a:gdLst/>
                <a:ahLst/>
                <a:cxnLst>
                  <a:cxn ang="0">
                    <a:pos x="0" y="2"/>
                  </a:cxn>
                  <a:cxn ang="0">
                    <a:pos x="4" y="0"/>
                  </a:cxn>
                  <a:cxn ang="0">
                    <a:pos x="0" y="2"/>
                  </a:cxn>
                </a:cxnLst>
                <a:rect l="0" t="0" r="r" b="b"/>
                <a:pathLst>
                  <a:path w="4" h="2">
                    <a:moveTo>
                      <a:pt x="0" y="2"/>
                    </a:moveTo>
                    <a:cubicBezTo>
                      <a:pt x="1" y="1"/>
                      <a:pt x="3" y="1"/>
                      <a:pt x="4" y="0"/>
                    </a:cubicBezTo>
                    <a:cubicBezTo>
                      <a:pt x="3" y="1"/>
                      <a:pt x="1"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43" name="Freeform 25"/>
              <p:cNvSpPr/>
              <p:nvPr/>
            </p:nvSpPr>
            <p:spPr bwMode="auto">
              <a:xfrm>
                <a:off x="4222" y="2491"/>
                <a:ext cx="1" cy="0"/>
              </a:xfrm>
              <a:custGeom>
                <a:avLst/>
                <a:gdLst/>
                <a:ahLst/>
                <a:cxnLst>
                  <a:cxn ang="0">
                    <a:pos x="0" y="1"/>
                  </a:cxn>
                  <a:cxn ang="0">
                    <a:pos x="4" y="0"/>
                  </a:cxn>
                  <a:cxn ang="0">
                    <a:pos x="0" y="1"/>
                  </a:cxn>
                </a:cxnLst>
                <a:rect l="0" t="0" r="r" b="b"/>
                <a:pathLst>
                  <a:path w="4" h="1">
                    <a:moveTo>
                      <a:pt x="0" y="1"/>
                    </a:moveTo>
                    <a:cubicBezTo>
                      <a:pt x="1" y="1"/>
                      <a:pt x="2" y="0"/>
                      <a:pt x="4" y="0"/>
                    </a:cubicBezTo>
                    <a:cubicBezTo>
                      <a:pt x="2" y="0"/>
                      <a:pt x="1"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44" name="Freeform 26"/>
              <p:cNvSpPr/>
              <p:nvPr/>
            </p:nvSpPr>
            <p:spPr bwMode="auto">
              <a:xfrm>
                <a:off x="4219" y="2491"/>
                <a:ext cx="1" cy="0"/>
              </a:xfrm>
              <a:custGeom>
                <a:avLst/>
                <a:gdLst/>
                <a:ahLst/>
                <a:cxnLst>
                  <a:cxn ang="0">
                    <a:pos x="0" y="0"/>
                  </a:cxn>
                  <a:cxn ang="0">
                    <a:pos x="4" y="0"/>
                  </a:cxn>
                  <a:cxn ang="0">
                    <a:pos x="0" y="0"/>
                  </a:cxn>
                </a:cxnLst>
                <a:rect l="0" t="0" r="r" b="b"/>
                <a:pathLst>
                  <a:path w="4">
                    <a:moveTo>
                      <a:pt x="0" y="0"/>
                    </a:moveTo>
                    <a:cubicBezTo>
                      <a:pt x="2" y="0"/>
                      <a:pt x="3" y="0"/>
                      <a:pt x="4" y="0"/>
                    </a:cubicBezTo>
                    <a:cubicBezTo>
                      <a:pt x="3" y="0"/>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45" name="Freeform 27"/>
              <p:cNvSpPr/>
              <p:nvPr/>
            </p:nvSpPr>
            <p:spPr bwMode="auto">
              <a:xfrm>
                <a:off x="4224" y="2491"/>
                <a:ext cx="1" cy="0"/>
              </a:xfrm>
              <a:custGeom>
                <a:avLst/>
                <a:gdLst/>
                <a:ahLst/>
                <a:cxnLst>
                  <a:cxn ang="0">
                    <a:pos x="0" y="0"/>
                  </a:cxn>
                  <a:cxn ang="0">
                    <a:pos x="3" y="0"/>
                  </a:cxn>
                  <a:cxn ang="0">
                    <a:pos x="0" y="0"/>
                  </a:cxn>
                </a:cxnLst>
                <a:rect l="0" t="0" r="r" b="b"/>
                <a:pathLst>
                  <a:path w="3">
                    <a:moveTo>
                      <a:pt x="0" y="0"/>
                    </a:moveTo>
                    <a:cubicBezTo>
                      <a:pt x="1" y="0"/>
                      <a:pt x="2" y="0"/>
                      <a:pt x="3" y="0"/>
                    </a:cubicBezTo>
                    <a:cubicBezTo>
                      <a:pt x="2" y="0"/>
                      <a:pt x="1"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46" name="Freeform 28"/>
              <p:cNvSpPr/>
              <p:nvPr/>
            </p:nvSpPr>
            <p:spPr bwMode="auto">
              <a:xfrm>
                <a:off x="4217" y="2491"/>
                <a:ext cx="1" cy="0"/>
              </a:xfrm>
              <a:custGeom>
                <a:avLst/>
                <a:gdLst/>
                <a:ahLst/>
                <a:cxnLst>
                  <a:cxn ang="0">
                    <a:pos x="0" y="1"/>
                  </a:cxn>
                  <a:cxn ang="0">
                    <a:pos x="4" y="0"/>
                  </a:cxn>
                  <a:cxn ang="0">
                    <a:pos x="0" y="1"/>
                  </a:cxn>
                </a:cxnLst>
                <a:rect l="0" t="0" r="r" b="b"/>
                <a:pathLst>
                  <a:path w="4" h="1">
                    <a:moveTo>
                      <a:pt x="0" y="1"/>
                    </a:moveTo>
                    <a:cubicBezTo>
                      <a:pt x="1" y="1"/>
                      <a:pt x="3" y="1"/>
                      <a:pt x="4" y="0"/>
                    </a:cubicBezTo>
                    <a:cubicBezTo>
                      <a:pt x="3" y="1"/>
                      <a:pt x="1"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47" name="Freeform 29"/>
              <p:cNvSpPr/>
              <p:nvPr/>
            </p:nvSpPr>
            <p:spPr bwMode="auto">
              <a:xfrm>
                <a:off x="4227" y="249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48" name="Freeform 30"/>
              <p:cNvSpPr/>
              <p:nvPr/>
            </p:nvSpPr>
            <p:spPr bwMode="auto">
              <a:xfrm>
                <a:off x="4232" y="2491"/>
                <a:ext cx="1" cy="0"/>
              </a:xfrm>
              <a:custGeom>
                <a:avLst/>
                <a:gdLst/>
                <a:ahLst/>
                <a:cxnLst>
                  <a:cxn ang="0">
                    <a:pos x="0" y="0"/>
                  </a:cxn>
                  <a:cxn ang="0">
                    <a:pos x="4" y="1"/>
                  </a:cxn>
                  <a:cxn ang="0">
                    <a:pos x="0" y="0"/>
                  </a:cxn>
                </a:cxnLst>
                <a:rect l="0" t="0" r="r" b="b"/>
                <a:pathLst>
                  <a:path w="4" h="1">
                    <a:moveTo>
                      <a:pt x="0" y="0"/>
                    </a:moveTo>
                    <a:cubicBezTo>
                      <a:pt x="1" y="0"/>
                      <a:pt x="2" y="1"/>
                      <a:pt x="4" y="1"/>
                    </a:cubicBezTo>
                    <a:cubicBezTo>
                      <a:pt x="2" y="1"/>
                      <a:pt x="1"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49" name="Freeform 31"/>
              <p:cNvSpPr/>
              <p:nvPr/>
            </p:nvSpPr>
            <p:spPr bwMode="auto">
              <a:xfrm>
                <a:off x="4208" y="2494"/>
                <a:ext cx="1" cy="0"/>
              </a:xfrm>
              <a:custGeom>
                <a:avLst/>
                <a:gdLst/>
                <a:ahLst/>
                <a:cxnLst>
                  <a:cxn ang="0">
                    <a:pos x="0" y="2"/>
                  </a:cxn>
                  <a:cxn ang="0">
                    <a:pos x="4" y="0"/>
                  </a:cxn>
                  <a:cxn ang="0">
                    <a:pos x="0" y="2"/>
                  </a:cxn>
                </a:cxnLst>
                <a:rect l="0" t="0" r="r" b="b"/>
                <a:pathLst>
                  <a:path w="4" h="2">
                    <a:moveTo>
                      <a:pt x="0" y="2"/>
                    </a:moveTo>
                    <a:cubicBezTo>
                      <a:pt x="1" y="1"/>
                      <a:pt x="2" y="1"/>
                      <a:pt x="4" y="0"/>
                    </a:cubicBezTo>
                    <a:cubicBezTo>
                      <a:pt x="2" y="1"/>
                      <a:pt x="1"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50" name="Freeform 32"/>
              <p:cNvSpPr/>
              <p:nvPr/>
            </p:nvSpPr>
            <p:spPr bwMode="auto">
              <a:xfrm>
                <a:off x="4197" y="2500"/>
                <a:ext cx="1" cy="1"/>
              </a:xfrm>
              <a:custGeom>
                <a:avLst/>
                <a:gdLst/>
                <a:ahLst/>
                <a:cxnLst>
                  <a:cxn ang="0">
                    <a:pos x="0" y="3"/>
                  </a:cxn>
                  <a:cxn ang="0">
                    <a:pos x="4" y="0"/>
                  </a:cxn>
                  <a:cxn ang="0">
                    <a:pos x="0" y="3"/>
                  </a:cxn>
                </a:cxnLst>
                <a:rect l="0" t="0" r="r" b="b"/>
                <a:pathLst>
                  <a:path w="4" h="3">
                    <a:moveTo>
                      <a:pt x="0" y="3"/>
                    </a:moveTo>
                    <a:cubicBezTo>
                      <a:pt x="1" y="2"/>
                      <a:pt x="3" y="1"/>
                      <a:pt x="4" y="0"/>
                    </a:cubicBezTo>
                    <a:cubicBezTo>
                      <a:pt x="3" y="1"/>
                      <a:pt x="1" y="2"/>
                      <a:pt x="0" y="3"/>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51" name="Freeform 33"/>
              <p:cNvSpPr/>
              <p:nvPr/>
            </p:nvSpPr>
            <p:spPr bwMode="auto">
              <a:xfrm>
                <a:off x="4230" y="2491"/>
                <a:ext cx="1" cy="0"/>
              </a:xfrm>
              <a:custGeom>
                <a:avLst/>
                <a:gdLst/>
                <a:ahLst/>
                <a:cxnLst>
                  <a:cxn ang="0">
                    <a:pos x="0" y="0"/>
                  </a:cxn>
                  <a:cxn ang="0">
                    <a:pos x="4" y="0"/>
                  </a:cxn>
                  <a:cxn ang="0">
                    <a:pos x="0" y="0"/>
                  </a:cxn>
                </a:cxnLst>
                <a:rect l="0" t="0" r="r" b="b"/>
                <a:pathLst>
                  <a:path w="4">
                    <a:moveTo>
                      <a:pt x="0" y="0"/>
                    </a:moveTo>
                    <a:cubicBezTo>
                      <a:pt x="2" y="0"/>
                      <a:pt x="3" y="0"/>
                      <a:pt x="4" y="0"/>
                    </a:cubicBezTo>
                    <a:cubicBezTo>
                      <a:pt x="3" y="0"/>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52" name="Freeform 34"/>
              <p:cNvSpPr/>
              <p:nvPr/>
            </p:nvSpPr>
            <p:spPr bwMode="auto">
              <a:xfrm>
                <a:off x="4234" y="2491"/>
                <a:ext cx="1" cy="0"/>
              </a:xfrm>
              <a:custGeom>
                <a:avLst/>
                <a:gdLst/>
                <a:ahLst/>
                <a:cxnLst>
                  <a:cxn ang="0">
                    <a:pos x="0" y="0"/>
                  </a:cxn>
                  <a:cxn ang="0">
                    <a:pos x="4" y="0"/>
                  </a:cxn>
                  <a:cxn ang="0">
                    <a:pos x="0" y="0"/>
                  </a:cxn>
                </a:cxnLst>
                <a:rect l="0" t="0" r="r" b="b"/>
                <a:pathLst>
                  <a:path w="4">
                    <a:moveTo>
                      <a:pt x="0" y="0"/>
                    </a:moveTo>
                    <a:cubicBezTo>
                      <a:pt x="1" y="0"/>
                      <a:pt x="3" y="0"/>
                      <a:pt x="4" y="0"/>
                    </a:cubicBezTo>
                    <a:cubicBezTo>
                      <a:pt x="3" y="0"/>
                      <a:pt x="1"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53" name="Freeform 35"/>
              <p:cNvSpPr/>
              <p:nvPr/>
            </p:nvSpPr>
            <p:spPr bwMode="auto">
              <a:xfrm>
                <a:off x="4244" y="2493"/>
                <a:ext cx="1" cy="0"/>
              </a:xfrm>
              <a:custGeom>
                <a:avLst/>
                <a:gdLst/>
                <a:ahLst/>
                <a:cxnLst>
                  <a:cxn ang="0">
                    <a:pos x="0" y="0"/>
                  </a:cxn>
                  <a:cxn ang="0">
                    <a:pos x="4" y="2"/>
                  </a:cxn>
                  <a:cxn ang="0">
                    <a:pos x="0" y="0"/>
                  </a:cxn>
                </a:cxnLst>
                <a:rect l="0" t="0" r="r" b="b"/>
                <a:pathLst>
                  <a:path w="4" h="2">
                    <a:moveTo>
                      <a:pt x="0" y="0"/>
                    </a:moveTo>
                    <a:cubicBezTo>
                      <a:pt x="1" y="1"/>
                      <a:pt x="2" y="1"/>
                      <a:pt x="4" y="2"/>
                    </a:cubicBezTo>
                    <a:cubicBezTo>
                      <a:pt x="2" y="1"/>
                      <a:pt x="1"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54" name="Freeform 36"/>
              <p:cNvSpPr/>
              <p:nvPr/>
            </p:nvSpPr>
            <p:spPr bwMode="auto">
              <a:xfrm>
                <a:off x="4187" y="2504"/>
                <a:ext cx="6" cy="8"/>
              </a:xfrm>
              <a:custGeom>
                <a:avLst/>
                <a:gdLst/>
                <a:ahLst/>
                <a:cxnLst>
                  <a:cxn ang="0">
                    <a:pos x="29" y="0"/>
                  </a:cxn>
                  <a:cxn ang="0">
                    <a:pos x="0" y="34"/>
                  </a:cxn>
                  <a:cxn ang="0">
                    <a:pos x="29" y="0"/>
                  </a:cxn>
                </a:cxnLst>
                <a:rect l="0" t="0" r="r" b="b"/>
                <a:pathLst>
                  <a:path w="29" h="34">
                    <a:moveTo>
                      <a:pt x="29" y="0"/>
                    </a:moveTo>
                    <a:cubicBezTo>
                      <a:pt x="18" y="10"/>
                      <a:pt x="9" y="22"/>
                      <a:pt x="0" y="34"/>
                    </a:cubicBezTo>
                    <a:cubicBezTo>
                      <a:pt x="9" y="22"/>
                      <a:pt x="18" y="10"/>
                      <a:pt x="29"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55" name="Freeform 37"/>
              <p:cNvSpPr/>
              <p:nvPr/>
            </p:nvSpPr>
            <p:spPr bwMode="auto">
              <a:xfrm>
                <a:off x="4271" y="2518"/>
                <a:ext cx="4" cy="12"/>
              </a:xfrm>
              <a:custGeom>
                <a:avLst/>
                <a:gdLst/>
                <a:ahLst/>
                <a:cxnLst>
                  <a:cxn ang="0">
                    <a:pos x="0" y="0"/>
                  </a:cxn>
                  <a:cxn ang="0">
                    <a:pos x="19" y="51"/>
                  </a:cxn>
                  <a:cxn ang="0">
                    <a:pos x="0" y="0"/>
                  </a:cxn>
                </a:cxnLst>
                <a:rect l="0" t="0" r="r" b="b"/>
                <a:pathLst>
                  <a:path w="19" h="51">
                    <a:moveTo>
                      <a:pt x="0" y="0"/>
                    </a:moveTo>
                    <a:cubicBezTo>
                      <a:pt x="9" y="16"/>
                      <a:pt x="15" y="33"/>
                      <a:pt x="19" y="51"/>
                    </a:cubicBezTo>
                    <a:cubicBezTo>
                      <a:pt x="15" y="33"/>
                      <a:pt x="9" y="16"/>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56" name="Freeform 38"/>
              <p:cNvSpPr/>
              <p:nvPr/>
            </p:nvSpPr>
            <p:spPr bwMode="auto">
              <a:xfrm>
                <a:off x="4270" y="2516"/>
                <a:ext cx="1" cy="1"/>
              </a:xfrm>
              <a:custGeom>
                <a:avLst/>
                <a:gdLst/>
                <a:ahLst/>
                <a:cxnLst>
                  <a:cxn ang="0">
                    <a:pos x="0" y="0"/>
                  </a:cxn>
                  <a:cxn ang="0">
                    <a:pos x="4" y="7"/>
                  </a:cxn>
                  <a:cxn ang="0">
                    <a:pos x="0" y="0"/>
                  </a:cxn>
                </a:cxnLst>
                <a:rect l="0" t="0" r="r" b="b"/>
                <a:pathLst>
                  <a:path w="4" h="7">
                    <a:moveTo>
                      <a:pt x="0" y="0"/>
                    </a:moveTo>
                    <a:cubicBezTo>
                      <a:pt x="1" y="2"/>
                      <a:pt x="3" y="5"/>
                      <a:pt x="4" y="7"/>
                    </a:cubicBezTo>
                    <a:cubicBezTo>
                      <a:pt x="3" y="5"/>
                      <a:pt x="1" y="2"/>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57" name="Freeform 39"/>
              <p:cNvSpPr/>
              <p:nvPr/>
            </p:nvSpPr>
            <p:spPr bwMode="auto">
              <a:xfrm>
                <a:off x="4186" y="2512"/>
                <a:ext cx="1" cy="2"/>
              </a:xfrm>
              <a:custGeom>
                <a:avLst/>
                <a:gdLst/>
                <a:ahLst/>
                <a:cxnLst>
                  <a:cxn ang="0">
                    <a:pos x="0" y="7"/>
                  </a:cxn>
                  <a:cxn ang="0">
                    <a:pos x="4" y="0"/>
                  </a:cxn>
                  <a:cxn ang="0">
                    <a:pos x="0" y="7"/>
                  </a:cxn>
                </a:cxnLst>
                <a:rect l="0" t="0" r="r" b="b"/>
                <a:pathLst>
                  <a:path w="4" h="7">
                    <a:moveTo>
                      <a:pt x="0" y="7"/>
                    </a:moveTo>
                    <a:cubicBezTo>
                      <a:pt x="1" y="4"/>
                      <a:pt x="3" y="2"/>
                      <a:pt x="4" y="0"/>
                    </a:cubicBezTo>
                    <a:cubicBezTo>
                      <a:pt x="3" y="2"/>
                      <a:pt x="1" y="4"/>
                      <a:pt x="0" y="7"/>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58" name="Freeform 40"/>
              <p:cNvSpPr/>
              <p:nvPr/>
            </p:nvSpPr>
            <p:spPr bwMode="auto">
              <a:xfrm>
                <a:off x="4264" y="2507"/>
                <a:ext cx="6" cy="8"/>
              </a:xfrm>
              <a:custGeom>
                <a:avLst/>
                <a:gdLst/>
                <a:ahLst/>
                <a:cxnLst>
                  <a:cxn ang="0">
                    <a:pos x="0" y="0"/>
                  </a:cxn>
                  <a:cxn ang="0">
                    <a:pos x="26" y="36"/>
                  </a:cxn>
                  <a:cxn ang="0">
                    <a:pos x="0" y="0"/>
                  </a:cxn>
                </a:cxnLst>
                <a:rect l="0" t="0" r="r" b="b"/>
                <a:pathLst>
                  <a:path w="26" h="36">
                    <a:moveTo>
                      <a:pt x="0" y="0"/>
                    </a:moveTo>
                    <a:cubicBezTo>
                      <a:pt x="10" y="11"/>
                      <a:pt x="18" y="23"/>
                      <a:pt x="26" y="36"/>
                    </a:cubicBezTo>
                    <a:cubicBezTo>
                      <a:pt x="18" y="23"/>
                      <a:pt x="10" y="1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59" name="Freeform 41"/>
              <p:cNvSpPr/>
              <p:nvPr/>
            </p:nvSpPr>
            <p:spPr bwMode="auto">
              <a:xfrm>
                <a:off x="4263" y="2506"/>
                <a:ext cx="1" cy="1"/>
              </a:xfrm>
              <a:custGeom>
                <a:avLst/>
                <a:gdLst/>
                <a:ahLst/>
                <a:cxnLst>
                  <a:cxn ang="0">
                    <a:pos x="0" y="0"/>
                  </a:cxn>
                  <a:cxn ang="0">
                    <a:pos x="4" y="5"/>
                  </a:cxn>
                  <a:cxn ang="0">
                    <a:pos x="0" y="0"/>
                  </a:cxn>
                </a:cxnLst>
                <a:rect l="0" t="0" r="r" b="b"/>
                <a:pathLst>
                  <a:path w="4" h="5">
                    <a:moveTo>
                      <a:pt x="0" y="0"/>
                    </a:moveTo>
                    <a:cubicBezTo>
                      <a:pt x="1" y="2"/>
                      <a:pt x="3" y="4"/>
                      <a:pt x="4" y="5"/>
                    </a:cubicBezTo>
                    <a:cubicBezTo>
                      <a:pt x="3" y="4"/>
                      <a:pt x="1" y="2"/>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60" name="Freeform 42"/>
              <p:cNvSpPr/>
              <p:nvPr/>
            </p:nvSpPr>
            <p:spPr bwMode="auto">
              <a:xfrm>
                <a:off x="4183" y="2515"/>
                <a:ext cx="1" cy="2"/>
              </a:xfrm>
              <a:custGeom>
                <a:avLst/>
                <a:gdLst/>
                <a:ahLst/>
                <a:cxnLst>
                  <a:cxn ang="0">
                    <a:pos x="0" y="7"/>
                  </a:cxn>
                  <a:cxn ang="0">
                    <a:pos x="4" y="0"/>
                  </a:cxn>
                  <a:cxn ang="0">
                    <a:pos x="0" y="7"/>
                  </a:cxn>
                </a:cxnLst>
                <a:rect l="0" t="0" r="r" b="b"/>
                <a:pathLst>
                  <a:path w="4" h="7">
                    <a:moveTo>
                      <a:pt x="0" y="7"/>
                    </a:moveTo>
                    <a:cubicBezTo>
                      <a:pt x="1" y="5"/>
                      <a:pt x="3" y="2"/>
                      <a:pt x="4" y="0"/>
                    </a:cubicBezTo>
                    <a:cubicBezTo>
                      <a:pt x="3" y="2"/>
                      <a:pt x="1" y="5"/>
                      <a:pt x="0" y="7"/>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61" name="Freeform 43"/>
              <p:cNvSpPr>
                <a:spLocks noEditPoints="1"/>
              </p:cNvSpPr>
              <p:nvPr/>
            </p:nvSpPr>
            <p:spPr bwMode="auto">
              <a:xfrm>
                <a:off x="3227" y="2040"/>
                <a:ext cx="1276" cy="566"/>
              </a:xfrm>
              <a:custGeom>
                <a:avLst/>
                <a:gdLst/>
                <a:ahLst/>
                <a:cxnLst>
                  <a:cxn ang="0">
                    <a:pos x="4833" y="1102"/>
                  </a:cxn>
                  <a:cxn ang="0">
                    <a:pos x="4881" y="544"/>
                  </a:cxn>
                  <a:cxn ang="0">
                    <a:pos x="4192" y="171"/>
                  </a:cxn>
                  <a:cxn ang="0">
                    <a:pos x="3726" y="462"/>
                  </a:cxn>
                  <a:cxn ang="0">
                    <a:pos x="5459" y="159"/>
                  </a:cxn>
                  <a:cxn ang="0">
                    <a:pos x="5492" y="17"/>
                  </a:cxn>
                  <a:cxn ang="0">
                    <a:pos x="3873" y="4"/>
                  </a:cxn>
                  <a:cxn ang="0">
                    <a:pos x="621" y="256"/>
                  </a:cxn>
                  <a:cxn ang="0">
                    <a:pos x="102" y="1005"/>
                  </a:cxn>
                  <a:cxn ang="0">
                    <a:pos x="1886" y="1592"/>
                  </a:cxn>
                  <a:cxn ang="0">
                    <a:pos x="2820" y="2352"/>
                  </a:cxn>
                  <a:cxn ang="0">
                    <a:pos x="3281" y="2472"/>
                  </a:cxn>
                  <a:cxn ang="0">
                    <a:pos x="3353" y="2232"/>
                  </a:cxn>
                  <a:cxn ang="0">
                    <a:pos x="3646" y="2159"/>
                  </a:cxn>
                  <a:cxn ang="0">
                    <a:pos x="5143" y="2178"/>
                  </a:cxn>
                  <a:cxn ang="0">
                    <a:pos x="5388" y="2344"/>
                  </a:cxn>
                  <a:cxn ang="0">
                    <a:pos x="5604" y="2323"/>
                  </a:cxn>
                  <a:cxn ang="0">
                    <a:pos x="5593" y="1131"/>
                  </a:cxn>
                  <a:cxn ang="0">
                    <a:pos x="193" y="920"/>
                  </a:cxn>
                  <a:cxn ang="0">
                    <a:pos x="1006" y="880"/>
                  </a:cxn>
                  <a:cxn ang="0">
                    <a:pos x="1022" y="773"/>
                  </a:cxn>
                  <a:cxn ang="0">
                    <a:pos x="580" y="437"/>
                  </a:cxn>
                  <a:cxn ang="0">
                    <a:pos x="1022" y="773"/>
                  </a:cxn>
                  <a:cxn ang="0">
                    <a:pos x="1173" y="1093"/>
                  </a:cxn>
                  <a:cxn ang="0">
                    <a:pos x="1172" y="905"/>
                  </a:cxn>
                  <a:cxn ang="0">
                    <a:pos x="1584" y="1172"/>
                  </a:cxn>
                  <a:cxn ang="0">
                    <a:pos x="1196" y="800"/>
                  </a:cxn>
                  <a:cxn ang="0">
                    <a:pos x="1697" y="448"/>
                  </a:cxn>
                  <a:cxn ang="0">
                    <a:pos x="2297" y="1299"/>
                  </a:cxn>
                  <a:cxn ang="0">
                    <a:pos x="1753" y="1008"/>
                  </a:cxn>
                  <a:cxn ang="0">
                    <a:pos x="2297" y="1299"/>
                  </a:cxn>
                  <a:cxn ang="0">
                    <a:pos x="1852" y="448"/>
                  </a:cxn>
                  <a:cxn ang="0">
                    <a:pos x="2341" y="980"/>
                  </a:cxn>
                  <a:cxn ang="0">
                    <a:pos x="2876" y="1416"/>
                  </a:cxn>
                  <a:cxn ang="0">
                    <a:pos x="2465" y="1136"/>
                  </a:cxn>
                  <a:cxn ang="0">
                    <a:pos x="2876" y="1416"/>
                  </a:cxn>
                  <a:cxn ang="0">
                    <a:pos x="2599" y="448"/>
                  </a:cxn>
                  <a:cxn ang="0">
                    <a:pos x="2928" y="1081"/>
                  </a:cxn>
                  <a:cxn ang="0">
                    <a:pos x="3462" y="1501"/>
                  </a:cxn>
                  <a:cxn ang="0">
                    <a:pos x="3048" y="1237"/>
                  </a:cxn>
                  <a:cxn ang="0">
                    <a:pos x="3462" y="1501"/>
                  </a:cxn>
                  <a:cxn ang="0">
                    <a:pos x="3084" y="1104"/>
                  </a:cxn>
                  <a:cxn ang="0">
                    <a:pos x="3511" y="448"/>
                  </a:cxn>
                  <a:cxn ang="0">
                    <a:pos x="3612" y="1020"/>
                  </a:cxn>
                </a:cxnLst>
                <a:rect l="0" t="0" r="r" b="b"/>
                <a:pathLst>
                  <a:path w="5604" h="2472">
                    <a:moveTo>
                      <a:pt x="5593" y="1131"/>
                    </a:moveTo>
                    <a:cubicBezTo>
                      <a:pt x="4833" y="1102"/>
                      <a:pt x="4833" y="1102"/>
                      <a:pt x="4833" y="1102"/>
                    </a:cubicBezTo>
                    <a:cubicBezTo>
                      <a:pt x="4823" y="550"/>
                      <a:pt x="4823" y="550"/>
                      <a:pt x="4823" y="550"/>
                    </a:cubicBezTo>
                    <a:cubicBezTo>
                      <a:pt x="4881" y="544"/>
                      <a:pt x="4881" y="544"/>
                      <a:pt x="4881" y="544"/>
                    </a:cubicBezTo>
                    <a:cubicBezTo>
                      <a:pt x="4881" y="544"/>
                      <a:pt x="5357" y="225"/>
                      <a:pt x="5441" y="171"/>
                    </a:cubicBezTo>
                    <a:cubicBezTo>
                      <a:pt x="4192" y="171"/>
                      <a:pt x="4192" y="171"/>
                      <a:pt x="4192" y="171"/>
                    </a:cubicBezTo>
                    <a:cubicBezTo>
                      <a:pt x="3732" y="472"/>
                      <a:pt x="3732" y="472"/>
                      <a:pt x="3732" y="472"/>
                    </a:cubicBezTo>
                    <a:cubicBezTo>
                      <a:pt x="3726" y="462"/>
                      <a:pt x="3726" y="462"/>
                      <a:pt x="3726" y="462"/>
                    </a:cubicBezTo>
                    <a:cubicBezTo>
                      <a:pt x="4189" y="159"/>
                      <a:pt x="4189" y="159"/>
                      <a:pt x="4189" y="159"/>
                    </a:cubicBezTo>
                    <a:cubicBezTo>
                      <a:pt x="5459" y="159"/>
                      <a:pt x="5459" y="159"/>
                      <a:pt x="5459" y="159"/>
                    </a:cubicBezTo>
                    <a:cubicBezTo>
                      <a:pt x="5499" y="132"/>
                      <a:pt x="5492" y="115"/>
                      <a:pt x="5492" y="115"/>
                    </a:cubicBezTo>
                    <a:cubicBezTo>
                      <a:pt x="5492" y="115"/>
                      <a:pt x="5492" y="33"/>
                      <a:pt x="5492" y="17"/>
                    </a:cubicBezTo>
                    <a:cubicBezTo>
                      <a:pt x="5492" y="0"/>
                      <a:pt x="5470" y="1"/>
                      <a:pt x="5470" y="1"/>
                    </a:cubicBezTo>
                    <a:cubicBezTo>
                      <a:pt x="3873" y="4"/>
                      <a:pt x="3873" y="4"/>
                      <a:pt x="3873" y="4"/>
                    </a:cubicBezTo>
                    <a:cubicBezTo>
                      <a:pt x="3421" y="256"/>
                      <a:pt x="3421" y="256"/>
                      <a:pt x="3421" y="256"/>
                    </a:cubicBezTo>
                    <a:cubicBezTo>
                      <a:pt x="621" y="256"/>
                      <a:pt x="621" y="256"/>
                      <a:pt x="621" y="256"/>
                    </a:cubicBezTo>
                    <a:cubicBezTo>
                      <a:pt x="621" y="256"/>
                      <a:pt x="102" y="795"/>
                      <a:pt x="51" y="880"/>
                    </a:cubicBezTo>
                    <a:cubicBezTo>
                      <a:pt x="0" y="965"/>
                      <a:pt x="102" y="1005"/>
                      <a:pt x="102" y="1005"/>
                    </a:cubicBezTo>
                    <a:cubicBezTo>
                      <a:pt x="1292" y="1280"/>
                      <a:pt x="1292" y="1280"/>
                      <a:pt x="1292" y="1280"/>
                    </a:cubicBezTo>
                    <a:cubicBezTo>
                      <a:pt x="1886" y="1592"/>
                      <a:pt x="1886" y="1592"/>
                      <a:pt x="1886" y="1592"/>
                    </a:cubicBezTo>
                    <a:cubicBezTo>
                      <a:pt x="2624" y="2317"/>
                      <a:pt x="2624" y="2317"/>
                      <a:pt x="2624" y="2317"/>
                    </a:cubicBezTo>
                    <a:cubicBezTo>
                      <a:pt x="2820" y="2352"/>
                      <a:pt x="2820" y="2352"/>
                      <a:pt x="2820" y="2352"/>
                    </a:cubicBezTo>
                    <a:cubicBezTo>
                      <a:pt x="2820" y="2472"/>
                      <a:pt x="2820" y="2472"/>
                      <a:pt x="2820" y="2472"/>
                    </a:cubicBezTo>
                    <a:cubicBezTo>
                      <a:pt x="3281" y="2472"/>
                      <a:pt x="3281" y="2472"/>
                      <a:pt x="3281" y="2472"/>
                    </a:cubicBezTo>
                    <a:cubicBezTo>
                      <a:pt x="3357" y="2420"/>
                      <a:pt x="3357" y="2420"/>
                      <a:pt x="3357" y="2420"/>
                    </a:cubicBezTo>
                    <a:cubicBezTo>
                      <a:pt x="3353" y="2232"/>
                      <a:pt x="3353" y="2232"/>
                      <a:pt x="3353" y="2232"/>
                    </a:cubicBezTo>
                    <a:cubicBezTo>
                      <a:pt x="3433" y="2164"/>
                      <a:pt x="3433" y="2164"/>
                      <a:pt x="3433" y="2164"/>
                    </a:cubicBezTo>
                    <a:cubicBezTo>
                      <a:pt x="3646" y="2159"/>
                      <a:pt x="3646" y="2159"/>
                      <a:pt x="3646" y="2159"/>
                    </a:cubicBezTo>
                    <a:cubicBezTo>
                      <a:pt x="3656" y="1754"/>
                      <a:pt x="3987" y="1429"/>
                      <a:pt x="4394" y="1429"/>
                    </a:cubicBezTo>
                    <a:cubicBezTo>
                      <a:pt x="4808" y="1429"/>
                      <a:pt x="5143" y="1764"/>
                      <a:pt x="5143" y="2178"/>
                    </a:cubicBezTo>
                    <a:cubicBezTo>
                      <a:pt x="5143" y="2202"/>
                      <a:pt x="5142" y="2226"/>
                      <a:pt x="5140" y="2249"/>
                    </a:cubicBezTo>
                    <a:cubicBezTo>
                      <a:pt x="5388" y="2344"/>
                      <a:pt x="5388" y="2344"/>
                      <a:pt x="5388" y="2344"/>
                    </a:cubicBezTo>
                    <a:cubicBezTo>
                      <a:pt x="5572" y="2344"/>
                      <a:pt x="5572" y="2344"/>
                      <a:pt x="5572" y="2344"/>
                    </a:cubicBezTo>
                    <a:cubicBezTo>
                      <a:pt x="5604" y="2323"/>
                      <a:pt x="5604" y="2323"/>
                      <a:pt x="5604" y="2323"/>
                    </a:cubicBezTo>
                    <a:cubicBezTo>
                      <a:pt x="5604" y="2211"/>
                      <a:pt x="5604" y="2211"/>
                      <a:pt x="5604" y="2211"/>
                    </a:cubicBezTo>
                    <a:lnTo>
                      <a:pt x="5593" y="1131"/>
                    </a:lnTo>
                    <a:close/>
                    <a:moveTo>
                      <a:pt x="1006" y="1069"/>
                    </a:moveTo>
                    <a:cubicBezTo>
                      <a:pt x="193" y="920"/>
                      <a:pt x="193" y="920"/>
                      <a:pt x="193" y="920"/>
                    </a:cubicBezTo>
                    <a:cubicBezTo>
                      <a:pt x="150" y="875"/>
                      <a:pt x="290" y="741"/>
                      <a:pt x="290" y="741"/>
                    </a:cubicBezTo>
                    <a:cubicBezTo>
                      <a:pt x="1006" y="880"/>
                      <a:pt x="1006" y="880"/>
                      <a:pt x="1006" y="880"/>
                    </a:cubicBezTo>
                    <a:lnTo>
                      <a:pt x="1006" y="1069"/>
                    </a:lnTo>
                    <a:close/>
                    <a:moveTo>
                      <a:pt x="1022" y="773"/>
                    </a:moveTo>
                    <a:cubicBezTo>
                      <a:pt x="382" y="651"/>
                      <a:pt x="382" y="651"/>
                      <a:pt x="382" y="651"/>
                    </a:cubicBezTo>
                    <a:cubicBezTo>
                      <a:pt x="580" y="437"/>
                      <a:pt x="580" y="437"/>
                      <a:pt x="580" y="437"/>
                    </a:cubicBezTo>
                    <a:cubicBezTo>
                      <a:pt x="1090" y="437"/>
                      <a:pt x="1090" y="437"/>
                      <a:pt x="1090" y="437"/>
                    </a:cubicBezTo>
                    <a:lnTo>
                      <a:pt x="1022" y="773"/>
                    </a:lnTo>
                    <a:close/>
                    <a:moveTo>
                      <a:pt x="1584" y="1172"/>
                    </a:moveTo>
                    <a:cubicBezTo>
                      <a:pt x="1173" y="1093"/>
                      <a:pt x="1173" y="1093"/>
                      <a:pt x="1173" y="1093"/>
                    </a:cubicBezTo>
                    <a:cubicBezTo>
                      <a:pt x="1144" y="1065"/>
                      <a:pt x="1173" y="913"/>
                      <a:pt x="1173" y="913"/>
                    </a:cubicBezTo>
                    <a:cubicBezTo>
                      <a:pt x="1172" y="905"/>
                      <a:pt x="1172" y="905"/>
                      <a:pt x="1172" y="905"/>
                    </a:cubicBezTo>
                    <a:cubicBezTo>
                      <a:pt x="1605" y="980"/>
                      <a:pt x="1605" y="980"/>
                      <a:pt x="1605" y="980"/>
                    </a:cubicBezTo>
                    <a:lnTo>
                      <a:pt x="1584" y="1172"/>
                    </a:lnTo>
                    <a:close/>
                    <a:moveTo>
                      <a:pt x="1620" y="869"/>
                    </a:moveTo>
                    <a:cubicBezTo>
                      <a:pt x="1196" y="800"/>
                      <a:pt x="1196" y="800"/>
                      <a:pt x="1196" y="800"/>
                    </a:cubicBezTo>
                    <a:cubicBezTo>
                      <a:pt x="1252" y="448"/>
                      <a:pt x="1252" y="448"/>
                      <a:pt x="1252" y="448"/>
                    </a:cubicBezTo>
                    <a:cubicBezTo>
                      <a:pt x="1697" y="448"/>
                      <a:pt x="1697" y="448"/>
                      <a:pt x="1697" y="448"/>
                    </a:cubicBezTo>
                    <a:lnTo>
                      <a:pt x="1620" y="869"/>
                    </a:lnTo>
                    <a:close/>
                    <a:moveTo>
                      <a:pt x="2297" y="1299"/>
                    </a:moveTo>
                    <a:cubicBezTo>
                      <a:pt x="1740" y="1200"/>
                      <a:pt x="1740" y="1200"/>
                      <a:pt x="1740" y="1200"/>
                    </a:cubicBezTo>
                    <a:cubicBezTo>
                      <a:pt x="1710" y="1179"/>
                      <a:pt x="1753" y="1008"/>
                      <a:pt x="1753" y="1008"/>
                    </a:cubicBezTo>
                    <a:cubicBezTo>
                      <a:pt x="2321" y="1115"/>
                      <a:pt x="2321" y="1115"/>
                      <a:pt x="2321" y="1115"/>
                    </a:cubicBezTo>
                    <a:lnTo>
                      <a:pt x="2297" y="1299"/>
                    </a:lnTo>
                    <a:close/>
                    <a:moveTo>
                      <a:pt x="1768" y="884"/>
                    </a:moveTo>
                    <a:cubicBezTo>
                      <a:pt x="1852" y="448"/>
                      <a:pt x="1852" y="448"/>
                      <a:pt x="1852" y="448"/>
                    </a:cubicBezTo>
                    <a:cubicBezTo>
                      <a:pt x="2439" y="448"/>
                      <a:pt x="2439" y="448"/>
                      <a:pt x="2439" y="448"/>
                    </a:cubicBezTo>
                    <a:cubicBezTo>
                      <a:pt x="2341" y="980"/>
                      <a:pt x="2341" y="980"/>
                      <a:pt x="2341" y="980"/>
                    </a:cubicBezTo>
                    <a:lnTo>
                      <a:pt x="1768" y="884"/>
                    </a:lnTo>
                    <a:close/>
                    <a:moveTo>
                      <a:pt x="2876" y="1416"/>
                    </a:moveTo>
                    <a:cubicBezTo>
                      <a:pt x="2876" y="1416"/>
                      <a:pt x="2449" y="1331"/>
                      <a:pt x="2439" y="1331"/>
                    </a:cubicBezTo>
                    <a:cubicBezTo>
                      <a:pt x="2429" y="1331"/>
                      <a:pt x="2465" y="1136"/>
                      <a:pt x="2465" y="1136"/>
                    </a:cubicBezTo>
                    <a:cubicBezTo>
                      <a:pt x="2910" y="1216"/>
                      <a:pt x="2910" y="1216"/>
                      <a:pt x="2910" y="1216"/>
                    </a:cubicBezTo>
                    <a:lnTo>
                      <a:pt x="2876" y="1416"/>
                    </a:lnTo>
                    <a:close/>
                    <a:moveTo>
                      <a:pt x="2503" y="1001"/>
                    </a:moveTo>
                    <a:cubicBezTo>
                      <a:pt x="2599" y="448"/>
                      <a:pt x="2599" y="448"/>
                      <a:pt x="2599" y="448"/>
                    </a:cubicBezTo>
                    <a:cubicBezTo>
                      <a:pt x="3048" y="448"/>
                      <a:pt x="3048" y="448"/>
                      <a:pt x="3048" y="448"/>
                    </a:cubicBezTo>
                    <a:cubicBezTo>
                      <a:pt x="2928" y="1081"/>
                      <a:pt x="2928" y="1081"/>
                      <a:pt x="2928" y="1081"/>
                    </a:cubicBezTo>
                    <a:lnTo>
                      <a:pt x="2503" y="1001"/>
                    </a:lnTo>
                    <a:close/>
                    <a:moveTo>
                      <a:pt x="3462" y="1501"/>
                    </a:moveTo>
                    <a:cubicBezTo>
                      <a:pt x="3020" y="1443"/>
                      <a:pt x="3020" y="1443"/>
                      <a:pt x="3020" y="1443"/>
                    </a:cubicBezTo>
                    <a:cubicBezTo>
                      <a:pt x="3048" y="1237"/>
                      <a:pt x="3048" y="1237"/>
                      <a:pt x="3048" y="1237"/>
                    </a:cubicBezTo>
                    <a:cubicBezTo>
                      <a:pt x="3516" y="1325"/>
                      <a:pt x="3516" y="1325"/>
                      <a:pt x="3516" y="1325"/>
                    </a:cubicBezTo>
                    <a:lnTo>
                      <a:pt x="3462" y="1501"/>
                    </a:lnTo>
                    <a:close/>
                    <a:moveTo>
                      <a:pt x="3544" y="1189"/>
                    </a:moveTo>
                    <a:cubicBezTo>
                      <a:pt x="3084" y="1104"/>
                      <a:pt x="3084" y="1104"/>
                      <a:pt x="3084" y="1104"/>
                    </a:cubicBezTo>
                    <a:cubicBezTo>
                      <a:pt x="3191" y="448"/>
                      <a:pt x="3191" y="448"/>
                      <a:pt x="3191" y="448"/>
                    </a:cubicBezTo>
                    <a:cubicBezTo>
                      <a:pt x="3511" y="448"/>
                      <a:pt x="3511" y="448"/>
                      <a:pt x="3511" y="448"/>
                    </a:cubicBezTo>
                    <a:cubicBezTo>
                      <a:pt x="3612" y="743"/>
                      <a:pt x="3553" y="1020"/>
                      <a:pt x="3553" y="1020"/>
                    </a:cubicBezTo>
                    <a:cubicBezTo>
                      <a:pt x="3612" y="1020"/>
                      <a:pt x="3612" y="1020"/>
                      <a:pt x="3612" y="1020"/>
                    </a:cubicBezTo>
                    <a:lnTo>
                      <a:pt x="3544" y="1189"/>
                    </a:ln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62" name="Freeform 44"/>
              <p:cNvSpPr/>
              <p:nvPr/>
            </p:nvSpPr>
            <p:spPr bwMode="auto">
              <a:xfrm>
                <a:off x="4179" y="2517"/>
                <a:ext cx="5" cy="15"/>
              </a:xfrm>
              <a:custGeom>
                <a:avLst/>
                <a:gdLst/>
                <a:ahLst/>
                <a:cxnLst>
                  <a:cxn ang="0">
                    <a:pos x="21" y="0"/>
                  </a:cxn>
                  <a:cxn ang="0">
                    <a:pos x="0" y="63"/>
                  </a:cxn>
                  <a:cxn ang="0">
                    <a:pos x="0" y="63"/>
                  </a:cxn>
                  <a:cxn ang="0">
                    <a:pos x="21" y="0"/>
                  </a:cxn>
                </a:cxnLst>
                <a:rect l="0" t="0" r="r" b="b"/>
                <a:pathLst>
                  <a:path w="21" h="63">
                    <a:moveTo>
                      <a:pt x="21" y="0"/>
                    </a:moveTo>
                    <a:cubicBezTo>
                      <a:pt x="11" y="19"/>
                      <a:pt x="4" y="40"/>
                      <a:pt x="0" y="63"/>
                    </a:cubicBezTo>
                    <a:cubicBezTo>
                      <a:pt x="0" y="63"/>
                      <a:pt x="0" y="63"/>
                      <a:pt x="0" y="63"/>
                    </a:cubicBezTo>
                    <a:cubicBezTo>
                      <a:pt x="4" y="40"/>
                      <a:pt x="11" y="19"/>
                      <a:pt x="21"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63" name="Freeform 45"/>
              <p:cNvSpPr/>
              <p:nvPr/>
            </p:nvSpPr>
            <p:spPr bwMode="auto">
              <a:xfrm>
                <a:off x="4185" y="2514"/>
                <a:ext cx="1" cy="2"/>
              </a:xfrm>
              <a:custGeom>
                <a:avLst/>
                <a:gdLst/>
                <a:ahLst/>
                <a:cxnLst>
                  <a:cxn ang="0">
                    <a:pos x="0" y="7"/>
                  </a:cxn>
                  <a:cxn ang="0">
                    <a:pos x="4" y="0"/>
                  </a:cxn>
                  <a:cxn ang="0">
                    <a:pos x="0" y="7"/>
                  </a:cxn>
                </a:cxnLst>
                <a:rect l="0" t="0" r="r" b="b"/>
                <a:pathLst>
                  <a:path w="4" h="7">
                    <a:moveTo>
                      <a:pt x="0" y="7"/>
                    </a:moveTo>
                    <a:cubicBezTo>
                      <a:pt x="1" y="4"/>
                      <a:pt x="3" y="2"/>
                      <a:pt x="4" y="0"/>
                    </a:cubicBezTo>
                    <a:cubicBezTo>
                      <a:pt x="3" y="2"/>
                      <a:pt x="1" y="4"/>
                      <a:pt x="0" y="7"/>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64" name="Freeform 46"/>
              <p:cNvSpPr/>
              <p:nvPr/>
            </p:nvSpPr>
            <p:spPr bwMode="auto">
              <a:xfrm>
                <a:off x="4195" y="2501"/>
                <a:ext cx="1" cy="1"/>
              </a:xfrm>
              <a:custGeom>
                <a:avLst/>
                <a:gdLst/>
                <a:ahLst/>
                <a:cxnLst>
                  <a:cxn ang="0">
                    <a:pos x="0" y="4"/>
                  </a:cxn>
                  <a:cxn ang="0">
                    <a:pos x="5" y="0"/>
                  </a:cxn>
                  <a:cxn ang="0">
                    <a:pos x="0" y="4"/>
                  </a:cxn>
                </a:cxnLst>
                <a:rect l="0" t="0" r="r" b="b"/>
                <a:pathLst>
                  <a:path w="5" h="4">
                    <a:moveTo>
                      <a:pt x="0" y="4"/>
                    </a:moveTo>
                    <a:cubicBezTo>
                      <a:pt x="1" y="3"/>
                      <a:pt x="3" y="2"/>
                      <a:pt x="5" y="0"/>
                    </a:cubicBezTo>
                    <a:cubicBezTo>
                      <a:pt x="3" y="2"/>
                      <a:pt x="1" y="3"/>
                      <a:pt x="0" y="4"/>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65" name="Freeform 47"/>
              <p:cNvSpPr/>
              <p:nvPr/>
            </p:nvSpPr>
            <p:spPr bwMode="auto">
              <a:xfrm>
                <a:off x="4260" y="2503"/>
                <a:ext cx="1" cy="1"/>
              </a:xfrm>
              <a:custGeom>
                <a:avLst/>
                <a:gdLst/>
                <a:ahLst/>
                <a:cxnLst>
                  <a:cxn ang="0">
                    <a:pos x="0" y="0"/>
                  </a:cxn>
                  <a:cxn ang="0">
                    <a:pos x="5" y="5"/>
                  </a:cxn>
                  <a:cxn ang="0">
                    <a:pos x="0" y="0"/>
                  </a:cxn>
                </a:cxnLst>
                <a:rect l="0" t="0" r="r" b="b"/>
                <a:pathLst>
                  <a:path w="5" h="5">
                    <a:moveTo>
                      <a:pt x="0" y="0"/>
                    </a:moveTo>
                    <a:cubicBezTo>
                      <a:pt x="2" y="2"/>
                      <a:pt x="3" y="3"/>
                      <a:pt x="5" y="5"/>
                    </a:cubicBezTo>
                    <a:cubicBezTo>
                      <a:pt x="3" y="3"/>
                      <a:pt x="2" y="2"/>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66" name="Freeform 48"/>
              <p:cNvSpPr/>
              <p:nvPr/>
            </p:nvSpPr>
            <p:spPr bwMode="auto">
              <a:xfrm>
                <a:off x="4255" y="2499"/>
                <a:ext cx="3" cy="2"/>
              </a:xfrm>
              <a:custGeom>
                <a:avLst/>
                <a:gdLst/>
                <a:ahLst/>
                <a:cxnLst>
                  <a:cxn ang="0">
                    <a:pos x="0" y="0"/>
                  </a:cxn>
                  <a:cxn ang="0">
                    <a:pos x="12" y="10"/>
                  </a:cxn>
                  <a:cxn ang="0">
                    <a:pos x="0" y="0"/>
                  </a:cxn>
                </a:cxnLst>
                <a:rect l="0" t="0" r="r" b="b"/>
                <a:pathLst>
                  <a:path w="12" h="10">
                    <a:moveTo>
                      <a:pt x="0" y="0"/>
                    </a:moveTo>
                    <a:cubicBezTo>
                      <a:pt x="4" y="3"/>
                      <a:pt x="8" y="6"/>
                      <a:pt x="12" y="10"/>
                    </a:cubicBezTo>
                    <a:cubicBezTo>
                      <a:pt x="8" y="6"/>
                      <a:pt x="4" y="3"/>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67" name="Freeform 49"/>
              <p:cNvSpPr/>
              <p:nvPr/>
            </p:nvSpPr>
            <p:spPr bwMode="auto">
              <a:xfrm>
                <a:off x="4259" y="2502"/>
                <a:ext cx="1" cy="1"/>
              </a:xfrm>
              <a:custGeom>
                <a:avLst/>
                <a:gdLst/>
                <a:ahLst/>
                <a:cxnLst>
                  <a:cxn ang="0">
                    <a:pos x="0" y="0"/>
                  </a:cxn>
                  <a:cxn ang="0">
                    <a:pos x="5" y="4"/>
                  </a:cxn>
                  <a:cxn ang="0">
                    <a:pos x="0" y="0"/>
                  </a:cxn>
                </a:cxnLst>
                <a:rect l="0" t="0" r="r" b="b"/>
                <a:pathLst>
                  <a:path w="5" h="4">
                    <a:moveTo>
                      <a:pt x="0" y="0"/>
                    </a:moveTo>
                    <a:cubicBezTo>
                      <a:pt x="2" y="1"/>
                      <a:pt x="3" y="3"/>
                      <a:pt x="5" y="4"/>
                    </a:cubicBezTo>
                    <a:cubicBezTo>
                      <a:pt x="3" y="3"/>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68" name="Freeform 50"/>
              <p:cNvSpPr/>
              <p:nvPr/>
            </p:nvSpPr>
            <p:spPr bwMode="auto">
              <a:xfrm>
                <a:off x="4194" y="2502"/>
                <a:ext cx="1" cy="1"/>
              </a:xfrm>
              <a:custGeom>
                <a:avLst/>
                <a:gdLst/>
                <a:ahLst/>
                <a:cxnLst>
                  <a:cxn ang="0">
                    <a:pos x="0" y="5"/>
                  </a:cxn>
                  <a:cxn ang="0">
                    <a:pos x="6" y="0"/>
                  </a:cxn>
                  <a:cxn ang="0">
                    <a:pos x="0" y="5"/>
                  </a:cxn>
                </a:cxnLst>
                <a:rect l="0" t="0" r="r" b="b"/>
                <a:pathLst>
                  <a:path w="6" h="5">
                    <a:moveTo>
                      <a:pt x="0" y="5"/>
                    </a:moveTo>
                    <a:cubicBezTo>
                      <a:pt x="2" y="3"/>
                      <a:pt x="4" y="2"/>
                      <a:pt x="6" y="0"/>
                    </a:cubicBezTo>
                    <a:cubicBezTo>
                      <a:pt x="4" y="2"/>
                      <a:pt x="2" y="3"/>
                      <a:pt x="0" y="5"/>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69" name="Freeform 51"/>
              <p:cNvSpPr/>
              <p:nvPr/>
            </p:nvSpPr>
            <p:spPr bwMode="auto">
              <a:xfrm>
                <a:off x="4254" y="2498"/>
                <a:ext cx="1" cy="1"/>
              </a:xfrm>
              <a:custGeom>
                <a:avLst/>
                <a:gdLst/>
                <a:ahLst/>
                <a:cxnLst>
                  <a:cxn ang="0">
                    <a:pos x="0" y="0"/>
                  </a:cxn>
                  <a:cxn ang="0">
                    <a:pos x="5" y="3"/>
                  </a:cxn>
                  <a:cxn ang="0">
                    <a:pos x="0" y="0"/>
                  </a:cxn>
                </a:cxnLst>
                <a:rect l="0" t="0" r="r" b="b"/>
                <a:pathLst>
                  <a:path w="5" h="3">
                    <a:moveTo>
                      <a:pt x="0" y="0"/>
                    </a:moveTo>
                    <a:cubicBezTo>
                      <a:pt x="2" y="1"/>
                      <a:pt x="4" y="2"/>
                      <a:pt x="5" y="3"/>
                    </a:cubicBezTo>
                    <a:cubicBezTo>
                      <a:pt x="4" y="2"/>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70" name="Freeform 52"/>
              <p:cNvSpPr/>
              <p:nvPr/>
            </p:nvSpPr>
            <p:spPr bwMode="auto">
              <a:xfrm>
                <a:off x="4262" y="2505"/>
                <a:ext cx="1" cy="1"/>
              </a:xfrm>
              <a:custGeom>
                <a:avLst/>
                <a:gdLst/>
                <a:ahLst/>
                <a:cxnLst>
                  <a:cxn ang="0">
                    <a:pos x="0" y="0"/>
                  </a:cxn>
                  <a:cxn ang="0">
                    <a:pos x="5" y="4"/>
                  </a:cxn>
                  <a:cxn ang="0">
                    <a:pos x="0" y="0"/>
                  </a:cxn>
                </a:cxnLst>
                <a:rect l="0" t="0" r="r" b="b"/>
                <a:pathLst>
                  <a:path w="5" h="4">
                    <a:moveTo>
                      <a:pt x="0" y="0"/>
                    </a:moveTo>
                    <a:cubicBezTo>
                      <a:pt x="2" y="1"/>
                      <a:pt x="3" y="3"/>
                      <a:pt x="5" y="4"/>
                    </a:cubicBezTo>
                    <a:cubicBezTo>
                      <a:pt x="3" y="3"/>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71" name="Freeform 53"/>
              <p:cNvSpPr/>
              <p:nvPr/>
            </p:nvSpPr>
            <p:spPr bwMode="auto">
              <a:xfrm>
                <a:off x="4184" y="2515"/>
                <a:ext cx="0" cy="0"/>
              </a:xfrm>
              <a:custGeom>
                <a:avLst/>
                <a:gdLst/>
                <a:ahLst/>
                <a:cxnLst>
                  <a:cxn ang="0">
                    <a:pos x="0" y="1"/>
                  </a:cxn>
                  <a:cxn ang="0">
                    <a:pos x="1" y="0"/>
                  </a:cxn>
                  <a:cxn ang="0">
                    <a:pos x="0" y="1"/>
                  </a:cxn>
                </a:cxnLst>
                <a:rect l="0" t="0" r="r" b="b"/>
                <a:pathLst>
                  <a:path w="1" h="1">
                    <a:moveTo>
                      <a:pt x="0" y="1"/>
                    </a:moveTo>
                    <a:cubicBezTo>
                      <a:pt x="0" y="0"/>
                      <a:pt x="1" y="0"/>
                      <a:pt x="1" y="0"/>
                    </a:cubicBezTo>
                    <a:cubicBezTo>
                      <a:pt x="1" y="0"/>
                      <a:pt x="0" y="0"/>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72" name="Freeform 54"/>
              <p:cNvSpPr/>
              <p:nvPr/>
            </p:nvSpPr>
            <p:spPr bwMode="auto">
              <a:xfrm>
                <a:off x="4193" y="2504"/>
                <a:ext cx="0" cy="0"/>
              </a:xfrm>
              <a:custGeom>
                <a:avLst/>
                <a:gdLst/>
                <a:ahLst/>
                <a:cxnLst>
                  <a:cxn ang="0">
                    <a:pos x="0" y="1"/>
                  </a:cxn>
                  <a:cxn ang="0">
                    <a:pos x="1" y="0"/>
                  </a:cxn>
                  <a:cxn ang="0">
                    <a:pos x="0" y="1"/>
                  </a:cxn>
                </a:cxnLst>
                <a:rect l="0" t="0" r="r" b="b"/>
                <a:pathLst>
                  <a:path w="1" h="1">
                    <a:moveTo>
                      <a:pt x="0" y="1"/>
                    </a:moveTo>
                    <a:cubicBezTo>
                      <a:pt x="1" y="1"/>
                      <a:pt x="1" y="0"/>
                      <a:pt x="1" y="0"/>
                    </a:cubicBezTo>
                    <a:cubicBezTo>
                      <a:pt x="1" y="0"/>
                      <a:pt x="1"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73" name="Freeform 55"/>
              <p:cNvSpPr/>
              <p:nvPr/>
            </p:nvSpPr>
            <p:spPr bwMode="auto">
              <a:xfrm>
                <a:off x="4197" y="2501"/>
                <a:ext cx="1" cy="1"/>
              </a:xfrm>
              <a:custGeom>
                <a:avLst/>
                <a:gdLst/>
                <a:ahLst/>
                <a:cxnLst>
                  <a:cxn ang="0">
                    <a:pos x="0" y="2"/>
                  </a:cxn>
                  <a:cxn ang="0">
                    <a:pos x="3" y="0"/>
                  </a:cxn>
                  <a:cxn ang="0">
                    <a:pos x="0" y="2"/>
                  </a:cxn>
                </a:cxnLst>
                <a:rect l="0" t="0" r="r" b="b"/>
                <a:pathLst>
                  <a:path w="3" h="2">
                    <a:moveTo>
                      <a:pt x="0" y="2"/>
                    </a:moveTo>
                    <a:cubicBezTo>
                      <a:pt x="1" y="2"/>
                      <a:pt x="2" y="1"/>
                      <a:pt x="3" y="0"/>
                    </a:cubicBezTo>
                    <a:cubicBezTo>
                      <a:pt x="2" y="1"/>
                      <a:pt x="1" y="2"/>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74" name="Freeform 56"/>
              <p:cNvSpPr/>
              <p:nvPr/>
            </p:nvSpPr>
            <p:spPr bwMode="auto">
              <a:xfrm>
                <a:off x="4213" y="2492"/>
                <a:ext cx="1" cy="0"/>
              </a:xfrm>
              <a:custGeom>
                <a:avLst/>
                <a:gdLst/>
                <a:ahLst/>
                <a:cxnLst>
                  <a:cxn ang="0">
                    <a:pos x="0" y="1"/>
                  </a:cxn>
                  <a:cxn ang="0">
                    <a:pos x="6" y="0"/>
                  </a:cxn>
                  <a:cxn ang="0">
                    <a:pos x="0" y="1"/>
                  </a:cxn>
                </a:cxnLst>
                <a:rect l="0" t="0" r="r" b="b"/>
                <a:pathLst>
                  <a:path w="6" h="1">
                    <a:moveTo>
                      <a:pt x="0" y="1"/>
                    </a:moveTo>
                    <a:cubicBezTo>
                      <a:pt x="2" y="1"/>
                      <a:pt x="4" y="0"/>
                      <a:pt x="6" y="0"/>
                    </a:cubicBezTo>
                    <a:cubicBezTo>
                      <a:pt x="4" y="0"/>
                      <a:pt x="2"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75" name="Freeform 57"/>
              <p:cNvSpPr/>
              <p:nvPr/>
            </p:nvSpPr>
            <p:spPr bwMode="auto">
              <a:xfrm>
                <a:off x="4198" y="2499"/>
                <a:ext cx="1" cy="0"/>
              </a:xfrm>
              <a:custGeom>
                <a:avLst/>
                <a:gdLst/>
                <a:ahLst/>
                <a:cxnLst>
                  <a:cxn ang="0">
                    <a:pos x="0" y="3"/>
                  </a:cxn>
                  <a:cxn ang="0">
                    <a:pos x="4" y="0"/>
                  </a:cxn>
                  <a:cxn ang="0">
                    <a:pos x="0" y="3"/>
                  </a:cxn>
                </a:cxnLst>
                <a:rect l="0" t="0" r="r" b="b"/>
                <a:pathLst>
                  <a:path w="4" h="3">
                    <a:moveTo>
                      <a:pt x="0" y="3"/>
                    </a:moveTo>
                    <a:cubicBezTo>
                      <a:pt x="1" y="2"/>
                      <a:pt x="3" y="1"/>
                      <a:pt x="4" y="0"/>
                    </a:cubicBezTo>
                    <a:cubicBezTo>
                      <a:pt x="3" y="1"/>
                      <a:pt x="1" y="2"/>
                      <a:pt x="0" y="3"/>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76" name="Freeform 58"/>
              <p:cNvSpPr/>
              <p:nvPr/>
            </p:nvSpPr>
            <p:spPr bwMode="auto">
              <a:xfrm>
                <a:off x="4183" y="2517"/>
                <a:ext cx="0" cy="0"/>
              </a:xfrm>
              <a:custGeom>
                <a:avLst/>
                <a:gdLst/>
                <a:ahLst/>
                <a:cxnLst>
                  <a:cxn ang="0">
                    <a:pos x="0" y="1"/>
                  </a:cxn>
                  <a:cxn ang="0">
                    <a:pos x="0" y="0"/>
                  </a:cxn>
                  <a:cxn ang="0">
                    <a:pos x="0" y="1"/>
                  </a:cxn>
                </a:cxnLst>
                <a:rect l="0" t="0" r="r" b="b"/>
                <a:pathLst>
                  <a:path h="1">
                    <a:moveTo>
                      <a:pt x="0" y="1"/>
                    </a:moveTo>
                    <a:cubicBezTo>
                      <a:pt x="0" y="1"/>
                      <a:pt x="0" y="0"/>
                      <a:pt x="0" y="0"/>
                    </a:cubicBezTo>
                    <a:cubicBezTo>
                      <a:pt x="0" y="0"/>
                      <a:pt x="0"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77" name="Freeform 59"/>
              <p:cNvSpPr/>
              <p:nvPr/>
            </p:nvSpPr>
            <p:spPr bwMode="auto">
              <a:xfrm>
                <a:off x="4186" y="2512"/>
                <a:ext cx="0" cy="0"/>
              </a:xfrm>
              <a:custGeom>
                <a:avLst/>
                <a:gdLst/>
                <a:ahLst/>
                <a:cxnLst>
                  <a:cxn ang="0">
                    <a:pos x="0" y="1"/>
                  </a:cxn>
                  <a:cxn ang="0">
                    <a:pos x="1" y="0"/>
                  </a:cxn>
                  <a:cxn ang="0">
                    <a:pos x="0" y="1"/>
                  </a:cxn>
                </a:cxnLst>
                <a:rect l="0" t="0" r="r" b="b"/>
                <a:pathLst>
                  <a:path w="1" h="1">
                    <a:moveTo>
                      <a:pt x="0" y="1"/>
                    </a:moveTo>
                    <a:cubicBezTo>
                      <a:pt x="1" y="0"/>
                      <a:pt x="1" y="0"/>
                      <a:pt x="1" y="0"/>
                    </a:cubicBezTo>
                    <a:cubicBezTo>
                      <a:pt x="1" y="0"/>
                      <a:pt x="1" y="0"/>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78" name="Freeform 60"/>
              <p:cNvSpPr/>
              <p:nvPr/>
            </p:nvSpPr>
            <p:spPr bwMode="auto">
              <a:xfrm>
                <a:off x="4202" y="2497"/>
                <a:ext cx="1" cy="0"/>
              </a:xfrm>
              <a:custGeom>
                <a:avLst/>
                <a:gdLst/>
                <a:ahLst/>
                <a:cxnLst>
                  <a:cxn ang="0">
                    <a:pos x="0" y="2"/>
                  </a:cxn>
                  <a:cxn ang="0">
                    <a:pos x="4" y="0"/>
                  </a:cxn>
                  <a:cxn ang="0">
                    <a:pos x="0" y="2"/>
                  </a:cxn>
                </a:cxnLst>
                <a:rect l="0" t="0" r="r" b="b"/>
                <a:pathLst>
                  <a:path w="4" h="2">
                    <a:moveTo>
                      <a:pt x="0" y="2"/>
                    </a:moveTo>
                    <a:cubicBezTo>
                      <a:pt x="1" y="1"/>
                      <a:pt x="2" y="0"/>
                      <a:pt x="4" y="0"/>
                    </a:cubicBezTo>
                    <a:cubicBezTo>
                      <a:pt x="2" y="0"/>
                      <a:pt x="1"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79" name="Freeform 61"/>
              <p:cNvSpPr/>
              <p:nvPr/>
            </p:nvSpPr>
            <p:spPr bwMode="auto">
              <a:xfrm>
                <a:off x="4204" y="2496"/>
                <a:ext cx="1" cy="0"/>
              </a:xfrm>
              <a:custGeom>
                <a:avLst/>
                <a:gdLst/>
                <a:ahLst/>
                <a:cxnLst>
                  <a:cxn ang="0">
                    <a:pos x="0" y="2"/>
                  </a:cxn>
                  <a:cxn ang="0">
                    <a:pos x="5" y="0"/>
                  </a:cxn>
                  <a:cxn ang="0">
                    <a:pos x="0" y="2"/>
                  </a:cxn>
                </a:cxnLst>
                <a:rect l="0" t="0" r="r" b="b"/>
                <a:pathLst>
                  <a:path w="5" h="2">
                    <a:moveTo>
                      <a:pt x="0" y="2"/>
                    </a:moveTo>
                    <a:cubicBezTo>
                      <a:pt x="2" y="1"/>
                      <a:pt x="3" y="1"/>
                      <a:pt x="5" y="0"/>
                    </a:cubicBezTo>
                    <a:cubicBezTo>
                      <a:pt x="3" y="1"/>
                      <a:pt x="2"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80" name="Freeform 62"/>
              <p:cNvSpPr/>
              <p:nvPr/>
            </p:nvSpPr>
            <p:spPr bwMode="auto">
              <a:xfrm>
                <a:off x="4206" y="2494"/>
                <a:ext cx="2" cy="1"/>
              </a:xfrm>
              <a:custGeom>
                <a:avLst/>
                <a:gdLst/>
                <a:ahLst/>
                <a:cxnLst>
                  <a:cxn ang="0">
                    <a:pos x="0" y="4"/>
                  </a:cxn>
                  <a:cxn ang="0">
                    <a:pos x="9" y="0"/>
                  </a:cxn>
                  <a:cxn ang="0">
                    <a:pos x="0" y="4"/>
                  </a:cxn>
                </a:cxnLst>
                <a:rect l="0" t="0" r="r" b="b"/>
                <a:pathLst>
                  <a:path w="9" h="4">
                    <a:moveTo>
                      <a:pt x="0" y="4"/>
                    </a:moveTo>
                    <a:cubicBezTo>
                      <a:pt x="3" y="2"/>
                      <a:pt x="6" y="1"/>
                      <a:pt x="9" y="0"/>
                    </a:cubicBezTo>
                    <a:cubicBezTo>
                      <a:pt x="6" y="1"/>
                      <a:pt x="3" y="2"/>
                      <a:pt x="0" y="4"/>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81" name="Freeform 63"/>
              <p:cNvSpPr/>
              <p:nvPr/>
            </p:nvSpPr>
            <p:spPr bwMode="auto">
              <a:xfrm>
                <a:off x="4209" y="2494"/>
                <a:ext cx="1" cy="0"/>
              </a:xfrm>
              <a:custGeom>
                <a:avLst/>
                <a:gdLst/>
                <a:ahLst/>
                <a:cxnLst>
                  <a:cxn ang="0">
                    <a:pos x="0" y="2"/>
                  </a:cxn>
                  <a:cxn ang="0">
                    <a:pos x="5" y="0"/>
                  </a:cxn>
                  <a:cxn ang="0">
                    <a:pos x="0" y="2"/>
                  </a:cxn>
                </a:cxnLst>
                <a:rect l="0" t="0" r="r" b="b"/>
                <a:pathLst>
                  <a:path w="5" h="2">
                    <a:moveTo>
                      <a:pt x="0" y="2"/>
                    </a:moveTo>
                    <a:cubicBezTo>
                      <a:pt x="2" y="1"/>
                      <a:pt x="3" y="1"/>
                      <a:pt x="5" y="0"/>
                    </a:cubicBezTo>
                    <a:cubicBezTo>
                      <a:pt x="3" y="1"/>
                      <a:pt x="2"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82" name="Freeform 64"/>
              <p:cNvSpPr/>
              <p:nvPr/>
            </p:nvSpPr>
            <p:spPr bwMode="auto">
              <a:xfrm>
                <a:off x="4200" y="2498"/>
                <a:ext cx="1" cy="1"/>
              </a:xfrm>
              <a:custGeom>
                <a:avLst/>
                <a:gdLst/>
                <a:ahLst/>
                <a:cxnLst>
                  <a:cxn ang="0">
                    <a:pos x="0" y="2"/>
                  </a:cxn>
                  <a:cxn ang="0">
                    <a:pos x="4" y="0"/>
                  </a:cxn>
                  <a:cxn ang="0">
                    <a:pos x="0" y="2"/>
                  </a:cxn>
                </a:cxnLst>
                <a:rect l="0" t="0" r="r" b="b"/>
                <a:pathLst>
                  <a:path w="4" h="2">
                    <a:moveTo>
                      <a:pt x="0" y="2"/>
                    </a:moveTo>
                    <a:cubicBezTo>
                      <a:pt x="2" y="1"/>
                      <a:pt x="3" y="1"/>
                      <a:pt x="4" y="0"/>
                    </a:cubicBezTo>
                    <a:cubicBezTo>
                      <a:pt x="3" y="1"/>
                      <a:pt x="2"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83" name="Freeform 65"/>
              <p:cNvSpPr/>
              <p:nvPr/>
            </p:nvSpPr>
            <p:spPr bwMode="auto">
              <a:xfrm>
                <a:off x="4185" y="2514"/>
                <a:ext cx="0" cy="0"/>
              </a:xfrm>
              <a:custGeom>
                <a:avLst/>
                <a:gdLst/>
                <a:ahLst/>
                <a:cxnLst>
                  <a:cxn ang="0">
                    <a:pos x="0" y="1"/>
                  </a:cxn>
                  <a:cxn ang="0">
                    <a:pos x="1" y="0"/>
                  </a:cxn>
                  <a:cxn ang="0">
                    <a:pos x="0" y="1"/>
                  </a:cxn>
                </a:cxnLst>
                <a:rect l="0" t="0" r="r" b="b"/>
                <a:pathLst>
                  <a:path w="1" h="1">
                    <a:moveTo>
                      <a:pt x="0" y="1"/>
                    </a:moveTo>
                    <a:cubicBezTo>
                      <a:pt x="0" y="0"/>
                      <a:pt x="1" y="0"/>
                      <a:pt x="1" y="0"/>
                    </a:cubicBezTo>
                    <a:cubicBezTo>
                      <a:pt x="1" y="0"/>
                      <a:pt x="0" y="0"/>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84" name="Freeform 66"/>
              <p:cNvSpPr/>
              <p:nvPr/>
            </p:nvSpPr>
            <p:spPr bwMode="auto">
              <a:xfrm>
                <a:off x="4195" y="2502"/>
                <a:ext cx="0" cy="0"/>
              </a:xfrm>
              <a:custGeom>
                <a:avLst/>
                <a:gdLst/>
                <a:ahLst/>
                <a:cxnLst>
                  <a:cxn ang="0">
                    <a:pos x="0" y="2"/>
                  </a:cxn>
                  <a:cxn ang="0">
                    <a:pos x="2" y="0"/>
                  </a:cxn>
                  <a:cxn ang="0">
                    <a:pos x="0" y="2"/>
                  </a:cxn>
                </a:cxnLst>
                <a:rect l="0" t="0" r="r" b="b"/>
                <a:pathLst>
                  <a:path w="2" h="2">
                    <a:moveTo>
                      <a:pt x="0" y="2"/>
                    </a:moveTo>
                    <a:cubicBezTo>
                      <a:pt x="0" y="2"/>
                      <a:pt x="1" y="1"/>
                      <a:pt x="2" y="0"/>
                    </a:cubicBezTo>
                    <a:cubicBezTo>
                      <a:pt x="1" y="1"/>
                      <a:pt x="0" y="2"/>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85" name="Freeform 67"/>
              <p:cNvSpPr/>
              <p:nvPr/>
            </p:nvSpPr>
            <p:spPr bwMode="auto">
              <a:xfrm>
                <a:off x="4211" y="2493"/>
                <a:ext cx="1" cy="0"/>
              </a:xfrm>
              <a:custGeom>
                <a:avLst/>
                <a:gdLst/>
                <a:ahLst/>
                <a:cxnLst>
                  <a:cxn ang="0">
                    <a:pos x="0" y="1"/>
                  </a:cxn>
                  <a:cxn ang="0">
                    <a:pos x="6" y="0"/>
                  </a:cxn>
                  <a:cxn ang="0">
                    <a:pos x="0" y="1"/>
                  </a:cxn>
                </a:cxnLst>
                <a:rect l="0" t="0" r="r" b="b"/>
                <a:pathLst>
                  <a:path w="6" h="1">
                    <a:moveTo>
                      <a:pt x="0" y="1"/>
                    </a:moveTo>
                    <a:cubicBezTo>
                      <a:pt x="2" y="1"/>
                      <a:pt x="4" y="0"/>
                      <a:pt x="6" y="0"/>
                    </a:cubicBezTo>
                    <a:cubicBezTo>
                      <a:pt x="4" y="0"/>
                      <a:pt x="2"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86" name="Freeform 68"/>
              <p:cNvSpPr/>
              <p:nvPr/>
            </p:nvSpPr>
            <p:spPr bwMode="auto">
              <a:xfrm>
                <a:off x="4255" y="2499"/>
                <a:ext cx="0" cy="0"/>
              </a:xfrm>
              <a:custGeom>
                <a:avLst/>
                <a:gdLst/>
                <a:ahLst/>
                <a:cxnLst>
                  <a:cxn ang="0">
                    <a:pos x="0" y="0"/>
                  </a:cxn>
                  <a:cxn ang="0">
                    <a:pos x="1" y="0"/>
                  </a:cxn>
                  <a:cxn ang="0">
                    <a:pos x="0" y="0"/>
                  </a:cxn>
                </a:cxnLst>
                <a:rect l="0" t="0" r="r" b="b"/>
                <a:pathLst>
                  <a:path w="1">
                    <a:moveTo>
                      <a:pt x="0" y="0"/>
                    </a:moveTo>
                    <a:cubicBezTo>
                      <a:pt x="0" y="0"/>
                      <a:pt x="0" y="0"/>
                      <a:pt x="1" y="0"/>
                    </a:cubicBezTo>
                    <a:cubicBezTo>
                      <a:pt x="0" y="0"/>
                      <a:pt x="0"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87" name="Freeform 69"/>
              <p:cNvSpPr/>
              <p:nvPr/>
            </p:nvSpPr>
            <p:spPr bwMode="auto">
              <a:xfrm>
                <a:off x="4258" y="2501"/>
                <a:ext cx="0" cy="0"/>
              </a:xfrm>
              <a:custGeom>
                <a:avLst/>
                <a:gdLst/>
                <a:ahLst/>
                <a:cxnLst>
                  <a:cxn ang="0">
                    <a:pos x="0" y="0"/>
                  </a:cxn>
                  <a:cxn ang="0">
                    <a:pos x="2" y="1"/>
                  </a:cxn>
                  <a:cxn ang="0">
                    <a:pos x="0" y="0"/>
                  </a:cxn>
                </a:cxnLst>
                <a:rect l="0" t="0" r="r" b="b"/>
                <a:pathLst>
                  <a:path w="2" h="1">
                    <a:moveTo>
                      <a:pt x="0" y="0"/>
                    </a:moveTo>
                    <a:cubicBezTo>
                      <a:pt x="1" y="0"/>
                      <a:pt x="1" y="0"/>
                      <a:pt x="2" y="1"/>
                    </a:cubicBezTo>
                    <a:cubicBezTo>
                      <a:pt x="1" y="0"/>
                      <a:pt x="1"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88" name="Freeform 70"/>
              <p:cNvSpPr/>
              <p:nvPr/>
            </p:nvSpPr>
            <p:spPr bwMode="auto">
              <a:xfrm>
                <a:off x="4253" y="2498"/>
                <a:ext cx="1" cy="0"/>
              </a:xfrm>
              <a:custGeom>
                <a:avLst/>
                <a:gdLst/>
                <a:ahLst/>
                <a:cxnLst>
                  <a:cxn ang="0">
                    <a:pos x="0" y="0"/>
                  </a:cxn>
                  <a:cxn ang="0">
                    <a:pos x="3" y="2"/>
                  </a:cxn>
                  <a:cxn ang="0">
                    <a:pos x="0" y="0"/>
                  </a:cxn>
                </a:cxnLst>
                <a:rect l="0" t="0" r="r" b="b"/>
                <a:pathLst>
                  <a:path w="3" h="2">
                    <a:moveTo>
                      <a:pt x="0" y="0"/>
                    </a:moveTo>
                    <a:cubicBezTo>
                      <a:pt x="1" y="0"/>
                      <a:pt x="2" y="1"/>
                      <a:pt x="3" y="2"/>
                    </a:cubicBezTo>
                    <a:cubicBezTo>
                      <a:pt x="2" y="1"/>
                      <a:pt x="1"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89" name="Freeform 71"/>
              <p:cNvSpPr/>
              <p:nvPr/>
            </p:nvSpPr>
            <p:spPr bwMode="auto">
              <a:xfrm>
                <a:off x="4250" y="2495"/>
                <a:ext cx="1" cy="1"/>
              </a:xfrm>
              <a:custGeom>
                <a:avLst/>
                <a:gdLst/>
                <a:ahLst/>
                <a:cxnLst>
                  <a:cxn ang="0">
                    <a:pos x="0" y="0"/>
                  </a:cxn>
                  <a:cxn ang="0">
                    <a:pos x="4" y="2"/>
                  </a:cxn>
                  <a:cxn ang="0">
                    <a:pos x="0" y="0"/>
                  </a:cxn>
                </a:cxnLst>
                <a:rect l="0" t="0" r="r" b="b"/>
                <a:pathLst>
                  <a:path w="4" h="2">
                    <a:moveTo>
                      <a:pt x="0" y="0"/>
                    </a:moveTo>
                    <a:cubicBezTo>
                      <a:pt x="1" y="1"/>
                      <a:pt x="3" y="1"/>
                      <a:pt x="4" y="2"/>
                    </a:cubicBezTo>
                    <a:cubicBezTo>
                      <a:pt x="3" y="1"/>
                      <a:pt x="1"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90" name="Freeform 72"/>
              <p:cNvSpPr/>
              <p:nvPr/>
            </p:nvSpPr>
            <p:spPr bwMode="auto">
              <a:xfrm>
                <a:off x="4251" y="2497"/>
                <a:ext cx="1" cy="0"/>
              </a:xfrm>
              <a:custGeom>
                <a:avLst/>
                <a:gdLst/>
                <a:ahLst/>
                <a:cxnLst>
                  <a:cxn ang="0">
                    <a:pos x="0" y="0"/>
                  </a:cxn>
                  <a:cxn ang="0">
                    <a:pos x="4" y="2"/>
                  </a:cxn>
                  <a:cxn ang="0">
                    <a:pos x="0" y="0"/>
                  </a:cxn>
                </a:cxnLst>
                <a:rect l="0" t="0" r="r" b="b"/>
                <a:pathLst>
                  <a:path w="4" h="2">
                    <a:moveTo>
                      <a:pt x="0" y="0"/>
                    </a:moveTo>
                    <a:cubicBezTo>
                      <a:pt x="2" y="0"/>
                      <a:pt x="3" y="1"/>
                      <a:pt x="4" y="2"/>
                    </a:cubicBezTo>
                    <a:cubicBezTo>
                      <a:pt x="3" y="1"/>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91" name="Freeform 73"/>
              <p:cNvSpPr/>
              <p:nvPr/>
            </p:nvSpPr>
            <p:spPr bwMode="auto">
              <a:xfrm>
                <a:off x="4260" y="2502"/>
                <a:ext cx="0" cy="1"/>
              </a:xfrm>
              <a:custGeom>
                <a:avLst/>
                <a:gdLst/>
                <a:ahLst/>
                <a:cxnLst>
                  <a:cxn ang="0">
                    <a:pos x="0" y="0"/>
                  </a:cxn>
                  <a:cxn ang="0">
                    <a:pos x="2" y="2"/>
                  </a:cxn>
                  <a:cxn ang="0">
                    <a:pos x="0" y="0"/>
                  </a:cxn>
                </a:cxnLst>
                <a:rect l="0" t="0" r="r" b="b"/>
                <a:pathLst>
                  <a:path w="2" h="2">
                    <a:moveTo>
                      <a:pt x="0" y="0"/>
                    </a:moveTo>
                    <a:cubicBezTo>
                      <a:pt x="1" y="1"/>
                      <a:pt x="1" y="1"/>
                      <a:pt x="2" y="2"/>
                    </a:cubicBezTo>
                    <a:cubicBezTo>
                      <a:pt x="1" y="1"/>
                      <a:pt x="1"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92" name="Freeform 74"/>
              <p:cNvSpPr/>
              <p:nvPr/>
            </p:nvSpPr>
            <p:spPr bwMode="auto">
              <a:xfrm>
                <a:off x="4263" y="2506"/>
                <a:ext cx="0" cy="0"/>
              </a:xfrm>
              <a:custGeom>
                <a:avLst/>
                <a:gdLst/>
                <a:ahLst/>
                <a:cxnLst>
                  <a:cxn ang="0">
                    <a:pos x="0" y="0"/>
                  </a:cxn>
                  <a:cxn ang="0">
                    <a:pos x="2" y="2"/>
                  </a:cxn>
                  <a:cxn ang="0">
                    <a:pos x="0" y="0"/>
                  </a:cxn>
                </a:cxnLst>
                <a:rect l="0" t="0" r="r" b="b"/>
                <a:pathLst>
                  <a:path w="2" h="2">
                    <a:moveTo>
                      <a:pt x="0" y="0"/>
                    </a:moveTo>
                    <a:cubicBezTo>
                      <a:pt x="0" y="1"/>
                      <a:pt x="1" y="2"/>
                      <a:pt x="2" y="2"/>
                    </a:cubicBezTo>
                    <a:cubicBezTo>
                      <a:pt x="1" y="2"/>
                      <a:pt x="0"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93" name="Freeform 75"/>
              <p:cNvSpPr/>
              <p:nvPr/>
            </p:nvSpPr>
            <p:spPr bwMode="auto">
              <a:xfrm>
                <a:off x="4270" y="2515"/>
                <a:ext cx="0" cy="0"/>
              </a:xfrm>
              <a:custGeom>
                <a:avLst/>
                <a:gdLst/>
                <a:ahLst/>
                <a:cxnLst>
                  <a:cxn ang="0">
                    <a:pos x="0" y="0"/>
                  </a:cxn>
                  <a:cxn ang="0">
                    <a:pos x="0" y="1"/>
                  </a:cxn>
                  <a:cxn ang="0">
                    <a:pos x="0" y="0"/>
                  </a:cxn>
                </a:cxnLst>
                <a:rect l="0" t="0" r="r" b="b"/>
                <a:pathLst>
                  <a:path h="1">
                    <a:moveTo>
                      <a:pt x="0" y="0"/>
                    </a:moveTo>
                    <a:cubicBezTo>
                      <a:pt x="0" y="0"/>
                      <a:pt x="0" y="0"/>
                      <a:pt x="0" y="1"/>
                    </a:cubicBezTo>
                    <a:cubicBezTo>
                      <a:pt x="0" y="0"/>
                      <a:pt x="0"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94" name="Freeform 76"/>
              <p:cNvSpPr/>
              <p:nvPr/>
            </p:nvSpPr>
            <p:spPr bwMode="auto">
              <a:xfrm>
                <a:off x="4271" y="2517"/>
                <a:ext cx="0" cy="0"/>
              </a:xfrm>
              <a:custGeom>
                <a:avLst/>
                <a:gdLst/>
                <a:ahLst/>
                <a:cxnLst>
                  <a:cxn ang="0">
                    <a:pos x="0" y="0"/>
                  </a:cxn>
                  <a:cxn ang="0">
                    <a:pos x="0" y="1"/>
                  </a:cxn>
                  <a:cxn ang="0">
                    <a:pos x="0" y="0"/>
                  </a:cxn>
                </a:cxnLst>
                <a:rect l="0" t="0" r="r" b="b"/>
                <a:pathLst>
                  <a:path h="1">
                    <a:moveTo>
                      <a:pt x="0" y="0"/>
                    </a:moveTo>
                    <a:cubicBezTo>
                      <a:pt x="0" y="0"/>
                      <a:pt x="0" y="1"/>
                      <a:pt x="0" y="1"/>
                    </a:cubicBezTo>
                    <a:cubicBezTo>
                      <a:pt x="0" y="1"/>
                      <a:pt x="0"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95" name="Freeform 77"/>
              <p:cNvSpPr/>
              <p:nvPr/>
            </p:nvSpPr>
            <p:spPr bwMode="auto">
              <a:xfrm>
                <a:off x="4157" y="2529"/>
                <a:ext cx="136" cy="79"/>
              </a:xfrm>
              <a:custGeom>
                <a:avLst/>
                <a:gdLst/>
                <a:ahLst/>
                <a:cxnLst>
                  <a:cxn ang="0">
                    <a:pos x="522" y="2"/>
                  </a:cxn>
                  <a:cxn ang="0">
                    <a:pos x="527" y="50"/>
                  </a:cxn>
                  <a:cxn ang="0">
                    <a:pos x="310" y="267"/>
                  </a:cxn>
                  <a:cxn ang="0">
                    <a:pos x="93" y="50"/>
                  </a:cxn>
                  <a:cxn ang="0">
                    <a:pos x="96" y="13"/>
                  </a:cxn>
                  <a:cxn ang="0">
                    <a:pos x="2" y="15"/>
                  </a:cxn>
                  <a:cxn ang="0">
                    <a:pos x="0" y="45"/>
                  </a:cxn>
                  <a:cxn ang="0">
                    <a:pos x="300" y="345"/>
                  </a:cxn>
                  <a:cxn ang="0">
                    <a:pos x="600" y="45"/>
                  </a:cxn>
                  <a:cxn ang="0">
                    <a:pos x="597" y="0"/>
                  </a:cxn>
                  <a:cxn ang="0">
                    <a:pos x="522" y="2"/>
                  </a:cxn>
                  <a:cxn ang="0">
                    <a:pos x="522" y="2"/>
                  </a:cxn>
                </a:cxnLst>
                <a:rect l="0" t="0" r="r" b="b"/>
                <a:pathLst>
                  <a:path w="600" h="345">
                    <a:moveTo>
                      <a:pt x="522" y="2"/>
                    </a:moveTo>
                    <a:cubicBezTo>
                      <a:pt x="525" y="17"/>
                      <a:pt x="527" y="33"/>
                      <a:pt x="527" y="50"/>
                    </a:cubicBezTo>
                    <a:cubicBezTo>
                      <a:pt x="527" y="170"/>
                      <a:pt x="430" y="267"/>
                      <a:pt x="310" y="267"/>
                    </a:cubicBezTo>
                    <a:cubicBezTo>
                      <a:pt x="190" y="267"/>
                      <a:pt x="93" y="170"/>
                      <a:pt x="93" y="50"/>
                    </a:cubicBezTo>
                    <a:cubicBezTo>
                      <a:pt x="93" y="37"/>
                      <a:pt x="94" y="25"/>
                      <a:pt x="96" y="13"/>
                    </a:cubicBezTo>
                    <a:cubicBezTo>
                      <a:pt x="2" y="15"/>
                      <a:pt x="2" y="15"/>
                      <a:pt x="2" y="15"/>
                    </a:cubicBezTo>
                    <a:cubicBezTo>
                      <a:pt x="1" y="25"/>
                      <a:pt x="0" y="35"/>
                      <a:pt x="0" y="45"/>
                    </a:cubicBezTo>
                    <a:cubicBezTo>
                      <a:pt x="0" y="211"/>
                      <a:pt x="134" y="345"/>
                      <a:pt x="300" y="345"/>
                    </a:cubicBezTo>
                    <a:cubicBezTo>
                      <a:pt x="466" y="345"/>
                      <a:pt x="600" y="211"/>
                      <a:pt x="600" y="45"/>
                    </a:cubicBezTo>
                    <a:cubicBezTo>
                      <a:pt x="600" y="30"/>
                      <a:pt x="599" y="15"/>
                      <a:pt x="597" y="0"/>
                    </a:cubicBezTo>
                    <a:cubicBezTo>
                      <a:pt x="522" y="2"/>
                      <a:pt x="522" y="2"/>
                      <a:pt x="522" y="2"/>
                    </a:cubicBezTo>
                    <a:cubicBezTo>
                      <a:pt x="522" y="2"/>
                      <a:pt x="522" y="2"/>
                      <a:pt x="522"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96" name="Freeform 78"/>
              <p:cNvSpPr/>
              <p:nvPr/>
            </p:nvSpPr>
            <p:spPr bwMode="auto">
              <a:xfrm>
                <a:off x="4261" y="2504"/>
                <a:ext cx="1" cy="0"/>
              </a:xfrm>
              <a:custGeom>
                <a:avLst/>
                <a:gdLst/>
                <a:ahLst/>
                <a:cxnLst>
                  <a:cxn ang="0">
                    <a:pos x="0" y="0"/>
                  </a:cxn>
                  <a:cxn ang="0">
                    <a:pos x="2" y="2"/>
                  </a:cxn>
                  <a:cxn ang="0">
                    <a:pos x="0" y="0"/>
                  </a:cxn>
                </a:cxnLst>
                <a:rect l="0" t="0" r="r" b="b"/>
                <a:pathLst>
                  <a:path w="2" h="2">
                    <a:moveTo>
                      <a:pt x="0" y="0"/>
                    </a:moveTo>
                    <a:cubicBezTo>
                      <a:pt x="1" y="0"/>
                      <a:pt x="1" y="1"/>
                      <a:pt x="2" y="2"/>
                    </a:cubicBezTo>
                    <a:cubicBezTo>
                      <a:pt x="1" y="1"/>
                      <a:pt x="1"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97" name="Freeform 79"/>
              <p:cNvSpPr/>
              <p:nvPr/>
            </p:nvSpPr>
            <p:spPr bwMode="auto">
              <a:xfrm>
                <a:off x="4247" y="2495"/>
                <a:ext cx="1" cy="0"/>
              </a:xfrm>
              <a:custGeom>
                <a:avLst/>
                <a:gdLst/>
                <a:ahLst/>
                <a:cxnLst>
                  <a:cxn ang="0">
                    <a:pos x="0" y="0"/>
                  </a:cxn>
                  <a:cxn ang="0">
                    <a:pos x="5" y="2"/>
                  </a:cxn>
                  <a:cxn ang="0">
                    <a:pos x="0" y="0"/>
                  </a:cxn>
                </a:cxnLst>
                <a:rect l="0" t="0" r="r" b="b"/>
                <a:pathLst>
                  <a:path w="5" h="2">
                    <a:moveTo>
                      <a:pt x="0" y="0"/>
                    </a:moveTo>
                    <a:cubicBezTo>
                      <a:pt x="2" y="0"/>
                      <a:pt x="4" y="1"/>
                      <a:pt x="5" y="2"/>
                    </a:cubicBezTo>
                    <a:cubicBezTo>
                      <a:pt x="4" y="1"/>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98" name="Freeform 80"/>
              <p:cNvSpPr/>
              <p:nvPr/>
            </p:nvSpPr>
            <p:spPr bwMode="auto">
              <a:xfrm>
                <a:off x="4264" y="2507"/>
                <a:ext cx="0" cy="0"/>
              </a:xfrm>
              <a:custGeom>
                <a:avLst/>
                <a:gdLst/>
                <a:ahLst/>
                <a:cxnLst>
                  <a:cxn ang="0">
                    <a:pos x="0" y="0"/>
                  </a:cxn>
                  <a:cxn ang="0">
                    <a:pos x="1" y="1"/>
                  </a:cxn>
                  <a:cxn ang="0">
                    <a:pos x="0" y="0"/>
                  </a:cxn>
                </a:cxnLst>
                <a:rect l="0" t="0" r="r" b="b"/>
                <a:pathLst>
                  <a:path w="1" h="1">
                    <a:moveTo>
                      <a:pt x="0" y="0"/>
                    </a:moveTo>
                    <a:cubicBezTo>
                      <a:pt x="1" y="1"/>
                      <a:pt x="1" y="1"/>
                      <a:pt x="1" y="1"/>
                    </a:cubicBezTo>
                    <a:cubicBezTo>
                      <a:pt x="1" y="1"/>
                      <a:pt x="1"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99" name="Freeform 81"/>
              <p:cNvSpPr/>
              <p:nvPr/>
            </p:nvSpPr>
            <p:spPr bwMode="auto">
              <a:xfrm>
                <a:off x="4218" y="2491"/>
                <a:ext cx="1" cy="0"/>
              </a:xfrm>
              <a:custGeom>
                <a:avLst/>
                <a:gdLst/>
                <a:ahLst/>
                <a:cxnLst>
                  <a:cxn ang="0">
                    <a:pos x="0" y="1"/>
                  </a:cxn>
                  <a:cxn ang="0">
                    <a:pos x="6" y="0"/>
                  </a:cxn>
                  <a:cxn ang="0">
                    <a:pos x="0" y="1"/>
                  </a:cxn>
                </a:cxnLst>
                <a:rect l="0" t="0" r="r" b="b"/>
                <a:pathLst>
                  <a:path w="6" h="1">
                    <a:moveTo>
                      <a:pt x="0" y="1"/>
                    </a:moveTo>
                    <a:cubicBezTo>
                      <a:pt x="2" y="1"/>
                      <a:pt x="4" y="1"/>
                      <a:pt x="6" y="0"/>
                    </a:cubicBezTo>
                    <a:cubicBezTo>
                      <a:pt x="4" y="1"/>
                      <a:pt x="2"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200" name="Freeform 82"/>
              <p:cNvSpPr/>
              <p:nvPr/>
            </p:nvSpPr>
            <p:spPr bwMode="auto">
              <a:xfrm>
                <a:off x="4230" y="2491"/>
                <a:ext cx="2" cy="0"/>
              </a:xfrm>
              <a:custGeom>
                <a:avLst/>
                <a:gdLst/>
                <a:ahLst/>
                <a:cxnLst>
                  <a:cxn ang="0">
                    <a:pos x="0" y="0"/>
                  </a:cxn>
                  <a:cxn ang="0">
                    <a:pos x="7" y="0"/>
                  </a:cxn>
                  <a:cxn ang="0">
                    <a:pos x="0" y="0"/>
                  </a:cxn>
                </a:cxnLst>
                <a:rect l="0" t="0" r="r" b="b"/>
                <a:pathLst>
                  <a:path w="7">
                    <a:moveTo>
                      <a:pt x="0" y="0"/>
                    </a:moveTo>
                    <a:cubicBezTo>
                      <a:pt x="2" y="0"/>
                      <a:pt x="4" y="0"/>
                      <a:pt x="7" y="0"/>
                    </a:cubicBezTo>
                    <a:cubicBezTo>
                      <a:pt x="4" y="0"/>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201" name="Freeform 83"/>
              <p:cNvSpPr/>
              <p:nvPr/>
            </p:nvSpPr>
            <p:spPr bwMode="auto">
              <a:xfrm>
                <a:off x="4227" y="2490"/>
                <a:ext cx="3" cy="0"/>
              </a:xfrm>
              <a:custGeom>
                <a:avLst/>
                <a:gdLst/>
                <a:ahLst/>
                <a:cxnLst>
                  <a:cxn ang="0">
                    <a:pos x="0" y="0"/>
                  </a:cxn>
                  <a:cxn ang="0">
                    <a:pos x="0" y="0"/>
                  </a:cxn>
                  <a:cxn ang="0">
                    <a:pos x="10" y="1"/>
                  </a:cxn>
                  <a:cxn ang="0">
                    <a:pos x="0" y="0"/>
                  </a:cxn>
                </a:cxnLst>
                <a:rect l="0" t="0" r="r" b="b"/>
                <a:pathLst>
                  <a:path w="10" h="1">
                    <a:moveTo>
                      <a:pt x="0" y="0"/>
                    </a:moveTo>
                    <a:cubicBezTo>
                      <a:pt x="0" y="0"/>
                      <a:pt x="0" y="0"/>
                      <a:pt x="0" y="0"/>
                    </a:cubicBezTo>
                    <a:cubicBezTo>
                      <a:pt x="3" y="0"/>
                      <a:pt x="7" y="0"/>
                      <a:pt x="10" y="1"/>
                    </a:cubicBezTo>
                    <a:cubicBezTo>
                      <a:pt x="7" y="0"/>
                      <a:pt x="3"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202" name="Freeform 84"/>
              <p:cNvSpPr/>
              <p:nvPr/>
            </p:nvSpPr>
            <p:spPr bwMode="auto">
              <a:xfrm>
                <a:off x="4222" y="2491"/>
                <a:ext cx="1" cy="0"/>
              </a:xfrm>
              <a:custGeom>
                <a:avLst/>
                <a:gdLst/>
                <a:ahLst/>
                <a:cxnLst>
                  <a:cxn ang="0">
                    <a:pos x="0" y="0"/>
                  </a:cxn>
                  <a:cxn ang="0">
                    <a:pos x="7" y="0"/>
                  </a:cxn>
                  <a:cxn ang="0">
                    <a:pos x="0" y="0"/>
                  </a:cxn>
                </a:cxnLst>
                <a:rect l="0" t="0" r="r" b="b"/>
                <a:pathLst>
                  <a:path w="7">
                    <a:moveTo>
                      <a:pt x="0" y="0"/>
                    </a:moveTo>
                    <a:cubicBezTo>
                      <a:pt x="2" y="0"/>
                      <a:pt x="4" y="0"/>
                      <a:pt x="7" y="0"/>
                    </a:cubicBezTo>
                    <a:cubicBezTo>
                      <a:pt x="4" y="0"/>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203" name="Freeform 85"/>
              <p:cNvSpPr/>
              <p:nvPr/>
            </p:nvSpPr>
            <p:spPr bwMode="auto">
              <a:xfrm>
                <a:off x="4225" y="2490"/>
                <a:ext cx="3" cy="0"/>
              </a:xfrm>
              <a:custGeom>
                <a:avLst/>
                <a:gdLst/>
                <a:ahLst/>
                <a:cxnLst>
                  <a:cxn ang="0">
                    <a:pos x="0" y="1"/>
                  </a:cxn>
                  <a:cxn ang="0">
                    <a:pos x="11" y="0"/>
                  </a:cxn>
                  <a:cxn ang="0">
                    <a:pos x="0" y="1"/>
                  </a:cxn>
                </a:cxnLst>
                <a:rect l="0" t="0" r="r" b="b"/>
                <a:pathLst>
                  <a:path w="11" h="1">
                    <a:moveTo>
                      <a:pt x="0" y="1"/>
                    </a:moveTo>
                    <a:cubicBezTo>
                      <a:pt x="4" y="0"/>
                      <a:pt x="7" y="0"/>
                      <a:pt x="11" y="0"/>
                    </a:cubicBezTo>
                    <a:cubicBezTo>
                      <a:pt x="7" y="0"/>
                      <a:pt x="4" y="0"/>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204" name="Freeform 86"/>
              <p:cNvSpPr/>
              <p:nvPr/>
            </p:nvSpPr>
            <p:spPr bwMode="auto">
              <a:xfrm>
                <a:off x="4215" y="2491"/>
                <a:ext cx="1" cy="0"/>
              </a:xfrm>
              <a:custGeom>
                <a:avLst/>
                <a:gdLst/>
                <a:ahLst/>
                <a:cxnLst>
                  <a:cxn ang="0">
                    <a:pos x="0" y="2"/>
                  </a:cxn>
                  <a:cxn ang="0">
                    <a:pos x="6" y="0"/>
                  </a:cxn>
                  <a:cxn ang="0">
                    <a:pos x="0" y="2"/>
                  </a:cxn>
                </a:cxnLst>
                <a:rect l="0" t="0" r="r" b="b"/>
                <a:pathLst>
                  <a:path w="6" h="2">
                    <a:moveTo>
                      <a:pt x="0" y="2"/>
                    </a:moveTo>
                    <a:cubicBezTo>
                      <a:pt x="2" y="1"/>
                      <a:pt x="4" y="1"/>
                      <a:pt x="6" y="0"/>
                    </a:cubicBezTo>
                    <a:cubicBezTo>
                      <a:pt x="4" y="1"/>
                      <a:pt x="2"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205" name="Freeform 87"/>
              <p:cNvSpPr/>
              <p:nvPr/>
            </p:nvSpPr>
            <p:spPr bwMode="auto">
              <a:xfrm>
                <a:off x="4220" y="2491"/>
                <a:ext cx="2" cy="0"/>
              </a:xfrm>
              <a:custGeom>
                <a:avLst/>
                <a:gdLst/>
                <a:ahLst/>
                <a:cxnLst>
                  <a:cxn ang="0">
                    <a:pos x="0" y="1"/>
                  </a:cxn>
                  <a:cxn ang="0">
                    <a:pos x="7" y="0"/>
                  </a:cxn>
                  <a:cxn ang="0">
                    <a:pos x="0" y="1"/>
                  </a:cxn>
                </a:cxnLst>
                <a:rect l="0" t="0" r="r" b="b"/>
                <a:pathLst>
                  <a:path w="7" h="1">
                    <a:moveTo>
                      <a:pt x="0" y="1"/>
                    </a:moveTo>
                    <a:cubicBezTo>
                      <a:pt x="2" y="0"/>
                      <a:pt x="5" y="0"/>
                      <a:pt x="7" y="0"/>
                    </a:cubicBezTo>
                    <a:cubicBezTo>
                      <a:pt x="5" y="0"/>
                      <a:pt x="2" y="0"/>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206" name="Freeform 88"/>
              <p:cNvSpPr/>
              <p:nvPr/>
            </p:nvSpPr>
            <p:spPr bwMode="auto">
              <a:xfrm>
                <a:off x="4242" y="2493"/>
                <a:ext cx="2" cy="1"/>
              </a:xfrm>
              <a:custGeom>
                <a:avLst/>
                <a:gdLst/>
                <a:ahLst/>
                <a:cxnLst>
                  <a:cxn ang="0">
                    <a:pos x="0" y="0"/>
                  </a:cxn>
                  <a:cxn ang="0">
                    <a:pos x="9" y="3"/>
                  </a:cxn>
                  <a:cxn ang="0">
                    <a:pos x="0" y="0"/>
                  </a:cxn>
                </a:cxnLst>
                <a:rect l="0" t="0" r="r" b="b"/>
                <a:pathLst>
                  <a:path w="9" h="3">
                    <a:moveTo>
                      <a:pt x="0" y="0"/>
                    </a:moveTo>
                    <a:cubicBezTo>
                      <a:pt x="3" y="1"/>
                      <a:pt x="6" y="2"/>
                      <a:pt x="9" y="3"/>
                    </a:cubicBezTo>
                    <a:cubicBezTo>
                      <a:pt x="6" y="2"/>
                      <a:pt x="3"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207" name="Freeform 89"/>
              <p:cNvSpPr/>
              <p:nvPr/>
            </p:nvSpPr>
            <p:spPr bwMode="auto">
              <a:xfrm>
                <a:off x="4245" y="2494"/>
                <a:ext cx="1" cy="1"/>
              </a:xfrm>
              <a:custGeom>
                <a:avLst/>
                <a:gdLst/>
                <a:ahLst/>
                <a:cxnLst>
                  <a:cxn ang="0">
                    <a:pos x="0" y="0"/>
                  </a:cxn>
                  <a:cxn ang="0">
                    <a:pos x="5" y="2"/>
                  </a:cxn>
                  <a:cxn ang="0">
                    <a:pos x="0" y="0"/>
                  </a:cxn>
                </a:cxnLst>
                <a:rect l="0" t="0" r="r" b="b"/>
                <a:pathLst>
                  <a:path w="5" h="2">
                    <a:moveTo>
                      <a:pt x="0" y="0"/>
                    </a:moveTo>
                    <a:cubicBezTo>
                      <a:pt x="2" y="0"/>
                      <a:pt x="3" y="1"/>
                      <a:pt x="5" y="2"/>
                    </a:cubicBezTo>
                    <a:cubicBezTo>
                      <a:pt x="3" y="1"/>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208" name="Freeform 90"/>
              <p:cNvSpPr/>
              <p:nvPr/>
            </p:nvSpPr>
            <p:spPr bwMode="auto">
              <a:xfrm>
                <a:off x="4240" y="2492"/>
                <a:ext cx="1" cy="1"/>
              </a:xfrm>
              <a:custGeom>
                <a:avLst/>
                <a:gdLst/>
                <a:ahLst/>
                <a:cxnLst>
                  <a:cxn ang="0">
                    <a:pos x="0" y="0"/>
                  </a:cxn>
                  <a:cxn ang="0">
                    <a:pos x="7" y="2"/>
                  </a:cxn>
                  <a:cxn ang="0">
                    <a:pos x="0" y="0"/>
                  </a:cxn>
                </a:cxnLst>
                <a:rect l="0" t="0" r="r" b="b"/>
                <a:pathLst>
                  <a:path w="7" h="2">
                    <a:moveTo>
                      <a:pt x="0" y="0"/>
                    </a:moveTo>
                    <a:cubicBezTo>
                      <a:pt x="2" y="1"/>
                      <a:pt x="5" y="2"/>
                      <a:pt x="7" y="2"/>
                    </a:cubicBezTo>
                    <a:cubicBezTo>
                      <a:pt x="5" y="2"/>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209" name="Freeform 91"/>
              <p:cNvSpPr/>
              <p:nvPr/>
            </p:nvSpPr>
            <p:spPr bwMode="auto">
              <a:xfrm>
                <a:off x="4235" y="2491"/>
                <a:ext cx="1" cy="0"/>
              </a:xfrm>
              <a:custGeom>
                <a:avLst/>
                <a:gdLst/>
                <a:ahLst/>
                <a:cxnLst>
                  <a:cxn ang="0">
                    <a:pos x="0" y="0"/>
                  </a:cxn>
                  <a:cxn ang="0">
                    <a:pos x="6" y="1"/>
                  </a:cxn>
                  <a:cxn ang="0">
                    <a:pos x="0" y="0"/>
                  </a:cxn>
                </a:cxnLst>
                <a:rect l="0" t="0" r="r" b="b"/>
                <a:pathLst>
                  <a:path w="6" h="1">
                    <a:moveTo>
                      <a:pt x="0" y="0"/>
                    </a:moveTo>
                    <a:cubicBezTo>
                      <a:pt x="2" y="1"/>
                      <a:pt x="4" y="1"/>
                      <a:pt x="6" y="1"/>
                    </a:cubicBezTo>
                    <a:cubicBezTo>
                      <a:pt x="4" y="1"/>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210" name="Freeform 92"/>
              <p:cNvSpPr/>
              <p:nvPr/>
            </p:nvSpPr>
            <p:spPr bwMode="auto">
              <a:xfrm>
                <a:off x="4233" y="2491"/>
                <a:ext cx="1" cy="0"/>
              </a:xfrm>
              <a:custGeom>
                <a:avLst/>
                <a:gdLst/>
                <a:ahLst/>
                <a:cxnLst>
                  <a:cxn ang="0">
                    <a:pos x="0" y="0"/>
                  </a:cxn>
                  <a:cxn ang="0">
                    <a:pos x="6" y="1"/>
                  </a:cxn>
                  <a:cxn ang="0">
                    <a:pos x="0" y="0"/>
                  </a:cxn>
                </a:cxnLst>
                <a:rect l="0" t="0" r="r" b="b"/>
                <a:pathLst>
                  <a:path w="6" h="1">
                    <a:moveTo>
                      <a:pt x="0" y="0"/>
                    </a:moveTo>
                    <a:cubicBezTo>
                      <a:pt x="2" y="0"/>
                      <a:pt x="4" y="0"/>
                      <a:pt x="6" y="1"/>
                    </a:cubicBezTo>
                    <a:cubicBezTo>
                      <a:pt x="4" y="0"/>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211" name="Freeform 93"/>
              <p:cNvSpPr/>
              <p:nvPr/>
            </p:nvSpPr>
            <p:spPr bwMode="auto">
              <a:xfrm>
                <a:off x="4238" y="2491"/>
                <a:ext cx="1" cy="0"/>
              </a:xfrm>
              <a:custGeom>
                <a:avLst/>
                <a:gdLst/>
                <a:ahLst/>
                <a:cxnLst>
                  <a:cxn ang="0">
                    <a:pos x="0" y="0"/>
                  </a:cxn>
                  <a:cxn ang="0">
                    <a:pos x="6" y="1"/>
                  </a:cxn>
                  <a:cxn ang="0">
                    <a:pos x="0" y="0"/>
                  </a:cxn>
                </a:cxnLst>
                <a:rect l="0" t="0" r="r" b="b"/>
                <a:pathLst>
                  <a:path w="6" h="1">
                    <a:moveTo>
                      <a:pt x="0" y="0"/>
                    </a:moveTo>
                    <a:cubicBezTo>
                      <a:pt x="2" y="1"/>
                      <a:pt x="4" y="1"/>
                      <a:pt x="6" y="1"/>
                    </a:cubicBezTo>
                    <a:cubicBezTo>
                      <a:pt x="4" y="1"/>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212" name="Freeform 94"/>
              <p:cNvSpPr/>
              <p:nvPr/>
            </p:nvSpPr>
            <p:spPr bwMode="auto">
              <a:xfrm>
                <a:off x="4157" y="2470"/>
                <a:ext cx="136" cy="62"/>
              </a:xfrm>
              <a:custGeom>
                <a:avLst/>
                <a:gdLst/>
                <a:ahLst/>
                <a:cxnLst>
                  <a:cxn ang="0">
                    <a:pos x="0" y="270"/>
                  </a:cxn>
                  <a:cxn ang="0">
                    <a:pos x="115" y="205"/>
                  </a:cxn>
                  <a:cxn ang="0">
                    <a:pos x="119" y="197"/>
                  </a:cxn>
                  <a:cxn ang="0">
                    <a:pos x="124" y="189"/>
                  </a:cxn>
                  <a:cxn ang="0">
                    <a:pos x="129" y="181"/>
                  </a:cxn>
                  <a:cxn ang="0">
                    <a:pos x="159" y="146"/>
                  </a:cxn>
                  <a:cxn ang="0">
                    <a:pos x="166" y="140"/>
                  </a:cxn>
                  <a:cxn ang="0">
                    <a:pos x="173" y="134"/>
                  </a:cxn>
                  <a:cxn ang="0">
                    <a:pos x="180" y="129"/>
                  </a:cxn>
                  <a:cxn ang="0">
                    <a:pos x="188" y="123"/>
                  </a:cxn>
                  <a:cxn ang="0">
                    <a:pos x="197" y="118"/>
                  </a:cxn>
                  <a:cxn ang="0">
                    <a:pos x="205" y="113"/>
                  </a:cxn>
                  <a:cxn ang="0">
                    <a:pos x="214" y="109"/>
                  </a:cxn>
                  <a:cxn ang="0">
                    <a:pos x="227" y="103"/>
                  </a:cxn>
                  <a:cxn ang="0">
                    <a:pos x="236" y="99"/>
                  </a:cxn>
                  <a:cxn ang="0">
                    <a:pos x="246" y="96"/>
                  </a:cxn>
                  <a:cxn ang="0">
                    <a:pos x="256" y="94"/>
                  </a:cxn>
                  <a:cxn ang="0">
                    <a:pos x="266" y="91"/>
                  </a:cxn>
                  <a:cxn ang="0">
                    <a:pos x="276" y="90"/>
                  </a:cxn>
                  <a:cxn ang="0">
                    <a:pos x="287" y="88"/>
                  </a:cxn>
                  <a:cxn ang="0">
                    <a:pos x="297" y="88"/>
                  </a:cxn>
                  <a:cxn ang="0">
                    <a:pos x="308" y="87"/>
                  </a:cxn>
                  <a:cxn ang="0">
                    <a:pos x="308" y="87"/>
                  </a:cxn>
                  <a:cxn ang="0">
                    <a:pos x="322" y="88"/>
                  </a:cxn>
                  <a:cxn ang="0">
                    <a:pos x="333" y="89"/>
                  </a:cxn>
                  <a:cxn ang="0">
                    <a:pos x="343" y="90"/>
                  </a:cxn>
                  <a:cxn ang="0">
                    <a:pos x="353" y="92"/>
                  </a:cxn>
                  <a:cxn ang="0">
                    <a:pos x="363" y="94"/>
                  </a:cxn>
                  <a:cxn ang="0">
                    <a:pos x="373" y="97"/>
                  </a:cxn>
                  <a:cxn ang="0">
                    <a:pos x="386" y="102"/>
                  </a:cxn>
                  <a:cxn ang="0">
                    <a:pos x="395" y="106"/>
                  </a:cxn>
                  <a:cxn ang="0">
                    <a:pos x="405" y="110"/>
                  </a:cxn>
                  <a:cxn ang="0">
                    <a:pos x="413" y="115"/>
                  </a:cxn>
                  <a:cxn ang="0">
                    <a:pos x="422" y="120"/>
                  </a:cxn>
                  <a:cxn ang="0">
                    <a:pos x="430" y="125"/>
                  </a:cxn>
                  <a:cxn ang="0">
                    <a:pos x="443" y="135"/>
                  </a:cxn>
                  <a:cxn ang="0">
                    <a:pos x="450" y="140"/>
                  </a:cxn>
                  <a:cxn ang="0">
                    <a:pos x="457" y="147"/>
                  </a:cxn>
                  <a:cxn ang="0">
                    <a:pos x="464" y="153"/>
                  </a:cxn>
                  <a:cxn ang="0">
                    <a:pos x="470" y="160"/>
                  </a:cxn>
                  <a:cxn ang="0">
                    <a:pos x="497" y="197"/>
                  </a:cxn>
                  <a:cxn ang="0">
                    <a:pos x="501" y="205"/>
                  </a:cxn>
                  <a:cxn ang="0">
                    <a:pos x="520" y="257"/>
                  </a:cxn>
                  <a:cxn ang="0">
                    <a:pos x="595" y="255"/>
                  </a:cxn>
                </a:cxnLst>
                <a:rect l="0" t="0" r="r" b="b"/>
                <a:pathLst>
                  <a:path w="595" h="270">
                    <a:moveTo>
                      <a:pt x="298" y="0"/>
                    </a:moveTo>
                    <a:cubicBezTo>
                      <a:pt x="142" y="0"/>
                      <a:pt x="15" y="118"/>
                      <a:pt x="0" y="270"/>
                    </a:cubicBezTo>
                    <a:cubicBezTo>
                      <a:pt x="94" y="268"/>
                      <a:pt x="94" y="268"/>
                      <a:pt x="94" y="268"/>
                    </a:cubicBezTo>
                    <a:cubicBezTo>
                      <a:pt x="98" y="245"/>
                      <a:pt x="105" y="224"/>
                      <a:pt x="115" y="205"/>
                    </a:cubicBezTo>
                    <a:cubicBezTo>
                      <a:pt x="115" y="205"/>
                      <a:pt x="115" y="204"/>
                      <a:pt x="115" y="204"/>
                    </a:cubicBezTo>
                    <a:cubicBezTo>
                      <a:pt x="116" y="202"/>
                      <a:pt x="118" y="199"/>
                      <a:pt x="119" y="197"/>
                    </a:cubicBezTo>
                    <a:cubicBezTo>
                      <a:pt x="119" y="196"/>
                      <a:pt x="120" y="196"/>
                      <a:pt x="120" y="196"/>
                    </a:cubicBezTo>
                    <a:cubicBezTo>
                      <a:pt x="121" y="193"/>
                      <a:pt x="123" y="191"/>
                      <a:pt x="124" y="189"/>
                    </a:cubicBezTo>
                    <a:cubicBezTo>
                      <a:pt x="124" y="188"/>
                      <a:pt x="125" y="188"/>
                      <a:pt x="125" y="188"/>
                    </a:cubicBezTo>
                    <a:cubicBezTo>
                      <a:pt x="126" y="185"/>
                      <a:pt x="128" y="183"/>
                      <a:pt x="129" y="181"/>
                    </a:cubicBezTo>
                    <a:cubicBezTo>
                      <a:pt x="130" y="180"/>
                      <a:pt x="130" y="180"/>
                      <a:pt x="130" y="180"/>
                    </a:cubicBezTo>
                    <a:cubicBezTo>
                      <a:pt x="139" y="168"/>
                      <a:pt x="148" y="156"/>
                      <a:pt x="159" y="146"/>
                    </a:cubicBezTo>
                    <a:cubicBezTo>
                      <a:pt x="160" y="146"/>
                      <a:pt x="160" y="145"/>
                      <a:pt x="160" y="145"/>
                    </a:cubicBezTo>
                    <a:cubicBezTo>
                      <a:pt x="162" y="143"/>
                      <a:pt x="164" y="142"/>
                      <a:pt x="166" y="140"/>
                    </a:cubicBezTo>
                    <a:cubicBezTo>
                      <a:pt x="166" y="140"/>
                      <a:pt x="167" y="139"/>
                      <a:pt x="168" y="138"/>
                    </a:cubicBezTo>
                    <a:cubicBezTo>
                      <a:pt x="169" y="137"/>
                      <a:pt x="171" y="136"/>
                      <a:pt x="173" y="134"/>
                    </a:cubicBezTo>
                    <a:cubicBezTo>
                      <a:pt x="174" y="134"/>
                      <a:pt x="175" y="133"/>
                      <a:pt x="176" y="132"/>
                    </a:cubicBezTo>
                    <a:cubicBezTo>
                      <a:pt x="177" y="131"/>
                      <a:pt x="179" y="130"/>
                      <a:pt x="180" y="129"/>
                    </a:cubicBezTo>
                    <a:cubicBezTo>
                      <a:pt x="181" y="128"/>
                      <a:pt x="183" y="127"/>
                      <a:pt x="184" y="126"/>
                    </a:cubicBezTo>
                    <a:cubicBezTo>
                      <a:pt x="185" y="125"/>
                      <a:pt x="187" y="124"/>
                      <a:pt x="188" y="123"/>
                    </a:cubicBezTo>
                    <a:cubicBezTo>
                      <a:pt x="190" y="122"/>
                      <a:pt x="191" y="122"/>
                      <a:pt x="192" y="121"/>
                    </a:cubicBezTo>
                    <a:cubicBezTo>
                      <a:pt x="194" y="120"/>
                      <a:pt x="195" y="119"/>
                      <a:pt x="197" y="118"/>
                    </a:cubicBezTo>
                    <a:cubicBezTo>
                      <a:pt x="198" y="117"/>
                      <a:pt x="199" y="116"/>
                      <a:pt x="201" y="116"/>
                    </a:cubicBezTo>
                    <a:cubicBezTo>
                      <a:pt x="202" y="115"/>
                      <a:pt x="204" y="114"/>
                      <a:pt x="205" y="113"/>
                    </a:cubicBezTo>
                    <a:cubicBezTo>
                      <a:pt x="207" y="112"/>
                      <a:pt x="208" y="112"/>
                      <a:pt x="210" y="111"/>
                    </a:cubicBezTo>
                    <a:cubicBezTo>
                      <a:pt x="211" y="110"/>
                      <a:pt x="213" y="109"/>
                      <a:pt x="214" y="109"/>
                    </a:cubicBezTo>
                    <a:cubicBezTo>
                      <a:pt x="217" y="107"/>
                      <a:pt x="220" y="106"/>
                      <a:pt x="223" y="105"/>
                    </a:cubicBezTo>
                    <a:cubicBezTo>
                      <a:pt x="224" y="104"/>
                      <a:pt x="225" y="104"/>
                      <a:pt x="227" y="103"/>
                    </a:cubicBezTo>
                    <a:cubicBezTo>
                      <a:pt x="229" y="102"/>
                      <a:pt x="230" y="102"/>
                      <a:pt x="232" y="101"/>
                    </a:cubicBezTo>
                    <a:cubicBezTo>
                      <a:pt x="234" y="100"/>
                      <a:pt x="235" y="100"/>
                      <a:pt x="236" y="99"/>
                    </a:cubicBezTo>
                    <a:cubicBezTo>
                      <a:pt x="238" y="99"/>
                      <a:pt x="240" y="98"/>
                      <a:pt x="242" y="98"/>
                    </a:cubicBezTo>
                    <a:cubicBezTo>
                      <a:pt x="243" y="97"/>
                      <a:pt x="245" y="97"/>
                      <a:pt x="246" y="96"/>
                    </a:cubicBezTo>
                    <a:cubicBezTo>
                      <a:pt x="248" y="96"/>
                      <a:pt x="250" y="95"/>
                      <a:pt x="252" y="95"/>
                    </a:cubicBezTo>
                    <a:cubicBezTo>
                      <a:pt x="253" y="94"/>
                      <a:pt x="255" y="94"/>
                      <a:pt x="256" y="94"/>
                    </a:cubicBezTo>
                    <a:cubicBezTo>
                      <a:pt x="258" y="93"/>
                      <a:pt x="260" y="93"/>
                      <a:pt x="262" y="92"/>
                    </a:cubicBezTo>
                    <a:cubicBezTo>
                      <a:pt x="263" y="92"/>
                      <a:pt x="265" y="92"/>
                      <a:pt x="266" y="91"/>
                    </a:cubicBezTo>
                    <a:cubicBezTo>
                      <a:pt x="268" y="91"/>
                      <a:pt x="270" y="91"/>
                      <a:pt x="272" y="90"/>
                    </a:cubicBezTo>
                    <a:cubicBezTo>
                      <a:pt x="274" y="90"/>
                      <a:pt x="275" y="90"/>
                      <a:pt x="276" y="90"/>
                    </a:cubicBezTo>
                    <a:cubicBezTo>
                      <a:pt x="278" y="89"/>
                      <a:pt x="281" y="89"/>
                      <a:pt x="283" y="89"/>
                    </a:cubicBezTo>
                    <a:cubicBezTo>
                      <a:pt x="284" y="89"/>
                      <a:pt x="285" y="88"/>
                      <a:pt x="287" y="88"/>
                    </a:cubicBezTo>
                    <a:cubicBezTo>
                      <a:pt x="289" y="88"/>
                      <a:pt x="291" y="88"/>
                      <a:pt x="294" y="88"/>
                    </a:cubicBezTo>
                    <a:cubicBezTo>
                      <a:pt x="295" y="88"/>
                      <a:pt x="296" y="88"/>
                      <a:pt x="297" y="88"/>
                    </a:cubicBezTo>
                    <a:cubicBezTo>
                      <a:pt x="301" y="87"/>
                      <a:pt x="304" y="87"/>
                      <a:pt x="308" y="87"/>
                    </a:cubicBezTo>
                    <a:cubicBezTo>
                      <a:pt x="308" y="87"/>
                      <a:pt x="308" y="87"/>
                      <a:pt x="308" y="87"/>
                    </a:cubicBezTo>
                    <a:cubicBezTo>
                      <a:pt x="308" y="87"/>
                      <a:pt x="308" y="87"/>
                      <a:pt x="308" y="87"/>
                    </a:cubicBezTo>
                    <a:cubicBezTo>
                      <a:pt x="308" y="87"/>
                      <a:pt x="308" y="87"/>
                      <a:pt x="308" y="87"/>
                    </a:cubicBezTo>
                    <a:cubicBezTo>
                      <a:pt x="311" y="87"/>
                      <a:pt x="315" y="87"/>
                      <a:pt x="318" y="88"/>
                    </a:cubicBezTo>
                    <a:cubicBezTo>
                      <a:pt x="320" y="88"/>
                      <a:pt x="321" y="88"/>
                      <a:pt x="322" y="88"/>
                    </a:cubicBezTo>
                    <a:cubicBezTo>
                      <a:pt x="324" y="88"/>
                      <a:pt x="326" y="88"/>
                      <a:pt x="329" y="88"/>
                    </a:cubicBezTo>
                    <a:cubicBezTo>
                      <a:pt x="330" y="88"/>
                      <a:pt x="331" y="89"/>
                      <a:pt x="333" y="89"/>
                    </a:cubicBezTo>
                    <a:cubicBezTo>
                      <a:pt x="335" y="89"/>
                      <a:pt x="337" y="89"/>
                      <a:pt x="339" y="90"/>
                    </a:cubicBezTo>
                    <a:cubicBezTo>
                      <a:pt x="340" y="90"/>
                      <a:pt x="342" y="90"/>
                      <a:pt x="343" y="90"/>
                    </a:cubicBezTo>
                    <a:cubicBezTo>
                      <a:pt x="345" y="91"/>
                      <a:pt x="347" y="91"/>
                      <a:pt x="349" y="91"/>
                    </a:cubicBezTo>
                    <a:cubicBezTo>
                      <a:pt x="351" y="92"/>
                      <a:pt x="352" y="92"/>
                      <a:pt x="353" y="92"/>
                    </a:cubicBezTo>
                    <a:cubicBezTo>
                      <a:pt x="355" y="93"/>
                      <a:pt x="357" y="93"/>
                      <a:pt x="359" y="93"/>
                    </a:cubicBezTo>
                    <a:cubicBezTo>
                      <a:pt x="361" y="94"/>
                      <a:pt x="362" y="94"/>
                      <a:pt x="363" y="94"/>
                    </a:cubicBezTo>
                    <a:cubicBezTo>
                      <a:pt x="365" y="95"/>
                      <a:pt x="368" y="96"/>
                      <a:pt x="370" y="96"/>
                    </a:cubicBezTo>
                    <a:cubicBezTo>
                      <a:pt x="371" y="97"/>
                      <a:pt x="372" y="97"/>
                      <a:pt x="373" y="97"/>
                    </a:cubicBezTo>
                    <a:cubicBezTo>
                      <a:pt x="376" y="98"/>
                      <a:pt x="379" y="99"/>
                      <a:pt x="382" y="100"/>
                    </a:cubicBezTo>
                    <a:cubicBezTo>
                      <a:pt x="383" y="101"/>
                      <a:pt x="384" y="101"/>
                      <a:pt x="386" y="102"/>
                    </a:cubicBezTo>
                    <a:cubicBezTo>
                      <a:pt x="388" y="102"/>
                      <a:pt x="389" y="103"/>
                      <a:pt x="391" y="104"/>
                    </a:cubicBezTo>
                    <a:cubicBezTo>
                      <a:pt x="393" y="104"/>
                      <a:pt x="394" y="105"/>
                      <a:pt x="395" y="106"/>
                    </a:cubicBezTo>
                    <a:cubicBezTo>
                      <a:pt x="397" y="106"/>
                      <a:pt x="399" y="107"/>
                      <a:pt x="400" y="108"/>
                    </a:cubicBezTo>
                    <a:cubicBezTo>
                      <a:pt x="402" y="109"/>
                      <a:pt x="403" y="109"/>
                      <a:pt x="405" y="110"/>
                    </a:cubicBezTo>
                    <a:cubicBezTo>
                      <a:pt x="406" y="111"/>
                      <a:pt x="408" y="111"/>
                      <a:pt x="409" y="112"/>
                    </a:cubicBezTo>
                    <a:cubicBezTo>
                      <a:pt x="410" y="113"/>
                      <a:pt x="412" y="114"/>
                      <a:pt x="413" y="115"/>
                    </a:cubicBezTo>
                    <a:cubicBezTo>
                      <a:pt x="415" y="115"/>
                      <a:pt x="416" y="116"/>
                      <a:pt x="417" y="117"/>
                    </a:cubicBezTo>
                    <a:cubicBezTo>
                      <a:pt x="419" y="118"/>
                      <a:pt x="420" y="119"/>
                      <a:pt x="422" y="120"/>
                    </a:cubicBezTo>
                    <a:cubicBezTo>
                      <a:pt x="423" y="120"/>
                      <a:pt x="424" y="121"/>
                      <a:pt x="425" y="122"/>
                    </a:cubicBezTo>
                    <a:cubicBezTo>
                      <a:pt x="427" y="123"/>
                      <a:pt x="429" y="124"/>
                      <a:pt x="430" y="125"/>
                    </a:cubicBezTo>
                    <a:cubicBezTo>
                      <a:pt x="430" y="125"/>
                      <a:pt x="430" y="125"/>
                      <a:pt x="431" y="125"/>
                    </a:cubicBezTo>
                    <a:cubicBezTo>
                      <a:pt x="435" y="128"/>
                      <a:pt x="439" y="131"/>
                      <a:pt x="443" y="135"/>
                    </a:cubicBezTo>
                    <a:cubicBezTo>
                      <a:pt x="444" y="135"/>
                      <a:pt x="444" y="135"/>
                      <a:pt x="445" y="136"/>
                    </a:cubicBezTo>
                    <a:cubicBezTo>
                      <a:pt x="447" y="137"/>
                      <a:pt x="448" y="139"/>
                      <a:pt x="450" y="140"/>
                    </a:cubicBezTo>
                    <a:cubicBezTo>
                      <a:pt x="451" y="141"/>
                      <a:pt x="451" y="141"/>
                      <a:pt x="452" y="142"/>
                    </a:cubicBezTo>
                    <a:cubicBezTo>
                      <a:pt x="454" y="144"/>
                      <a:pt x="455" y="145"/>
                      <a:pt x="457" y="147"/>
                    </a:cubicBezTo>
                    <a:cubicBezTo>
                      <a:pt x="458" y="147"/>
                      <a:pt x="458" y="148"/>
                      <a:pt x="459" y="149"/>
                    </a:cubicBezTo>
                    <a:cubicBezTo>
                      <a:pt x="461" y="150"/>
                      <a:pt x="462" y="152"/>
                      <a:pt x="464" y="153"/>
                    </a:cubicBezTo>
                    <a:cubicBezTo>
                      <a:pt x="464" y="154"/>
                      <a:pt x="465" y="155"/>
                      <a:pt x="466" y="155"/>
                    </a:cubicBezTo>
                    <a:cubicBezTo>
                      <a:pt x="467" y="157"/>
                      <a:pt x="469" y="159"/>
                      <a:pt x="470" y="160"/>
                    </a:cubicBezTo>
                    <a:cubicBezTo>
                      <a:pt x="471" y="161"/>
                      <a:pt x="471" y="161"/>
                      <a:pt x="471" y="161"/>
                    </a:cubicBezTo>
                    <a:cubicBezTo>
                      <a:pt x="481" y="172"/>
                      <a:pt x="489" y="184"/>
                      <a:pt x="497" y="197"/>
                    </a:cubicBezTo>
                    <a:cubicBezTo>
                      <a:pt x="497" y="197"/>
                      <a:pt x="497" y="197"/>
                      <a:pt x="497" y="198"/>
                    </a:cubicBezTo>
                    <a:cubicBezTo>
                      <a:pt x="498" y="200"/>
                      <a:pt x="500" y="203"/>
                      <a:pt x="501" y="205"/>
                    </a:cubicBezTo>
                    <a:cubicBezTo>
                      <a:pt x="501" y="205"/>
                      <a:pt x="501" y="206"/>
                      <a:pt x="501" y="206"/>
                    </a:cubicBezTo>
                    <a:cubicBezTo>
                      <a:pt x="510" y="222"/>
                      <a:pt x="516" y="239"/>
                      <a:pt x="520" y="257"/>
                    </a:cubicBezTo>
                    <a:cubicBezTo>
                      <a:pt x="520" y="257"/>
                      <a:pt x="520" y="257"/>
                      <a:pt x="520" y="257"/>
                    </a:cubicBezTo>
                    <a:cubicBezTo>
                      <a:pt x="595" y="255"/>
                      <a:pt x="595" y="255"/>
                      <a:pt x="595" y="255"/>
                    </a:cubicBezTo>
                    <a:cubicBezTo>
                      <a:pt x="573" y="111"/>
                      <a:pt x="449" y="0"/>
                      <a:pt x="298"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213" name="Freeform 95"/>
              <p:cNvSpPr/>
              <p:nvPr/>
            </p:nvSpPr>
            <p:spPr bwMode="auto">
              <a:xfrm>
                <a:off x="4057" y="2528"/>
                <a:ext cx="340" cy="183"/>
              </a:xfrm>
              <a:custGeom>
                <a:avLst/>
                <a:gdLst/>
                <a:ahLst/>
                <a:cxnLst>
                  <a:cxn ang="0">
                    <a:pos x="1252" y="0"/>
                  </a:cxn>
                  <a:cxn ang="0">
                    <a:pos x="1107" y="4"/>
                  </a:cxn>
                  <a:cxn ang="0">
                    <a:pos x="1110" y="50"/>
                  </a:cxn>
                  <a:cxn ang="0">
                    <a:pos x="738" y="422"/>
                  </a:cxn>
                  <a:cxn ang="0">
                    <a:pos x="366" y="50"/>
                  </a:cxn>
                  <a:cxn ang="0">
                    <a:pos x="367" y="22"/>
                  </a:cxn>
                  <a:cxn ang="0">
                    <a:pos x="1" y="31"/>
                  </a:cxn>
                  <a:cxn ang="0">
                    <a:pos x="0" y="50"/>
                  </a:cxn>
                  <a:cxn ang="0">
                    <a:pos x="749" y="799"/>
                  </a:cxn>
                  <a:cxn ang="0">
                    <a:pos x="1495" y="121"/>
                  </a:cxn>
                  <a:cxn ang="0">
                    <a:pos x="1484" y="117"/>
                  </a:cxn>
                  <a:cxn ang="0">
                    <a:pos x="1252" y="0"/>
                  </a:cxn>
                </a:cxnLst>
                <a:rect l="0" t="0" r="r" b="b"/>
                <a:pathLst>
                  <a:path w="1495" h="799">
                    <a:moveTo>
                      <a:pt x="1252" y="0"/>
                    </a:moveTo>
                    <a:cubicBezTo>
                      <a:pt x="1107" y="4"/>
                      <a:pt x="1107" y="4"/>
                      <a:pt x="1107" y="4"/>
                    </a:cubicBezTo>
                    <a:cubicBezTo>
                      <a:pt x="1109" y="19"/>
                      <a:pt x="1110" y="34"/>
                      <a:pt x="1110" y="50"/>
                    </a:cubicBezTo>
                    <a:cubicBezTo>
                      <a:pt x="1110" y="255"/>
                      <a:pt x="944" y="422"/>
                      <a:pt x="738" y="422"/>
                    </a:cubicBezTo>
                    <a:cubicBezTo>
                      <a:pt x="533" y="422"/>
                      <a:pt x="366" y="255"/>
                      <a:pt x="366" y="50"/>
                    </a:cubicBezTo>
                    <a:cubicBezTo>
                      <a:pt x="366" y="40"/>
                      <a:pt x="366" y="31"/>
                      <a:pt x="367" y="22"/>
                    </a:cubicBezTo>
                    <a:cubicBezTo>
                      <a:pt x="1" y="31"/>
                      <a:pt x="1" y="31"/>
                      <a:pt x="1" y="31"/>
                    </a:cubicBezTo>
                    <a:cubicBezTo>
                      <a:pt x="1" y="37"/>
                      <a:pt x="0" y="44"/>
                      <a:pt x="0" y="50"/>
                    </a:cubicBezTo>
                    <a:cubicBezTo>
                      <a:pt x="0" y="463"/>
                      <a:pt x="336" y="799"/>
                      <a:pt x="749" y="799"/>
                    </a:cubicBezTo>
                    <a:cubicBezTo>
                      <a:pt x="1139" y="799"/>
                      <a:pt x="1459" y="501"/>
                      <a:pt x="1495" y="121"/>
                    </a:cubicBezTo>
                    <a:cubicBezTo>
                      <a:pt x="1484" y="117"/>
                      <a:pt x="1484" y="117"/>
                      <a:pt x="1484" y="117"/>
                    </a:cubicBezTo>
                    <a:lnTo>
                      <a:pt x="1252" y="0"/>
                    </a:ln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214" name="Freeform 96"/>
              <p:cNvSpPr/>
              <p:nvPr/>
            </p:nvSpPr>
            <p:spPr bwMode="auto">
              <a:xfrm>
                <a:off x="4057" y="2367"/>
                <a:ext cx="341" cy="188"/>
              </a:xfrm>
              <a:custGeom>
                <a:avLst/>
                <a:gdLst/>
                <a:ahLst/>
                <a:cxnLst>
                  <a:cxn ang="0">
                    <a:pos x="748" y="0"/>
                  </a:cxn>
                  <a:cxn ang="0">
                    <a:pos x="0" y="730"/>
                  </a:cxn>
                  <a:cxn ang="0">
                    <a:pos x="366" y="721"/>
                  </a:cxn>
                  <a:cxn ang="0">
                    <a:pos x="737" y="377"/>
                  </a:cxn>
                  <a:cxn ang="0">
                    <a:pos x="1106" y="703"/>
                  </a:cxn>
                  <a:cxn ang="0">
                    <a:pos x="1251" y="699"/>
                  </a:cxn>
                  <a:cxn ang="0">
                    <a:pos x="1483" y="816"/>
                  </a:cxn>
                  <a:cxn ang="0">
                    <a:pos x="1494" y="820"/>
                  </a:cxn>
                  <a:cxn ang="0">
                    <a:pos x="1497" y="749"/>
                  </a:cxn>
                  <a:cxn ang="0">
                    <a:pos x="748" y="0"/>
                  </a:cxn>
                </a:cxnLst>
                <a:rect l="0" t="0" r="r" b="b"/>
                <a:pathLst>
                  <a:path w="1497" h="820">
                    <a:moveTo>
                      <a:pt x="748" y="0"/>
                    </a:moveTo>
                    <a:cubicBezTo>
                      <a:pt x="341" y="0"/>
                      <a:pt x="10" y="325"/>
                      <a:pt x="0" y="730"/>
                    </a:cubicBezTo>
                    <a:cubicBezTo>
                      <a:pt x="366" y="721"/>
                      <a:pt x="366" y="721"/>
                      <a:pt x="366" y="721"/>
                    </a:cubicBezTo>
                    <a:cubicBezTo>
                      <a:pt x="380" y="528"/>
                      <a:pt x="541" y="377"/>
                      <a:pt x="737" y="377"/>
                    </a:cubicBezTo>
                    <a:cubicBezTo>
                      <a:pt x="927" y="377"/>
                      <a:pt x="1084" y="519"/>
                      <a:pt x="1106" y="703"/>
                    </a:cubicBezTo>
                    <a:cubicBezTo>
                      <a:pt x="1251" y="699"/>
                      <a:pt x="1251" y="699"/>
                      <a:pt x="1251" y="699"/>
                    </a:cubicBezTo>
                    <a:cubicBezTo>
                      <a:pt x="1483" y="816"/>
                      <a:pt x="1483" y="816"/>
                      <a:pt x="1483" y="816"/>
                    </a:cubicBezTo>
                    <a:cubicBezTo>
                      <a:pt x="1494" y="820"/>
                      <a:pt x="1494" y="820"/>
                      <a:pt x="1494" y="820"/>
                    </a:cubicBezTo>
                    <a:cubicBezTo>
                      <a:pt x="1496" y="797"/>
                      <a:pt x="1497" y="773"/>
                      <a:pt x="1497" y="749"/>
                    </a:cubicBezTo>
                    <a:cubicBezTo>
                      <a:pt x="1497" y="335"/>
                      <a:pt x="1162" y="0"/>
                      <a:pt x="748"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grpSp>
        <p:cxnSp>
          <p:nvCxnSpPr>
            <p:cNvPr id="123" name="直接连接符 122"/>
            <p:cNvCxnSpPr/>
            <p:nvPr/>
          </p:nvCxnSpPr>
          <p:spPr>
            <a:xfrm>
              <a:off x="8890" y="2262"/>
              <a:ext cx="1417" cy="7"/>
            </a:xfrm>
            <a:prstGeom prst="line">
              <a:avLst/>
            </a:prstGeom>
            <a:gradFill rotWithShape="1">
              <a:gsLst>
                <a:gs pos="0">
                  <a:schemeClr val="bg2"/>
                </a:gs>
                <a:gs pos="100000">
                  <a:schemeClr val="bg2">
                    <a:gamma/>
                    <a:shade val="46275"/>
                    <a:invGamma/>
                  </a:schemeClr>
                </a:gs>
              </a:gsLst>
              <a:lin ang="5400000" scaled="1"/>
            </a:gradFill>
            <a:ln w="12700" cap="flat" cmpd="sng" algn="ctr">
              <a:solidFill>
                <a:srgbClr val="C70019"/>
              </a:solidFill>
              <a:prstDash val="solid"/>
              <a:round/>
              <a:headEnd type="none" w="med" len="med"/>
              <a:tailEnd type="none" w="med" len="med"/>
            </a:ln>
          </p:spPr>
        </p:cxnSp>
      </p:grpSp>
      <p:grpSp>
        <p:nvGrpSpPr>
          <p:cNvPr id="215" name="组合 214"/>
          <p:cNvGrpSpPr/>
          <p:nvPr/>
        </p:nvGrpSpPr>
        <p:grpSpPr>
          <a:xfrm>
            <a:off x="6075473" y="1590992"/>
            <a:ext cx="3711969" cy="2037774"/>
            <a:chOff x="4224" y="2268"/>
            <a:chExt cx="9219" cy="4576"/>
          </a:xfrm>
        </p:grpSpPr>
        <p:grpSp>
          <p:nvGrpSpPr>
            <p:cNvPr id="216" name="组合 215"/>
            <p:cNvGrpSpPr/>
            <p:nvPr/>
          </p:nvGrpSpPr>
          <p:grpSpPr>
            <a:xfrm>
              <a:off x="4224" y="2268"/>
              <a:ext cx="9219" cy="4576"/>
              <a:chOff x="1801843" y="645225"/>
              <a:chExt cx="6383629" cy="3820075"/>
            </a:xfrm>
          </p:grpSpPr>
          <p:cxnSp>
            <p:nvCxnSpPr>
              <p:cNvPr id="225" name="直接连接符 224"/>
              <p:cNvCxnSpPr/>
              <p:nvPr/>
            </p:nvCxnSpPr>
            <p:spPr bwMode="auto">
              <a:xfrm>
                <a:off x="2609608" y="2177315"/>
                <a:ext cx="324000" cy="0"/>
              </a:xfrm>
              <a:prstGeom prst="line">
                <a:avLst/>
              </a:prstGeom>
              <a:ln w="25400">
                <a:headEnd type="none" w="med" len="med"/>
                <a:tailEnd type="none" w="med" len="med"/>
              </a:ln>
            </p:spPr>
            <p:style>
              <a:lnRef idx="1">
                <a:schemeClr val="dk1"/>
              </a:lnRef>
              <a:fillRef idx="0">
                <a:schemeClr val="dk1"/>
              </a:fillRef>
              <a:effectRef idx="0">
                <a:schemeClr val="dk1"/>
              </a:effectRef>
              <a:fontRef idx="minor">
                <a:schemeClr val="tx1"/>
              </a:fontRef>
            </p:style>
          </p:cxnSp>
          <p:grpSp>
            <p:nvGrpSpPr>
              <p:cNvPr id="226" name="组合 27"/>
              <p:cNvGrpSpPr/>
              <p:nvPr/>
            </p:nvGrpSpPr>
            <p:grpSpPr>
              <a:xfrm>
                <a:off x="2429874" y="645225"/>
                <a:ext cx="5755598" cy="3820075"/>
                <a:chOff x="861" y="960"/>
                <a:chExt cx="10640" cy="6585"/>
              </a:xfrm>
            </p:grpSpPr>
            <p:grpSp>
              <p:nvGrpSpPr>
                <p:cNvPr id="232" name="组合 28"/>
                <p:cNvGrpSpPr/>
                <p:nvPr/>
              </p:nvGrpSpPr>
              <p:grpSpPr>
                <a:xfrm>
                  <a:off x="861" y="960"/>
                  <a:ext cx="10640" cy="6585"/>
                  <a:chOff x="252" y="960"/>
                  <a:chExt cx="10640" cy="6585"/>
                </a:xfrm>
              </p:grpSpPr>
              <p:sp>
                <p:nvSpPr>
                  <p:cNvPr id="239" name="椭圆 238"/>
                  <p:cNvSpPr/>
                  <p:nvPr/>
                </p:nvSpPr>
                <p:spPr>
                  <a:xfrm>
                    <a:off x="1138" y="3204"/>
                    <a:ext cx="794" cy="794"/>
                  </a:xfrm>
                  <a:prstGeom prst="ellipse">
                    <a:avLst/>
                  </a:prstGeom>
                  <a:solidFill>
                    <a:schemeClr val="bg1">
                      <a:lumMod val="85000"/>
                    </a:schemeClr>
                  </a:solidFill>
                  <a:ln>
                    <a:solidFill>
                      <a:schemeClr val="tx1"/>
                    </a:solidFill>
                  </a:ln>
                </p:spPr>
                <p:txBody>
                  <a:bodyPr/>
                  <a:lstStyle/>
                  <a:p>
                    <a:endParaRPr lang="zh-CN" altLang="en-US" sz="1400"/>
                  </a:p>
                </p:txBody>
              </p:sp>
              <p:cxnSp>
                <p:nvCxnSpPr>
                  <p:cNvPr id="240" name="直接连接符 239"/>
                  <p:cNvCxnSpPr/>
                  <p:nvPr/>
                </p:nvCxnSpPr>
                <p:spPr>
                  <a:xfrm flipH="1">
                    <a:off x="5677" y="2849"/>
                    <a:ext cx="13" cy="510"/>
                  </a:xfrm>
                  <a:prstGeom prst="line">
                    <a:avLst/>
                  </a:prstGeom>
                  <a:ln w="15875"/>
                </p:spPr>
                <p:style>
                  <a:lnRef idx="1">
                    <a:schemeClr val="dk1"/>
                  </a:lnRef>
                  <a:fillRef idx="0">
                    <a:schemeClr val="dk1"/>
                  </a:fillRef>
                  <a:effectRef idx="0">
                    <a:schemeClr val="dk1"/>
                  </a:effectRef>
                  <a:fontRef idx="minor">
                    <a:schemeClr val="tx1"/>
                  </a:fontRef>
                </p:style>
              </p:cxnSp>
              <p:grpSp>
                <p:nvGrpSpPr>
                  <p:cNvPr id="241" name="组合 53"/>
                  <p:cNvGrpSpPr/>
                  <p:nvPr/>
                </p:nvGrpSpPr>
                <p:grpSpPr>
                  <a:xfrm>
                    <a:off x="5276" y="2125"/>
                    <a:ext cx="825" cy="737"/>
                    <a:chOff x="8486" y="2277"/>
                    <a:chExt cx="825" cy="737"/>
                  </a:xfrm>
                </p:grpSpPr>
                <p:sp>
                  <p:nvSpPr>
                    <p:cNvPr id="332" name="椭圆 331"/>
                    <p:cNvSpPr/>
                    <p:nvPr/>
                  </p:nvSpPr>
                  <p:spPr>
                    <a:xfrm>
                      <a:off x="8518" y="2277"/>
                      <a:ext cx="737" cy="737"/>
                    </a:xfrm>
                    <a:prstGeom prst="ellipse">
                      <a:avLst/>
                    </a:prstGeom>
                    <a:solidFill>
                      <a:schemeClr val="bg1">
                        <a:lumMod val="85000"/>
                      </a:schemeClr>
                    </a:solidFill>
                    <a:ln>
                      <a:solidFill>
                        <a:schemeClr val="tx1"/>
                      </a:solidFill>
                    </a:ln>
                  </p:spPr>
                </p:sp>
                <p:sp>
                  <p:nvSpPr>
                    <p:cNvPr id="333" name="TextBox 9"/>
                    <p:cNvSpPr txBox="1"/>
                    <p:nvPr/>
                  </p:nvSpPr>
                  <p:spPr>
                    <a:xfrm>
                      <a:off x="8486" y="2318"/>
                      <a:ext cx="825" cy="612"/>
                    </a:xfrm>
                    <a:prstGeom prst="rect">
                      <a:avLst/>
                    </a:prstGeom>
                    <a:noFill/>
                  </p:spPr>
                  <p:txBody>
                    <a:bodyPr wrap="square" rtlCol="0">
                      <a:noAutofit/>
                    </a:bodyPr>
                    <a:lstStyle/>
                    <a:p>
                      <a:pPr marL="0" algn="ctr" eaLnBrk="1">
                        <a:lnSpc>
                          <a:spcPct val="150000"/>
                        </a:lnSpc>
                      </a:pPr>
                      <a:r>
                        <a:rPr lang="en-US" altLang="zh-CN" sz="800" kern="1200">
                          <a:solidFill>
                            <a:srgbClr val="000000"/>
                          </a:solidFill>
                          <a:latin typeface="Calibri" panose="020F0502020204030204"/>
                          <a:ea typeface="宋体" panose="02010600030101010101" pitchFamily="2" charset="-122"/>
                          <a:cs typeface="Times New Roman" panose="02020603050405020304"/>
                          <a:sym typeface="Times New Roman" panose="02020603050405020304"/>
                        </a:rPr>
                        <a:t>M</a:t>
                      </a:r>
                      <a:endParaRPr lang="en-US" altLang="zh-CN" sz="800" kern="1200">
                        <a:solidFill>
                          <a:srgbClr val="000000"/>
                        </a:solidFill>
                        <a:latin typeface="Calibri" panose="020F0502020204030204"/>
                        <a:ea typeface="宋体" panose="02010600030101010101" pitchFamily="2" charset="-122"/>
                        <a:cs typeface="Times New Roman" panose="02020603050405020304"/>
                        <a:sym typeface="Times New Roman" panose="02020603050405020304"/>
                      </a:endParaRPr>
                    </a:p>
                  </p:txBody>
                </p:sp>
              </p:grpSp>
              <p:cxnSp>
                <p:nvCxnSpPr>
                  <p:cNvPr id="242" name="直接连接符 241"/>
                  <p:cNvCxnSpPr/>
                  <p:nvPr/>
                </p:nvCxnSpPr>
                <p:spPr>
                  <a:xfrm flipH="1">
                    <a:off x="6661" y="2849"/>
                    <a:ext cx="13" cy="510"/>
                  </a:xfrm>
                  <a:prstGeom prst="line">
                    <a:avLst/>
                  </a:prstGeom>
                  <a:ln w="15875"/>
                </p:spPr>
                <p:style>
                  <a:lnRef idx="1">
                    <a:schemeClr val="dk1"/>
                  </a:lnRef>
                  <a:fillRef idx="0">
                    <a:schemeClr val="dk1"/>
                  </a:fillRef>
                  <a:effectRef idx="0">
                    <a:schemeClr val="dk1"/>
                  </a:effectRef>
                  <a:fontRef idx="minor">
                    <a:schemeClr val="tx1"/>
                  </a:fontRef>
                </p:style>
              </p:cxnSp>
              <p:grpSp>
                <p:nvGrpSpPr>
                  <p:cNvPr id="243" name="组合 55"/>
                  <p:cNvGrpSpPr/>
                  <p:nvPr/>
                </p:nvGrpSpPr>
                <p:grpSpPr>
                  <a:xfrm>
                    <a:off x="6260" y="2110"/>
                    <a:ext cx="825" cy="737"/>
                    <a:chOff x="8486" y="2286"/>
                    <a:chExt cx="825" cy="737"/>
                  </a:xfrm>
                </p:grpSpPr>
                <p:sp>
                  <p:nvSpPr>
                    <p:cNvPr id="330" name="椭圆 329"/>
                    <p:cNvSpPr/>
                    <p:nvPr/>
                  </p:nvSpPr>
                  <p:spPr>
                    <a:xfrm>
                      <a:off x="8525" y="2286"/>
                      <a:ext cx="737" cy="737"/>
                    </a:xfrm>
                    <a:prstGeom prst="ellipse">
                      <a:avLst/>
                    </a:prstGeom>
                    <a:solidFill>
                      <a:schemeClr val="bg1">
                        <a:lumMod val="85000"/>
                      </a:schemeClr>
                    </a:solidFill>
                    <a:ln>
                      <a:solidFill>
                        <a:schemeClr val="tx1"/>
                      </a:solidFill>
                    </a:ln>
                  </p:spPr>
                </p:sp>
                <p:sp>
                  <p:nvSpPr>
                    <p:cNvPr id="331" name="TextBox 9"/>
                    <p:cNvSpPr txBox="1"/>
                    <p:nvPr/>
                  </p:nvSpPr>
                  <p:spPr>
                    <a:xfrm>
                      <a:off x="8486" y="2318"/>
                      <a:ext cx="825" cy="612"/>
                    </a:xfrm>
                    <a:prstGeom prst="rect">
                      <a:avLst/>
                    </a:prstGeom>
                    <a:noFill/>
                  </p:spPr>
                  <p:txBody>
                    <a:bodyPr wrap="square" rtlCol="0">
                      <a:noAutofit/>
                    </a:bodyPr>
                    <a:lstStyle/>
                    <a:p>
                      <a:pPr marL="0" algn="ctr" eaLnBrk="1">
                        <a:lnSpc>
                          <a:spcPct val="150000"/>
                        </a:lnSpc>
                      </a:pPr>
                      <a:r>
                        <a:rPr lang="en-US" altLang="zh-CN" sz="800" kern="1200">
                          <a:solidFill>
                            <a:srgbClr val="000000"/>
                          </a:solidFill>
                          <a:latin typeface="Calibri" panose="020F0502020204030204"/>
                          <a:ea typeface="宋体" panose="02010600030101010101" pitchFamily="2" charset="-122"/>
                          <a:cs typeface="Times New Roman" panose="02020603050405020304"/>
                          <a:sym typeface="Times New Roman" panose="02020603050405020304"/>
                        </a:rPr>
                        <a:t>M</a:t>
                      </a:r>
                      <a:endParaRPr lang="en-US" altLang="zh-CN" sz="800" kern="1200">
                        <a:solidFill>
                          <a:srgbClr val="000000"/>
                        </a:solidFill>
                        <a:latin typeface="Calibri" panose="020F0502020204030204"/>
                        <a:ea typeface="宋体" panose="02010600030101010101" pitchFamily="2" charset="-122"/>
                        <a:cs typeface="Times New Roman" panose="02020603050405020304"/>
                        <a:sym typeface="Times New Roman" panose="02020603050405020304"/>
                      </a:endParaRPr>
                    </a:p>
                  </p:txBody>
                </p:sp>
              </p:grpSp>
              <p:sp>
                <p:nvSpPr>
                  <p:cNvPr id="244" name="TextBox 9"/>
                  <p:cNvSpPr txBox="1"/>
                  <p:nvPr/>
                </p:nvSpPr>
                <p:spPr>
                  <a:xfrm>
                    <a:off x="4719" y="960"/>
                    <a:ext cx="2960" cy="945"/>
                  </a:xfrm>
                  <a:prstGeom prst="rect">
                    <a:avLst/>
                  </a:prstGeom>
                  <a:noFill/>
                </p:spPr>
                <p:txBody>
                  <a:bodyPr wrap="square" rtlCol="0">
                    <a:noAutofit/>
                  </a:bodyPr>
                  <a:lstStyle/>
                  <a:p>
                    <a:pPr marL="0" algn="ctr" eaLnBrk="1">
                      <a:lnSpc>
                        <a:spcPct val="150000"/>
                      </a:lnSpc>
                    </a:pPr>
                    <a:r>
                      <a:rPr lang="en-US" altLang="zh-CN" sz="1000" b="1" kern="1200" dirty="0">
                        <a:solidFill>
                          <a:srgbClr val="C00000"/>
                        </a:solidFill>
                        <a:latin typeface="Calibri" panose="020F0502020204030204"/>
                        <a:ea typeface="宋体" panose="02010600030101010101" pitchFamily="2" charset="-122"/>
                        <a:cs typeface="Times New Roman" panose="02020603050405020304"/>
                        <a:sym typeface="Times New Roman" panose="02020603050405020304"/>
                      </a:rPr>
                      <a:t>永</a:t>
                    </a:r>
                    <a:r>
                      <a:rPr lang="zh-CN" altLang="en-US" sz="1000" b="1" kern="1200" dirty="0">
                        <a:solidFill>
                          <a:srgbClr val="C00000"/>
                        </a:solidFill>
                        <a:latin typeface="Calibri" panose="020F0502020204030204"/>
                        <a:ea typeface="宋体" panose="02010600030101010101" pitchFamily="2" charset="-122"/>
                        <a:cs typeface="Times New Roman" panose="02020603050405020304"/>
                        <a:sym typeface="Times New Roman" panose="02020603050405020304"/>
                      </a:rPr>
                      <a:t>牵引</a:t>
                    </a:r>
                    <a:r>
                      <a:rPr lang="en-US" altLang="zh-CN" sz="1000" b="1" kern="1200" dirty="0" err="1">
                        <a:solidFill>
                          <a:srgbClr val="C00000"/>
                        </a:solidFill>
                        <a:latin typeface="Calibri" panose="020F0502020204030204"/>
                        <a:ea typeface="宋体" panose="02010600030101010101" pitchFamily="2" charset="-122"/>
                        <a:cs typeface="Times New Roman" panose="02020603050405020304"/>
                        <a:sym typeface="Times New Roman" panose="02020603050405020304"/>
                      </a:rPr>
                      <a:t>电机</a:t>
                    </a:r>
                    <a:endParaRPr lang="en-US" altLang="zh-CN" sz="1000" b="1" kern="1200" dirty="0" err="1">
                      <a:solidFill>
                        <a:srgbClr val="C00000"/>
                      </a:solidFill>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245" name="TextBox 9"/>
                  <p:cNvSpPr txBox="1"/>
                  <p:nvPr/>
                </p:nvSpPr>
                <p:spPr>
                  <a:xfrm>
                    <a:off x="7379" y="6418"/>
                    <a:ext cx="3039" cy="1127"/>
                  </a:xfrm>
                  <a:prstGeom prst="rect">
                    <a:avLst/>
                  </a:prstGeom>
                  <a:noFill/>
                </p:spPr>
                <p:txBody>
                  <a:bodyPr wrap="square" rtlCol="0">
                    <a:noAutofit/>
                  </a:bodyPr>
                  <a:lstStyle/>
                  <a:p>
                    <a:pPr marL="0" algn="ctr" eaLnBrk="1">
                      <a:lnSpc>
                        <a:spcPct val="150000"/>
                      </a:lnSpc>
                    </a:pPr>
                    <a:r>
                      <a:rPr lang="zh-CN" altLang="en-US" sz="1000" b="1" kern="1200" dirty="0">
                        <a:solidFill>
                          <a:srgbClr val="C00000"/>
                        </a:solidFill>
                        <a:latin typeface="Calibri" panose="020F0502020204030204"/>
                        <a:ea typeface="宋体" panose="02010600030101010101" pitchFamily="2" charset="-122"/>
                        <a:cs typeface="Times New Roman" panose="02020603050405020304"/>
                        <a:sym typeface="Times New Roman" panose="02020603050405020304"/>
                      </a:rPr>
                      <a:t>辅变系统</a:t>
                    </a:r>
                    <a:endParaRPr lang="zh-CN" altLang="en-US" sz="1000" b="1" kern="1200" dirty="0">
                      <a:solidFill>
                        <a:srgbClr val="C00000"/>
                      </a:solidFill>
                      <a:latin typeface="Calibri" panose="020F0502020204030204"/>
                      <a:ea typeface="宋体" panose="02010600030101010101" pitchFamily="2" charset="-122"/>
                      <a:cs typeface="Times New Roman" panose="02020603050405020304"/>
                      <a:sym typeface="Times New Roman" panose="02020603050405020304"/>
                    </a:endParaRPr>
                  </a:p>
                </p:txBody>
              </p:sp>
              <p:grpSp>
                <p:nvGrpSpPr>
                  <p:cNvPr id="246" name="组合 58"/>
                  <p:cNvGrpSpPr/>
                  <p:nvPr/>
                </p:nvGrpSpPr>
                <p:grpSpPr>
                  <a:xfrm>
                    <a:off x="7689" y="5406"/>
                    <a:ext cx="825" cy="1098"/>
                    <a:chOff x="7913" y="4734"/>
                    <a:chExt cx="825" cy="1098"/>
                  </a:xfrm>
                </p:grpSpPr>
                <p:sp>
                  <p:nvSpPr>
                    <p:cNvPr id="327" name="椭圆 326"/>
                    <p:cNvSpPr/>
                    <p:nvPr/>
                  </p:nvSpPr>
                  <p:spPr>
                    <a:xfrm>
                      <a:off x="8001" y="5235"/>
                      <a:ext cx="567" cy="567"/>
                    </a:xfrm>
                    <a:prstGeom prst="ellipse">
                      <a:avLst/>
                    </a:prstGeom>
                    <a:solidFill>
                      <a:schemeClr val="bg1">
                        <a:lumMod val="85000"/>
                      </a:schemeClr>
                    </a:solidFill>
                    <a:ln>
                      <a:solidFill>
                        <a:schemeClr val="tx1"/>
                      </a:solidFill>
                    </a:ln>
                  </p:spPr>
                </p:sp>
                <p:cxnSp>
                  <p:nvCxnSpPr>
                    <p:cNvPr id="328" name="直接连接符 327"/>
                    <p:cNvCxnSpPr/>
                    <p:nvPr/>
                  </p:nvCxnSpPr>
                  <p:spPr>
                    <a:xfrm flipH="1">
                      <a:off x="8255" y="4734"/>
                      <a:ext cx="13" cy="510"/>
                    </a:xfrm>
                    <a:prstGeom prst="line">
                      <a:avLst/>
                    </a:prstGeom>
                    <a:ln w="15875"/>
                  </p:spPr>
                  <p:style>
                    <a:lnRef idx="1">
                      <a:schemeClr val="dk1"/>
                    </a:lnRef>
                    <a:fillRef idx="0">
                      <a:schemeClr val="dk1"/>
                    </a:fillRef>
                    <a:effectRef idx="0">
                      <a:schemeClr val="dk1"/>
                    </a:effectRef>
                    <a:fontRef idx="minor">
                      <a:schemeClr val="tx1"/>
                    </a:fontRef>
                  </p:style>
                </p:cxnSp>
                <p:sp>
                  <p:nvSpPr>
                    <p:cNvPr id="329" name="TextBox 9"/>
                    <p:cNvSpPr txBox="1"/>
                    <p:nvPr/>
                  </p:nvSpPr>
                  <p:spPr>
                    <a:xfrm>
                      <a:off x="7913" y="5220"/>
                      <a:ext cx="825" cy="612"/>
                    </a:xfrm>
                    <a:prstGeom prst="rect">
                      <a:avLst/>
                    </a:prstGeom>
                    <a:noFill/>
                  </p:spPr>
                  <p:txBody>
                    <a:bodyPr wrap="square" rtlCol="0">
                      <a:noAutofit/>
                    </a:bodyPr>
                    <a:lstStyle/>
                    <a:p>
                      <a:pPr marL="0" algn="ctr" eaLnBrk="1">
                        <a:lnSpc>
                          <a:spcPct val="150000"/>
                        </a:lnSpc>
                      </a:pPr>
                      <a:r>
                        <a:rPr lang="en-US" altLang="zh-CN" sz="800" kern="1200">
                          <a:solidFill>
                            <a:srgbClr val="000000"/>
                          </a:solidFill>
                          <a:latin typeface="Calibri" panose="020F0502020204030204"/>
                          <a:ea typeface="宋体" panose="02010600030101010101" pitchFamily="2" charset="-122"/>
                          <a:cs typeface="Times New Roman" panose="02020603050405020304"/>
                          <a:sym typeface="Times New Roman" panose="02020603050405020304"/>
                        </a:rPr>
                        <a:t>F</a:t>
                      </a:r>
                      <a:endParaRPr lang="en-US" altLang="zh-CN" sz="800" kern="1200">
                        <a:solidFill>
                          <a:srgbClr val="000000"/>
                        </a:solidFill>
                        <a:latin typeface="Calibri" panose="020F0502020204030204"/>
                        <a:ea typeface="宋体" panose="02010600030101010101" pitchFamily="2" charset="-122"/>
                        <a:cs typeface="Times New Roman" panose="02020603050405020304"/>
                        <a:sym typeface="Times New Roman" panose="02020603050405020304"/>
                      </a:endParaRPr>
                    </a:p>
                  </p:txBody>
                </p:sp>
              </p:grpSp>
              <p:grpSp>
                <p:nvGrpSpPr>
                  <p:cNvPr id="247" name="组合 59"/>
                  <p:cNvGrpSpPr/>
                  <p:nvPr/>
                </p:nvGrpSpPr>
                <p:grpSpPr>
                  <a:xfrm>
                    <a:off x="8534" y="5406"/>
                    <a:ext cx="825" cy="1098"/>
                    <a:chOff x="7913" y="4734"/>
                    <a:chExt cx="825" cy="1098"/>
                  </a:xfrm>
                </p:grpSpPr>
                <p:sp>
                  <p:nvSpPr>
                    <p:cNvPr id="324" name="椭圆 323"/>
                    <p:cNvSpPr/>
                    <p:nvPr/>
                  </p:nvSpPr>
                  <p:spPr>
                    <a:xfrm>
                      <a:off x="8001" y="5235"/>
                      <a:ext cx="567" cy="567"/>
                    </a:xfrm>
                    <a:prstGeom prst="ellipse">
                      <a:avLst/>
                    </a:prstGeom>
                    <a:solidFill>
                      <a:schemeClr val="bg1">
                        <a:lumMod val="85000"/>
                      </a:schemeClr>
                    </a:solidFill>
                    <a:ln>
                      <a:solidFill>
                        <a:schemeClr val="tx1"/>
                      </a:solidFill>
                    </a:ln>
                  </p:spPr>
                </p:sp>
                <p:cxnSp>
                  <p:nvCxnSpPr>
                    <p:cNvPr id="325" name="直接连接符 324"/>
                    <p:cNvCxnSpPr/>
                    <p:nvPr/>
                  </p:nvCxnSpPr>
                  <p:spPr>
                    <a:xfrm flipH="1">
                      <a:off x="8255" y="4734"/>
                      <a:ext cx="13" cy="510"/>
                    </a:xfrm>
                    <a:prstGeom prst="line">
                      <a:avLst/>
                    </a:prstGeom>
                    <a:ln w="15875"/>
                  </p:spPr>
                  <p:style>
                    <a:lnRef idx="1">
                      <a:schemeClr val="dk1"/>
                    </a:lnRef>
                    <a:fillRef idx="0">
                      <a:schemeClr val="dk1"/>
                    </a:fillRef>
                    <a:effectRef idx="0">
                      <a:schemeClr val="dk1"/>
                    </a:effectRef>
                    <a:fontRef idx="minor">
                      <a:schemeClr val="tx1"/>
                    </a:fontRef>
                  </p:style>
                </p:cxnSp>
                <p:sp>
                  <p:nvSpPr>
                    <p:cNvPr id="326" name="TextBox 9"/>
                    <p:cNvSpPr txBox="1"/>
                    <p:nvPr/>
                  </p:nvSpPr>
                  <p:spPr>
                    <a:xfrm>
                      <a:off x="7913" y="5220"/>
                      <a:ext cx="825" cy="612"/>
                    </a:xfrm>
                    <a:prstGeom prst="rect">
                      <a:avLst/>
                    </a:prstGeom>
                    <a:noFill/>
                  </p:spPr>
                  <p:txBody>
                    <a:bodyPr wrap="square" rtlCol="0">
                      <a:noAutofit/>
                    </a:bodyPr>
                    <a:lstStyle/>
                    <a:p>
                      <a:pPr marL="0" algn="ctr" eaLnBrk="1">
                        <a:lnSpc>
                          <a:spcPct val="150000"/>
                        </a:lnSpc>
                      </a:pPr>
                      <a:r>
                        <a:rPr lang="en-US" altLang="zh-CN" sz="800" kern="1200">
                          <a:solidFill>
                            <a:srgbClr val="000000"/>
                          </a:solidFill>
                          <a:latin typeface="Calibri" panose="020F0502020204030204"/>
                          <a:ea typeface="宋体" panose="02010600030101010101" pitchFamily="2" charset="-122"/>
                          <a:cs typeface="Times New Roman" panose="02020603050405020304"/>
                          <a:sym typeface="Times New Roman" panose="02020603050405020304"/>
                        </a:rPr>
                        <a:t>F</a:t>
                      </a:r>
                      <a:endParaRPr lang="en-US" altLang="zh-CN" sz="800" kern="1200">
                        <a:solidFill>
                          <a:srgbClr val="000000"/>
                        </a:solidFill>
                        <a:latin typeface="Calibri" panose="020F0502020204030204"/>
                        <a:ea typeface="宋体" panose="02010600030101010101" pitchFamily="2" charset="-122"/>
                        <a:cs typeface="Times New Roman" panose="02020603050405020304"/>
                        <a:sym typeface="Times New Roman" panose="02020603050405020304"/>
                      </a:endParaRPr>
                    </a:p>
                  </p:txBody>
                </p:sp>
              </p:grpSp>
              <p:grpSp>
                <p:nvGrpSpPr>
                  <p:cNvPr id="248" name="组合 64"/>
                  <p:cNvGrpSpPr/>
                  <p:nvPr/>
                </p:nvGrpSpPr>
                <p:grpSpPr>
                  <a:xfrm>
                    <a:off x="9480" y="5406"/>
                    <a:ext cx="825" cy="1098"/>
                    <a:chOff x="7913" y="4734"/>
                    <a:chExt cx="825" cy="1098"/>
                  </a:xfrm>
                </p:grpSpPr>
                <p:sp>
                  <p:nvSpPr>
                    <p:cNvPr id="321" name="椭圆 320"/>
                    <p:cNvSpPr/>
                    <p:nvPr/>
                  </p:nvSpPr>
                  <p:spPr>
                    <a:xfrm>
                      <a:off x="8001" y="5235"/>
                      <a:ext cx="567" cy="567"/>
                    </a:xfrm>
                    <a:prstGeom prst="ellipse">
                      <a:avLst/>
                    </a:prstGeom>
                    <a:solidFill>
                      <a:schemeClr val="bg1">
                        <a:lumMod val="85000"/>
                      </a:schemeClr>
                    </a:solidFill>
                    <a:ln>
                      <a:solidFill>
                        <a:schemeClr val="tx1"/>
                      </a:solidFill>
                    </a:ln>
                  </p:spPr>
                </p:sp>
                <p:cxnSp>
                  <p:nvCxnSpPr>
                    <p:cNvPr id="322" name="直接连接符 321"/>
                    <p:cNvCxnSpPr/>
                    <p:nvPr/>
                  </p:nvCxnSpPr>
                  <p:spPr>
                    <a:xfrm flipH="1">
                      <a:off x="8255" y="4734"/>
                      <a:ext cx="13" cy="510"/>
                    </a:xfrm>
                    <a:prstGeom prst="line">
                      <a:avLst/>
                    </a:prstGeom>
                    <a:ln w="15875"/>
                  </p:spPr>
                  <p:style>
                    <a:lnRef idx="1">
                      <a:schemeClr val="dk1"/>
                    </a:lnRef>
                    <a:fillRef idx="0">
                      <a:schemeClr val="dk1"/>
                    </a:fillRef>
                    <a:effectRef idx="0">
                      <a:schemeClr val="dk1"/>
                    </a:effectRef>
                    <a:fontRef idx="minor">
                      <a:schemeClr val="tx1"/>
                    </a:fontRef>
                  </p:style>
                </p:cxnSp>
                <p:sp>
                  <p:nvSpPr>
                    <p:cNvPr id="323" name="TextBox 9"/>
                    <p:cNvSpPr txBox="1"/>
                    <p:nvPr/>
                  </p:nvSpPr>
                  <p:spPr>
                    <a:xfrm>
                      <a:off x="7913" y="5220"/>
                      <a:ext cx="825" cy="612"/>
                    </a:xfrm>
                    <a:prstGeom prst="rect">
                      <a:avLst/>
                    </a:prstGeom>
                    <a:noFill/>
                  </p:spPr>
                  <p:txBody>
                    <a:bodyPr wrap="square" rtlCol="0">
                      <a:noAutofit/>
                    </a:bodyPr>
                    <a:lstStyle/>
                    <a:p>
                      <a:pPr marL="0" algn="ctr" eaLnBrk="1">
                        <a:lnSpc>
                          <a:spcPct val="150000"/>
                        </a:lnSpc>
                      </a:pPr>
                      <a:r>
                        <a:rPr lang="en-US" altLang="zh-CN" sz="800" kern="1200">
                          <a:solidFill>
                            <a:srgbClr val="000000"/>
                          </a:solidFill>
                          <a:latin typeface="Calibri" panose="020F0502020204030204"/>
                          <a:ea typeface="宋体" panose="02010600030101010101" pitchFamily="2" charset="-122"/>
                          <a:cs typeface="Times New Roman" panose="02020603050405020304"/>
                          <a:sym typeface="Times New Roman" panose="02020603050405020304"/>
                        </a:rPr>
                        <a:t>F</a:t>
                      </a:r>
                      <a:endParaRPr lang="en-US" altLang="zh-CN" sz="800" kern="1200">
                        <a:solidFill>
                          <a:srgbClr val="000000"/>
                        </a:solidFill>
                        <a:latin typeface="Calibri" panose="020F0502020204030204"/>
                        <a:ea typeface="宋体" panose="02010600030101010101" pitchFamily="2" charset="-122"/>
                        <a:cs typeface="Times New Roman" panose="02020603050405020304"/>
                        <a:sym typeface="Times New Roman" panose="02020603050405020304"/>
                      </a:endParaRPr>
                    </a:p>
                  </p:txBody>
                </p:sp>
              </p:grpSp>
              <p:sp>
                <p:nvSpPr>
                  <p:cNvPr id="249" name="矩形 248"/>
                  <p:cNvSpPr/>
                  <p:nvPr/>
                </p:nvSpPr>
                <p:spPr>
                  <a:xfrm>
                    <a:off x="5790" y="6049"/>
                    <a:ext cx="907" cy="567"/>
                  </a:xfrm>
                  <a:prstGeom prst="rect">
                    <a:avLst/>
                  </a:prstGeom>
                  <a:solidFill>
                    <a:schemeClr val="bg1">
                      <a:lumMod val="85000"/>
                    </a:schemeClr>
                  </a:solidFill>
                  <a:ln>
                    <a:solidFill>
                      <a:schemeClr val="tx1"/>
                    </a:solidFill>
                  </a:ln>
                </p:spPr>
              </p:sp>
              <p:cxnSp>
                <p:nvCxnSpPr>
                  <p:cNvPr id="250" name="直接连接符 249"/>
                  <p:cNvCxnSpPr/>
                  <p:nvPr/>
                </p:nvCxnSpPr>
                <p:spPr>
                  <a:xfrm flipV="1">
                    <a:off x="5223" y="6341"/>
                    <a:ext cx="567" cy="13"/>
                  </a:xfrm>
                  <a:prstGeom prst="line">
                    <a:avLst/>
                  </a:prstGeom>
                  <a:ln w="15875"/>
                </p:spPr>
                <p:style>
                  <a:lnRef idx="1">
                    <a:schemeClr val="dk1"/>
                  </a:lnRef>
                  <a:fillRef idx="0">
                    <a:schemeClr val="dk1"/>
                  </a:fillRef>
                  <a:effectRef idx="0">
                    <a:schemeClr val="dk1"/>
                  </a:effectRef>
                  <a:fontRef idx="minor">
                    <a:schemeClr val="tx1"/>
                  </a:fontRef>
                </p:style>
              </p:cxnSp>
              <p:grpSp>
                <p:nvGrpSpPr>
                  <p:cNvPr id="251" name="组合 67"/>
                  <p:cNvGrpSpPr/>
                  <p:nvPr/>
                </p:nvGrpSpPr>
                <p:grpSpPr>
                  <a:xfrm>
                    <a:off x="1918" y="3506"/>
                    <a:ext cx="680" cy="242"/>
                    <a:chOff x="2770" y="2971"/>
                    <a:chExt cx="680" cy="242"/>
                  </a:xfrm>
                </p:grpSpPr>
                <p:cxnSp>
                  <p:nvCxnSpPr>
                    <p:cNvPr id="317" name="直接连接符 316"/>
                    <p:cNvCxnSpPr/>
                    <p:nvPr/>
                  </p:nvCxnSpPr>
                  <p:spPr>
                    <a:xfrm flipH="1">
                      <a:off x="2770" y="3084"/>
                      <a:ext cx="68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318" name="直接连接符 317"/>
                    <p:cNvCxnSpPr/>
                    <p:nvPr/>
                  </p:nvCxnSpPr>
                  <p:spPr>
                    <a:xfrm flipH="1">
                      <a:off x="2890" y="2986"/>
                      <a:ext cx="170" cy="227"/>
                    </a:xfrm>
                    <a:prstGeom prst="line">
                      <a:avLst/>
                    </a:prstGeom>
                  </p:spPr>
                  <p:style>
                    <a:lnRef idx="1">
                      <a:schemeClr val="dk1"/>
                    </a:lnRef>
                    <a:fillRef idx="0">
                      <a:schemeClr val="dk1"/>
                    </a:fillRef>
                    <a:effectRef idx="0">
                      <a:schemeClr val="dk1"/>
                    </a:effectRef>
                    <a:fontRef idx="minor">
                      <a:schemeClr val="tx1"/>
                    </a:fontRef>
                  </p:style>
                </p:cxnSp>
                <p:cxnSp>
                  <p:nvCxnSpPr>
                    <p:cNvPr id="319" name="直接连接符 318"/>
                    <p:cNvCxnSpPr/>
                    <p:nvPr/>
                  </p:nvCxnSpPr>
                  <p:spPr>
                    <a:xfrm flipH="1">
                      <a:off x="3014" y="2971"/>
                      <a:ext cx="170" cy="227"/>
                    </a:xfrm>
                    <a:prstGeom prst="line">
                      <a:avLst/>
                    </a:prstGeom>
                  </p:spPr>
                  <p:style>
                    <a:lnRef idx="1">
                      <a:schemeClr val="dk1"/>
                    </a:lnRef>
                    <a:fillRef idx="0">
                      <a:schemeClr val="dk1"/>
                    </a:fillRef>
                    <a:effectRef idx="0">
                      <a:schemeClr val="dk1"/>
                    </a:effectRef>
                    <a:fontRef idx="minor">
                      <a:schemeClr val="tx1"/>
                    </a:fontRef>
                  </p:style>
                </p:cxnSp>
                <p:cxnSp>
                  <p:nvCxnSpPr>
                    <p:cNvPr id="320" name="直接连接符 319"/>
                    <p:cNvCxnSpPr/>
                    <p:nvPr/>
                  </p:nvCxnSpPr>
                  <p:spPr>
                    <a:xfrm flipH="1">
                      <a:off x="3118" y="2986"/>
                      <a:ext cx="170" cy="227"/>
                    </a:xfrm>
                    <a:prstGeom prst="line">
                      <a:avLst/>
                    </a:prstGeom>
                  </p:spPr>
                  <p:style>
                    <a:lnRef idx="1">
                      <a:schemeClr val="dk1"/>
                    </a:lnRef>
                    <a:fillRef idx="0">
                      <a:schemeClr val="dk1"/>
                    </a:fillRef>
                    <a:effectRef idx="0">
                      <a:schemeClr val="dk1"/>
                    </a:effectRef>
                    <a:fontRef idx="minor">
                      <a:schemeClr val="tx1"/>
                    </a:fontRef>
                  </p:style>
                </p:cxnSp>
              </p:grpSp>
              <p:grpSp>
                <p:nvGrpSpPr>
                  <p:cNvPr id="252" name="组合 68"/>
                  <p:cNvGrpSpPr/>
                  <p:nvPr/>
                </p:nvGrpSpPr>
                <p:grpSpPr>
                  <a:xfrm>
                    <a:off x="2445" y="3141"/>
                    <a:ext cx="1155" cy="982"/>
                    <a:chOff x="3676" y="2566"/>
                    <a:chExt cx="1155" cy="982"/>
                  </a:xfrm>
                </p:grpSpPr>
                <p:sp>
                  <p:nvSpPr>
                    <p:cNvPr id="313" name="矩形 312"/>
                    <p:cNvSpPr/>
                    <p:nvPr/>
                  </p:nvSpPr>
                  <p:spPr>
                    <a:xfrm>
                      <a:off x="3803" y="2600"/>
                      <a:ext cx="907" cy="907"/>
                    </a:xfrm>
                    <a:prstGeom prst="rect">
                      <a:avLst/>
                    </a:prstGeom>
                    <a:solidFill>
                      <a:schemeClr val="bg1">
                        <a:lumMod val="85000"/>
                      </a:schemeClr>
                    </a:solidFill>
                    <a:ln>
                      <a:solidFill>
                        <a:schemeClr val="tx1"/>
                      </a:solidFill>
                    </a:ln>
                  </p:spPr>
                </p:sp>
                <p:cxnSp>
                  <p:nvCxnSpPr>
                    <p:cNvPr id="314" name="直接连接符 313"/>
                    <p:cNvCxnSpPr/>
                    <p:nvPr/>
                  </p:nvCxnSpPr>
                  <p:spPr>
                    <a:xfrm flipH="1">
                      <a:off x="3803" y="2614"/>
                      <a:ext cx="900" cy="899"/>
                    </a:xfrm>
                    <a:prstGeom prst="line">
                      <a:avLst/>
                    </a:prstGeom>
                    <a:ln w="3175"/>
                  </p:spPr>
                  <p:style>
                    <a:lnRef idx="1">
                      <a:schemeClr val="dk1"/>
                    </a:lnRef>
                    <a:fillRef idx="0">
                      <a:schemeClr val="dk1"/>
                    </a:fillRef>
                    <a:effectRef idx="0">
                      <a:schemeClr val="dk1"/>
                    </a:effectRef>
                    <a:fontRef idx="minor">
                      <a:schemeClr val="tx1"/>
                    </a:fontRef>
                  </p:style>
                </p:cxnSp>
                <p:sp>
                  <p:nvSpPr>
                    <p:cNvPr id="315" name="TextBox 9"/>
                    <p:cNvSpPr txBox="1"/>
                    <p:nvPr/>
                  </p:nvSpPr>
                  <p:spPr>
                    <a:xfrm>
                      <a:off x="3676" y="2566"/>
                      <a:ext cx="825" cy="612"/>
                    </a:xfrm>
                    <a:prstGeom prst="rect">
                      <a:avLst/>
                    </a:prstGeom>
                    <a:noFill/>
                  </p:spPr>
                  <p:txBody>
                    <a:bodyPr wrap="square" rtlCol="0">
                      <a:noAutofit/>
                    </a:bodyPr>
                    <a:lstStyle/>
                    <a:p>
                      <a:pPr marL="0" algn="ctr" eaLnBrk="1">
                        <a:lnSpc>
                          <a:spcPct val="150000"/>
                        </a:lnSpc>
                      </a:pPr>
                      <a:r>
                        <a:rPr lang="en-US" altLang="zh-CN" sz="800" kern="1200">
                          <a:solidFill>
                            <a:srgbClr val="000000"/>
                          </a:solidFill>
                          <a:latin typeface="Calibri" panose="020F0502020204030204"/>
                          <a:ea typeface="宋体" panose="02010600030101010101" pitchFamily="2" charset="-122"/>
                          <a:cs typeface="Times New Roman" panose="02020603050405020304"/>
                          <a:sym typeface="Times New Roman" panose="02020603050405020304"/>
                        </a:rPr>
                        <a:t>AC</a:t>
                      </a:r>
                      <a:endParaRPr lang="en-US" altLang="zh-CN" sz="800" kern="1200">
                        <a:solidFill>
                          <a:srgbClr val="000000"/>
                        </a:solidFill>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316" name="TextBox 9"/>
                    <p:cNvSpPr txBox="1"/>
                    <p:nvPr/>
                  </p:nvSpPr>
                  <p:spPr>
                    <a:xfrm>
                      <a:off x="4006" y="2935"/>
                      <a:ext cx="825" cy="613"/>
                    </a:xfrm>
                    <a:prstGeom prst="rect">
                      <a:avLst/>
                    </a:prstGeom>
                    <a:noFill/>
                  </p:spPr>
                  <p:txBody>
                    <a:bodyPr wrap="square" rtlCol="0">
                      <a:noAutofit/>
                    </a:bodyPr>
                    <a:lstStyle/>
                    <a:p>
                      <a:pPr marL="0" algn="ctr" eaLnBrk="1">
                        <a:lnSpc>
                          <a:spcPct val="150000"/>
                        </a:lnSpc>
                      </a:pPr>
                      <a:r>
                        <a:rPr lang="en-US" altLang="zh-CN" sz="800" kern="1200">
                          <a:solidFill>
                            <a:srgbClr val="000000"/>
                          </a:solidFill>
                          <a:latin typeface="Calibri" panose="020F0502020204030204"/>
                          <a:ea typeface="宋体" panose="02010600030101010101" pitchFamily="2" charset="-122"/>
                          <a:cs typeface="Times New Roman" panose="02020603050405020304"/>
                          <a:sym typeface="Times New Roman" panose="02020603050405020304"/>
                        </a:rPr>
                        <a:t>DC</a:t>
                      </a:r>
                      <a:endParaRPr lang="en-US" altLang="zh-CN" sz="800" kern="1200">
                        <a:solidFill>
                          <a:srgbClr val="000000"/>
                        </a:solidFill>
                        <a:latin typeface="Calibri" panose="020F0502020204030204"/>
                        <a:ea typeface="宋体" panose="02010600030101010101" pitchFamily="2" charset="-122"/>
                        <a:cs typeface="Times New Roman" panose="02020603050405020304"/>
                        <a:sym typeface="Times New Roman" panose="02020603050405020304"/>
                      </a:endParaRPr>
                    </a:p>
                  </p:txBody>
                </p:sp>
              </p:grpSp>
              <p:sp>
                <p:nvSpPr>
                  <p:cNvPr id="253" name="TextBox 9"/>
                  <p:cNvSpPr txBox="1"/>
                  <p:nvPr/>
                </p:nvSpPr>
                <p:spPr>
                  <a:xfrm>
                    <a:off x="1106" y="3295"/>
                    <a:ext cx="825" cy="876"/>
                  </a:xfrm>
                  <a:prstGeom prst="rect">
                    <a:avLst/>
                  </a:prstGeom>
                  <a:noFill/>
                </p:spPr>
                <p:txBody>
                  <a:bodyPr wrap="square" rtlCol="0">
                    <a:noAutofit/>
                  </a:bodyPr>
                  <a:lstStyle/>
                  <a:p>
                    <a:pPr marL="0" algn="ctr" eaLnBrk="1">
                      <a:lnSpc>
                        <a:spcPct val="150000"/>
                      </a:lnSpc>
                    </a:pPr>
                    <a:r>
                      <a:rPr lang="en-US" altLang="zh-CN" sz="800" kern="1200" dirty="0">
                        <a:solidFill>
                          <a:srgbClr val="000000"/>
                        </a:solidFill>
                        <a:latin typeface="Calibri" panose="020F0502020204030204"/>
                        <a:ea typeface="宋体" panose="02010600030101010101" pitchFamily="2" charset="-122"/>
                        <a:cs typeface="Times New Roman" panose="02020603050405020304"/>
                        <a:sym typeface="Times New Roman" panose="02020603050405020304"/>
                      </a:rPr>
                      <a:t>G</a:t>
                    </a:r>
                    <a:endParaRPr lang="en-US" altLang="zh-CN" sz="800" kern="1200" dirty="0">
                      <a:solidFill>
                        <a:srgbClr val="000000"/>
                      </a:solidFill>
                      <a:latin typeface="Calibri" panose="020F0502020204030204"/>
                      <a:ea typeface="宋体" panose="02010600030101010101" pitchFamily="2" charset="-122"/>
                      <a:cs typeface="Times New Roman" panose="02020603050405020304"/>
                      <a:sym typeface="Times New Roman" panose="02020603050405020304"/>
                    </a:endParaRPr>
                  </a:p>
                </p:txBody>
              </p:sp>
              <p:cxnSp>
                <p:nvCxnSpPr>
                  <p:cNvPr id="254" name="直接连接符 253"/>
                  <p:cNvCxnSpPr/>
                  <p:nvPr/>
                </p:nvCxnSpPr>
                <p:spPr>
                  <a:xfrm flipH="1">
                    <a:off x="4753" y="4088"/>
                    <a:ext cx="13" cy="510"/>
                  </a:xfrm>
                  <a:prstGeom prst="line">
                    <a:avLst/>
                  </a:prstGeom>
                  <a:ln w="15875"/>
                </p:spPr>
                <p:style>
                  <a:lnRef idx="1">
                    <a:schemeClr val="dk1"/>
                  </a:lnRef>
                  <a:fillRef idx="0">
                    <a:schemeClr val="dk1"/>
                  </a:fillRef>
                  <a:effectRef idx="0">
                    <a:schemeClr val="dk1"/>
                  </a:effectRef>
                  <a:fontRef idx="minor">
                    <a:schemeClr val="tx1"/>
                  </a:fontRef>
                </p:style>
              </p:cxnSp>
              <p:grpSp>
                <p:nvGrpSpPr>
                  <p:cNvPr id="255" name="组合 71"/>
                  <p:cNvGrpSpPr/>
                  <p:nvPr/>
                </p:nvGrpSpPr>
                <p:grpSpPr>
                  <a:xfrm>
                    <a:off x="3472" y="3181"/>
                    <a:ext cx="907" cy="907"/>
                    <a:chOff x="3600" y="2438"/>
                    <a:chExt cx="907" cy="907"/>
                  </a:xfrm>
                </p:grpSpPr>
                <p:sp>
                  <p:nvSpPr>
                    <p:cNvPr id="311" name="矩形 310"/>
                    <p:cNvSpPr/>
                    <p:nvPr/>
                  </p:nvSpPr>
                  <p:spPr>
                    <a:xfrm>
                      <a:off x="3600" y="2438"/>
                      <a:ext cx="907" cy="907"/>
                    </a:xfrm>
                    <a:prstGeom prst="rect">
                      <a:avLst/>
                    </a:prstGeom>
                    <a:solidFill>
                      <a:schemeClr val="bg1">
                        <a:lumMod val="85000"/>
                      </a:schemeClr>
                    </a:solidFill>
                    <a:ln>
                      <a:solidFill>
                        <a:schemeClr val="tx1"/>
                      </a:solidFill>
                    </a:ln>
                  </p:spPr>
                </p:sp>
                <p:pic>
                  <p:nvPicPr>
                    <p:cNvPr id="312" name="图片 311"/>
                    <p:cNvPicPr/>
                    <p:nvPr/>
                  </p:nvPicPr>
                  <p:blipFill>
                    <a:blip r:embed="rId3"/>
                    <a:stretch>
                      <a:fillRect/>
                    </a:stretch>
                  </p:blipFill>
                  <p:spPr>
                    <a:xfrm>
                      <a:off x="3867" y="2557"/>
                      <a:ext cx="357" cy="661"/>
                    </a:xfrm>
                    <a:prstGeom prst="rect">
                      <a:avLst/>
                    </a:prstGeom>
                  </p:spPr>
                </p:pic>
              </p:grpSp>
              <p:grpSp>
                <p:nvGrpSpPr>
                  <p:cNvPr id="256" name="组合 72"/>
                  <p:cNvGrpSpPr/>
                  <p:nvPr/>
                </p:nvGrpSpPr>
                <p:grpSpPr>
                  <a:xfrm>
                    <a:off x="4223" y="4567"/>
                    <a:ext cx="1181" cy="1046"/>
                    <a:chOff x="3676" y="2566"/>
                    <a:chExt cx="1181" cy="1046"/>
                  </a:xfrm>
                </p:grpSpPr>
                <p:sp>
                  <p:nvSpPr>
                    <p:cNvPr id="307" name="矩形 306"/>
                    <p:cNvSpPr/>
                    <p:nvPr/>
                  </p:nvSpPr>
                  <p:spPr>
                    <a:xfrm>
                      <a:off x="3803" y="2600"/>
                      <a:ext cx="907" cy="907"/>
                    </a:xfrm>
                    <a:prstGeom prst="rect">
                      <a:avLst/>
                    </a:prstGeom>
                    <a:solidFill>
                      <a:schemeClr val="bg1">
                        <a:lumMod val="85000"/>
                      </a:schemeClr>
                    </a:solidFill>
                    <a:ln>
                      <a:solidFill>
                        <a:schemeClr val="tx1"/>
                      </a:solidFill>
                    </a:ln>
                  </p:spPr>
                </p:sp>
                <p:cxnSp>
                  <p:nvCxnSpPr>
                    <p:cNvPr id="308" name="直接连接符 307"/>
                    <p:cNvCxnSpPr/>
                    <p:nvPr/>
                  </p:nvCxnSpPr>
                  <p:spPr>
                    <a:xfrm flipH="1">
                      <a:off x="3803" y="2614"/>
                      <a:ext cx="900" cy="899"/>
                    </a:xfrm>
                    <a:prstGeom prst="line">
                      <a:avLst/>
                    </a:prstGeom>
                    <a:ln w="3175"/>
                  </p:spPr>
                  <p:style>
                    <a:lnRef idx="1">
                      <a:schemeClr val="dk1"/>
                    </a:lnRef>
                    <a:fillRef idx="0">
                      <a:schemeClr val="dk1"/>
                    </a:fillRef>
                    <a:effectRef idx="0">
                      <a:schemeClr val="dk1"/>
                    </a:effectRef>
                    <a:fontRef idx="minor">
                      <a:schemeClr val="tx1"/>
                    </a:fontRef>
                  </p:style>
                </p:cxnSp>
                <p:sp>
                  <p:nvSpPr>
                    <p:cNvPr id="309" name="TextBox 9"/>
                    <p:cNvSpPr txBox="1"/>
                    <p:nvPr/>
                  </p:nvSpPr>
                  <p:spPr>
                    <a:xfrm>
                      <a:off x="3676" y="2566"/>
                      <a:ext cx="825" cy="612"/>
                    </a:xfrm>
                    <a:prstGeom prst="rect">
                      <a:avLst/>
                    </a:prstGeom>
                    <a:noFill/>
                  </p:spPr>
                  <p:txBody>
                    <a:bodyPr wrap="square" rtlCol="0">
                      <a:noAutofit/>
                    </a:bodyPr>
                    <a:lstStyle/>
                    <a:p>
                      <a:pPr marL="0" algn="ctr" eaLnBrk="1">
                        <a:lnSpc>
                          <a:spcPct val="150000"/>
                        </a:lnSpc>
                      </a:pPr>
                      <a:r>
                        <a:rPr lang="en-US" altLang="zh-CN" sz="800" kern="1200">
                          <a:solidFill>
                            <a:srgbClr val="000000"/>
                          </a:solidFill>
                          <a:latin typeface="Calibri" panose="020F0502020204030204"/>
                          <a:ea typeface="宋体" panose="02010600030101010101" pitchFamily="2" charset="-122"/>
                          <a:cs typeface="Times New Roman" panose="02020603050405020304"/>
                          <a:sym typeface="Times New Roman" panose="02020603050405020304"/>
                        </a:rPr>
                        <a:t>DC</a:t>
                      </a:r>
                      <a:endParaRPr lang="en-US" altLang="zh-CN" sz="800" kern="1200">
                        <a:solidFill>
                          <a:srgbClr val="000000"/>
                        </a:solidFill>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310" name="TextBox 9"/>
                    <p:cNvSpPr txBox="1"/>
                    <p:nvPr/>
                  </p:nvSpPr>
                  <p:spPr>
                    <a:xfrm>
                      <a:off x="4032" y="3000"/>
                      <a:ext cx="825" cy="612"/>
                    </a:xfrm>
                    <a:prstGeom prst="rect">
                      <a:avLst/>
                    </a:prstGeom>
                    <a:noFill/>
                  </p:spPr>
                  <p:txBody>
                    <a:bodyPr wrap="square" rtlCol="0">
                      <a:noAutofit/>
                    </a:bodyPr>
                    <a:lstStyle/>
                    <a:p>
                      <a:pPr marL="0" algn="ctr" eaLnBrk="1">
                        <a:lnSpc>
                          <a:spcPct val="150000"/>
                        </a:lnSpc>
                      </a:pPr>
                      <a:r>
                        <a:rPr lang="en-US" altLang="zh-CN" sz="800" kern="1200">
                          <a:solidFill>
                            <a:srgbClr val="000000"/>
                          </a:solidFill>
                          <a:latin typeface="Calibri" panose="020F0502020204030204"/>
                          <a:ea typeface="宋体" panose="02010600030101010101" pitchFamily="2" charset="-122"/>
                          <a:cs typeface="Times New Roman" panose="02020603050405020304"/>
                          <a:sym typeface="Times New Roman" panose="02020603050405020304"/>
                        </a:rPr>
                        <a:t>DC</a:t>
                      </a:r>
                      <a:endParaRPr lang="en-US" altLang="zh-CN" sz="800" kern="1200">
                        <a:solidFill>
                          <a:srgbClr val="000000"/>
                        </a:solidFill>
                        <a:latin typeface="Calibri" panose="020F0502020204030204"/>
                        <a:ea typeface="宋体" panose="02010600030101010101" pitchFamily="2" charset="-122"/>
                        <a:cs typeface="Times New Roman" panose="02020603050405020304"/>
                        <a:sym typeface="Times New Roman" panose="02020603050405020304"/>
                      </a:endParaRPr>
                    </a:p>
                  </p:txBody>
                </p:sp>
              </p:grpSp>
              <p:grpSp>
                <p:nvGrpSpPr>
                  <p:cNvPr id="257" name="组合 73"/>
                  <p:cNvGrpSpPr/>
                  <p:nvPr/>
                </p:nvGrpSpPr>
                <p:grpSpPr>
                  <a:xfrm>
                    <a:off x="5159" y="3140"/>
                    <a:ext cx="1155" cy="981"/>
                    <a:chOff x="3676" y="2566"/>
                    <a:chExt cx="1155" cy="981"/>
                  </a:xfrm>
                </p:grpSpPr>
                <p:sp>
                  <p:nvSpPr>
                    <p:cNvPr id="303" name="矩形 302"/>
                    <p:cNvSpPr/>
                    <p:nvPr/>
                  </p:nvSpPr>
                  <p:spPr>
                    <a:xfrm>
                      <a:off x="3803" y="2600"/>
                      <a:ext cx="907" cy="907"/>
                    </a:xfrm>
                    <a:prstGeom prst="rect">
                      <a:avLst/>
                    </a:prstGeom>
                    <a:solidFill>
                      <a:schemeClr val="bg1">
                        <a:lumMod val="85000"/>
                      </a:schemeClr>
                    </a:solidFill>
                    <a:ln>
                      <a:solidFill>
                        <a:schemeClr val="tx1"/>
                      </a:solidFill>
                    </a:ln>
                  </p:spPr>
                </p:sp>
                <p:cxnSp>
                  <p:nvCxnSpPr>
                    <p:cNvPr id="304" name="直接连接符 303"/>
                    <p:cNvCxnSpPr/>
                    <p:nvPr/>
                  </p:nvCxnSpPr>
                  <p:spPr>
                    <a:xfrm flipH="1">
                      <a:off x="3803" y="2614"/>
                      <a:ext cx="900" cy="899"/>
                    </a:xfrm>
                    <a:prstGeom prst="line">
                      <a:avLst/>
                    </a:prstGeom>
                    <a:ln w="3175"/>
                  </p:spPr>
                  <p:style>
                    <a:lnRef idx="1">
                      <a:schemeClr val="dk1"/>
                    </a:lnRef>
                    <a:fillRef idx="0">
                      <a:schemeClr val="dk1"/>
                    </a:fillRef>
                    <a:effectRef idx="0">
                      <a:schemeClr val="dk1"/>
                    </a:effectRef>
                    <a:fontRef idx="minor">
                      <a:schemeClr val="tx1"/>
                    </a:fontRef>
                  </p:style>
                </p:cxnSp>
                <p:sp>
                  <p:nvSpPr>
                    <p:cNvPr id="305" name="TextBox 9"/>
                    <p:cNvSpPr txBox="1"/>
                    <p:nvPr/>
                  </p:nvSpPr>
                  <p:spPr>
                    <a:xfrm>
                      <a:off x="3676" y="2566"/>
                      <a:ext cx="825" cy="612"/>
                    </a:xfrm>
                    <a:prstGeom prst="rect">
                      <a:avLst/>
                    </a:prstGeom>
                    <a:noFill/>
                  </p:spPr>
                  <p:txBody>
                    <a:bodyPr wrap="square" rtlCol="0">
                      <a:noAutofit/>
                    </a:bodyPr>
                    <a:lstStyle/>
                    <a:p>
                      <a:pPr marL="0" algn="ctr" eaLnBrk="1">
                        <a:lnSpc>
                          <a:spcPct val="150000"/>
                        </a:lnSpc>
                      </a:pPr>
                      <a:r>
                        <a:rPr lang="en-US" altLang="zh-CN" sz="800" kern="1200">
                          <a:solidFill>
                            <a:srgbClr val="000000"/>
                          </a:solidFill>
                          <a:latin typeface="Calibri" panose="020F0502020204030204"/>
                          <a:ea typeface="宋体" panose="02010600030101010101" pitchFamily="2" charset="-122"/>
                          <a:cs typeface="Times New Roman" panose="02020603050405020304"/>
                          <a:sym typeface="Times New Roman" panose="02020603050405020304"/>
                        </a:rPr>
                        <a:t>DC</a:t>
                      </a:r>
                      <a:endParaRPr lang="en-US" altLang="zh-CN" sz="800" kern="1200">
                        <a:solidFill>
                          <a:srgbClr val="000000"/>
                        </a:solidFill>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306" name="TextBox 9"/>
                    <p:cNvSpPr txBox="1"/>
                    <p:nvPr/>
                  </p:nvSpPr>
                  <p:spPr>
                    <a:xfrm>
                      <a:off x="4006" y="2935"/>
                      <a:ext cx="825" cy="612"/>
                    </a:xfrm>
                    <a:prstGeom prst="rect">
                      <a:avLst/>
                    </a:prstGeom>
                    <a:noFill/>
                  </p:spPr>
                  <p:txBody>
                    <a:bodyPr wrap="square" rtlCol="0">
                      <a:noAutofit/>
                    </a:bodyPr>
                    <a:lstStyle/>
                    <a:p>
                      <a:pPr marL="0" algn="ctr" eaLnBrk="1">
                        <a:lnSpc>
                          <a:spcPct val="150000"/>
                        </a:lnSpc>
                      </a:pPr>
                      <a:r>
                        <a:rPr lang="en-US" altLang="zh-CN" sz="800" kern="1200">
                          <a:solidFill>
                            <a:srgbClr val="000000"/>
                          </a:solidFill>
                          <a:latin typeface="Calibri" panose="020F0502020204030204"/>
                          <a:ea typeface="宋体" panose="02010600030101010101" pitchFamily="2" charset="-122"/>
                          <a:cs typeface="Times New Roman" panose="02020603050405020304"/>
                          <a:sym typeface="Times New Roman" panose="02020603050405020304"/>
                        </a:rPr>
                        <a:t>AC</a:t>
                      </a:r>
                      <a:endParaRPr lang="en-US" altLang="zh-CN" sz="800" kern="1200">
                        <a:solidFill>
                          <a:srgbClr val="000000"/>
                        </a:solidFill>
                        <a:latin typeface="Calibri" panose="020F0502020204030204"/>
                        <a:ea typeface="宋体" panose="02010600030101010101" pitchFamily="2" charset="-122"/>
                        <a:cs typeface="Times New Roman" panose="02020603050405020304"/>
                        <a:sym typeface="Times New Roman" panose="02020603050405020304"/>
                      </a:endParaRPr>
                    </a:p>
                  </p:txBody>
                </p:sp>
              </p:grpSp>
              <p:grpSp>
                <p:nvGrpSpPr>
                  <p:cNvPr id="258" name="组合 74"/>
                  <p:cNvGrpSpPr/>
                  <p:nvPr/>
                </p:nvGrpSpPr>
                <p:grpSpPr>
                  <a:xfrm>
                    <a:off x="6073" y="3140"/>
                    <a:ext cx="1135" cy="981"/>
                    <a:chOff x="3676" y="2566"/>
                    <a:chExt cx="1155" cy="981"/>
                  </a:xfrm>
                </p:grpSpPr>
                <p:sp>
                  <p:nvSpPr>
                    <p:cNvPr id="299" name="矩形 298"/>
                    <p:cNvSpPr/>
                    <p:nvPr/>
                  </p:nvSpPr>
                  <p:spPr>
                    <a:xfrm>
                      <a:off x="3803" y="2600"/>
                      <a:ext cx="907" cy="907"/>
                    </a:xfrm>
                    <a:prstGeom prst="rect">
                      <a:avLst/>
                    </a:prstGeom>
                    <a:solidFill>
                      <a:schemeClr val="bg1">
                        <a:lumMod val="85000"/>
                      </a:schemeClr>
                    </a:solidFill>
                    <a:ln>
                      <a:solidFill>
                        <a:schemeClr val="tx1"/>
                      </a:solidFill>
                    </a:ln>
                  </p:spPr>
                </p:sp>
                <p:cxnSp>
                  <p:nvCxnSpPr>
                    <p:cNvPr id="300" name="直接连接符 299"/>
                    <p:cNvCxnSpPr/>
                    <p:nvPr/>
                  </p:nvCxnSpPr>
                  <p:spPr>
                    <a:xfrm flipH="1">
                      <a:off x="3803" y="2614"/>
                      <a:ext cx="900" cy="899"/>
                    </a:xfrm>
                    <a:prstGeom prst="line">
                      <a:avLst/>
                    </a:prstGeom>
                    <a:ln w="3175"/>
                  </p:spPr>
                  <p:style>
                    <a:lnRef idx="1">
                      <a:schemeClr val="dk1"/>
                    </a:lnRef>
                    <a:fillRef idx="0">
                      <a:schemeClr val="dk1"/>
                    </a:fillRef>
                    <a:effectRef idx="0">
                      <a:schemeClr val="dk1"/>
                    </a:effectRef>
                    <a:fontRef idx="minor">
                      <a:schemeClr val="tx1"/>
                    </a:fontRef>
                  </p:style>
                </p:cxnSp>
                <p:sp>
                  <p:nvSpPr>
                    <p:cNvPr id="301" name="TextBox 9"/>
                    <p:cNvSpPr txBox="1"/>
                    <p:nvPr/>
                  </p:nvSpPr>
                  <p:spPr>
                    <a:xfrm>
                      <a:off x="3676" y="2566"/>
                      <a:ext cx="825" cy="612"/>
                    </a:xfrm>
                    <a:prstGeom prst="rect">
                      <a:avLst/>
                    </a:prstGeom>
                    <a:noFill/>
                  </p:spPr>
                  <p:txBody>
                    <a:bodyPr wrap="square" rtlCol="0">
                      <a:noAutofit/>
                    </a:bodyPr>
                    <a:lstStyle/>
                    <a:p>
                      <a:pPr marL="0" algn="ctr" eaLnBrk="1">
                        <a:lnSpc>
                          <a:spcPct val="150000"/>
                        </a:lnSpc>
                      </a:pPr>
                      <a:r>
                        <a:rPr lang="en-US" altLang="zh-CN" sz="800" kern="1200" dirty="0">
                          <a:solidFill>
                            <a:srgbClr val="000000"/>
                          </a:solidFill>
                          <a:latin typeface="Calibri" panose="020F0502020204030204"/>
                          <a:ea typeface="宋体" panose="02010600030101010101" pitchFamily="2" charset="-122"/>
                          <a:cs typeface="Times New Roman" panose="02020603050405020304"/>
                          <a:sym typeface="Times New Roman" panose="02020603050405020304"/>
                        </a:rPr>
                        <a:t>DC</a:t>
                      </a:r>
                      <a:endParaRPr lang="en-US" altLang="zh-CN" sz="800" kern="1200" dirty="0">
                        <a:solidFill>
                          <a:srgbClr val="000000"/>
                        </a:solidFill>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302" name="TextBox 9"/>
                    <p:cNvSpPr txBox="1"/>
                    <p:nvPr/>
                  </p:nvSpPr>
                  <p:spPr>
                    <a:xfrm>
                      <a:off x="4006" y="2935"/>
                      <a:ext cx="825" cy="612"/>
                    </a:xfrm>
                    <a:prstGeom prst="rect">
                      <a:avLst/>
                    </a:prstGeom>
                    <a:noFill/>
                  </p:spPr>
                  <p:txBody>
                    <a:bodyPr wrap="square" rtlCol="0">
                      <a:noAutofit/>
                    </a:bodyPr>
                    <a:lstStyle/>
                    <a:p>
                      <a:pPr marL="0" algn="ctr" eaLnBrk="1">
                        <a:lnSpc>
                          <a:spcPct val="150000"/>
                        </a:lnSpc>
                      </a:pPr>
                      <a:r>
                        <a:rPr lang="en-US" altLang="zh-CN" sz="800" kern="1200">
                          <a:solidFill>
                            <a:srgbClr val="000000"/>
                          </a:solidFill>
                          <a:latin typeface="Calibri" panose="020F0502020204030204"/>
                          <a:ea typeface="宋体" panose="02010600030101010101" pitchFamily="2" charset="-122"/>
                          <a:cs typeface="Times New Roman" panose="02020603050405020304"/>
                          <a:sym typeface="Times New Roman" panose="02020603050405020304"/>
                        </a:rPr>
                        <a:t>AC</a:t>
                      </a:r>
                      <a:endParaRPr lang="en-US" altLang="zh-CN" sz="800" kern="1200">
                        <a:solidFill>
                          <a:srgbClr val="000000"/>
                        </a:solidFill>
                        <a:latin typeface="Calibri" panose="020F0502020204030204"/>
                        <a:ea typeface="宋体" panose="02010600030101010101" pitchFamily="2" charset="-122"/>
                        <a:cs typeface="Times New Roman" panose="02020603050405020304"/>
                        <a:sym typeface="Times New Roman" panose="02020603050405020304"/>
                      </a:endParaRPr>
                    </a:p>
                  </p:txBody>
                </p:sp>
              </p:grpSp>
              <p:cxnSp>
                <p:nvCxnSpPr>
                  <p:cNvPr id="259" name="直接连接符 258"/>
                  <p:cNvCxnSpPr/>
                  <p:nvPr/>
                </p:nvCxnSpPr>
                <p:spPr>
                  <a:xfrm flipH="1">
                    <a:off x="3911" y="4089"/>
                    <a:ext cx="13" cy="2324"/>
                  </a:xfrm>
                  <a:prstGeom prst="line">
                    <a:avLst/>
                  </a:prstGeom>
                  <a:ln w="15875"/>
                </p:spPr>
                <p:style>
                  <a:lnRef idx="1">
                    <a:schemeClr val="dk1"/>
                  </a:lnRef>
                  <a:fillRef idx="0">
                    <a:schemeClr val="dk1"/>
                  </a:fillRef>
                  <a:effectRef idx="0">
                    <a:schemeClr val="dk1"/>
                  </a:effectRef>
                  <a:fontRef idx="minor">
                    <a:schemeClr val="tx1"/>
                  </a:fontRef>
                </p:style>
              </p:cxnSp>
              <p:grpSp>
                <p:nvGrpSpPr>
                  <p:cNvPr id="260" name="组合 76"/>
                  <p:cNvGrpSpPr/>
                  <p:nvPr/>
                </p:nvGrpSpPr>
                <p:grpSpPr>
                  <a:xfrm>
                    <a:off x="4223" y="5894"/>
                    <a:ext cx="1141" cy="947"/>
                    <a:chOff x="3690" y="2600"/>
                    <a:chExt cx="1141" cy="947"/>
                  </a:xfrm>
                </p:grpSpPr>
                <p:sp>
                  <p:nvSpPr>
                    <p:cNvPr id="295" name="矩形 294"/>
                    <p:cNvSpPr/>
                    <p:nvPr/>
                  </p:nvSpPr>
                  <p:spPr>
                    <a:xfrm>
                      <a:off x="3803" y="2600"/>
                      <a:ext cx="907" cy="907"/>
                    </a:xfrm>
                    <a:prstGeom prst="rect">
                      <a:avLst/>
                    </a:prstGeom>
                    <a:solidFill>
                      <a:schemeClr val="bg1">
                        <a:lumMod val="85000"/>
                      </a:schemeClr>
                    </a:solidFill>
                    <a:ln>
                      <a:solidFill>
                        <a:schemeClr val="tx1"/>
                      </a:solidFill>
                    </a:ln>
                  </p:spPr>
                </p:sp>
                <p:cxnSp>
                  <p:nvCxnSpPr>
                    <p:cNvPr id="296" name="直接连接符 295"/>
                    <p:cNvCxnSpPr/>
                    <p:nvPr/>
                  </p:nvCxnSpPr>
                  <p:spPr>
                    <a:xfrm flipH="1">
                      <a:off x="3803" y="2614"/>
                      <a:ext cx="900" cy="899"/>
                    </a:xfrm>
                    <a:prstGeom prst="line">
                      <a:avLst/>
                    </a:prstGeom>
                    <a:ln w="3175"/>
                  </p:spPr>
                  <p:style>
                    <a:lnRef idx="1">
                      <a:schemeClr val="dk1"/>
                    </a:lnRef>
                    <a:fillRef idx="0">
                      <a:schemeClr val="dk1"/>
                    </a:fillRef>
                    <a:effectRef idx="0">
                      <a:schemeClr val="dk1"/>
                    </a:effectRef>
                    <a:fontRef idx="minor">
                      <a:schemeClr val="tx1"/>
                    </a:fontRef>
                  </p:style>
                </p:cxnSp>
                <p:sp>
                  <p:nvSpPr>
                    <p:cNvPr id="297" name="TextBox 9"/>
                    <p:cNvSpPr txBox="1"/>
                    <p:nvPr/>
                  </p:nvSpPr>
                  <p:spPr>
                    <a:xfrm>
                      <a:off x="3690" y="2600"/>
                      <a:ext cx="825" cy="612"/>
                    </a:xfrm>
                    <a:prstGeom prst="rect">
                      <a:avLst/>
                    </a:prstGeom>
                    <a:noFill/>
                  </p:spPr>
                  <p:txBody>
                    <a:bodyPr wrap="square" rtlCol="0">
                      <a:noAutofit/>
                    </a:bodyPr>
                    <a:lstStyle/>
                    <a:p>
                      <a:pPr marL="0" algn="ctr" eaLnBrk="1">
                        <a:lnSpc>
                          <a:spcPct val="150000"/>
                        </a:lnSpc>
                      </a:pPr>
                      <a:r>
                        <a:rPr lang="en-US" altLang="zh-CN" sz="800" kern="1200">
                          <a:solidFill>
                            <a:srgbClr val="000000"/>
                          </a:solidFill>
                          <a:latin typeface="Calibri" panose="020F0502020204030204"/>
                          <a:ea typeface="宋体" panose="02010600030101010101" pitchFamily="2" charset="-122"/>
                          <a:cs typeface="Times New Roman" panose="02020603050405020304"/>
                          <a:sym typeface="Times New Roman" panose="02020603050405020304"/>
                        </a:rPr>
                        <a:t>DC</a:t>
                      </a:r>
                      <a:endParaRPr lang="en-US" altLang="zh-CN" sz="800" kern="1200">
                        <a:solidFill>
                          <a:srgbClr val="000000"/>
                        </a:solidFill>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298" name="TextBox 9"/>
                    <p:cNvSpPr txBox="1"/>
                    <p:nvPr/>
                  </p:nvSpPr>
                  <p:spPr>
                    <a:xfrm>
                      <a:off x="4006" y="2935"/>
                      <a:ext cx="825" cy="612"/>
                    </a:xfrm>
                    <a:prstGeom prst="rect">
                      <a:avLst/>
                    </a:prstGeom>
                    <a:noFill/>
                  </p:spPr>
                  <p:txBody>
                    <a:bodyPr wrap="square" rtlCol="0">
                      <a:noAutofit/>
                    </a:bodyPr>
                    <a:lstStyle/>
                    <a:p>
                      <a:pPr marL="0" algn="ctr" eaLnBrk="1">
                        <a:lnSpc>
                          <a:spcPct val="150000"/>
                        </a:lnSpc>
                      </a:pPr>
                      <a:r>
                        <a:rPr lang="en-US" altLang="zh-CN" sz="800" kern="1200">
                          <a:solidFill>
                            <a:srgbClr val="000000"/>
                          </a:solidFill>
                          <a:latin typeface="Calibri" panose="020F0502020204030204"/>
                          <a:ea typeface="宋体" panose="02010600030101010101" pitchFamily="2" charset="-122"/>
                          <a:cs typeface="Times New Roman" panose="02020603050405020304"/>
                          <a:sym typeface="Times New Roman" panose="02020603050405020304"/>
                        </a:rPr>
                        <a:t>DC</a:t>
                      </a:r>
                      <a:endParaRPr lang="en-US" altLang="zh-CN" sz="800" kern="1200">
                        <a:solidFill>
                          <a:srgbClr val="000000"/>
                        </a:solidFill>
                        <a:latin typeface="Calibri" panose="020F0502020204030204"/>
                        <a:ea typeface="宋体" panose="02010600030101010101" pitchFamily="2" charset="-122"/>
                        <a:cs typeface="Times New Roman" panose="02020603050405020304"/>
                        <a:sym typeface="Times New Roman" panose="02020603050405020304"/>
                      </a:endParaRPr>
                    </a:p>
                  </p:txBody>
                </p:sp>
              </p:grpSp>
              <p:pic>
                <p:nvPicPr>
                  <p:cNvPr id="261" name="图片 260"/>
                  <p:cNvPicPr/>
                  <p:nvPr/>
                </p:nvPicPr>
                <p:blipFill>
                  <a:blip r:embed="rId4"/>
                  <a:stretch>
                    <a:fillRect/>
                  </a:stretch>
                </p:blipFill>
                <p:spPr>
                  <a:xfrm>
                    <a:off x="5958" y="6050"/>
                    <a:ext cx="632" cy="630"/>
                  </a:xfrm>
                  <a:prstGeom prst="rect">
                    <a:avLst/>
                  </a:prstGeom>
                </p:spPr>
              </p:pic>
              <p:sp>
                <p:nvSpPr>
                  <p:cNvPr id="262" name="椭圆 261"/>
                  <p:cNvSpPr/>
                  <p:nvPr/>
                </p:nvSpPr>
                <p:spPr>
                  <a:xfrm>
                    <a:off x="5590" y="4866"/>
                    <a:ext cx="510" cy="510"/>
                  </a:xfrm>
                  <a:prstGeom prst="ellipse">
                    <a:avLst/>
                  </a:prstGeom>
                  <a:solidFill>
                    <a:schemeClr val="bg1">
                      <a:lumMod val="85000"/>
                    </a:schemeClr>
                  </a:solidFill>
                  <a:ln>
                    <a:solidFill>
                      <a:schemeClr val="tx1"/>
                    </a:solidFill>
                  </a:ln>
                </p:spPr>
              </p:sp>
              <p:sp>
                <p:nvSpPr>
                  <p:cNvPr id="263" name="椭圆 262"/>
                  <p:cNvSpPr/>
                  <p:nvPr/>
                </p:nvSpPr>
                <p:spPr>
                  <a:xfrm>
                    <a:off x="5931" y="4843"/>
                    <a:ext cx="510" cy="510"/>
                  </a:xfrm>
                  <a:prstGeom prst="ellipse">
                    <a:avLst/>
                  </a:prstGeom>
                  <a:solidFill>
                    <a:schemeClr val="bg1">
                      <a:lumMod val="85000"/>
                    </a:schemeClr>
                  </a:solidFill>
                  <a:ln>
                    <a:solidFill>
                      <a:schemeClr val="tx1"/>
                    </a:solidFill>
                  </a:ln>
                </p:spPr>
              </p:sp>
              <p:cxnSp>
                <p:nvCxnSpPr>
                  <p:cNvPr id="264" name="直接连接符 263"/>
                  <p:cNvCxnSpPr/>
                  <p:nvPr/>
                </p:nvCxnSpPr>
                <p:spPr>
                  <a:xfrm flipV="1">
                    <a:off x="5257" y="5074"/>
                    <a:ext cx="340" cy="13"/>
                  </a:xfrm>
                  <a:prstGeom prst="line">
                    <a:avLst/>
                  </a:prstGeom>
                  <a:ln w="15875"/>
                </p:spPr>
                <p:style>
                  <a:lnRef idx="1">
                    <a:schemeClr val="dk1"/>
                  </a:lnRef>
                  <a:fillRef idx="0">
                    <a:schemeClr val="dk1"/>
                  </a:fillRef>
                  <a:effectRef idx="0">
                    <a:schemeClr val="dk1"/>
                  </a:effectRef>
                  <a:fontRef idx="minor">
                    <a:schemeClr val="tx1"/>
                  </a:fontRef>
                </p:style>
              </p:cxnSp>
              <p:grpSp>
                <p:nvGrpSpPr>
                  <p:cNvPr id="265" name="组合 81"/>
                  <p:cNvGrpSpPr/>
                  <p:nvPr/>
                </p:nvGrpSpPr>
                <p:grpSpPr>
                  <a:xfrm>
                    <a:off x="6652" y="4571"/>
                    <a:ext cx="1155" cy="981"/>
                    <a:chOff x="3676" y="2566"/>
                    <a:chExt cx="1155" cy="981"/>
                  </a:xfrm>
                </p:grpSpPr>
                <p:sp>
                  <p:nvSpPr>
                    <p:cNvPr id="291" name="矩形 290"/>
                    <p:cNvSpPr/>
                    <p:nvPr/>
                  </p:nvSpPr>
                  <p:spPr>
                    <a:xfrm>
                      <a:off x="3803" y="2600"/>
                      <a:ext cx="907" cy="907"/>
                    </a:xfrm>
                    <a:prstGeom prst="rect">
                      <a:avLst/>
                    </a:prstGeom>
                    <a:solidFill>
                      <a:schemeClr val="bg1">
                        <a:lumMod val="85000"/>
                      </a:schemeClr>
                    </a:solidFill>
                    <a:ln>
                      <a:solidFill>
                        <a:schemeClr val="tx1"/>
                      </a:solidFill>
                    </a:ln>
                  </p:spPr>
                </p:sp>
                <p:cxnSp>
                  <p:nvCxnSpPr>
                    <p:cNvPr id="292" name="直接连接符 291"/>
                    <p:cNvCxnSpPr/>
                    <p:nvPr/>
                  </p:nvCxnSpPr>
                  <p:spPr>
                    <a:xfrm flipH="1">
                      <a:off x="3803" y="2614"/>
                      <a:ext cx="900" cy="899"/>
                    </a:xfrm>
                    <a:prstGeom prst="line">
                      <a:avLst/>
                    </a:prstGeom>
                    <a:ln w="3175"/>
                  </p:spPr>
                  <p:style>
                    <a:lnRef idx="1">
                      <a:schemeClr val="dk1"/>
                    </a:lnRef>
                    <a:fillRef idx="0">
                      <a:schemeClr val="dk1"/>
                    </a:fillRef>
                    <a:effectRef idx="0">
                      <a:schemeClr val="dk1"/>
                    </a:effectRef>
                    <a:fontRef idx="minor">
                      <a:schemeClr val="tx1"/>
                    </a:fontRef>
                  </p:style>
                </p:cxnSp>
                <p:sp>
                  <p:nvSpPr>
                    <p:cNvPr id="293" name="TextBox 9"/>
                    <p:cNvSpPr txBox="1"/>
                    <p:nvPr/>
                  </p:nvSpPr>
                  <p:spPr>
                    <a:xfrm>
                      <a:off x="3676" y="2566"/>
                      <a:ext cx="825" cy="612"/>
                    </a:xfrm>
                    <a:prstGeom prst="rect">
                      <a:avLst/>
                    </a:prstGeom>
                    <a:noFill/>
                  </p:spPr>
                  <p:txBody>
                    <a:bodyPr wrap="square" rtlCol="0">
                      <a:noAutofit/>
                    </a:bodyPr>
                    <a:lstStyle/>
                    <a:p>
                      <a:pPr marL="0" algn="ctr" eaLnBrk="1">
                        <a:lnSpc>
                          <a:spcPct val="150000"/>
                        </a:lnSpc>
                      </a:pPr>
                      <a:r>
                        <a:rPr lang="en-US" altLang="zh-CN" sz="800" kern="1200">
                          <a:solidFill>
                            <a:srgbClr val="000000"/>
                          </a:solidFill>
                          <a:latin typeface="Calibri" panose="020F0502020204030204"/>
                          <a:ea typeface="宋体" panose="02010600030101010101" pitchFamily="2" charset="-122"/>
                          <a:cs typeface="Times New Roman" panose="02020603050405020304"/>
                          <a:sym typeface="Times New Roman" panose="02020603050405020304"/>
                        </a:rPr>
                        <a:t>AC</a:t>
                      </a:r>
                      <a:endParaRPr lang="en-US" altLang="zh-CN" sz="800" kern="1200">
                        <a:solidFill>
                          <a:srgbClr val="000000"/>
                        </a:solidFill>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294" name="TextBox 9"/>
                    <p:cNvSpPr txBox="1"/>
                    <p:nvPr/>
                  </p:nvSpPr>
                  <p:spPr>
                    <a:xfrm>
                      <a:off x="4006" y="2935"/>
                      <a:ext cx="825" cy="612"/>
                    </a:xfrm>
                    <a:prstGeom prst="rect">
                      <a:avLst/>
                    </a:prstGeom>
                    <a:noFill/>
                  </p:spPr>
                  <p:txBody>
                    <a:bodyPr wrap="square" rtlCol="0">
                      <a:noAutofit/>
                    </a:bodyPr>
                    <a:lstStyle/>
                    <a:p>
                      <a:pPr marL="0" algn="ctr" eaLnBrk="1">
                        <a:lnSpc>
                          <a:spcPct val="150000"/>
                        </a:lnSpc>
                      </a:pPr>
                      <a:r>
                        <a:rPr lang="en-US" altLang="zh-CN" sz="800" kern="1200">
                          <a:solidFill>
                            <a:srgbClr val="000000"/>
                          </a:solidFill>
                          <a:latin typeface="Calibri" panose="020F0502020204030204"/>
                          <a:ea typeface="宋体" panose="02010600030101010101" pitchFamily="2" charset="-122"/>
                          <a:cs typeface="Times New Roman" panose="02020603050405020304"/>
                          <a:sym typeface="Times New Roman" panose="02020603050405020304"/>
                        </a:rPr>
                        <a:t>DC</a:t>
                      </a:r>
                      <a:endParaRPr lang="en-US" altLang="zh-CN" sz="800" kern="1200">
                        <a:solidFill>
                          <a:srgbClr val="000000"/>
                        </a:solidFill>
                        <a:latin typeface="Calibri" panose="020F0502020204030204"/>
                        <a:ea typeface="宋体" panose="02010600030101010101" pitchFamily="2" charset="-122"/>
                        <a:cs typeface="Times New Roman" panose="02020603050405020304"/>
                        <a:sym typeface="Times New Roman" panose="02020603050405020304"/>
                      </a:endParaRPr>
                    </a:p>
                  </p:txBody>
                </p:sp>
              </p:grpSp>
              <p:cxnSp>
                <p:nvCxnSpPr>
                  <p:cNvPr id="266" name="直接连接符 265"/>
                  <p:cNvCxnSpPr/>
                  <p:nvPr/>
                </p:nvCxnSpPr>
                <p:spPr>
                  <a:xfrm flipV="1">
                    <a:off x="6441" y="5087"/>
                    <a:ext cx="340" cy="13"/>
                  </a:xfrm>
                  <a:prstGeom prst="line">
                    <a:avLst/>
                  </a:prstGeom>
                  <a:ln w="15875"/>
                </p:spPr>
                <p:style>
                  <a:lnRef idx="1">
                    <a:schemeClr val="dk1"/>
                  </a:lnRef>
                  <a:fillRef idx="0">
                    <a:schemeClr val="dk1"/>
                  </a:fillRef>
                  <a:effectRef idx="0">
                    <a:schemeClr val="dk1"/>
                  </a:effectRef>
                  <a:fontRef idx="minor">
                    <a:schemeClr val="tx1"/>
                  </a:fontRef>
                </p:style>
              </p:cxnSp>
              <p:grpSp>
                <p:nvGrpSpPr>
                  <p:cNvPr id="267" name="组合 83"/>
                  <p:cNvGrpSpPr/>
                  <p:nvPr/>
                </p:nvGrpSpPr>
                <p:grpSpPr>
                  <a:xfrm>
                    <a:off x="7513" y="4571"/>
                    <a:ext cx="1155" cy="981"/>
                    <a:chOff x="3676" y="2566"/>
                    <a:chExt cx="1155" cy="981"/>
                  </a:xfrm>
                </p:grpSpPr>
                <p:sp>
                  <p:nvSpPr>
                    <p:cNvPr id="287" name="矩形 286"/>
                    <p:cNvSpPr/>
                    <p:nvPr/>
                  </p:nvSpPr>
                  <p:spPr>
                    <a:xfrm>
                      <a:off x="3803" y="2600"/>
                      <a:ext cx="907" cy="907"/>
                    </a:xfrm>
                    <a:prstGeom prst="rect">
                      <a:avLst/>
                    </a:prstGeom>
                    <a:solidFill>
                      <a:schemeClr val="bg1">
                        <a:lumMod val="85000"/>
                      </a:schemeClr>
                    </a:solidFill>
                    <a:ln>
                      <a:solidFill>
                        <a:schemeClr val="tx1"/>
                      </a:solidFill>
                    </a:ln>
                  </p:spPr>
                </p:sp>
                <p:cxnSp>
                  <p:nvCxnSpPr>
                    <p:cNvPr id="288" name="直接连接符 287"/>
                    <p:cNvCxnSpPr/>
                    <p:nvPr/>
                  </p:nvCxnSpPr>
                  <p:spPr>
                    <a:xfrm flipH="1">
                      <a:off x="3803" y="2614"/>
                      <a:ext cx="900" cy="899"/>
                    </a:xfrm>
                    <a:prstGeom prst="line">
                      <a:avLst/>
                    </a:prstGeom>
                    <a:ln w="3175"/>
                  </p:spPr>
                  <p:style>
                    <a:lnRef idx="1">
                      <a:schemeClr val="dk1"/>
                    </a:lnRef>
                    <a:fillRef idx="0">
                      <a:schemeClr val="dk1"/>
                    </a:fillRef>
                    <a:effectRef idx="0">
                      <a:schemeClr val="dk1"/>
                    </a:effectRef>
                    <a:fontRef idx="minor">
                      <a:schemeClr val="tx1"/>
                    </a:fontRef>
                  </p:style>
                </p:cxnSp>
                <p:sp>
                  <p:nvSpPr>
                    <p:cNvPr id="289" name="TextBox 9"/>
                    <p:cNvSpPr txBox="1"/>
                    <p:nvPr/>
                  </p:nvSpPr>
                  <p:spPr>
                    <a:xfrm>
                      <a:off x="3676" y="2566"/>
                      <a:ext cx="825" cy="612"/>
                    </a:xfrm>
                    <a:prstGeom prst="rect">
                      <a:avLst/>
                    </a:prstGeom>
                    <a:noFill/>
                  </p:spPr>
                  <p:txBody>
                    <a:bodyPr wrap="square" rtlCol="0">
                      <a:noAutofit/>
                    </a:bodyPr>
                    <a:lstStyle/>
                    <a:p>
                      <a:pPr marL="0" algn="ctr" eaLnBrk="1">
                        <a:lnSpc>
                          <a:spcPct val="150000"/>
                        </a:lnSpc>
                      </a:pPr>
                      <a:r>
                        <a:rPr lang="en-US" altLang="zh-CN" sz="800" kern="1200">
                          <a:solidFill>
                            <a:srgbClr val="000000"/>
                          </a:solidFill>
                          <a:latin typeface="Calibri" panose="020F0502020204030204"/>
                          <a:ea typeface="宋体" panose="02010600030101010101" pitchFamily="2" charset="-122"/>
                          <a:cs typeface="Times New Roman" panose="02020603050405020304"/>
                          <a:sym typeface="Times New Roman" panose="02020603050405020304"/>
                        </a:rPr>
                        <a:t>DC</a:t>
                      </a:r>
                      <a:endParaRPr lang="en-US" altLang="zh-CN" sz="800" kern="1200">
                        <a:solidFill>
                          <a:srgbClr val="000000"/>
                        </a:solidFill>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290" name="TextBox 9"/>
                    <p:cNvSpPr txBox="1"/>
                    <p:nvPr/>
                  </p:nvSpPr>
                  <p:spPr>
                    <a:xfrm>
                      <a:off x="4006" y="2935"/>
                      <a:ext cx="825" cy="612"/>
                    </a:xfrm>
                    <a:prstGeom prst="rect">
                      <a:avLst/>
                    </a:prstGeom>
                    <a:noFill/>
                  </p:spPr>
                  <p:txBody>
                    <a:bodyPr wrap="square" rtlCol="0">
                      <a:noAutofit/>
                    </a:bodyPr>
                    <a:lstStyle/>
                    <a:p>
                      <a:pPr marL="0" algn="ctr" eaLnBrk="1">
                        <a:lnSpc>
                          <a:spcPct val="150000"/>
                        </a:lnSpc>
                      </a:pPr>
                      <a:r>
                        <a:rPr lang="en-US" altLang="zh-CN" sz="800" kern="1200">
                          <a:solidFill>
                            <a:srgbClr val="000000"/>
                          </a:solidFill>
                          <a:latin typeface="Calibri" panose="020F0502020204030204"/>
                          <a:ea typeface="宋体" panose="02010600030101010101" pitchFamily="2" charset="-122"/>
                          <a:cs typeface="Times New Roman" panose="02020603050405020304"/>
                          <a:sym typeface="Times New Roman" panose="02020603050405020304"/>
                        </a:rPr>
                        <a:t>AC</a:t>
                      </a:r>
                      <a:endParaRPr lang="en-US" altLang="zh-CN" sz="800" kern="1200">
                        <a:solidFill>
                          <a:srgbClr val="000000"/>
                        </a:solidFill>
                        <a:latin typeface="Calibri" panose="020F0502020204030204"/>
                        <a:ea typeface="宋体" panose="02010600030101010101" pitchFamily="2" charset="-122"/>
                        <a:cs typeface="Times New Roman" panose="02020603050405020304"/>
                        <a:sym typeface="Times New Roman" panose="02020603050405020304"/>
                      </a:endParaRPr>
                    </a:p>
                  </p:txBody>
                </p:sp>
              </p:grpSp>
              <p:grpSp>
                <p:nvGrpSpPr>
                  <p:cNvPr id="268" name="组合 84"/>
                  <p:cNvGrpSpPr/>
                  <p:nvPr/>
                </p:nvGrpSpPr>
                <p:grpSpPr>
                  <a:xfrm>
                    <a:off x="8381" y="4571"/>
                    <a:ext cx="1155" cy="981"/>
                    <a:chOff x="3676" y="2566"/>
                    <a:chExt cx="1155" cy="981"/>
                  </a:xfrm>
                </p:grpSpPr>
                <p:sp>
                  <p:nvSpPr>
                    <p:cNvPr id="283" name="矩形 282"/>
                    <p:cNvSpPr/>
                    <p:nvPr/>
                  </p:nvSpPr>
                  <p:spPr>
                    <a:xfrm>
                      <a:off x="3803" y="2600"/>
                      <a:ext cx="907" cy="907"/>
                    </a:xfrm>
                    <a:prstGeom prst="rect">
                      <a:avLst/>
                    </a:prstGeom>
                    <a:solidFill>
                      <a:schemeClr val="bg1">
                        <a:lumMod val="85000"/>
                      </a:schemeClr>
                    </a:solidFill>
                    <a:ln>
                      <a:solidFill>
                        <a:schemeClr val="tx1"/>
                      </a:solidFill>
                    </a:ln>
                  </p:spPr>
                </p:sp>
                <p:cxnSp>
                  <p:nvCxnSpPr>
                    <p:cNvPr id="284" name="直接连接符 283"/>
                    <p:cNvCxnSpPr/>
                    <p:nvPr/>
                  </p:nvCxnSpPr>
                  <p:spPr>
                    <a:xfrm flipH="1">
                      <a:off x="3803" y="2614"/>
                      <a:ext cx="900" cy="899"/>
                    </a:xfrm>
                    <a:prstGeom prst="line">
                      <a:avLst/>
                    </a:prstGeom>
                    <a:ln w="3175"/>
                  </p:spPr>
                  <p:style>
                    <a:lnRef idx="1">
                      <a:schemeClr val="dk1"/>
                    </a:lnRef>
                    <a:fillRef idx="0">
                      <a:schemeClr val="dk1"/>
                    </a:fillRef>
                    <a:effectRef idx="0">
                      <a:schemeClr val="dk1"/>
                    </a:effectRef>
                    <a:fontRef idx="minor">
                      <a:schemeClr val="tx1"/>
                    </a:fontRef>
                  </p:style>
                </p:cxnSp>
                <p:sp>
                  <p:nvSpPr>
                    <p:cNvPr id="285" name="TextBox 9"/>
                    <p:cNvSpPr txBox="1"/>
                    <p:nvPr/>
                  </p:nvSpPr>
                  <p:spPr>
                    <a:xfrm>
                      <a:off x="3676" y="2566"/>
                      <a:ext cx="825" cy="612"/>
                    </a:xfrm>
                    <a:prstGeom prst="rect">
                      <a:avLst/>
                    </a:prstGeom>
                    <a:noFill/>
                  </p:spPr>
                  <p:txBody>
                    <a:bodyPr wrap="square" rtlCol="0">
                      <a:noAutofit/>
                    </a:bodyPr>
                    <a:lstStyle/>
                    <a:p>
                      <a:pPr marL="0" algn="ctr" eaLnBrk="1">
                        <a:lnSpc>
                          <a:spcPct val="150000"/>
                        </a:lnSpc>
                      </a:pPr>
                      <a:r>
                        <a:rPr lang="en-US" altLang="zh-CN" sz="800" kern="1200">
                          <a:solidFill>
                            <a:srgbClr val="000000"/>
                          </a:solidFill>
                          <a:latin typeface="Calibri" panose="020F0502020204030204"/>
                          <a:ea typeface="宋体" panose="02010600030101010101" pitchFamily="2" charset="-122"/>
                          <a:cs typeface="Times New Roman" panose="02020603050405020304"/>
                          <a:sym typeface="Times New Roman" panose="02020603050405020304"/>
                        </a:rPr>
                        <a:t>DC</a:t>
                      </a:r>
                      <a:endParaRPr lang="en-US" altLang="zh-CN" sz="800" kern="1200">
                        <a:solidFill>
                          <a:srgbClr val="000000"/>
                        </a:solidFill>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286" name="TextBox 9"/>
                    <p:cNvSpPr txBox="1"/>
                    <p:nvPr/>
                  </p:nvSpPr>
                  <p:spPr>
                    <a:xfrm>
                      <a:off x="4006" y="2935"/>
                      <a:ext cx="825" cy="612"/>
                    </a:xfrm>
                    <a:prstGeom prst="rect">
                      <a:avLst/>
                    </a:prstGeom>
                    <a:noFill/>
                  </p:spPr>
                  <p:txBody>
                    <a:bodyPr wrap="square" rtlCol="0">
                      <a:noAutofit/>
                    </a:bodyPr>
                    <a:lstStyle/>
                    <a:p>
                      <a:pPr marL="0" algn="ctr" eaLnBrk="1">
                        <a:lnSpc>
                          <a:spcPct val="150000"/>
                        </a:lnSpc>
                      </a:pPr>
                      <a:r>
                        <a:rPr lang="en-US" altLang="zh-CN" sz="800" kern="1200">
                          <a:solidFill>
                            <a:srgbClr val="000000"/>
                          </a:solidFill>
                          <a:latin typeface="Calibri" panose="020F0502020204030204"/>
                          <a:ea typeface="宋体" panose="02010600030101010101" pitchFamily="2" charset="-122"/>
                          <a:cs typeface="Times New Roman" panose="02020603050405020304"/>
                          <a:sym typeface="Times New Roman" panose="02020603050405020304"/>
                        </a:rPr>
                        <a:t>AC</a:t>
                      </a:r>
                      <a:endParaRPr lang="en-US" altLang="zh-CN" sz="800" kern="1200">
                        <a:solidFill>
                          <a:srgbClr val="000000"/>
                        </a:solidFill>
                        <a:latin typeface="Calibri" panose="020F0502020204030204"/>
                        <a:ea typeface="宋体" panose="02010600030101010101" pitchFamily="2" charset="-122"/>
                        <a:cs typeface="Times New Roman" panose="02020603050405020304"/>
                        <a:sym typeface="Times New Roman" panose="02020603050405020304"/>
                      </a:endParaRPr>
                    </a:p>
                  </p:txBody>
                </p:sp>
              </p:grpSp>
              <p:grpSp>
                <p:nvGrpSpPr>
                  <p:cNvPr id="269" name="组合 85"/>
                  <p:cNvGrpSpPr/>
                  <p:nvPr/>
                </p:nvGrpSpPr>
                <p:grpSpPr>
                  <a:xfrm>
                    <a:off x="9241" y="4571"/>
                    <a:ext cx="1077" cy="981"/>
                    <a:chOff x="3676" y="2566"/>
                    <a:chExt cx="1155" cy="981"/>
                  </a:xfrm>
                </p:grpSpPr>
                <p:sp>
                  <p:nvSpPr>
                    <p:cNvPr id="279" name="矩形 278"/>
                    <p:cNvSpPr/>
                    <p:nvPr/>
                  </p:nvSpPr>
                  <p:spPr>
                    <a:xfrm>
                      <a:off x="3803" y="2600"/>
                      <a:ext cx="907" cy="907"/>
                    </a:xfrm>
                    <a:prstGeom prst="rect">
                      <a:avLst/>
                    </a:prstGeom>
                    <a:solidFill>
                      <a:schemeClr val="bg1">
                        <a:lumMod val="85000"/>
                      </a:schemeClr>
                    </a:solidFill>
                    <a:ln>
                      <a:solidFill>
                        <a:schemeClr val="tx1"/>
                      </a:solidFill>
                    </a:ln>
                  </p:spPr>
                </p:sp>
                <p:cxnSp>
                  <p:nvCxnSpPr>
                    <p:cNvPr id="280" name="直接连接符 279"/>
                    <p:cNvCxnSpPr/>
                    <p:nvPr/>
                  </p:nvCxnSpPr>
                  <p:spPr>
                    <a:xfrm flipH="1">
                      <a:off x="3803" y="2614"/>
                      <a:ext cx="900" cy="899"/>
                    </a:xfrm>
                    <a:prstGeom prst="line">
                      <a:avLst/>
                    </a:prstGeom>
                    <a:ln w="3175"/>
                  </p:spPr>
                  <p:style>
                    <a:lnRef idx="1">
                      <a:schemeClr val="dk1"/>
                    </a:lnRef>
                    <a:fillRef idx="0">
                      <a:schemeClr val="dk1"/>
                    </a:fillRef>
                    <a:effectRef idx="0">
                      <a:schemeClr val="dk1"/>
                    </a:effectRef>
                    <a:fontRef idx="minor">
                      <a:schemeClr val="tx1"/>
                    </a:fontRef>
                  </p:style>
                </p:cxnSp>
                <p:sp>
                  <p:nvSpPr>
                    <p:cNvPr id="281" name="TextBox 9"/>
                    <p:cNvSpPr txBox="1"/>
                    <p:nvPr/>
                  </p:nvSpPr>
                  <p:spPr>
                    <a:xfrm>
                      <a:off x="3676" y="2566"/>
                      <a:ext cx="825" cy="612"/>
                    </a:xfrm>
                    <a:prstGeom prst="rect">
                      <a:avLst/>
                    </a:prstGeom>
                    <a:noFill/>
                  </p:spPr>
                  <p:txBody>
                    <a:bodyPr wrap="square" rtlCol="0">
                      <a:noAutofit/>
                    </a:bodyPr>
                    <a:lstStyle/>
                    <a:p>
                      <a:pPr marL="0" algn="ctr" eaLnBrk="1">
                        <a:lnSpc>
                          <a:spcPct val="150000"/>
                        </a:lnSpc>
                      </a:pPr>
                      <a:r>
                        <a:rPr lang="en-US" altLang="zh-CN" sz="800" kern="1200">
                          <a:solidFill>
                            <a:srgbClr val="000000"/>
                          </a:solidFill>
                          <a:latin typeface="Calibri" panose="020F0502020204030204"/>
                          <a:ea typeface="宋体" panose="02010600030101010101" pitchFamily="2" charset="-122"/>
                          <a:cs typeface="Times New Roman" panose="02020603050405020304"/>
                          <a:sym typeface="Times New Roman" panose="02020603050405020304"/>
                        </a:rPr>
                        <a:t>DC</a:t>
                      </a:r>
                      <a:endParaRPr lang="en-US" altLang="zh-CN" sz="800" kern="1200">
                        <a:solidFill>
                          <a:srgbClr val="000000"/>
                        </a:solidFill>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282" name="TextBox 9"/>
                    <p:cNvSpPr txBox="1"/>
                    <p:nvPr/>
                  </p:nvSpPr>
                  <p:spPr>
                    <a:xfrm>
                      <a:off x="4006" y="2935"/>
                      <a:ext cx="825" cy="612"/>
                    </a:xfrm>
                    <a:prstGeom prst="rect">
                      <a:avLst/>
                    </a:prstGeom>
                    <a:noFill/>
                  </p:spPr>
                  <p:txBody>
                    <a:bodyPr wrap="square" rtlCol="0">
                      <a:noAutofit/>
                    </a:bodyPr>
                    <a:lstStyle/>
                    <a:p>
                      <a:pPr marL="0" algn="ctr" eaLnBrk="1">
                        <a:lnSpc>
                          <a:spcPct val="150000"/>
                        </a:lnSpc>
                      </a:pPr>
                      <a:r>
                        <a:rPr lang="en-US" altLang="zh-CN" sz="800" kern="1200">
                          <a:solidFill>
                            <a:srgbClr val="000000"/>
                          </a:solidFill>
                          <a:latin typeface="Calibri" panose="020F0502020204030204"/>
                          <a:ea typeface="宋体" panose="02010600030101010101" pitchFamily="2" charset="-122"/>
                          <a:cs typeface="Times New Roman" panose="02020603050405020304"/>
                          <a:sym typeface="Times New Roman" panose="02020603050405020304"/>
                        </a:rPr>
                        <a:t>AC</a:t>
                      </a:r>
                      <a:endParaRPr lang="en-US" altLang="zh-CN" sz="800" kern="1200">
                        <a:solidFill>
                          <a:srgbClr val="000000"/>
                        </a:solidFill>
                        <a:latin typeface="Calibri" panose="020F0502020204030204"/>
                        <a:ea typeface="宋体" panose="02010600030101010101" pitchFamily="2" charset="-122"/>
                        <a:cs typeface="Times New Roman" panose="02020603050405020304"/>
                        <a:sym typeface="Times New Roman" panose="02020603050405020304"/>
                      </a:endParaRPr>
                    </a:p>
                  </p:txBody>
                </p:sp>
              </p:grpSp>
              <p:grpSp>
                <p:nvGrpSpPr>
                  <p:cNvPr id="270" name="组合 86"/>
                  <p:cNvGrpSpPr/>
                  <p:nvPr/>
                </p:nvGrpSpPr>
                <p:grpSpPr>
                  <a:xfrm>
                    <a:off x="4379" y="3181"/>
                    <a:ext cx="907" cy="907"/>
                    <a:chOff x="3600" y="2438"/>
                    <a:chExt cx="907" cy="907"/>
                  </a:xfrm>
                </p:grpSpPr>
                <p:sp>
                  <p:nvSpPr>
                    <p:cNvPr id="277" name="矩形 276"/>
                    <p:cNvSpPr/>
                    <p:nvPr/>
                  </p:nvSpPr>
                  <p:spPr>
                    <a:xfrm>
                      <a:off x="3600" y="2438"/>
                      <a:ext cx="907" cy="907"/>
                    </a:xfrm>
                    <a:prstGeom prst="rect">
                      <a:avLst/>
                    </a:prstGeom>
                    <a:solidFill>
                      <a:schemeClr val="bg1">
                        <a:lumMod val="85000"/>
                      </a:schemeClr>
                    </a:solidFill>
                    <a:ln>
                      <a:solidFill>
                        <a:schemeClr val="tx1"/>
                      </a:solidFill>
                    </a:ln>
                  </p:spPr>
                </p:sp>
                <p:pic>
                  <p:nvPicPr>
                    <p:cNvPr id="278" name="图片 277"/>
                    <p:cNvPicPr/>
                    <p:nvPr/>
                  </p:nvPicPr>
                  <p:blipFill>
                    <a:blip r:embed="rId3"/>
                    <a:stretch>
                      <a:fillRect/>
                    </a:stretch>
                  </p:blipFill>
                  <p:spPr>
                    <a:xfrm>
                      <a:off x="3867" y="2557"/>
                      <a:ext cx="357" cy="661"/>
                    </a:xfrm>
                    <a:prstGeom prst="rect">
                      <a:avLst/>
                    </a:prstGeom>
                  </p:spPr>
                </p:pic>
              </p:grpSp>
              <p:cxnSp>
                <p:nvCxnSpPr>
                  <p:cNvPr id="271" name="直接连接符 270"/>
                  <p:cNvCxnSpPr/>
                  <p:nvPr/>
                </p:nvCxnSpPr>
                <p:spPr>
                  <a:xfrm flipH="1">
                    <a:off x="3936" y="6401"/>
                    <a:ext cx="397" cy="0"/>
                  </a:xfrm>
                  <a:prstGeom prst="line">
                    <a:avLst/>
                  </a:prstGeom>
                  <a:ln w="19050"/>
                </p:spPr>
                <p:style>
                  <a:lnRef idx="1">
                    <a:schemeClr val="dk1"/>
                  </a:lnRef>
                  <a:fillRef idx="0">
                    <a:schemeClr val="dk1"/>
                  </a:fillRef>
                  <a:effectRef idx="0">
                    <a:schemeClr val="dk1"/>
                  </a:effectRef>
                  <a:fontRef idx="minor">
                    <a:schemeClr val="tx1"/>
                  </a:fontRef>
                </p:style>
              </p:cxnSp>
              <p:sp>
                <p:nvSpPr>
                  <p:cNvPr id="272" name="TextBox 9"/>
                  <p:cNvSpPr txBox="1"/>
                  <p:nvPr/>
                </p:nvSpPr>
                <p:spPr>
                  <a:xfrm>
                    <a:off x="4923" y="6408"/>
                    <a:ext cx="2384" cy="648"/>
                  </a:xfrm>
                  <a:prstGeom prst="rect">
                    <a:avLst/>
                  </a:prstGeom>
                  <a:noFill/>
                </p:spPr>
                <p:txBody>
                  <a:bodyPr wrap="square" rtlCol="0">
                    <a:noAutofit/>
                  </a:bodyPr>
                  <a:lstStyle/>
                  <a:p>
                    <a:pPr marL="0" algn="ctr" eaLnBrk="1">
                      <a:lnSpc>
                        <a:spcPct val="150000"/>
                      </a:lnSpc>
                    </a:pPr>
                    <a:r>
                      <a:rPr lang="en-US" altLang="zh-CN" sz="1000" kern="1200" dirty="0" err="1">
                        <a:solidFill>
                          <a:srgbClr val="000000"/>
                        </a:solidFill>
                        <a:latin typeface="Calibri" panose="020F0502020204030204"/>
                        <a:ea typeface="宋体" panose="02010600030101010101" pitchFamily="2" charset="-122"/>
                        <a:cs typeface="Times New Roman" panose="02020603050405020304"/>
                        <a:sym typeface="Times New Roman" panose="02020603050405020304"/>
                      </a:rPr>
                      <a:t>制动电阻</a:t>
                    </a:r>
                    <a:endParaRPr lang="en-US" altLang="zh-CN" sz="1000" kern="1200" dirty="0">
                      <a:solidFill>
                        <a:srgbClr val="000000"/>
                      </a:solidFill>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273" name="TextBox 9"/>
                  <p:cNvSpPr txBox="1"/>
                  <p:nvPr/>
                </p:nvSpPr>
                <p:spPr>
                  <a:xfrm>
                    <a:off x="252" y="4088"/>
                    <a:ext cx="3191" cy="1142"/>
                  </a:xfrm>
                  <a:prstGeom prst="rect">
                    <a:avLst/>
                  </a:prstGeom>
                  <a:noFill/>
                </p:spPr>
                <p:txBody>
                  <a:bodyPr wrap="square" rtlCol="0">
                    <a:noAutofit/>
                  </a:bodyPr>
                  <a:lstStyle/>
                  <a:p>
                    <a:pPr marL="0" algn="ctr" eaLnBrk="1">
                      <a:lnSpc>
                        <a:spcPct val="150000"/>
                      </a:lnSpc>
                    </a:pPr>
                    <a:r>
                      <a:rPr lang="en-US" altLang="zh-CN" sz="1000" b="1" kern="1200" dirty="0" err="1">
                        <a:solidFill>
                          <a:srgbClr val="C00000"/>
                        </a:solidFill>
                        <a:latin typeface="Calibri" panose="020F0502020204030204"/>
                        <a:ea typeface="宋体" panose="02010600030101010101" pitchFamily="2" charset="-122"/>
                        <a:cs typeface="Times New Roman" panose="02020603050405020304"/>
                        <a:sym typeface="Times New Roman" panose="02020603050405020304"/>
                      </a:rPr>
                      <a:t>永磁发电机</a:t>
                    </a:r>
                    <a:endParaRPr lang="en-US" altLang="zh-CN" sz="1000" b="1" kern="1200" dirty="0" err="1">
                      <a:solidFill>
                        <a:srgbClr val="C00000"/>
                      </a:solidFill>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274" name="椭圆 273"/>
                  <p:cNvSpPr/>
                  <p:nvPr/>
                </p:nvSpPr>
                <p:spPr>
                  <a:xfrm>
                    <a:off x="10351" y="4974"/>
                    <a:ext cx="113" cy="113"/>
                  </a:xfrm>
                  <a:prstGeom prst="ellipse">
                    <a:avLst/>
                  </a:prstGeom>
                  <a:solidFill>
                    <a:schemeClr val="tx1"/>
                  </a:solidFill>
                  <a:ln>
                    <a:solidFill>
                      <a:schemeClr val="tx1"/>
                    </a:solidFill>
                  </a:ln>
                </p:spPr>
              </p:sp>
              <p:sp>
                <p:nvSpPr>
                  <p:cNvPr id="275" name="椭圆 274"/>
                  <p:cNvSpPr/>
                  <p:nvPr/>
                </p:nvSpPr>
                <p:spPr>
                  <a:xfrm>
                    <a:off x="10586" y="4974"/>
                    <a:ext cx="113" cy="113"/>
                  </a:xfrm>
                  <a:prstGeom prst="ellipse">
                    <a:avLst/>
                  </a:prstGeom>
                  <a:solidFill>
                    <a:schemeClr val="tx1"/>
                  </a:solidFill>
                  <a:ln>
                    <a:solidFill>
                      <a:schemeClr val="tx1"/>
                    </a:solidFill>
                  </a:ln>
                </p:spPr>
              </p:sp>
              <p:sp>
                <p:nvSpPr>
                  <p:cNvPr id="276" name="椭圆 275"/>
                  <p:cNvSpPr/>
                  <p:nvPr/>
                </p:nvSpPr>
                <p:spPr>
                  <a:xfrm>
                    <a:off x="10779" y="4974"/>
                    <a:ext cx="113" cy="113"/>
                  </a:xfrm>
                  <a:prstGeom prst="ellipse">
                    <a:avLst/>
                  </a:prstGeom>
                  <a:solidFill>
                    <a:schemeClr val="tx1"/>
                  </a:solidFill>
                  <a:ln>
                    <a:solidFill>
                      <a:schemeClr val="tx1"/>
                    </a:solidFill>
                  </a:ln>
                </p:spPr>
              </p:sp>
            </p:grpSp>
            <p:cxnSp>
              <p:nvCxnSpPr>
                <p:cNvPr id="233" name="直接连接符 232"/>
                <p:cNvCxnSpPr/>
                <p:nvPr/>
              </p:nvCxnSpPr>
              <p:spPr>
                <a:xfrm flipH="1">
                  <a:off x="6143" y="1998"/>
                  <a:ext cx="34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34" name="直接连接符 233"/>
                <p:cNvCxnSpPr/>
                <p:nvPr/>
              </p:nvCxnSpPr>
              <p:spPr>
                <a:xfrm flipH="1">
                  <a:off x="7127" y="1998"/>
                  <a:ext cx="34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35" name="直接连接符 234"/>
                <p:cNvCxnSpPr/>
                <p:nvPr/>
              </p:nvCxnSpPr>
              <p:spPr>
                <a:xfrm flipH="1">
                  <a:off x="8477" y="6560"/>
                  <a:ext cx="34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36" name="直接连接符 235"/>
                <p:cNvCxnSpPr/>
                <p:nvPr/>
              </p:nvCxnSpPr>
              <p:spPr>
                <a:xfrm flipH="1">
                  <a:off x="9322" y="6560"/>
                  <a:ext cx="34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37" name="直接连接符 236"/>
                <p:cNvCxnSpPr/>
                <p:nvPr/>
              </p:nvCxnSpPr>
              <p:spPr>
                <a:xfrm flipH="1">
                  <a:off x="10303" y="6560"/>
                  <a:ext cx="34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38" name="直接连接符 237"/>
                <p:cNvCxnSpPr/>
                <p:nvPr/>
              </p:nvCxnSpPr>
              <p:spPr>
                <a:xfrm flipH="1">
                  <a:off x="1957" y="4089"/>
                  <a:ext cx="340" cy="0"/>
                </a:xfrm>
                <a:prstGeom prst="line">
                  <a:avLst/>
                </a:prstGeom>
                <a:ln w="28575"/>
              </p:spPr>
              <p:style>
                <a:lnRef idx="1">
                  <a:schemeClr val="dk1"/>
                </a:lnRef>
                <a:fillRef idx="0">
                  <a:schemeClr val="dk1"/>
                </a:fillRef>
                <a:effectRef idx="0">
                  <a:schemeClr val="dk1"/>
                </a:effectRef>
                <a:fontRef idx="minor">
                  <a:schemeClr val="tx1"/>
                </a:fontRef>
              </p:style>
            </p:cxnSp>
          </p:grpSp>
          <p:grpSp>
            <p:nvGrpSpPr>
              <p:cNvPr id="227" name="组合 2"/>
              <p:cNvGrpSpPr/>
              <p:nvPr/>
            </p:nvGrpSpPr>
            <p:grpSpPr>
              <a:xfrm>
                <a:off x="1801843" y="1943681"/>
                <a:ext cx="1038788" cy="833583"/>
                <a:chOff x="1418123" y="1936123"/>
                <a:chExt cx="1038788" cy="833583"/>
              </a:xfrm>
            </p:grpSpPr>
            <p:sp>
              <p:nvSpPr>
                <p:cNvPr id="228" name="椭圆 227"/>
                <p:cNvSpPr/>
                <p:nvPr/>
              </p:nvSpPr>
              <p:spPr>
                <a:xfrm>
                  <a:off x="1787916" y="1936123"/>
                  <a:ext cx="429506" cy="460614"/>
                </a:xfrm>
                <a:prstGeom prst="ellipse">
                  <a:avLst/>
                </a:prstGeom>
                <a:solidFill>
                  <a:schemeClr val="bg1">
                    <a:lumMod val="85000"/>
                  </a:schemeClr>
                </a:solidFill>
                <a:ln>
                  <a:solidFill>
                    <a:schemeClr val="tx1"/>
                  </a:solidFill>
                </a:ln>
              </p:spPr>
              <p:txBody>
                <a:bodyPr/>
                <a:lstStyle/>
                <a:p>
                  <a:endParaRPr lang="zh-CN" altLang="en-US" sz="1400"/>
                </a:p>
              </p:txBody>
            </p:sp>
            <p:sp>
              <p:nvSpPr>
                <p:cNvPr id="229" name="TextBox 9"/>
                <p:cNvSpPr txBox="1"/>
                <p:nvPr/>
              </p:nvSpPr>
              <p:spPr>
                <a:xfrm>
                  <a:off x="1418123" y="2465811"/>
                  <a:ext cx="1038788" cy="303895"/>
                </a:xfrm>
                <a:prstGeom prst="rect">
                  <a:avLst/>
                </a:prstGeom>
                <a:noFill/>
              </p:spPr>
              <p:txBody>
                <a:bodyPr wrap="square" rtlCol="0">
                  <a:noAutofit/>
                </a:bodyPr>
                <a:lstStyle/>
                <a:p>
                  <a:pPr marL="0" algn="ctr" eaLnBrk="1">
                    <a:lnSpc>
                      <a:spcPct val="150000"/>
                    </a:lnSpc>
                  </a:pPr>
                  <a:r>
                    <a:rPr lang="zh-CN" altLang="en-US" sz="1000" dirty="0">
                      <a:solidFill>
                        <a:srgbClr val="000000"/>
                      </a:solidFill>
                      <a:latin typeface="Calibri" panose="020F0502020204030204"/>
                      <a:ea typeface="宋体" panose="02010600030101010101" pitchFamily="2" charset="-122"/>
                      <a:cs typeface="Times New Roman" panose="02020603050405020304"/>
                      <a:sym typeface="Times New Roman" panose="02020603050405020304"/>
                    </a:rPr>
                    <a:t>发动机</a:t>
                  </a:r>
                  <a:endParaRPr lang="zh-CN" altLang="en-US" sz="1000" kern="100" dirty="0">
                    <a:solidFill>
                      <a:srgbClr val="000000"/>
                    </a:solidFill>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230" name="TextBox 9"/>
                <p:cNvSpPr txBox="1"/>
                <p:nvPr/>
              </p:nvSpPr>
              <p:spPr>
                <a:xfrm>
                  <a:off x="1680796" y="1988914"/>
                  <a:ext cx="650035" cy="508183"/>
                </a:xfrm>
                <a:prstGeom prst="rect">
                  <a:avLst/>
                </a:prstGeom>
                <a:noFill/>
              </p:spPr>
              <p:txBody>
                <a:bodyPr wrap="square" rtlCol="0">
                  <a:noAutofit/>
                </a:bodyPr>
                <a:lstStyle/>
                <a:p>
                  <a:pPr marL="0" algn="ctr" eaLnBrk="1">
                    <a:lnSpc>
                      <a:spcPct val="150000"/>
                    </a:lnSpc>
                  </a:pPr>
                  <a:r>
                    <a:rPr lang="en-US" altLang="zh-CN" sz="800" kern="1200" dirty="0">
                      <a:solidFill>
                        <a:srgbClr val="000000"/>
                      </a:solidFill>
                      <a:latin typeface="Calibri" panose="020F0502020204030204"/>
                      <a:ea typeface="宋体" panose="02010600030101010101" pitchFamily="2" charset="-122"/>
                      <a:cs typeface="Times New Roman" panose="02020603050405020304"/>
                      <a:sym typeface="Times New Roman" panose="02020603050405020304"/>
                    </a:rPr>
                    <a:t>Engine</a:t>
                  </a:r>
                  <a:endParaRPr lang="en-US" altLang="zh-CN" sz="800" kern="1200" dirty="0">
                    <a:solidFill>
                      <a:srgbClr val="000000"/>
                    </a:solidFill>
                    <a:latin typeface="Calibri" panose="020F0502020204030204"/>
                    <a:ea typeface="宋体" panose="02010600030101010101" pitchFamily="2" charset="-122"/>
                    <a:cs typeface="Times New Roman" panose="02020603050405020304"/>
                    <a:sym typeface="Times New Roman" panose="02020603050405020304"/>
                  </a:endParaRPr>
                </a:p>
              </p:txBody>
            </p:sp>
            <p:cxnSp>
              <p:nvCxnSpPr>
                <p:cNvPr id="231" name="直接连接符 230"/>
                <p:cNvCxnSpPr/>
                <p:nvPr/>
              </p:nvCxnSpPr>
              <p:spPr>
                <a:xfrm flipH="1">
                  <a:off x="1917838" y="2457992"/>
                  <a:ext cx="183920" cy="0"/>
                </a:xfrm>
                <a:prstGeom prst="line">
                  <a:avLst/>
                </a:prstGeom>
                <a:ln w="28575"/>
              </p:spPr>
              <p:style>
                <a:lnRef idx="1">
                  <a:schemeClr val="dk1"/>
                </a:lnRef>
                <a:fillRef idx="0">
                  <a:schemeClr val="dk1"/>
                </a:fillRef>
                <a:effectRef idx="0">
                  <a:schemeClr val="dk1"/>
                </a:effectRef>
                <a:fontRef idx="minor">
                  <a:schemeClr val="tx1"/>
                </a:fontRef>
              </p:style>
            </p:cxnSp>
          </p:grpSp>
        </p:grpSp>
        <p:grpSp>
          <p:nvGrpSpPr>
            <p:cNvPr id="217" name="组合 216"/>
            <p:cNvGrpSpPr/>
            <p:nvPr/>
          </p:nvGrpSpPr>
          <p:grpSpPr>
            <a:xfrm>
              <a:off x="8134" y="4647"/>
              <a:ext cx="5127" cy="1937"/>
              <a:chOff x="8875" y="5358"/>
              <a:chExt cx="5277" cy="2324"/>
            </a:xfrm>
          </p:grpSpPr>
          <p:cxnSp>
            <p:nvCxnSpPr>
              <p:cNvPr id="218" name="直接连接符 217"/>
              <p:cNvCxnSpPr/>
              <p:nvPr/>
            </p:nvCxnSpPr>
            <p:spPr>
              <a:xfrm>
                <a:off x="8887" y="5366"/>
                <a:ext cx="0" cy="1191"/>
              </a:xfrm>
              <a:prstGeom prst="line">
                <a:avLst/>
              </a:prstGeom>
              <a:gradFill rotWithShape="1">
                <a:gsLst>
                  <a:gs pos="0">
                    <a:schemeClr val="bg2"/>
                  </a:gs>
                  <a:gs pos="100000">
                    <a:schemeClr val="bg2">
                      <a:gamma/>
                      <a:shade val="46275"/>
                      <a:invGamma/>
                    </a:schemeClr>
                  </a:gs>
                </a:gsLst>
                <a:lin ang="5400000" scaled="1"/>
              </a:gradFill>
              <a:ln w="3175" cap="flat" cmpd="sng" algn="ctr">
                <a:solidFill>
                  <a:srgbClr val="0070C0"/>
                </a:solidFill>
                <a:prstDash val="dash"/>
                <a:round/>
                <a:headEnd type="none" w="med" len="med"/>
                <a:tailEnd type="none" w="med" len="med"/>
              </a:ln>
            </p:spPr>
          </p:cxnSp>
          <p:cxnSp>
            <p:nvCxnSpPr>
              <p:cNvPr id="219" name="直接连接符 218"/>
              <p:cNvCxnSpPr/>
              <p:nvPr/>
            </p:nvCxnSpPr>
            <p:spPr>
              <a:xfrm>
                <a:off x="8875" y="6527"/>
                <a:ext cx="2551" cy="5"/>
              </a:xfrm>
              <a:prstGeom prst="line">
                <a:avLst/>
              </a:prstGeom>
              <a:gradFill rotWithShape="1">
                <a:gsLst>
                  <a:gs pos="0">
                    <a:schemeClr val="bg2"/>
                  </a:gs>
                  <a:gs pos="100000">
                    <a:schemeClr val="bg2">
                      <a:gamma/>
                      <a:shade val="46275"/>
                      <a:invGamma/>
                    </a:schemeClr>
                  </a:gs>
                </a:gsLst>
                <a:lin ang="5400000" scaled="1"/>
              </a:gradFill>
              <a:ln w="3175" cap="flat" cmpd="sng" algn="ctr">
                <a:solidFill>
                  <a:srgbClr val="0070C0"/>
                </a:solidFill>
                <a:prstDash val="dash"/>
                <a:round/>
                <a:headEnd type="none" w="med" len="med"/>
                <a:tailEnd type="none" w="med" len="med"/>
              </a:ln>
            </p:spPr>
          </p:cxnSp>
          <p:cxnSp>
            <p:nvCxnSpPr>
              <p:cNvPr id="220" name="直接连接符 18"/>
              <p:cNvCxnSpPr/>
              <p:nvPr/>
            </p:nvCxnSpPr>
            <p:spPr>
              <a:xfrm>
                <a:off x="11433" y="6532"/>
                <a:ext cx="0" cy="1134"/>
              </a:xfrm>
              <a:prstGeom prst="line">
                <a:avLst/>
              </a:prstGeom>
              <a:gradFill rotWithShape="1">
                <a:gsLst>
                  <a:gs pos="0">
                    <a:schemeClr val="bg2"/>
                  </a:gs>
                  <a:gs pos="100000">
                    <a:schemeClr val="bg2">
                      <a:gamma/>
                      <a:shade val="46275"/>
                      <a:invGamma/>
                    </a:schemeClr>
                  </a:gs>
                </a:gsLst>
                <a:lin ang="5400000" scaled="1"/>
              </a:gradFill>
              <a:ln w="3175" cap="flat" cmpd="sng" algn="ctr">
                <a:solidFill>
                  <a:srgbClr val="0070C0"/>
                </a:solidFill>
                <a:prstDash val="dash"/>
                <a:round/>
                <a:headEnd type="none" w="med" len="med"/>
                <a:tailEnd type="none" w="med" len="med"/>
              </a:ln>
            </p:spPr>
          </p:cxnSp>
          <p:cxnSp>
            <p:nvCxnSpPr>
              <p:cNvPr id="221" name="直接连接符 220"/>
              <p:cNvCxnSpPr/>
              <p:nvPr/>
            </p:nvCxnSpPr>
            <p:spPr>
              <a:xfrm>
                <a:off x="11431" y="7671"/>
                <a:ext cx="2721" cy="5"/>
              </a:xfrm>
              <a:prstGeom prst="line">
                <a:avLst/>
              </a:prstGeom>
              <a:gradFill rotWithShape="1">
                <a:gsLst>
                  <a:gs pos="0">
                    <a:schemeClr val="bg2"/>
                  </a:gs>
                  <a:gs pos="100000">
                    <a:schemeClr val="bg2">
                      <a:gamma/>
                      <a:shade val="46275"/>
                      <a:invGamma/>
                    </a:schemeClr>
                  </a:gs>
                </a:gsLst>
                <a:lin ang="5400000" scaled="1"/>
              </a:gradFill>
              <a:ln w="3175" cap="flat" cmpd="sng" algn="ctr">
                <a:solidFill>
                  <a:srgbClr val="0070C0"/>
                </a:solidFill>
                <a:prstDash val="dash"/>
                <a:round/>
                <a:headEnd type="none" w="med" len="med"/>
                <a:tailEnd type="none" w="med" len="med"/>
              </a:ln>
            </p:spPr>
          </p:cxnSp>
          <p:grpSp>
            <p:nvGrpSpPr>
              <p:cNvPr id="222" name="组合 21"/>
              <p:cNvGrpSpPr/>
              <p:nvPr/>
            </p:nvGrpSpPr>
            <p:grpSpPr>
              <a:xfrm>
                <a:off x="8902" y="5358"/>
                <a:ext cx="5241" cy="2324"/>
                <a:chOff x="8902" y="5358"/>
                <a:chExt cx="5241" cy="2324"/>
              </a:xfrm>
            </p:grpSpPr>
            <p:cxnSp>
              <p:nvCxnSpPr>
                <p:cNvPr id="223" name="直接连接符 222"/>
                <p:cNvCxnSpPr/>
                <p:nvPr/>
              </p:nvCxnSpPr>
              <p:spPr>
                <a:xfrm>
                  <a:off x="8902" y="5381"/>
                  <a:ext cx="5241" cy="0"/>
                </a:xfrm>
                <a:prstGeom prst="line">
                  <a:avLst/>
                </a:prstGeom>
                <a:gradFill rotWithShape="1">
                  <a:gsLst>
                    <a:gs pos="0">
                      <a:schemeClr val="bg2"/>
                    </a:gs>
                    <a:gs pos="100000">
                      <a:schemeClr val="bg2">
                        <a:gamma/>
                        <a:shade val="46275"/>
                        <a:invGamma/>
                      </a:schemeClr>
                    </a:gs>
                  </a:gsLst>
                  <a:lin ang="5400000" scaled="1"/>
                </a:gradFill>
                <a:ln w="3175" cap="flat" cmpd="sng" algn="ctr">
                  <a:solidFill>
                    <a:srgbClr val="0070C0"/>
                  </a:solidFill>
                  <a:prstDash val="dash"/>
                  <a:round/>
                  <a:headEnd type="none" w="med" len="med"/>
                  <a:tailEnd type="none" w="med" len="med"/>
                </a:ln>
              </p:spPr>
            </p:cxnSp>
            <p:cxnSp>
              <p:nvCxnSpPr>
                <p:cNvPr id="224" name="直接连接符 20"/>
                <p:cNvCxnSpPr/>
                <p:nvPr/>
              </p:nvCxnSpPr>
              <p:spPr>
                <a:xfrm>
                  <a:off x="14136" y="5358"/>
                  <a:ext cx="0" cy="2324"/>
                </a:xfrm>
                <a:prstGeom prst="line">
                  <a:avLst/>
                </a:prstGeom>
                <a:gradFill rotWithShape="1">
                  <a:gsLst>
                    <a:gs pos="0">
                      <a:schemeClr val="bg2"/>
                    </a:gs>
                    <a:gs pos="100000">
                      <a:schemeClr val="bg2">
                        <a:gamma/>
                        <a:shade val="46275"/>
                        <a:invGamma/>
                      </a:schemeClr>
                    </a:gs>
                  </a:gsLst>
                  <a:lin ang="5400000" scaled="1"/>
                </a:gradFill>
                <a:ln w="3175" cap="flat" cmpd="sng" algn="ctr">
                  <a:solidFill>
                    <a:srgbClr val="0070C0"/>
                  </a:solidFill>
                  <a:prstDash val="dash"/>
                  <a:round/>
                  <a:headEnd type="none" w="med" len="med"/>
                  <a:tailEnd type="none" w="med" len="med"/>
                </a:ln>
              </p:spPr>
            </p:cxnSp>
          </p:grpSp>
        </p:grpSp>
      </p:grpSp>
      <p:sp>
        <p:nvSpPr>
          <p:cNvPr id="21" name="文本框 20"/>
          <p:cNvSpPr txBox="1"/>
          <p:nvPr/>
        </p:nvSpPr>
        <p:spPr>
          <a:xfrm>
            <a:off x="9854123" y="1460903"/>
            <a:ext cx="1783314" cy="2677656"/>
          </a:xfrm>
          <a:prstGeom prst="rect">
            <a:avLst/>
          </a:prstGeom>
          <a:noFill/>
        </p:spPr>
        <p:txBody>
          <a:bodyPr wrap="square" rtlCol="0">
            <a:spAutoFit/>
          </a:bodyPr>
          <a:lstStyle/>
          <a:p>
            <a:pPr>
              <a:lnSpc>
                <a:spcPct val="150000"/>
              </a:lnSpc>
              <a:buClr>
                <a:srgbClr val="FF0000"/>
              </a:buClr>
            </a:pPr>
            <a:r>
              <a:rPr lang="zh-CN" altLang="en-US" sz="1400" b="1" dirty="0">
                <a:latin typeface="微软雅黑" panose="020B0503020204020204" pitchFamily="34" charset="-122"/>
                <a:ea typeface="微软雅黑" panose="020B0503020204020204" pitchFamily="34" charset="-122"/>
                <a:sym typeface="+mn-ea"/>
              </a:rPr>
              <a:t>由永磁发电机、主辅一体变流器、永磁牵引电机构成</a:t>
            </a:r>
            <a:r>
              <a:rPr lang="zh-CN" altLang="en-US" sz="1400" b="1" dirty="0" smtClean="0">
                <a:latin typeface="微软雅黑" panose="020B0503020204020204" pitchFamily="34" charset="-122"/>
                <a:ea typeface="微软雅黑" panose="020B0503020204020204" pitchFamily="34" charset="-122"/>
                <a:sym typeface="+mn-ea"/>
              </a:rPr>
              <a:t>。具有高效节能、高功率密度等优点，将成为下一代矿车电驱动系统的发展方向。</a:t>
            </a:r>
            <a:endParaRPr lang="zh-CN" altLang="en-US" sz="1400" b="1" dirty="0">
              <a:latin typeface="微软雅黑" panose="020B0503020204020204" pitchFamily="34" charset="-122"/>
              <a:ea typeface="微软雅黑" panose="020B0503020204020204" pitchFamily="34" charset="-122"/>
              <a:sym typeface="+mn-ea"/>
            </a:endParaRPr>
          </a:p>
          <a:p>
            <a:pPr>
              <a:lnSpc>
                <a:spcPct val="150000"/>
              </a:lnSpc>
              <a:buClr>
                <a:srgbClr val="FF0000"/>
              </a:buClr>
            </a:pPr>
            <a:endParaRPr lang="zh-CN" altLang="en-US" sz="1400" b="1" dirty="0">
              <a:latin typeface="微软雅黑" panose="020B0503020204020204" pitchFamily="34" charset="-122"/>
              <a:ea typeface="微软雅黑" panose="020B0503020204020204" pitchFamily="34" charset="-122"/>
              <a:sym typeface="+mn-ea"/>
            </a:endParaRPr>
          </a:p>
        </p:txBody>
      </p:sp>
      <p:sp>
        <p:nvSpPr>
          <p:cNvPr id="335" name="矩形 334"/>
          <p:cNvSpPr/>
          <p:nvPr/>
        </p:nvSpPr>
        <p:spPr>
          <a:xfrm>
            <a:off x="854350" y="4051659"/>
            <a:ext cx="2384106" cy="424180"/>
          </a:xfrm>
          <a:prstGeom prst="rect">
            <a:avLst/>
          </a:prstGeom>
          <a:solidFill>
            <a:schemeClr val="accent1"/>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bg1"/>
              </a:solidFill>
              <a:effectLst/>
              <a:latin typeface="Arial" panose="020B0604020202020204" pitchFamily="34" charset="0"/>
              <a:ea typeface="黑体" panose="02010609060101010101" pitchFamily="49" charset="-122"/>
            </a:endParaRPr>
          </a:p>
        </p:txBody>
      </p:sp>
      <p:sp>
        <p:nvSpPr>
          <p:cNvPr id="336" name="文本框 335"/>
          <p:cNvSpPr txBox="1"/>
          <p:nvPr/>
        </p:nvSpPr>
        <p:spPr>
          <a:xfrm>
            <a:off x="1878170" y="3971014"/>
            <a:ext cx="309880" cy="506730"/>
          </a:xfrm>
          <a:prstGeom prst="rect">
            <a:avLst/>
          </a:prstGeom>
          <a:noFill/>
        </p:spPr>
        <p:txBody>
          <a:bodyPr wrap="none" rtlCol="0" anchor="t">
            <a:spAutoFit/>
          </a:bodyPr>
          <a:lstStyle/>
          <a:p>
            <a:pPr algn="just">
              <a:lnSpc>
                <a:spcPct val="150000"/>
              </a:lnSpc>
            </a:pPr>
            <a:endParaRPr lang="zh-CN" altLang="en-US"/>
          </a:p>
        </p:txBody>
      </p:sp>
      <p:sp>
        <p:nvSpPr>
          <p:cNvPr id="337" name="文本框 336"/>
          <p:cNvSpPr txBox="1"/>
          <p:nvPr/>
        </p:nvSpPr>
        <p:spPr>
          <a:xfrm>
            <a:off x="1878170" y="3971014"/>
            <a:ext cx="309880" cy="506730"/>
          </a:xfrm>
          <a:prstGeom prst="rect">
            <a:avLst/>
          </a:prstGeom>
          <a:noFill/>
        </p:spPr>
        <p:txBody>
          <a:bodyPr wrap="none" rtlCol="0" anchor="t">
            <a:spAutoFit/>
          </a:bodyPr>
          <a:lstStyle/>
          <a:p>
            <a:pPr algn="just">
              <a:lnSpc>
                <a:spcPct val="150000"/>
              </a:lnSpc>
            </a:pPr>
            <a:endParaRPr lang="zh-CN" altLang="en-US"/>
          </a:p>
        </p:txBody>
      </p:sp>
      <p:sp>
        <p:nvSpPr>
          <p:cNvPr id="338" name="文本框 337"/>
          <p:cNvSpPr txBox="1"/>
          <p:nvPr/>
        </p:nvSpPr>
        <p:spPr>
          <a:xfrm>
            <a:off x="879315" y="4078964"/>
            <a:ext cx="2244337" cy="369332"/>
          </a:xfrm>
          <a:prstGeom prst="rect">
            <a:avLst/>
          </a:prstGeom>
          <a:noFill/>
        </p:spPr>
        <p:txBody>
          <a:bodyPr wrap="square" rtlCol="0" anchor="t">
            <a:spAutoFit/>
          </a:bodyPr>
          <a:lstStyle/>
          <a:p>
            <a:pPr algn="l"/>
            <a:r>
              <a:rPr lang="zh-CN" altLang="en-US" b="1" dirty="0" smtClean="0">
                <a:solidFill>
                  <a:schemeClr val="bg1"/>
                </a:solidFill>
                <a:sym typeface="+mn-ea"/>
              </a:rPr>
              <a:t>（三）双模驾驶</a:t>
            </a:r>
            <a:r>
              <a:rPr lang="zh-CN" altLang="en-US" b="1" dirty="0">
                <a:solidFill>
                  <a:schemeClr val="bg1"/>
                </a:solidFill>
                <a:sym typeface="+mn-ea"/>
              </a:rPr>
              <a:t>技术</a:t>
            </a:r>
            <a:endParaRPr lang="zh-CN" altLang="en-US" b="1" dirty="0" smtClean="0">
              <a:solidFill>
                <a:schemeClr val="bg1"/>
              </a:solidFill>
              <a:sym typeface="+mn-ea"/>
            </a:endParaRPr>
          </a:p>
        </p:txBody>
      </p:sp>
      <p:grpSp>
        <p:nvGrpSpPr>
          <p:cNvPr id="339" name="组合 338"/>
          <p:cNvGrpSpPr/>
          <p:nvPr/>
        </p:nvGrpSpPr>
        <p:grpSpPr>
          <a:xfrm>
            <a:off x="3236693" y="4094040"/>
            <a:ext cx="899160" cy="356235"/>
            <a:chOff x="8890" y="1707"/>
            <a:chExt cx="1416" cy="561"/>
          </a:xfrm>
        </p:grpSpPr>
        <p:grpSp>
          <p:nvGrpSpPr>
            <p:cNvPr id="340" name="组合 339"/>
            <p:cNvGrpSpPr/>
            <p:nvPr/>
          </p:nvGrpSpPr>
          <p:grpSpPr>
            <a:xfrm>
              <a:off x="9107" y="1707"/>
              <a:ext cx="1057" cy="555"/>
              <a:chOff x="3227" y="2040"/>
              <a:chExt cx="1276" cy="670"/>
            </a:xfrm>
          </p:grpSpPr>
          <p:sp>
            <p:nvSpPr>
              <p:cNvPr id="342" name="Oval 6"/>
              <p:cNvSpPr>
                <a:spLocks noChangeArrowheads="1"/>
              </p:cNvSpPr>
              <p:nvPr/>
            </p:nvSpPr>
            <p:spPr bwMode="auto">
              <a:xfrm>
                <a:off x="3633" y="2528"/>
                <a:ext cx="25" cy="25"/>
              </a:xfrm>
              <a:prstGeom prst="ellipse">
                <a:avLst/>
              </a:pr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43" name="Freeform 7"/>
              <p:cNvSpPr>
                <a:spLocks noEditPoints="1"/>
              </p:cNvSpPr>
              <p:nvPr/>
            </p:nvSpPr>
            <p:spPr bwMode="auto">
              <a:xfrm>
                <a:off x="3575" y="2470"/>
                <a:ext cx="136" cy="138"/>
              </a:xfrm>
              <a:custGeom>
                <a:avLst/>
                <a:gdLst/>
                <a:ahLst/>
                <a:cxnLst>
                  <a:cxn ang="0">
                    <a:pos x="300" y="0"/>
                  </a:cxn>
                  <a:cxn ang="0">
                    <a:pos x="0" y="300"/>
                  </a:cxn>
                  <a:cxn ang="0">
                    <a:pos x="300" y="600"/>
                  </a:cxn>
                  <a:cxn ang="0">
                    <a:pos x="600" y="300"/>
                  </a:cxn>
                  <a:cxn ang="0">
                    <a:pos x="300" y="0"/>
                  </a:cxn>
                  <a:cxn ang="0">
                    <a:pos x="310" y="522"/>
                  </a:cxn>
                  <a:cxn ang="0">
                    <a:pos x="93" y="305"/>
                  </a:cxn>
                  <a:cxn ang="0">
                    <a:pos x="310" y="87"/>
                  </a:cxn>
                  <a:cxn ang="0">
                    <a:pos x="527" y="305"/>
                  </a:cxn>
                  <a:cxn ang="0">
                    <a:pos x="310" y="522"/>
                  </a:cxn>
                </a:cxnLst>
                <a:rect l="0" t="0" r="r" b="b"/>
                <a:pathLst>
                  <a:path w="600" h="600">
                    <a:moveTo>
                      <a:pt x="300" y="0"/>
                    </a:moveTo>
                    <a:cubicBezTo>
                      <a:pt x="135" y="0"/>
                      <a:pt x="0" y="134"/>
                      <a:pt x="0" y="300"/>
                    </a:cubicBezTo>
                    <a:cubicBezTo>
                      <a:pt x="0" y="466"/>
                      <a:pt x="135" y="600"/>
                      <a:pt x="300" y="600"/>
                    </a:cubicBezTo>
                    <a:cubicBezTo>
                      <a:pt x="466" y="600"/>
                      <a:pt x="600" y="466"/>
                      <a:pt x="600" y="300"/>
                    </a:cubicBezTo>
                    <a:cubicBezTo>
                      <a:pt x="600" y="134"/>
                      <a:pt x="466" y="0"/>
                      <a:pt x="300" y="0"/>
                    </a:cubicBezTo>
                    <a:close/>
                    <a:moveTo>
                      <a:pt x="310" y="522"/>
                    </a:moveTo>
                    <a:cubicBezTo>
                      <a:pt x="190" y="522"/>
                      <a:pt x="93" y="425"/>
                      <a:pt x="93" y="305"/>
                    </a:cubicBezTo>
                    <a:cubicBezTo>
                      <a:pt x="93" y="185"/>
                      <a:pt x="190" y="87"/>
                      <a:pt x="310" y="87"/>
                    </a:cubicBezTo>
                    <a:cubicBezTo>
                      <a:pt x="430" y="87"/>
                      <a:pt x="527" y="185"/>
                      <a:pt x="527" y="305"/>
                    </a:cubicBezTo>
                    <a:cubicBezTo>
                      <a:pt x="527" y="425"/>
                      <a:pt x="430" y="522"/>
                      <a:pt x="310" y="52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44" name="Freeform 8"/>
              <p:cNvSpPr>
                <a:spLocks noEditPoints="1"/>
              </p:cNvSpPr>
              <p:nvPr/>
            </p:nvSpPr>
            <p:spPr bwMode="auto">
              <a:xfrm>
                <a:off x="3475" y="2367"/>
                <a:ext cx="341" cy="343"/>
              </a:xfrm>
              <a:custGeom>
                <a:avLst/>
                <a:gdLst/>
                <a:ahLst/>
                <a:cxnLst>
                  <a:cxn ang="0">
                    <a:pos x="748" y="0"/>
                  </a:cxn>
                  <a:cxn ang="0">
                    <a:pos x="0" y="749"/>
                  </a:cxn>
                  <a:cxn ang="0">
                    <a:pos x="748" y="1498"/>
                  </a:cxn>
                  <a:cxn ang="0">
                    <a:pos x="1497" y="749"/>
                  </a:cxn>
                  <a:cxn ang="0">
                    <a:pos x="748" y="0"/>
                  </a:cxn>
                  <a:cxn ang="0">
                    <a:pos x="737" y="1121"/>
                  </a:cxn>
                  <a:cxn ang="0">
                    <a:pos x="365" y="749"/>
                  </a:cxn>
                  <a:cxn ang="0">
                    <a:pos x="737" y="377"/>
                  </a:cxn>
                  <a:cxn ang="0">
                    <a:pos x="1109" y="749"/>
                  </a:cxn>
                  <a:cxn ang="0">
                    <a:pos x="737" y="1121"/>
                  </a:cxn>
                </a:cxnLst>
                <a:rect l="0" t="0" r="r" b="b"/>
                <a:pathLst>
                  <a:path w="1497" h="1498">
                    <a:moveTo>
                      <a:pt x="748" y="0"/>
                    </a:moveTo>
                    <a:cubicBezTo>
                      <a:pt x="335" y="0"/>
                      <a:pt x="0" y="335"/>
                      <a:pt x="0" y="749"/>
                    </a:cubicBezTo>
                    <a:cubicBezTo>
                      <a:pt x="0" y="1162"/>
                      <a:pt x="335" y="1498"/>
                      <a:pt x="748" y="1498"/>
                    </a:cubicBezTo>
                    <a:cubicBezTo>
                      <a:pt x="1162" y="1498"/>
                      <a:pt x="1497" y="1162"/>
                      <a:pt x="1497" y="749"/>
                    </a:cubicBezTo>
                    <a:cubicBezTo>
                      <a:pt x="1497" y="335"/>
                      <a:pt x="1162" y="0"/>
                      <a:pt x="748" y="0"/>
                    </a:cubicBezTo>
                    <a:close/>
                    <a:moveTo>
                      <a:pt x="737" y="1121"/>
                    </a:moveTo>
                    <a:cubicBezTo>
                      <a:pt x="532" y="1121"/>
                      <a:pt x="365" y="954"/>
                      <a:pt x="365" y="749"/>
                    </a:cubicBezTo>
                    <a:cubicBezTo>
                      <a:pt x="365" y="543"/>
                      <a:pt x="532" y="377"/>
                      <a:pt x="737" y="377"/>
                    </a:cubicBezTo>
                    <a:cubicBezTo>
                      <a:pt x="943" y="377"/>
                      <a:pt x="1109" y="543"/>
                      <a:pt x="1109" y="749"/>
                    </a:cubicBezTo>
                    <a:cubicBezTo>
                      <a:pt x="1109" y="954"/>
                      <a:pt x="943" y="1121"/>
                      <a:pt x="737" y="112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45" name="Oval 9"/>
              <p:cNvSpPr>
                <a:spLocks noChangeArrowheads="1"/>
              </p:cNvSpPr>
              <p:nvPr/>
            </p:nvSpPr>
            <p:spPr bwMode="auto">
              <a:xfrm>
                <a:off x="4215" y="2528"/>
                <a:ext cx="25" cy="25"/>
              </a:xfrm>
              <a:prstGeom prst="ellipse">
                <a:avLst/>
              </a:pr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46" name="Freeform 10"/>
              <p:cNvSpPr/>
              <p:nvPr/>
            </p:nvSpPr>
            <p:spPr bwMode="auto">
              <a:xfrm>
                <a:off x="4219" y="2528"/>
                <a:ext cx="16" cy="3"/>
              </a:xfrm>
              <a:custGeom>
                <a:avLst/>
                <a:gdLst/>
                <a:ahLst/>
                <a:cxnLst>
                  <a:cxn ang="0">
                    <a:pos x="36" y="0"/>
                  </a:cxn>
                  <a:cxn ang="0">
                    <a:pos x="0" y="13"/>
                  </a:cxn>
                  <a:cxn ang="0">
                    <a:pos x="69" y="12"/>
                  </a:cxn>
                  <a:cxn ang="0">
                    <a:pos x="36" y="0"/>
                  </a:cxn>
                </a:cxnLst>
                <a:rect l="0" t="0" r="r" b="b"/>
                <a:pathLst>
                  <a:path w="69" h="13">
                    <a:moveTo>
                      <a:pt x="36" y="0"/>
                    </a:moveTo>
                    <a:cubicBezTo>
                      <a:pt x="22" y="0"/>
                      <a:pt x="10" y="5"/>
                      <a:pt x="0" y="13"/>
                    </a:cubicBezTo>
                    <a:cubicBezTo>
                      <a:pt x="69" y="12"/>
                      <a:pt x="69" y="12"/>
                      <a:pt x="69" y="12"/>
                    </a:cubicBezTo>
                    <a:cubicBezTo>
                      <a:pt x="60" y="4"/>
                      <a:pt x="49" y="0"/>
                      <a:pt x="36"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47" name="Freeform 11"/>
              <p:cNvSpPr/>
              <p:nvPr/>
            </p:nvSpPr>
            <p:spPr bwMode="auto">
              <a:xfrm>
                <a:off x="4205" y="2495"/>
                <a:ext cx="1" cy="0"/>
              </a:xfrm>
              <a:custGeom>
                <a:avLst/>
                <a:gdLst/>
                <a:ahLst/>
                <a:cxnLst>
                  <a:cxn ang="0">
                    <a:pos x="0" y="2"/>
                  </a:cxn>
                  <a:cxn ang="0">
                    <a:pos x="4" y="0"/>
                  </a:cxn>
                  <a:cxn ang="0">
                    <a:pos x="0" y="2"/>
                  </a:cxn>
                </a:cxnLst>
                <a:rect l="0" t="0" r="r" b="b"/>
                <a:pathLst>
                  <a:path w="4" h="2">
                    <a:moveTo>
                      <a:pt x="0" y="2"/>
                    </a:moveTo>
                    <a:cubicBezTo>
                      <a:pt x="1" y="1"/>
                      <a:pt x="3" y="0"/>
                      <a:pt x="4" y="0"/>
                    </a:cubicBezTo>
                    <a:cubicBezTo>
                      <a:pt x="3" y="0"/>
                      <a:pt x="1"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48" name="Freeform 12"/>
              <p:cNvSpPr/>
              <p:nvPr/>
            </p:nvSpPr>
            <p:spPr bwMode="auto">
              <a:xfrm>
                <a:off x="4237" y="2491"/>
                <a:ext cx="1" cy="0"/>
              </a:xfrm>
              <a:custGeom>
                <a:avLst/>
                <a:gdLst/>
                <a:ahLst/>
                <a:cxnLst>
                  <a:cxn ang="0">
                    <a:pos x="0" y="0"/>
                  </a:cxn>
                  <a:cxn ang="0">
                    <a:pos x="4" y="1"/>
                  </a:cxn>
                  <a:cxn ang="0">
                    <a:pos x="0" y="0"/>
                  </a:cxn>
                </a:cxnLst>
                <a:rect l="0" t="0" r="r" b="b"/>
                <a:pathLst>
                  <a:path w="4" h="1">
                    <a:moveTo>
                      <a:pt x="0" y="0"/>
                    </a:moveTo>
                    <a:cubicBezTo>
                      <a:pt x="2" y="1"/>
                      <a:pt x="3" y="1"/>
                      <a:pt x="4" y="1"/>
                    </a:cubicBezTo>
                    <a:cubicBezTo>
                      <a:pt x="3" y="1"/>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49" name="Freeform 13"/>
              <p:cNvSpPr/>
              <p:nvPr/>
            </p:nvSpPr>
            <p:spPr bwMode="auto">
              <a:xfrm>
                <a:off x="4239" y="2492"/>
                <a:ext cx="1" cy="0"/>
              </a:xfrm>
              <a:custGeom>
                <a:avLst/>
                <a:gdLst/>
                <a:ahLst/>
                <a:cxnLst>
                  <a:cxn ang="0">
                    <a:pos x="0" y="0"/>
                  </a:cxn>
                  <a:cxn ang="0">
                    <a:pos x="4" y="1"/>
                  </a:cxn>
                  <a:cxn ang="0">
                    <a:pos x="0" y="0"/>
                  </a:cxn>
                </a:cxnLst>
                <a:rect l="0" t="0" r="r" b="b"/>
                <a:pathLst>
                  <a:path w="4" h="1">
                    <a:moveTo>
                      <a:pt x="0" y="0"/>
                    </a:moveTo>
                    <a:cubicBezTo>
                      <a:pt x="2" y="1"/>
                      <a:pt x="3" y="1"/>
                      <a:pt x="4" y="1"/>
                    </a:cubicBezTo>
                    <a:cubicBezTo>
                      <a:pt x="3" y="1"/>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50" name="Freeform 14"/>
              <p:cNvSpPr/>
              <p:nvPr/>
            </p:nvSpPr>
            <p:spPr bwMode="auto">
              <a:xfrm>
                <a:off x="4241" y="2493"/>
                <a:ext cx="1" cy="0"/>
              </a:xfrm>
              <a:custGeom>
                <a:avLst/>
                <a:gdLst/>
                <a:ahLst/>
                <a:cxnLst>
                  <a:cxn ang="0">
                    <a:pos x="0" y="0"/>
                  </a:cxn>
                  <a:cxn ang="0">
                    <a:pos x="3" y="1"/>
                  </a:cxn>
                  <a:cxn ang="0">
                    <a:pos x="0" y="0"/>
                  </a:cxn>
                </a:cxnLst>
                <a:rect l="0" t="0" r="r" b="b"/>
                <a:pathLst>
                  <a:path w="3" h="1">
                    <a:moveTo>
                      <a:pt x="0" y="0"/>
                    </a:moveTo>
                    <a:cubicBezTo>
                      <a:pt x="1" y="1"/>
                      <a:pt x="2" y="1"/>
                      <a:pt x="3" y="1"/>
                    </a:cubicBezTo>
                    <a:cubicBezTo>
                      <a:pt x="2" y="1"/>
                      <a:pt x="1"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51" name="Freeform 15"/>
              <p:cNvSpPr/>
              <p:nvPr/>
            </p:nvSpPr>
            <p:spPr bwMode="auto">
              <a:xfrm>
                <a:off x="4201" y="2497"/>
                <a:ext cx="1" cy="1"/>
              </a:xfrm>
              <a:custGeom>
                <a:avLst/>
                <a:gdLst/>
                <a:ahLst/>
                <a:cxnLst>
                  <a:cxn ang="0">
                    <a:pos x="0" y="3"/>
                  </a:cxn>
                  <a:cxn ang="0">
                    <a:pos x="5" y="0"/>
                  </a:cxn>
                  <a:cxn ang="0">
                    <a:pos x="0" y="3"/>
                  </a:cxn>
                </a:cxnLst>
                <a:rect l="0" t="0" r="r" b="b"/>
                <a:pathLst>
                  <a:path w="5" h="3">
                    <a:moveTo>
                      <a:pt x="0" y="3"/>
                    </a:moveTo>
                    <a:cubicBezTo>
                      <a:pt x="2" y="2"/>
                      <a:pt x="3" y="1"/>
                      <a:pt x="5" y="0"/>
                    </a:cubicBezTo>
                    <a:cubicBezTo>
                      <a:pt x="3" y="1"/>
                      <a:pt x="2" y="2"/>
                      <a:pt x="0" y="3"/>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52" name="Freeform 16"/>
              <p:cNvSpPr/>
              <p:nvPr/>
            </p:nvSpPr>
            <p:spPr bwMode="auto">
              <a:xfrm>
                <a:off x="4203" y="2496"/>
                <a:ext cx="1" cy="1"/>
              </a:xfrm>
              <a:custGeom>
                <a:avLst/>
                <a:gdLst/>
                <a:ahLst/>
                <a:cxnLst>
                  <a:cxn ang="0">
                    <a:pos x="0" y="3"/>
                  </a:cxn>
                  <a:cxn ang="0">
                    <a:pos x="4" y="0"/>
                  </a:cxn>
                  <a:cxn ang="0">
                    <a:pos x="0" y="3"/>
                  </a:cxn>
                </a:cxnLst>
                <a:rect l="0" t="0" r="r" b="b"/>
                <a:pathLst>
                  <a:path w="4" h="3">
                    <a:moveTo>
                      <a:pt x="0" y="3"/>
                    </a:moveTo>
                    <a:cubicBezTo>
                      <a:pt x="1" y="2"/>
                      <a:pt x="3" y="1"/>
                      <a:pt x="4" y="0"/>
                    </a:cubicBezTo>
                    <a:cubicBezTo>
                      <a:pt x="3" y="1"/>
                      <a:pt x="1" y="2"/>
                      <a:pt x="0" y="3"/>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53" name="Freeform 17"/>
              <p:cNvSpPr/>
              <p:nvPr/>
            </p:nvSpPr>
            <p:spPr bwMode="auto">
              <a:xfrm>
                <a:off x="4215" y="2492"/>
                <a:ext cx="1" cy="0"/>
              </a:xfrm>
              <a:custGeom>
                <a:avLst/>
                <a:gdLst/>
                <a:ahLst/>
                <a:cxnLst>
                  <a:cxn ang="0">
                    <a:pos x="0" y="1"/>
                  </a:cxn>
                  <a:cxn ang="0">
                    <a:pos x="4" y="0"/>
                  </a:cxn>
                  <a:cxn ang="0">
                    <a:pos x="0" y="1"/>
                  </a:cxn>
                </a:cxnLst>
                <a:rect l="0" t="0" r="r" b="b"/>
                <a:pathLst>
                  <a:path w="4" h="1">
                    <a:moveTo>
                      <a:pt x="0" y="1"/>
                    </a:moveTo>
                    <a:cubicBezTo>
                      <a:pt x="1" y="0"/>
                      <a:pt x="3" y="0"/>
                      <a:pt x="4" y="0"/>
                    </a:cubicBezTo>
                    <a:cubicBezTo>
                      <a:pt x="3" y="0"/>
                      <a:pt x="1" y="0"/>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54" name="Freeform 18"/>
              <p:cNvSpPr/>
              <p:nvPr/>
            </p:nvSpPr>
            <p:spPr bwMode="auto">
              <a:xfrm>
                <a:off x="4250" y="2496"/>
                <a:ext cx="1" cy="1"/>
              </a:xfrm>
              <a:custGeom>
                <a:avLst/>
                <a:gdLst/>
                <a:ahLst/>
                <a:cxnLst>
                  <a:cxn ang="0">
                    <a:pos x="0" y="0"/>
                  </a:cxn>
                  <a:cxn ang="0">
                    <a:pos x="4" y="3"/>
                  </a:cxn>
                  <a:cxn ang="0">
                    <a:pos x="0" y="0"/>
                  </a:cxn>
                </a:cxnLst>
                <a:rect l="0" t="0" r="r" b="b"/>
                <a:pathLst>
                  <a:path w="4" h="3">
                    <a:moveTo>
                      <a:pt x="0" y="0"/>
                    </a:moveTo>
                    <a:cubicBezTo>
                      <a:pt x="1" y="1"/>
                      <a:pt x="3" y="2"/>
                      <a:pt x="4" y="3"/>
                    </a:cubicBezTo>
                    <a:cubicBezTo>
                      <a:pt x="3" y="2"/>
                      <a:pt x="1"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55" name="Freeform 19"/>
              <p:cNvSpPr/>
              <p:nvPr/>
            </p:nvSpPr>
            <p:spPr bwMode="auto">
              <a:xfrm>
                <a:off x="4252" y="2497"/>
                <a:ext cx="1" cy="1"/>
              </a:xfrm>
              <a:custGeom>
                <a:avLst/>
                <a:gdLst/>
                <a:ahLst/>
                <a:cxnLst>
                  <a:cxn ang="0">
                    <a:pos x="0" y="0"/>
                  </a:cxn>
                  <a:cxn ang="0">
                    <a:pos x="5" y="3"/>
                  </a:cxn>
                  <a:cxn ang="0">
                    <a:pos x="0" y="0"/>
                  </a:cxn>
                </a:cxnLst>
                <a:rect l="0" t="0" r="r" b="b"/>
                <a:pathLst>
                  <a:path w="5" h="3">
                    <a:moveTo>
                      <a:pt x="0" y="0"/>
                    </a:moveTo>
                    <a:cubicBezTo>
                      <a:pt x="2" y="1"/>
                      <a:pt x="3" y="2"/>
                      <a:pt x="5" y="3"/>
                    </a:cubicBezTo>
                    <a:cubicBezTo>
                      <a:pt x="3" y="2"/>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56" name="Freeform 20"/>
              <p:cNvSpPr/>
              <p:nvPr/>
            </p:nvSpPr>
            <p:spPr bwMode="auto">
              <a:xfrm>
                <a:off x="4248" y="2495"/>
                <a:ext cx="1" cy="0"/>
              </a:xfrm>
              <a:custGeom>
                <a:avLst/>
                <a:gdLst/>
                <a:ahLst/>
                <a:cxnLst>
                  <a:cxn ang="0">
                    <a:pos x="0" y="0"/>
                  </a:cxn>
                  <a:cxn ang="0">
                    <a:pos x="5" y="2"/>
                  </a:cxn>
                  <a:cxn ang="0">
                    <a:pos x="0" y="0"/>
                  </a:cxn>
                </a:cxnLst>
                <a:rect l="0" t="0" r="r" b="b"/>
                <a:pathLst>
                  <a:path w="5" h="2">
                    <a:moveTo>
                      <a:pt x="0" y="0"/>
                    </a:moveTo>
                    <a:cubicBezTo>
                      <a:pt x="2" y="1"/>
                      <a:pt x="3" y="1"/>
                      <a:pt x="5" y="2"/>
                    </a:cubicBezTo>
                    <a:cubicBezTo>
                      <a:pt x="3" y="1"/>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57" name="Freeform 21"/>
              <p:cNvSpPr/>
              <p:nvPr/>
            </p:nvSpPr>
            <p:spPr bwMode="auto">
              <a:xfrm>
                <a:off x="4199" y="2499"/>
                <a:ext cx="1" cy="1"/>
              </a:xfrm>
              <a:custGeom>
                <a:avLst/>
                <a:gdLst/>
                <a:ahLst/>
                <a:cxnLst>
                  <a:cxn ang="0">
                    <a:pos x="0" y="3"/>
                  </a:cxn>
                  <a:cxn ang="0">
                    <a:pos x="4" y="0"/>
                  </a:cxn>
                  <a:cxn ang="0">
                    <a:pos x="0" y="3"/>
                  </a:cxn>
                </a:cxnLst>
                <a:rect l="0" t="0" r="r" b="b"/>
                <a:pathLst>
                  <a:path w="4" h="3">
                    <a:moveTo>
                      <a:pt x="0" y="3"/>
                    </a:moveTo>
                    <a:cubicBezTo>
                      <a:pt x="1" y="2"/>
                      <a:pt x="3" y="1"/>
                      <a:pt x="4" y="0"/>
                    </a:cubicBezTo>
                    <a:cubicBezTo>
                      <a:pt x="3" y="1"/>
                      <a:pt x="1" y="2"/>
                      <a:pt x="0" y="3"/>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58" name="Freeform 22"/>
              <p:cNvSpPr/>
              <p:nvPr/>
            </p:nvSpPr>
            <p:spPr bwMode="auto">
              <a:xfrm>
                <a:off x="4246" y="2494"/>
                <a:ext cx="1" cy="0"/>
              </a:xfrm>
              <a:custGeom>
                <a:avLst/>
                <a:gdLst/>
                <a:ahLst/>
                <a:cxnLst>
                  <a:cxn ang="0">
                    <a:pos x="0" y="0"/>
                  </a:cxn>
                  <a:cxn ang="0">
                    <a:pos x="4" y="2"/>
                  </a:cxn>
                  <a:cxn ang="0">
                    <a:pos x="0" y="0"/>
                  </a:cxn>
                </a:cxnLst>
                <a:rect l="0" t="0" r="r" b="b"/>
                <a:pathLst>
                  <a:path w="4" h="2">
                    <a:moveTo>
                      <a:pt x="0" y="0"/>
                    </a:moveTo>
                    <a:cubicBezTo>
                      <a:pt x="2" y="0"/>
                      <a:pt x="3" y="1"/>
                      <a:pt x="4" y="2"/>
                    </a:cubicBezTo>
                    <a:cubicBezTo>
                      <a:pt x="3" y="1"/>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59" name="Freeform 23"/>
              <p:cNvSpPr/>
              <p:nvPr/>
            </p:nvSpPr>
            <p:spPr bwMode="auto">
              <a:xfrm>
                <a:off x="4210" y="2493"/>
                <a:ext cx="1" cy="1"/>
              </a:xfrm>
              <a:custGeom>
                <a:avLst/>
                <a:gdLst/>
                <a:ahLst/>
                <a:cxnLst>
                  <a:cxn ang="0">
                    <a:pos x="0" y="2"/>
                  </a:cxn>
                  <a:cxn ang="0">
                    <a:pos x="4" y="0"/>
                  </a:cxn>
                  <a:cxn ang="0">
                    <a:pos x="0" y="2"/>
                  </a:cxn>
                </a:cxnLst>
                <a:rect l="0" t="0" r="r" b="b"/>
                <a:pathLst>
                  <a:path w="4" h="2">
                    <a:moveTo>
                      <a:pt x="0" y="2"/>
                    </a:moveTo>
                    <a:cubicBezTo>
                      <a:pt x="2" y="1"/>
                      <a:pt x="3" y="1"/>
                      <a:pt x="4" y="0"/>
                    </a:cubicBezTo>
                    <a:cubicBezTo>
                      <a:pt x="3" y="1"/>
                      <a:pt x="2"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60" name="Freeform 24"/>
              <p:cNvSpPr/>
              <p:nvPr/>
            </p:nvSpPr>
            <p:spPr bwMode="auto">
              <a:xfrm>
                <a:off x="4212" y="2493"/>
                <a:ext cx="1" cy="0"/>
              </a:xfrm>
              <a:custGeom>
                <a:avLst/>
                <a:gdLst/>
                <a:ahLst/>
                <a:cxnLst>
                  <a:cxn ang="0">
                    <a:pos x="0" y="2"/>
                  </a:cxn>
                  <a:cxn ang="0">
                    <a:pos x="4" y="0"/>
                  </a:cxn>
                  <a:cxn ang="0">
                    <a:pos x="0" y="2"/>
                  </a:cxn>
                </a:cxnLst>
                <a:rect l="0" t="0" r="r" b="b"/>
                <a:pathLst>
                  <a:path w="4" h="2">
                    <a:moveTo>
                      <a:pt x="0" y="2"/>
                    </a:moveTo>
                    <a:cubicBezTo>
                      <a:pt x="1" y="1"/>
                      <a:pt x="3" y="1"/>
                      <a:pt x="4" y="0"/>
                    </a:cubicBezTo>
                    <a:cubicBezTo>
                      <a:pt x="3" y="1"/>
                      <a:pt x="1"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61" name="Freeform 25"/>
              <p:cNvSpPr/>
              <p:nvPr/>
            </p:nvSpPr>
            <p:spPr bwMode="auto">
              <a:xfrm>
                <a:off x="4222" y="2491"/>
                <a:ext cx="1" cy="0"/>
              </a:xfrm>
              <a:custGeom>
                <a:avLst/>
                <a:gdLst/>
                <a:ahLst/>
                <a:cxnLst>
                  <a:cxn ang="0">
                    <a:pos x="0" y="1"/>
                  </a:cxn>
                  <a:cxn ang="0">
                    <a:pos x="4" y="0"/>
                  </a:cxn>
                  <a:cxn ang="0">
                    <a:pos x="0" y="1"/>
                  </a:cxn>
                </a:cxnLst>
                <a:rect l="0" t="0" r="r" b="b"/>
                <a:pathLst>
                  <a:path w="4" h="1">
                    <a:moveTo>
                      <a:pt x="0" y="1"/>
                    </a:moveTo>
                    <a:cubicBezTo>
                      <a:pt x="1" y="1"/>
                      <a:pt x="2" y="0"/>
                      <a:pt x="4" y="0"/>
                    </a:cubicBezTo>
                    <a:cubicBezTo>
                      <a:pt x="2" y="0"/>
                      <a:pt x="1"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62" name="Freeform 26"/>
              <p:cNvSpPr/>
              <p:nvPr/>
            </p:nvSpPr>
            <p:spPr bwMode="auto">
              <a:xfrm>
                <a:off x="4219" y="2491"/>
                <a:ext cx="1" cy="0"/>
              </a:xfrm>
              <a:custGeom>
                <a:avLst/>
                <a:gdLst/>
                <a:ahLst/>
                <a:cxnLst>
                  <a:cxn ang="0">
                    <a:pos x="0" y="0"/>
                  </a:cxn>
                  <a:cxn ang="0">
                    <a:pos x="4" y="0"/>
                  </a:cxn>
                  <a:cxn ang="0">
                    <a:pos x="0" y="0"/>
                  </a:cxn>
                </a:cxnLst>
                <a:rect l="0" t="0" r="r" b="b"/>
                <a:pathLst>
                  <a:path w="4">
                    <a:moveTo>
                      <a:pt x="0" y="0"/>
                    </a:moveTo>
                    <a:cubicBezTo>
                      <a:pt x="2" y="0"/>
                      <a:pt x="3" y="0"/>
                      <a:pt x="4" y="0"/>
                    </a:cubicBezTo>
                    <a:cubicBezTo>
                      <a:pt x="3" y="0"/>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63" name="Freeform 27"/>
              <p:cNvSpPr/>
              <p:nvPr/>
            </p:nvSpPr>
            <p:spPr bwMode="auto">
              <a:xfrm>
                <a:off x="4224" y="2491"/>
                <a:ext cx="1" cy="0"/>
              </a:xfrm>
              <a:custGeom>
                <a:avLst/>
                <a:gdLst/>
                <a:ahLst/>
                <a:cxnLst>
                  <a:cxn ang="0">
                    <a:pos x="0" y="0"/>
                  </a:cxn>
                  <a:cxn ang="0">
                    <a:pos x="3" y="0"/>
                  </a:cxn>
                  <a:cxn ang="0">
                    <a:pos x="0" y="0"/>
                  </a:cxn>
                </a:cxnLst>
                <a:rect l="0" t="0" r="r" b="b"/>
                <a:pathLst>
                  <a:path w="3">
                    <a:moveTo>
                      <a:pt x="0" y="0"/>
                    </a:moveTo>
                    <a:cubicBezTo>
                      <a:pt x="1" y="0"/>
                      <a:pt x="2" y="0"/>
                      <a:pt x="3" y="0"/>
                    </a:cubicBezTo>
                    <a:cubicBezTo>
                      <a:pt x="2" y="0"/>
                      <a:pt x="1"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64" name="Freeform 28"/>
              <p:cNvSpPr/>
              <p:nvPr/>
            </p:nvSpPr>
            <p:spPr bwMode="auto">
              <a:xfrm>
                <a:off x="4217" y="2491"/>
                <a:ext cx="1" cy="0"/>
              </a:xfrm>
              <a:custGeom>
                <a:avLst/>
                <a:gdLst/>
                <a:ahLst/>
                <a:cxnLst>
                  <a:cxn ang="0">
                    <a:pos x="0" y="1"/>
                  </a:cxn>
                  <a:cxn ang="0">
                    <a:pos x="4" y="0"/>
                  </a:cxn>
                  <a:cxn ang="0">
                    <a:pos x="0" y="1"/>
                  </a:cxn>
                </a:cxnLst>
                <a:rect l="0" t="0" r="r" b="b"/>
                <a:pathLst>
                  <a:path w="4" h="1">
                    <a:moveTo>
                      <a:pt x="0" y="1"/>
                    </a:moveTo>
                    <a:cubicBezTo>
                      <a:pt x="1" y="1"/>
                      <a:pt x="3" y="1"/>
                      <a:pt x="4" y="0"/>
                    </a:cubicBezTo>
                    <a:cubicBezTo>
                      <a:pt x="3" y="1"/>
                      <a:pt x="1"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65" name="Freeform 29"/>
              <p:cNvSpPr/>
              <p:nvPr/>
            </p:nvSpPr>
            <p:spPr bwMode="auto">
              <a:xfrm>
                <a:off x="4227" y="249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66" name="Freeform 30"/>
              <p:cNvSpPr/>
              <p:nvPr/>
            </p:nvSpPr>
            <p:spPr bwMode="auto">
              <a:xfrm>
                <a:off x="4232" y="2491"/>
                <a:ext cx="1" cy="0"/>
              </a:xfrm>
              <a:custGeom>
                <a:avLst/>
                <a:gdLst/>
                <a:ahLst/>
                <a:cxnLst>
                  <a:cxn ang="0">
                    <a:pos x="0" y="0"/>
                  </a:cxn>
                  <a:cxn ang="0">
                    <a:pos x="4" y="1"/>
                  </a:cxn>
                  <a:cxn ang="0">
                    <a:pos x="0" y="0"/>
                  </a:cxn>
                </a:cxnLst>
                <a:rect l="0" t="0" r="r" b="b"/>
                <a:pathLst>
                  <a:path w="4" h="1">
                    <a:moveTo>
                      <a:pt x="0" y="0"/>
                    </a:moveTo>
                    <a:cubicBezTo>
                      <a:pt x="1" y="0"/>
                      <a:pt x="2" y="1"/>
                      <a:pt x="4" y="1"/>
                    </a:cubicBezTo>
                    <a:cubicBezTo>
                      <a:pt x="2" y="1"/>
                      <a:pt x="1"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67" name="Freeform 31"/>
              <p:cNvSpPr/>
              <p:nvPr/>
            </p:nvSpPr>
            <p:spPr bwMode="auto">
              <a:xfrm>
                <a:off x="4208" y="2494"/>
                <a:ext cx="1" cy="0"/>
              </a:xfrm>
              <a:custGeom>
                <a:avLst/>
                <a:gdLst/>
                <a:ahLst/>
                <a:cxnLst>
                  <a:cxn ang="0">
                    <a:pos x="0" y="2"/>
                  </a:cxn>
                  <a:cxn ang="0">
                    <a:pos x="4" y="0"/>
                  </a:cxn>
                  <a:cxn ang="0">
                    <a:pos x="0" y="2"/>
                  </a:cxn>
                </a:cxnLst>
                <a:rect l="0" t="0" r="r" b="b"/>
                <a:pathLst>
                  <a:path w="4" h="2">
                    <a:moveTo>
                      <a:pt x="0" y="2"/>
                    </a:moveTo>
                    <a:cubicBezTo>
                      <a:pt x="1" y="1"/>
                      <a:pt x="2" y="1"/>
                      <a:pt x="4" y="0"/>
                    </a:cubicBezTo>
                    <a:cubicBezTo>
                      <a:pt x="2" y="1"/>
                      <a:pt x="1"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68" name="Freeform 32"/>
              <p:cNvSpPr/>
              <p:nvPr/>
            </p:nvSpPr>
            <p:spPr bwMode="auto">
              <a:xfrm>
                <a:off x="4197" y="2500"/>
                <a:ext cx="1" cy="1"/>
              </a:xfrm>
              <a:custGeom>
                <a:avLst/>
                <a:gdLst/>
                <a:ahLst/>
                <a:cxnLst>
                  <a:cxn ang="0">
                    <a:pos x="0" y="3"/>
                  </a:cxn>
                  <a:cxn ang="0">
                    <a:pos x="4" y="0"/>
                  </a:cxn>
                  <a:cxn ang="0">
                    <a:pos x="0" y="3"/>
                  </a:cxn>
                </a:cxnLst>
                <a:rect l="0" t="0" r="r" b="b"/>
                <a:pathLst>
                  <a:path w="4" h="3">
                    <a:moveTo>
                      <a:pt x="0" y="3"/>
                    </a:moveTo>
                    <a:cubicBezTo>
                      <a:pt x="1" y="2"/>
                      <a:pt x="3" y="1"/>
                      <a:pt x="4" y="0"/>
                    </a:cubicBezTo>
                    <a:cubicBezTo>
                      <a:pt x="3" y="1"/>
                      <a:pt x="1" y="2"/>
                      <a:pt x="0" y="3"/>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69" name="Freeform 33"/>
              <p:cNvSpPr/>
              <p:nvPr/>
            </p:nvSpPr>
            <p:spPr bwMode="auto">
              <a:xfrm>
                <a:off x="4230" y="2491"/>
                <a:ext cx="1" cy="0"/>
              </a:xfrm>
              <a:custGeom>
                <a:avLst/>
                <a:gdLst/>
                <a:ahLst/>
                <a:cxnLst>
                  <a:cxn ang="0">
                    <a:pos x="0" y="0"/>
                  </a:cxn>
                  <a:cxn ang="0">
                    <a:pos x="4" y="0"/>
                  </a:cxn>
                  <a:cxn ang="0">
                    <a:pos x="0" y="0"/>
                  </a:cxn>
                </a:cxnLst>
                <a:rect l="0" t="0" r="r" b="b"/>
                <a:pathLst>
                  <a:path w="4">
                    <a:moveTo>
                      <a:pt x="0" y="0"/>
                    </a:moveTo>
                    <a:cubicBezTo>
                      <a:pt x="2" y="0"/>
                      <a:pt x="3" y="0"/>
                      <a:pt x="4" y="0"/>
                    </a:cubicBezTo>
                    <a:cubicBezTo>
                      <a:pt x="3" y="0"/>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70" name="Freeform 34"/>
              <p:cNvSpPr/>
              <p:nvPr/>
            </p:nvSpPr>
            <p:spPr bwMode="auto">
              <a:xfrm>
                <a:off x="4234" y="2491"/>
                <a:ext cx="1" cy="0"/>
              </a:xfrm>
              <a:custGeom>
                <a:avLst/>
                <a:gdLst/>
                <a:ahLst/>
                <a:cxnLst>
                  <a:cxn ang="0">
                    <a:pos x="0" y="0"/>
                  </a:cxn>
                  <a:cxn ang="0">
                    <a:pos x="4" y="0"/>
                  </a:cxn>
                  <a:cxn ang="0">
                    <a:pos x="0" y="0"/>
                  </a:cxn>
                </a:cxnLst>
                <a:rect l="0" t="0" r="r" b="b"/>
                <a:pathLst>
                  <a:path w="4">
                    <a:moveTo>
                      <a:pt x="0" y="0"/>
                    </a:moveTo>
                    <a:cubicBezTo>
                      <a:pt x="1" y="0"/>
                      <a:pt x="3" y="0"/>
                      <a:pt x="4" y="0"/>
                    </a:cubicBezTo>
                    <a:cubicBezTo>
                      <a:pt x="3" y="0"/>
                      <a:pt x="1"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71" name="Freeform 35"/>
              <p:cNvSpPr/>
              <p:nvPr/>
            </p:nvSpPr>
            <p:spPr bwMode="auto">
              <a:xfrm>
                <a:off x="4244" y="2493"/>
                <a:ext cx="1" cy="0"/>
              </a:xfrm>
              <a:custGeom>
                <a:avLst/>
                <a:gdLst/>
                <a:ahLst/>
                <a:cxnLst>
                  <a:cxn ang="0">
                    <a:pos x="0" y="0"/>
                  </a:cxn>
                  <a:cxn ang="0">
                    <a:pos x="4" y="2"/>
                  </a:cxn>
                  <a:cxn ang="0">
                    <a:pos x="0" y="0"/>
                  </a:cxn>
                </a:cxnLst>
                <a:rect l="0" t="0" r="r" b="b"/>
                <a:pathLst>
                  <a:path w="4" h="2">
                    <a:moveTo>
                      <a:pt x="0" y="0"/>
                    </a:moveTo>
                    <a:cubicBezTo>
                      <a:pt x="1" y="1"/>
                      <a:pt x="2" y="1"/>
                      <a:pt x="4" y="2"/>
                    </a:cubicBezTo>
                    <a:cubicBezTo>
                      <a:pt x="2" y="1"/>
                      <a:pt x="1"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72" name="Freeform 36"/>
              <p:cNvSpPr/>
              <p:nvPr/>
            </p:nvSpPr>
            <p:spPr bwMode="auto">
              <a:xfrm>
                <a:off x="4187" y="2504"/>
                <a:ext cx="6" cy="8"/>
              </a:xfrm>
              <a:custGeom>
                <a:avLst/>
                <a:gdLst/>
                <a:ahLst/>
                <a:cxnLst>
                  <a:cxn ang="0">
                    <a:pos x="29" y="0"/>
                  </a:cxn>
                  <a:cxn ang="0">
                    <a:pos x="0" y="34"/>
                  </a:cxn>
                  <a:cxn ang="0">
                    <a:pos x="29" y="0"/>
                  </a:cxn>
                </a:cxnLst>
                <a:rect l="0" t="0" r="r" b="b"/>
                <a:pathLst>
                  <a:path w="29" h="34">
                    <a:moveTo>
                      <a:pt x="29" y="0"/>
                    </a:moveTo>
                    <a:cubicBezTo>
                      <a:pt x="18" y="10"/>
                      <a:pt x="9" y="22"/>
                      <a:pt x="0" y="34"/>
                    </a:cubicBezTo>
                    <a:cubicBezTo>
                      <a:pt x="9" y="22"/>
                      <a:pt x="18" y="10"/>
                      <a:pt x="29"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73" name="Freeform 37"/>
              <p:cNvSpPr/>
              <p:nvPr/>
            </p:nvSpPr>
            <p:spPr bwMode="auto">
              <a:xfrm>
                <a:off x="4271" y="2518"/>
                <a:ext cx="4" cy="12"/>
              </a:xfrm>
              <a:custGeom>
                <a:avLst/>
                <a:gdLst/>
                <a:ahLst/>
                <a:cxnLst>
                  <a:cxn ang="0">
                    <a:pos x="0" y="0"/>
                  </a:cxn>
                  <a:cxn ang="0">
                    <a:pos x="19" y="51"/>
                  </a:cxn>
                  <a:cxn ang="0">
                    <a:pos x="0" y="0"/>
                  </a:cxn>
                </a:cxnLst>
                <a:rect l="0" t="0" r="r" b="b"/>
                <a:pathLst>
                  <a:path w="19" h="51">
                    <a:moveTo>
                      <a:pt x="0" y="0"/>
                    </a:moveTo>
                    <a:cubicBezTo>
                      <a:pt x="9" y="16"/>
                      <a:pt x="15" y="33"/>
                      <a:pt x="19" y="51"/>
                    </a:cubicBezTo>
                    <a:cubicBezTo>
                      <a:pt x="15" y="33"/>
                      <a:pt x="9" y="16"/>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74" name="Freeform 38"/>
              <p:cNvSpPr/>
              <p:nvPr/>
            </p:nvSpPr>
            <p:spPr bwMode="auto">
              <a:xfrm>
                <a:off x="4270" y="2516"/>
                <a:ext cx="1" cy="1"/>
              </a:xfrm>
              <a:custGeom>
                <a:avLst/>
                <a:gdLst/>
                <a:ahLst/>
                <a:cxnLst>
                  <a:cxn ang="0">
                    <a:pos x="0" y="0"/>
                  </a:cxn>
                  <a:cxn ang="0">
                    <a:pos x="4" y="7"/>
                  </a:cxn>
                  <a:cxn ang="0">
                    <a:pos x="0" y="0"/>
                  </a:cxn>
                </a:cxnLst>
                <a:rect l="0" t="0" r="r" b="b"/>
                <a:pathLst>
                  <a:path w="4" h="7">
                    <a:moveTo>
                      <a:pt x="0" y="0"/>
                    </a:moveTo>
                    <a:cubicBezTo>
                      <a:pt x="1" y="2"/>
                      <a:pt x="3" y="5"/>
                      <a:pt x="4" y="7"/>
                    </a:cubicBezTo>
                    <a:cubicBezTo>
                      <a:pt x="3" y="5"/>
                      <a:pt x="1" y="2"/>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75" name="Freeform 39"/>
              <p:cNvSpPr/>
              <p:nvPr/>
            </p:nvSpPr>
            <p:spPr bwMode="auto">
              <a:xfrm>
                <a:off x="4186" y="2512"/>
                <a:ext cx="1" cy="2"/>
              </a:xfrm>
              <a:custGeom>
                <a:avLst/>
                <a:gdLst/>
                <a:ahLst/>
                <a:cxnLst>
                  <a:cxn ang="0">
                    <a:pos x="0" y="7"/>
                  </a:cxn>
                  <a:cxn ang="0">
                    <a:pos x="4" y="0"/>
                  </a:cxn>
                  <a:cxn ang="0">
                    <a:pos x="0" y="7"/>
                  </a:cxn>
                </a:cxnLst>
                <a:rect l="0" t="0" r="r" b="b"/>
                <a:pathLst>
                  <a:path w="4" h="7">
                    <a:moveTo>
                      <a:pt x="0" y="7"/>
                    </a:moveTo>
                    <a:cubicBezTo>
                      <a:pt x="1" y="4"/>
                      <a:pt x="3" y="2"/>
                      <a:pt x="4" y="0"/>
                    </a:cubicBezTo>
                    <a:cubicBezTo>
                      <a:pt x="3" y="2"/>
                      <a:pt x="1" y="4"/>
                      <a:pt x="0" y="7"/>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76" name="Freeform 40"/>
              <p:cNvSpPr/>
              <p:nvPr/>
            </p:nvSpPr>
            <p:spPr bwMode="auto">
              <a:xfrm>
                <a:off x="4264" y="2507"/>
                <a:ext cx="6" cy="8"/>
              </a:xfrm>
              <a:custGeom>
                <a:avLst/>
                <a:gdLst/>
                <a:ahLst/>
                <a:cxnLst>
                  <a:cxn ang="0">
                    <a:pos x="0" y="0"/>
                  </a:cxn>
                  <a:cxn ang="0">
                    <a:pos x="26" y="36"/>
                  </a:cxn>
                  <a:cxn ang="0">
                    <a:pos x="0" y="0"/>
                  </a:cxn>
                </a:cxnLst>
                <a:rect l="0" t="0" r="r" b="b"/>
                <a:pathLst>
                  <a:path w="26" h="36">
                    <a:moveTo>
                      <a:pt x="0" y="0"/>
                    </a:moveTo>
                    <a:cubicBezTo>
                      <a:pt x="10" y="11"/>
                      <a:pt x="18" y="23"/>
                      <a:pt x="26" y="36"/>
                    </a:cubicBezTo>
                    <a:cubicBezTo>
                      <a:pt x="18" y="23"/>
                      <a:pt x="10" y="1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77" name="Freeform 41"/>
              <p:cNvSpPr/>
              <p:nvPr/>
            </p:nvSpPr>
            <p:spPr bwMode="auto">
              <a:xfrm>
                <a:off x="4263" y="2506"/>
                <a:ext cx="1" cy="1"/>
              </a:xfrm>
              <a:custGeom>
                <a:avLst/>
                <a:gdLst/>
                <a:ahLst/>
                <a:cxnLst>
                  <a:cxn ang="0">
                    <a:pos x="0" y="0"/>
                  </a:cxn>
                  <a:cxn ang="0">
                    <a:pos x="4" y="5"/>
                  </a:cxn>
                  <a:cxn ang="0">
                    <a:pos x="0" y="0"/>
                  </a:cxn>
                </a:cxnLst>
                <a:rect l="0" t="0" r="r" b="b"/>
                <a:pathLst>
                  <a:path w="4" h="5">
                    <a:moveTo>
                      <a:pt x="0" y="0"/>
                    </a:moveTo>
                    <a:cubicBezTo>
                      <a:pt x="1" y="2"/>
                      <a:pt x="3" y="4"/>
                      <a:pt x="4" y="5"/>
                    </a:cubicBezTo>
                    <a:cubicBezTo>
                      <a:pt x="3" y="4"/>
                      <a:pt x="1" y="2"/>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78" name="Freeform 42"/>
              <p:cNvSpPr/>
              <p:nvPr/>
            </p:nvSpPr>
            <p:spPr bwMode="auto">
              <a:xfrm>
                <a:off x="4183" y="2515"/>
                <a:ext cx="1" cy="2"/>
              </a:xfrm>
              <a:custGeom>
                <a:avLst/>
                <a:gdLst/>
                <a:ahLst/>
                <a:cxnLst>
                  <a:cxn ang="0">
                    <a:pos x="0" y="7"/>
                  </a:cxn>
                  <a:cxn ang="0">
                    <a:pos x="4" y="0"/>
                  </a:cxn>
                  <a:cxn ang="0">
                    <a:pos x="0" y="7"/>
                  </a:cxn>
                </a:cxnLst>
                <a:rect l="0" t="0" r="r" b="b"/>
                <a:pathLst>
                  <a:path w="4" h="7">
                    <a:moveTo>
                      <a:pt x="0" y="7"/>
                    </a:moveTo>
                    <a:cubicBezTo>
                      <a:pt x="1" y="5"/>
                      <a:pt x="3" y="2"/>
                      <a:pt x="4" y="0"/>
                    </a:cubicBezTo>
                    <a:cubicBezTo>
                      <a:pt x="3" y="2"/>
                      <a:pt x="1" y="5"/>
                      <a:pt x="0" y="7"/>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79" name="Freeform 43"/>
              <p:cNvSpPr>
                <a:spLocks noEditPoints="1"/>
              </p:cNvSpPr>
              <p:nvPr/>
            </p:nvSpPr>
            <p:spPr bwMode="auto">
              <a:xfrm>
                <a:off x="3227" y="2040"/>
                <a:ext cx="1276" cy="566"/>
              </a:xfrm>
              <a:custGeom>
                <a:avLst/>
                <a:gdLst/>
                <a:ahLst/>
                <a:cxnLst>
                  <a:cxn ang="0">
                    <a:pos x="4833" y="1102"/>
                  </a:cxn>
                  <a:cxn ang="0">
                    <a:pos x="4881" y="544"/>
                  </a:cxn>
                  <a:cxn ang="0">
                    <a:pos x="4192" y="171"/>
                  </a:cxn>
                  <a:cxn ang="0">
                    <a:pos x="3726" y="462"/>
                  </a:cxn>
                  <a:cxn ang="0">
                    <a:pos x="5459" y="159"/>
                  </a:cxn>
                  <a:cxn ang="0">
                    <a:pos x="5492" y="17"/>
                  </a:cxn>
                  <a:cxn ang="0">
                    <a:pos x="3873" y="4"/>
                  </a:cxn>
                  <a:cxn ang="0">
                    <a:pos x="621" y="256"/>
                  </a:cxn>
                  <a:cxn ang="0">
                    <a:pos x="102" y="1005"/>
                  </a:cxn>
                  <a:cxn ang="0">
                    <a:pos x="1886" y="1592"/>
                  </a:cxn>
                  <a:cxn ang="0">
                    <a:pos x="2820" y="2352"/>
                  </a:cxn>
                  <a:cxn ang="0">
                    <a:pos x="3281" y="2472"/>
                  </a:cxn>
                  <a:cxn ang="0">
                    <a:pos x="3353" y="2232"/>
                  </a:cxn>
                  <a:cxn ang="0">
                    <a:pos x="3646" y="2159"/>
                  </a:cxn>
                  <a:cxn ang="0">
                    <a:pos x="5143" y="2178"/>
                  </a:cxn>
                  <a:cxn ang="0">
                    <a:pos x="5388" y="2344"/>
                  </a:cxn>
                  <a:cxn ang="0">
                    <a:pos x="5604" y="2323"/>
                  </a:cxn>
                  <a:cxn ang="0">
                    <a:pos x="5593" y="1131"/>
                  </a:cxn>
                  <a:cxn ang="0">
                    <a:pos x="193" y="920"/>
                  </a:cxn>
                  <a:cxn ang="0">
                    <a:pos x="1006" y="880"/>
                  </a:cxn>
                  <a:cxn ang="0">
                    <a:pos x="1022" y="773"/>
                  </a:cxn>
                  <a:cxn ang="0">
                    <a:pos x="580" y="437"/>
                  </a:cxn>
                  <a:cxn ang="0">
                    <a:pos x="1022" y="773"/>
                  </a:cxn>
                  <a:cxn ang="0">
                    <a:pos x="1173" y="1093"/>
                  </a:cxn>
                  <a:cxn ang="0">
                    <a:pos x="1172" y="905"/>
                  </a:cxn>
                  <a:cxn ang="0">
                    <a:pos x="1584" y="1172"/>
                  </a:cxn>
                  <a:cxn ang="0">
                    <a:pos x="1196" y="800"/>
                  </a:cxn>
                  <a:cxn ang="0">
                    <a:pos x="1697" y="448"/>
                  </a:cxn>
                  <a:cxn ang="0">
                    <a:pos x="2297" y="1299"/>
                  </a:cxn>
                  <a:cxn ang="0">
                    <a:pos x="1753" y="1008"/>
                  </a:cxn>
                  <a:cxn ang="0">
                    <a:pos x="2297" y="1299"/>
                  </a:cxn>
                  <a:cxn ang="0">
                    <a:pos x="1852" y="448"/>
                  </a:cxn>
                  <a:cxn ang="0">
                    <a:pos x="2341" y="980"/>
                  </a:cxn>
                  <a:cxn ang="0">
                    <a:pos x="2876" y="1416"/>
                  </a:cxn>
                  <a:cxn ang="0">
                    <a:pos x="2465" y="1136"/>
                  </a:cxn>
                  <a:cxn ang="0">
                    <a:pos x="2876" y="1416"/>
                  </a:cxn>
                  <a:cxn ang="0">
                    <a:pos x="2599" y="448"/>
                  </a:cxn>
                  <a:cxn ang="0">
                    <a:pos x="2928" y="1081"/>
                  </a:cxn>
                  <a:cxn ang="0">
                    <a:pos x="3462" y="1501"/>
                  </a:cxn>
                  <a:cxn ang="0">
                    <a:pos x="3048" y="1237"/>
                  </a:cxn>
                  <a:cxn ang="0">
                    <a:pos x="3462" y="1501"/>
                  </a:cxn>
                  <a:cxn ang="0">
                    <a:pos x="3084" y="1104"/>
                  </a:cxn>
                  <a:cxn ang="0">
                    <a:pos x="3511" y="448"/>
                  </a:cxn>
                  <a:cxn ang="0">
                    <a:pos x="3612" y="1020"/>
                  </a:cxn>
                </a:cxnLst>
                <a:rect l="0" t="0" r="r" b="b"/>
                <a:pathLst>
                  <a:path w="5604" h="2472">
                    <a:moveTo>
                      <a:pt x="5593" y="1131"/>
                    </a:moveTo>
                    <a:cubicBezTo>
                      <a:pt x="4833" y="1102"/>
                      <a:pt x="4833" y="1102"/>
                      <a:pt x="4833" y="1102"/>
                    </a:cubicBezTo>
                    <a:cubicBezTo>
                      <a:pt x="4823" y="550"/>
                      <a:pt x="4823" y="550"/>
                      <a:pt x="4823" y="550"/>
                    </a:cubicBezTo>
                    <a:cubicBezTo>
                      <a:pt x="4881" y="544"/>
                      <a:pt x="4881" y="544"/>
                      <a:pt x="4881" y="544"/>
                    </a:cubicBezTo>
                    <a:cubicBezTo>
                      <a:pt x="4881" y="544"/>
                      <a:pt x="5357" y="225"/>
                      <a:pt x="5441" y="171"/>
                    </a:cubicBezTo>
                    <a:cubicBezTo>
                      <a:pt x="4192" y="171"/>
                      <a:pt x="4192" y="171"/>
                      <a:pt x="4192" y="171"/>
                    </a:cubicBezTo>
                    <a:cubicBezTo>
                      <a:pt x="3732" y="472"/>
                      <a:pt x="3732" y="472"/>
                      <a:pt x="3732" y="472"/>
                    </a:cubicBezTo>
                    <a:cubicBezTo>
                      <a:pt x="3726" y="462"/>
                      <a:pt x="3726" y="462"/>
                      <a:pt x="3726" y="462"/>
                    </a:cubicBezTo>
                    <a:cubicBezTo>
                      <a:pt x="4189" y="159"/>
                      <a:pt x="4189" y="159"/>
                      <a:pt x="4189" y="159"/>
                    </a:cubicBezTo>
                    <a:cubicBezTo>
                      <a:pt x="5459" y="159"/>
                      <a:pt x="5459" y="159"/>
                      <a:pt x="5459" y="159"/>
                    </a:cubicBezTo>
                    <a:cubicBezTo>
                      <a:pt x="5499" y="132"/>
                      <a:pt x="5492" y="115"/>
                      <a:pt x="5492" y="115"/>
                    </a:cubicBezTo>
                    <a:cubicBezTo>
                      <a:pt x="5492" y="115"/>
                      <a:pt x="5492" y="33"/>
                      <a:pt x="5492" y="17"/>
                    </a:cubicBezTo>
                    <a:cubicBezTo>
                      <a:pt x="5492" y="0"/>
                      <a:pt x="5470" y="1"/>
                      <a:pt x="5470" y="1"/>
                    </a:cubicBezTo>
                    <a:cubicBezTo>
                      <a:pt x="3873" y="4"/>
                      <a:pt x="3873" y="4"/>
                      <a:pt x="3873" y="4"/>
                    </a:cubicBezTo>
                    <a:cubicBezTo>
                      <a:pt x="3421" y="256"/>
                      <a:pt x="3421" y="256"/>
                      <a:pt x="3421" y="256"/>
                    </a:cubicBezTo>
                    <a:cubicBezTo>
                      <a:pt x="621" y="256"/>
                      <a:pt x="621" y="256"/>
                      <a:pt x="621" y="256"/>
                    </a:cubicBezTo>
                    <a:cubicBezTo>
                      <a:pt x="621" y="256"/>
                      <a:pt x="102" y="795"/>
                      <a:pt x="51" y="880"/>
                    </a:cubicBezTo>
                    <a:cubicBezTo>
                      <a:pt x="0" y="965"/>
                      <a:pt x="102" y="1005"/>
                      <a:pt x="102" y="1005"/>
                    </a:cubicBezTo>
                    <a:cubicBezTo>
                      <a:pt x="1292" y="1280"/>
                      <a:pt x="1292" y="1280"/>
                      <a:pt x="1292" y="1280"/>
                    </a:cubicBezTo>
                    <a:cubicBezTo>
                      <a:pt x="1886" y="1592"/>
                      <a:pt x="1886" y="1592"/>
                      <a:pt x="1886" y="1592"/>
                    </a:cubicBezTo>
                    <a:cubicBezTo>
                      <a:pt x="2624" y="2317"/>
                      <a:pt x="2624" y="2317"/>
                      <a:pt x="2624" y="2317"/>
                    </a:cubicBezTo>
                    <a:cubicBezTo>
                      <a:pt x="2820" y="2352"/>
                      <a:pt x="2820" y="2352"/>
                      <a:pt x="2820" y="2352"/>
                    </a:cubicBezTo>
                    <a:cubicBezTo>
                      <a:pt x="2820" y="2472"/>
                      <a:pt x="2820" y="2472"/>
                      <a:pt x="2820" y="2472"/>
                    </a:cubicBezTo>
                    <a:cubicBezTo>
                      <a:pt x="3281" y="2472"/>
                      <a:pt x="3281" y="2472"/>
                      <a:pt x="3281" y="2472"/>
                    </a:cubicBezTo>
                    <a:cubicBezTo>
                      <a:pt x="3357" y="2420"/>
                      <a:pt x="3357" y="2420"/>
                      <a:pt x="3357" y="2420"/>
                    </a:cubicBezTo>
                    <a:cubicBezTo>
                      <a:pt x="3353" y="2232"/>
                      <a:pt x="3353" y="2232"/>
                      <a:pt x="3353" y="2232"/>
                    </a:cubicBezTo>
                    <a:cubicBezTo>
                      <a:pt x="3433" y="2164"/>
                      <a:pt x="3433" y="2164"/>
                      <a:pt x="3433" y="2164"/>
                    </a:cubicBezTo>
                    <a:cubicBezTo>
                      <a:pt x="3646" y="2159"/>
                      <a:pt x="3646" y="2159"/>
                      <a:pt x="3646" y="2159"/>
                    </a:cubicBezTo>
                    <a:cubicBezTo>
                      <a:pt x="3656" y="1754"/>
                      <a:pt x="3987" y="1429"/>
                      <a:pt x="4394" y="1429"/>
                    </a:cubicBezTo>
                    <a:cubicBezTo>
                      <a:pt x="4808" y="1429"/>
                      <a:pt x="5143" y="1764"/>
                      <a:pt x="5143" y="2178"/>
                    </a:cubicBezTo>
                    <a:cubicBezTo>
                      <a:pt x="5143" y="2202"/>
                      <a:pt x="5142" y="2226"/>
                      <a:pt x="5140" y="2249"/>
                    </a:cubicBezTo>
                    <a:cubicBezTo>
                      <a:pt x="5388" y="2344"/>
                      <a:pt x="5388" y="2344"/>
                      <a:pt x="5388" y="2344"/>
                    </a:cubicBezTo>
                    <a:cubicBezTo>
                      <a:pt x="5572" y="2344"/>
                      <a:pt x="5572" y="2344"/>
                      <a:pt x="5572" y="2344"/>
                    </a:cubicBezTo>
                    <a:cubicBezTo>
                      <a:pt x="5604" y="2323"/>
                      <a:pt x="5604" y="2323"/>
                      <a:pt x="5604" y="2323"/>
                    </a:cubicBezTo>
                    <a:cubicBezTo>
                      <a:pt x="5604" y="2211"/>
                      <a:pt x="5604" y="2211"/>
                      <a:pt x="5604" y="2211"/>
                    </a:cubicBezTo>
                    <a:lnTo>
                      <a:pt x="5593" y="1131"/>
                    </a:lnTo>
                    <a:close/>
                    <a:moveTo>
                      <a:pt x="1006" y="1069"/>
                    </a:moveTo>
                    <a:cubicBezTo>
                      <a:pt x="193" y="920"/>
                      <a:pt x="193" y="920"/>
                      <a:pt x="193" y="920"/>
                    </a:cubicBezTo>
                    <a:cubicBezTo>
                      <a:pt x="150" y="875"/>
                      <a:pt x="290" y="741"/>
                      <a:pt x="290" y="741"/>
                    </a:cubicBezTo>
                    <a:cubicBezTo>
                      <a:pt x="1006" y="880"/>
                      <a:pt x="1006" y="880"/>
                      <a:pt x="1006" y="880"/>
                    </a:cubicBezTo>
                    <a:lnTo>
                      <a:pt x="1006" y="1069"/>
                    </a:lnTo>
                    <a:close/>
                    <a:moveTo>
                      <a:pt x="1022" y="773"/>
                    </a:moveTo>
                    <a:cubicBezTo>
                      <a:pt x="382" y="651"/>
                      <a:pt x="382" y="651"/>
                      <a:pt x="382" y="651"/>
                    </a:cubicBezTo>
                    <a:cubicBezTo>
                      <a:pt x="580" y="437"/>
                      <a:pt x="580" y="437"/>
                      <a:pt x="580" y="437"/>
                    </a:cubicBezTo>
                    <a:cubicBezTo>
                      <a:pt x="1090" y="437"/>
                      <a:pt x="1090" y="437"/>
                      <a:pt x="1090" y="437"/>
                    </a:cubicBezTo>
                    <a:lnTo>
                      <a:pt x="1022" y="773"/>
                    </a:lnTo>
                    <a:close/>
                    <a:moveTo>
                      <a:pt x="1584" y="1172"/>
                    </a:moveTo>
                    <a:cubicBezTo>
                      <a:pt x="1173" y="1093"/>
                      <a:pt x="1173" y="1093"/>
                      <a:pt x="1173" y="1093"/>
                    </a:cubicBezTo>
                    <a:cubicBezTo>
                      <a:pt x="1144" y="1065"/>
                      <a:pt x="1173" y="913"/>
                      <a:pt x="1173" y="913"/>
                    </a:cubicBezTo>
                    <a:cubicBezTo>
                      <a:pt x="1172" y="905"/>
                      <a:pt x="1172" y="905"/>
                      <a:pt x="1172" y="905"/>
                    </a:cubicBezTo>
                    <a:cubicBezTo>
                      <a:pt x="1605" y="980"/>
                      <a:pt x="1605" y="980"/>
                      <a:pt x="1605" y="980"/>
                    </a:cubicBezTo>
                    <a:lnTo>
                      <a:pt x="1584" y="1172"/>
                    </a:lnTo>
                    <a:close/>
                    <a:moveTo>
                      <a:pt x="1620" y="869"/>
                    </a:moveTo>
                    <a:cubicBezTo>
                      <a:pt x="1196" y="800"/>
                      <a:pt x="1196" y="800"/>
                      <a:pt x="1196" y="800"/>
                    </a:cubicBezTo>
                    <a:cubicBezTo>
                      <a:pt x="1252" y="448"/>
                      <a:pt x="1252" y="448"/>
                      <a:pt x="1252" y="448"/>
                    </a:cubicBezTo>
                    <a:cubicBezTo>
                      <a:pt x="1697" y="448"/>
                      <a:pt x="1697" y="448"/>
                      <a:pt x="1697" y="448"/>
                    </a:cubicBezTo>
                    <a:lnTo>
                      <a:pt x="1620" y="869"/>
                    </a:lnTo>
                    <a:close/>
                    <a:moveTo>
                      <a:pt x="2297" y="1299"/>
                    </a:moveTo>
                    <a:cubicBezTo>
                      <a:pt x="1740" y="1200"/>
                      <a:pt x="1740" y="1200"/>
                      <a:pt x="1740" y="1200"/>
                    </a:cubicBezTo>
                    <a:cubicBezTo>
                      <a:pt x="1710" y="1179"/>
                      <a:pt x="1753" y="1008"/>
                      <a:pt x="1753" y="1008"/>
                    </a:cubicBezTo>
                    <a:cubicBezTo>
                      <a:pt x="2321" y="1115"/>
                      <a:pt x="2321" y="1115"/>
                      <a:pt x="2321" y="1115"/>
                    </a:cubicBezTo>
                    <a:lnTo>
                      <a:pt x="2297" y="1299"/>
                    </a:lnTo>
                    <a:close/>
                    <a:moveTo>
                      <a:pt x="1768" y="884"/>
                    </a:moveTo>
                    <a:cubicBezTo>
                      <a:pt x="1852" y="448"/>
                      <a:pt x="1852" y="448"/>
                      <a:pt x="1852" y="448"/>
                    </a:cubicBezTo>
                    <a:cubicBezTo>
                      <a:pt x="2439" y="448"/>
                      <a:pt x="2439" y="448"/>
                      <a:pt x="2439" y="448"/>
                    </a:cubicBezTo>
                    <a:cubicBezTo>
                      <a:pt x="2341" y="980"/>
                      <a:pt x="2341" y="980"/>
                      <a:pt x="2341" y="980"/>
                    </a:cubicBezTo>
                    <a:lnTo>
                      <a:pt x="1768" y="884"/>
                    </a:lnTo>
                    <a:close/>
                    <a:moveTo>
                      <a:pt x="2876" y="1416"/>
                    </a:moveTo>
                    <a:cubicBezTo>
                      <a:pt x="2876" y="1416"/>
                      <a:pt x="2449" y="1331"/>
                      <a:pt x="2439" y="1331"/>
                    </a:cubicBezTo>
                    <a:cubicBezTo>
                      <a:pt x="2429" y="1331"/>
                      <a:pt x="2465" y="1136"/>
                      <a:pt x="2465" y="1136"/>
                    </a:cubicBezTo>
                    <a:cubicBezTo>
                      <a:pt x="2910" y="1216"/>
                      <a:pt x="2910" y="1216"/>
                      <a:pt x="2910" y="1216"/>
                    </a:cubicBezTo>
                    <a:lnTo>
                      <a:pt x="2876" y="1416"/>
                    </a:lnTo>
                    <a:close/>
                    <a:moveTo>
                      <a:pt x="2503" y="1001"/>
                    </a:moveTo>
                    <a:cubicBezTo>
                      <a:pt x="2599" y="448"/>
                      <a:pt x="2599" y="448"/>
                      <a:pt x="2599" y="448"/>
                    </a:cubicBezTo>
                    <a:cubicBezTo>
                      <a:pt x="3048" y="448"/>
                      <a:pt x="3048" y="448"/>
                      <a:pt x="3048" y="448"/>
                    </a:cubicBezTo>
                    <a:cubicBezTo>
                      <a:pt x="2928" y="1081"/>
                      <a:pt x="2928" y="1081"/>
                      <a:pt x="2928" y="1081"/>
                    </a:cubicBezTo>
                    <a:lnTo>
                      <a:pt x="2503" y="1001"/>
                    </a:lnTo>
                    <a:close/>
                    <a:moveTo>
                      <a:pt x="3462" y="1501"/>
                    </a:moveTo>
                    <a:cubicBezTo>
                      <a:pt x="3020" y="1443"/>
                      <a:pt x="3020" y="1443"/>
                      <a:pt x="3020" y="1443"/>
                    </a:cubicBezTo>
                    <a:cubicBezTo>
                      <a:pt x="3048" y="1237"/>
                      <a:pt x="3048" y="1237"/>
                      <a:pt x="3048" y="1237"/>
                    </a:cubicBezTo>
                    <a:cubicBezTo>
                      <a:pt x="3516" y="1325"/>
                      <a:pt x="3516" y="1325"/>
                      <a:pt x="3516" y="1325"/>
                    </a:cubicBezTo>
                    <a:lnTo>
                      <a:pt x="3462" y="1501"/>
                    </a:lnTo>
                    <a:close/>
                    <a:moveTo>
                      <a:pt x="3544" y="1189"/>
                    </a:moveTo>
                    <a:cubicBezTo>
                      <a:pt x="3084" y="1104"/>
                      <a:pt x="3084" y="1104"/>
                      <a:pt x="3084" y="1104"/>
                    </a:cubicBezTo>
                    <a:cubicBezTo>
                      <a:pt x="3191" y="448"/>
                      <a:pt x="3191" y="448"/>
                      <a:pt x="3191" y="448"/>
                    </a:cubicBezTo>
                    <a:cubicBezTo>
                      <a:pt x="3511" y="448"/>
                      <a:pt x="3511" y="448"/>
                      <a:pt x="3511" y="448"/>
                    </a:cubicBezTo>
                    <a:cubicBezTo>
                      <a:pt x="3612" y="743"/>
                      <a:pt x="3553" y="1020"/>
                      <a:pt x="3553" y="1020"/>
                    </a:cubicBezTo>
                    <a:cubicBezTo>
                      <a:pt x="3612" y="1020"/>
                      <a:pt x="3612" y="1020"/>
                      <a:pt x="3612" y="1020"/>
                    </a:cubicBezTo>
                    <a:lnTo>
                      <a:pt x="3544" y="1189"/>
                    </a:ln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80" name="Freeform 44"/>
              <p:cNvSpPr/>
              <p:nvPr/>
            </p:nvSpPr>
            <p:spPr bwMode="auto">
              <a:xfrm>
                <a:off x="4179" y="2517"/>
                <a:ext cx="5" cy="15"/>
              </a:xfrm>
              <a:custGeom>
                <a:avLst/>
                <a:gdLst/>
                <a:ahLst/>
                <a:cxnLst>
                  <a:cxn ang="0">
                    <a:pos x="21" y="0"/>
                  </a:cxn>
                  <a:cxn ang="0">
                    <a:pos x="0" y="63"/>
                  </a:cxn>
                  <a:cxn ang="0">
                    <a:pos x="0" y="63"/>
                  </a:cxn>
                  <a:cxn ang="0">
                    <a:pos x="21" y="0"/>
                  </a:cxn>
                </a:cxnLst>
                <a:rect l="0" t="0" r="r" b="b"/>
                <a:pathLst>
                  <a:path w="21" h="63">
                    <a:moveTo>
                      <a:pt x="21" y="0"/>
                    </a:moveTo>
                    <a:cubicBezTo>
                      <a:pt x="11" y="19"/>
                      <a:pt x="4" y="40"/>
                      <a:pt x="0" y="63"/>
                    </a:cubicBezTo>
                    <a:cubicBezTo>
                      <a:pt x="0" y="63"/>
                      <a:pt x="0" y="63"/>
                      <a:pt x="0" y="63"/>
                    </a:cubicBezTo>
                    <a:cubicBezTo>
                      <a:pt x="4" y="40"/>
                      <a:pt x="11" y="19"/>
                      <a:pt x="21"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81" name="Freeform 45"/>
              <p:cNvSpPr/>
              <p:nvPr/>
            </p:nvSpPr>
            <p:spPr bwMode="auto">
              <a:xfrm>
                <a:off x="4185" y="2514"/>
                <a:ext cx="1" cy="2"/>
              </a:xfrm>
              <a:custGeom>
                <a:avLst/>
                <a:gdLst/>
                <a:ahLst/>
                <a:cxnLst>
                  <a:cxn ang="0">
                    <a:pos x="0" y="7"/>
                  </a:cxn>
                  <a:cxn ang="0">
                    <a:pos x="4" y="0"/>
                  </a:cxn>
                  <a:cxn ang="0">
                    <a:pos x="0" y="7"/>
                  </a:cxn>
                </a:cxnLst>
                <a:rect l="0" t="0" r="r" b="b"/>
                <a:pathLst>
                  <a:path w="4" h="7">
                    <a:moveTo>
                      <a:pt x="0" y="7"/>
                    </a:moveTo>
                    <a:cubicBezTo>
                      <a:pt x="1" y="4"/>
                      <a:pt x="3" y="2"/>
                      <a:pt x="4" y="0"/>
                    </a:cubicBezTo>
                    <a:cubicBezTo>
                      <a:pt x="3" y="2"/>
                      <a:pt x="1" y="4"/>
                      <a:pt x="0" y="7"/>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82" name="Freeform 46"/>
              <p:cNvSpPr/>
              <p:nvPr/>
            </p:nvSpPr>
            <p:spPr bwMode="auto">
              <a:xfrm>
                <a:off x="4195" y="2501"/>
                <a:ext cx="1" cy="1"/>
              </a:xfrm>
              <a:custGeom>
                <a:avLst/>
                <a:gdLst/>
                <a:ahLst/>
                <a:cxnLst>
                  <a:cxn ang="0">
                    <a:pos x="0" y="4"/>
                  </a:cxn>
                  <a:cxn ang="0">
                    <a:pos x="5" y="0"/>
                  </a:cxn>
                  <a:cxn ang="0">
                    <a:pos x="0" y="4"/>
                  </a:cxn>
                </a:cxnLst>
                <a:rect l="0" t="0" r="r" b="b"/>
                <a:pathLst>
                  <a:path w="5" h="4">
                    <a:moveTo>
                      <a:pt x="0" y="4"/>
                    </a:moveTo>
                    <a:cubicBezTo>
                      <a:pt x="1" y="3"/>
                      <a:pt x="3" y="2"/>
                      <a:pt x="5" y="0"/>
                    </a:cubicBezTo>
                    <a:cubicBezTo>
                      <a:pt x="3" y="2"/>
                      <a:pt x="1" y="3"/>
                      <a:pt x="0" y="4"/>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83" name="Freeform 47"/>
              <p:cNvSpPr/>
              <p:nvPr/>
            </p:nvSpPr>
            <p:spPr bwMode="auto">
              <a:xfrm>
                <a:off x="4260" y="2503"/>
                <a:ext cx="1" cy="1"/>
              </a:xfrm>
              <a:custGeom>
                <a:avLst/>
                <a:gdLst/>
                <a:ahLst/>
                <a:cxnLst>
                  <a:cxn ang="0">
                    <a:pos x="0" y="0"/>
                  </a:cxn>
                  <a:cxn ang="0">
                    <a:pos x="5" y="5"/>
                  </a:cxn>
                  <a:cxn ang="0">
                    <a:pos x="0" y="0"/>
                  </a:cxn>
                </a:cxnLst>
                <a:rect l="0" t="0" r="r" b="b"/>
                <a:pathLst>
                  <a:path w="5" h="5">
                    <a:moveTo>
                      <a:pt x="0" y="0"/>
                    </a:moveTo>
                    <a:cubicBezTo>
                      <a:pt x="2" y="2"/>
                      <a:pt x="3" y="3"/>
                      <a:pt x="5" y="5"/>
                    </a:cubicBezTo>
                    <a:cubicBezTo>
                      <a:pt x="3" y="3"/>
                      <a:pt x="2" y="2"/>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84" name="Freeform 48"/>
              <p:cNvSpPr/>
              <p:nvPr/>
            </p:nvSpPr>
            <p:spPr bwMode="auto">
              <a:xfrm>
                <a:off x="4255" y="2499"/>
                <a:ext cx="3" cy="2"/>
              </a:xfrm>
              <a:custGeom>
                <a:avLst/>
                <a:gdLst/>
                <a:ahLst/>
                <a:cxnLst>
                  <a:cxn ang="0">
                    <a:pos x="0" y="0"/>
                  </a:cxn>
                  <a:cxn ang="0">
                    <a:pos x="12" y="10"/>
                  </a:cxn>
                  <a:cxn ang="0">
                    <a:pos x="0" y="0"/>
                  </a:cxn>
                </a:cxnLst>
                <a:rect l="0" t="0" r="r" b="b"/>
                <a:pathLst>
                  <a:path w="12" h="10">
                    <a:moveTo>
                      <a:pt x="0" y="0"/>
                    </a:moveTo>
                    <a:cubicBezTo>
                      <a:pt x="4" y="3"/>
                      <a:pt x="8" y="6"/>
                      <a:pt x="12" y="10"/>
                    </a:cubicBezTo>
                    <a:cubicBezTo>
                      <a:pt x="8" y="6"/>
                      <a:pt x="4" y="3"/>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85" name="Freeform 49"/>
              <p:cNvSpPr/>
              <p:nvPr/>
            </p:nvSpPr>
            <p:spPr bwMode="auto">
              <a:xfrm>
                <a:off x="4259" y="2502"/>
                <a:ext cx="1" cy="1"/>
              </a:xfrm>
              <a:custGeom>
                <a:avLst/>
                <a:gdLst/>
                <a:ahLst/>
                <a:cxnLst>
                  <a:cxn ang="0">
                    <a:pos x="0" y="0"/>
                  </a:cxn>
                  <a:cxn ang="0">
                    <a:pos x="5" y="4"/>
                  </a:cxn>
                  <a:cxn ang="0">
                    <a:pos x="0" y="0"/>
                  </a:cxn>
                </a:cxnLst>
                <a:rect l="0" t="0" r="r" b="b"/>
                <a:pathLst>
                  <a:path w="5" h="4">
                    <a:moveTo>
                      <a:pt x="0" y="0"/>
                    </a:moveTo>
                    <a:cubicBezTo>
                      <a:pt x="2" y="1"/>
                      <a:pt x="3" y="3"/>
                      <a:pt x="5" y="4"/>
                    </a:cubicBezTo>
                    <a:cubicBezTo>
                      <a:pt x="3" y="3"/>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86" name="Freeform 50"/>
              <p:cNvSpPr/>
              <p:nvPr/>
            </p:nvSpPr>
            <p:spPr bwMode="auto">
              <a:xfrm>
                <a:off x="4194" y="2502"/>
                <a:ext cx="1" cy="1"/>
              </a:xfrm>
              <a:custGeom>
                <a:avLst/>
                <a:gdLst/>
                <a:ahLst/>
                <a:cxnLst>
                  <a:cxn ang="0">
                    <a:pos x="0" y="5"/>
                  </a:cxn>
                  <a:cxn ang="0">
                    <a:pos x="6" y="0"/>
                  </a:cxn>
                  <a:cxn ang="0">
                    <a:pos x="0" y="5"/>
                  </a:cxn>
                </a:cxnLst>
                <a:rect l="0" t="0" r="r" b="b"/>
                <a:pathLst>
                  <a:path w="6" h="5">
                    <a:moveTo>
                      <a:pt x="0" y="5"/>
                    </a:moveTo>
                    <a:cubicBezTo>
                      <a:pt x="2" y="3"/>
                      <a:pt x="4" y="2"/>
                      <a:pt x="6" y="0"/>
                    </a:cubicBezTo>
                    <a:cubicBezTo>
                      <a:pt x="4" y="2"/>
                      <a:pt x="2" y="3"/>
                      <a:pt x="0" y="5"/>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87" name="Freeform 51"/>
              <p:cNvSpPr/>
              <p:nvPr/>
            </p:nvSpPr>
            <p:spPr bwMode="auto">
              <a:xfrm>
                <a:off x="4254" y="2498"/>
                <a:ext cx="1" cy="1"/>
              </a:xfrm>
              <a:custGeom>
                <a:avLst/>
                <a:gdLst/>
                <a:ahLst/>
                <a:cxnLst>
                  <a:cxn ang="0">
                    <a:pos x="0" y="0"/>
                  </a:cxn>
                  <a:cxn ang="0">
                    <a:pos x="5" y="3"/>
                  </a:cxn>
                  <a:cxn ang="0">
                    <a:pos x="0" y="0"/>
                  </a:cxn>
                </a:cxnLst>
                <a:rect l="0" t="0" r="r" b="b"/>
                <a:pathLst>
                  <a:path w="5" h="3">
                    <a:moveTo>
                      <a:pt x="0" y="0"/>
                    </a:moveTo>
                    <a:cubicBezTo>
                      <a:pt x="2" y="1"/>
                      <a:pt x="4" y="2"/>
                      <a:pt x="5" y="3"/>
                    </a:cubicBezTo>
                    <a:cubicBezTo>
                      <a:pt x="4" y="2"/>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88" name="Freeform 52"/>
              <p:cNvSpPr/>
              <p:nvPr/>
            </p:nvSpPr>
            <p:spPr bwMode="auto">
              <a:xfrm>
                <a:off x="4262" y="2505"/>
                <a:ext cx="1" cy="1"/>
              </a:xfrm>
              <a:custGeom>
                <a:avLst/>
                <a:gdLst/>
                <a:ahLst/>
                <a:cxnLst>
                  <a:cxn ang="0">
                    <a:pos x="0" y="0"/>
                  </a:cxn>
                  <a:cxn ang="0">
                    <a:pos x="5" y="4"/>
                  </a:cxn>
                  <a:cxn ang="0">
                    <a:pos x="0" y="0"/>
                  </a:cxn>
                </a:cxnLst>
                <a:rect l="0" t="0" r="r" b="b"/>
                <a:pathLst>
                  <a:path w="5" h="4">
                    <a:moveTo>
                      <a:pt x="0" y="0"/>
                    </a:moveTo>
                    <a:cubicBezTo>
                      <a:pt x="2" y="1"/>
                      <a:pt x="3" y="3"/>
                      <a:pt x="5" y="4"/>
                    </a:cubicBezTo>
                    <a:cubicBezTo>
                      <a:pt x="3" y="3"/>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89" name="Freeform 53"/>
              <p:cNvSpPr/>
              <p:nvPr/>
            </p:nvSpPr>
            <p:spPr bwMode="auto">
              <a:xfrm>
                <a:off x="4184" y="2515"/>
                <a:ext cx="0" cy="0"/>
              </a:xfrm>
              <a:custGeom>
                <a:avLst/>
                <a:gdLst/>
                <a:ahLst/>
                <a:cxnLst>
                  <a:cxn ang="0">
                    <a:pos x="0" y="1"/>
                  </a:cxn>
                  <a:cxn ang="0">
                    <a:pos x="1" y="0"/>
                  </a:cxn>
                  <a:cxn ang="0">
                    <a:pos x="0" y="1"/>
                  </a:cxn>
                </a:cxnLst>
                <a:rect l="0" t="0" r="r" b="b"/>
                <a:pathLst>
                  <a:path w="1" h="1">
                    <a:moveTo>
                      <a:pt x="0" y="1"/>
                    </a:moveTo>
                    <a:cubicBezTo>
                      <a:pt x="0" y="0"/>
                      <a:pt x="1" y="0"/>
                      <a:pt x="1" y="0"/>
                    </a:cubicBezTo>
                    <a:cubicBezTo>
                      <a:pt x="1" y="0"/>
                      <a:pt x="0" y="0"/>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90" name="Freeform 54"/>
              <p:cNvSpPr/>
              <p:nvPr/>
            </p:nvSpPr>
            <p:spPr bwMode="auto">
              <a:xfrm>
                <a:off x="4193" y="2504"/>
                <a:ext cx="0" cy="0"/>
              </a:xfrm>
              <a:custGeom>
                <a:avLst/>
                <a:gdLst/>
                <a:ahLst/>
                <a:cxnLst>
                  <a:cxn ang="0">
                    <a:pos x="0" y="1"/>
                  </a:cxn>
                  <a:cxn ang="0">
                    <a:pos x="1" y="0"/>
                  </a:cxn>
                  <a:cxn ang="0">
                    <a:pos x="0" y="1"/>
                  </a:cxn>
                </a:cxnLst>
                <a:rect l="0" t="0" r="r" b="b"/>
                <a:pathLst>
                  <a:path w="1" h="1">
                    <a:moveTo>
                      <a:pt x="0" y="1"/>
                    </a:moveTo>
                    <a:cubicBezTo>
                      <a:pt x="1" y="1"/>
                      <a:pt x="1" y="0"/>
                      <a:pt x="1" y="0"/>
                    </a:cubicBezTo>
                    <a:cubicBezTo>
                      <a:pt x="1" y="0"/>
                      <a:pt x="1"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91" name="Freeform 55"/>
              <p:cNvSpPr/>
              <p:nvPr/>
            </p:nvSpPr>
            <p:spPr bwMode="auto">
              <a:xfrm>
                <a:off x="4197" y="2501"/>
                <a:ext cx="1" cy="1"/>
              </a:xfrm>
              <a:custGeom>
                <a:avLst/>
                <a:gdLst/>
                <a:ahLst/>
                <a:cxnLst>
                  <a:cxn ang="0">
                    <a:pos x="0" y="2"/>
                  </a:cxn>
                  <a:cxn ang="0">
                    <a:pos x="3" y="0"/>
                  </a:cxn>
                  <a:cxn ang="0">
                    <a:pos x="0" y="2"/>
                  </a:cxn>
                </a:cxnLst>
                <a:rect l="0" t="0" r="r" b="b"/>
                <a:pathLst>
                  <a:path w="3" h="2">
                    <a:moveTo>
                      <a:pt x="0" y="2"/>
                    </a:moveTo>
                    <a:cubicBezTo>
                      <a:pt x="1" y="2"/>
                      <a:pt x="2" y="1"/>
                      <a:pt x="3" y="0"/>
                    </a:cubicBezTo>
                    <a:cubicBezTo>
                      <a:pt x="2" y="1"/>
                      <a:pt x="1" y="2"/>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92" name="Freeform 56"/>
              <p:cNvSpPr/>
              <p:nvPr/>
            </p:nvSpPr>
            <p:spPr bwMode="auto">
              <a:xfrm>
                <a:off x="4213" y="2492"/>
                <a:ext cx="1" cy="0"/>
              </a:xfrm>
              <a:custGeom>
                <a:avLst/>
                <a:gdLst/>
                <a:ahLst/>
                <a:cxnLst>
                  <a:cxn ang="0">
                    <a:pos x="0" y="1"/>
                  </a:cxn>
                  <a:cxn ang="0">
                    <a:pos x="6" y="0"/>
                  </a:cxn>
                  <a:cxn ang="0">
                    <a:pos x="0" y="1"/>
                  </a:cxn>
                </a:cxnLst>
                <a:rect l="0" t="0" r="r" b="b"/>
                <a:pathLst>
                  <a:path w="6" h="1">
                    <a:moveTo>
                      <a:pt x="0" y="1"/>
                    </a:moveTo>
                    <a:cubicBezTo>
                      <a:pt x="2" y="1"/>
                      <a:pt x="4" y="0"/>
                      <a:pt x="6" y="0"/>
                    </a:cubicBezTo>
                    <a:cubicBezTo>
                      <a:pt x="4" y="0"/>
                      <a:pt x="2"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93" name="Freeform 57"/>
              <p:cNvSpPr/>
              <p:nvPr/>
            </p:nvSpPr>
            <p:spPr bwMode="auto">
              <a:xfrm>
                <a:off x="4198" y="2499"/>
                <a:ext cx="1" cy="0"/>
              </a:xfrm>
              <a:custGeom>
                <a:avLst/>
                <a:gdLst/>
                <a:ahLst/>
                <a:cxnLst>
                  <a:cxn ang="0">
                    <a:pos x="0" y="3"/>
                  </a:cxn>
                  <a:cxn ang="0">
                    <a:pos x="4" y="0"/>
                  </a:cxn>
                  <a:cxn ang="0">
                    <a:pos x="0" y="3"/>
                  </a:cxn>
                </a:cxnLst>
                <a:rect l="0" t="0" r="r" b="b"/>
                <a:pathLst>
                  <a:path w="4" h="3">
                    <a:moveTo>
                      <a:pt x="0" y="3"/>
                    </a:moveTo>
                    <a:cubicBezTo>
                      <a:pt x="1" y="2"/>
                      <a:pt x="3" y="1"/>
                      <a:pt x="4" y="0"/>
                    </a:cubicBezTo>
                    <a:cubicBezTo>
                      <a:pt x="3" y="1"/>
                      <a:pt x="1" y="2"/>
                      <a:pt x="0" y="3"/>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94" name="Freeform 58"/>
              <p:cNvSpPr/>
              <p:nvPr/>
            </p:nvSpPr>
            <p:spPr bwMode="auto">
              <a:xfrm>
                <a:off x="4183" y="2517"/>
                <a:ext cx="0" cy="0"/>
              </a:xfrm>
              <a:custGeom>
                <a:avLst/>
                <a:gdLst/>
                <a:ahLst/>
                <a:cxnLst>
                  <a:cxn ang="0">
                    <a:pos x="0" y="1"/>
                  </a:cxn>
                  <a:cxn ang="0">
                    <a:pos x="0" y="0"/>
                  </a:cxn>
                  <a:cxn ang="0">
                    <a:pos x="0" y="1"/>
                  </a:cxn>
                </a:cxnLst>
                <a:rect l="0" t="0" r="r" b="b"/>
                <a:pathLst>
                  <a:path h="1">
                    <a:moveTo>
                      <a:pt x="0" y="1"/>
                    </a:moveTo>
                    <a:cubicBezTo>
                      <a:pt x="0" y="1"/>
                      <a:pt x="0" y="0"/>
                      <a:pt x="0" y="0"/>
                    </a:cubicBezTo>
                    <a:cubicBezTo>
                      <a:pt x="0" y="0"/>
                      <a:pt x="0"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95" name="Freeform 59"/>
              <p:cNvSpPr/>
              <p:nvPr/>
            </p:nvSpPr>
            <p:spPr bwMode="auto">
              <a:xfrm>
                <a:off x="4186" y="2512"/>
                <a:ext cx="0" cy="0"/>
              </a:xfrm>
              <a:custGeom>
                <a:avLst/>
                <a:gdLst/>
                <a:ahLst/>
                <a:cxnLst>
                  <a:cxn ang="0">
                    <a:pos x="0" y="1"/>
                  </a:cxn>
                  <a:cxn ang="0">
                    <a:pos x="1" y="0"/>
                  </a:cxn>
                  <a:cxn ang="0">
                    <a:pos x="0" y="1"/>
                  </a:cxn>
                </a:cxnLst>
                <a:rect l="0" t="0" r="r" b="b"/>
                <a:pathLst>
                  <a:path w="1" h="1">
                    <a:moveTo>
                      <a:pt x="0" y="1"/>
                    </a:moveTo>
                    <a:cubicBezTo>
                      <a:pt x="1" y="0"/>
                      <a:pt x="1" y="0"/>
                      <a:pt x="1" y="0"/>
                    </a:cubicBezTo>
                    <a:cubicBezTo>
                      <a:pt x="1" y="0"/>
                      <a:pt x="1" y="0"/>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96" name="Freeform 60"/>
              <p:cNvSpPr/>
              <p:nvPr/>
            </p:nvSpPr>
            <p:spPr bwMode="auto">
              <a:xfrm>
                <a:off x="4202" y="2497"/>
                <a:ext cx="1" cy="0"/>
              </a:xfrm>
              <a:custGeom>
                <a:avLst/>
                <a:gdLst/>
                <a:ahLst/>
                <a:cxnLst>
                  <a:cxn ang="0">
                    <a:pos x="0" y="2"/>
                  </a:cxn>
                  <a:cxn ang="0">
                    <a:pos x="4" y="0"/>
                  </a:cxn>
                  <a:cxn ang="0">
                    <a:pos x="0" y="2"/>
                  </a:cxn>
                </a:cxnLst>
                <a:rect l="0" t="0" r="r" b="b"/>
                <a:pathLst>
                  <a:path w="4" h="2">
                    <a:moveTo>
                      <a:pt x="0" y="2"/>
                    </a:moveTo>
                    <a:cubicBezTo>
                      <a:pt x="1" y="1"/>
                      <a:pt x="2" y="0"/>
                      <a:pt x="4" y="0"/>
                    </a:cubicBezTo>
                    <a:cubicBezTo>
                      <a:pt x="2" y="0"/>
                      <a:pt x="1"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97" name="Freeform 61"/>
              <p:cNvSpPr/>
              <p:nvPr/>
            </p:nvSpPr>
            <p:spPr bwMode="auto">
              <a:xfrm>
                <a:off x="4204" y="2496"/>
                <a:ext cx="1" cy="0"/>
              </a:xfrm>
              <a:custGeom>
                <a:avLst/>
                <a:gdLst/>
                <a:ahLst/>
                <a:cxnLst>
                  <a:cxn ang="0">
                    <a:pos x="0" y="2"/>
                  </a:cxn>
                  <a:cxn ang="0">
                    <a:pos x="5" y="0"/>
                  </a:cxn>
                  <a:cxn ang="0">
                    <a:pos x="0" y="2"/>
                  </a:cxn>
                </a:cxnLst>
                <a:rect l="0" t="0" r="r" b="b"/>
                <a:pathLst>
                  <a:path w="5" h="2">
                    <a:moveTo>
                      <a:pt x="0" y="2"/>
                    </a:moveTo>
                    <a:cubicBezTo>
                      <a:pt x="2" y="1"/>
                      <a:pt x="3" y="1"/>
                      <a:pt x="5" y="0"/>
                    </a:cubicBezTo>
                    <a:cubicBezTo>
                      <a:pt x="3" y="1"/>
                      <a:pt x="2"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98" name="Freeform 62"/>
              <p:cNvSpPr/>
              <p:nvPr/>
            </p:nvSpPr>
            <p:spPr bwMode="auto">
              <a:xfrm>
                <a:off x="4206" y="2494"/>
                <a:ext cx="2" cy="1"/>
              </a:xfrm>
              <a:custGeom>
                <a:avLst/>
                <a:gdLst/>
                <a:ahLst/>
                <a:cxnLst>
                  <a:cxn ang="0">
                    <a:pos x="0" y="4"/>
                  </a:cxn>
                  <a:cxn ang="0">
                    <a:pos x="9" y="0"/>
                  </a:cxn>
                  <a:cxn ang="0">
                    <a:pos x="0" y="4"/>
                  </a:cxn>
                </a:cxnLst>
                <a:rect l="0" t="0" r="r" b="b"/>
                <a:pathLst>
                  <a:path w="9" h="4">
                    <a:moveTo>
                      <a:pt x="0" y="4"/>
                    </a:moveTo>
                    <a:cubicBezTo>
                      <a:pt x="3" y="2"/>
                      <a:pt x="6" y="1"/>
                      <a:pt x="9" y="0"/>
                    </a:cubicBezTo>
                    <a:cubicBezTo>
                      <a:pt x="6" y="1"/>
                      <a:pt x="3" y="2"/>
                      <a:pt x="0" y="4"/>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399" name="Freeform 63"/>
              <p:cNvSpPr/>
              <p:nvPr/>
            </p:nvSpPr>
            <p:spPr bwMode="auto">
              <a:xfrm>
                <a:off x="4209" y="2494"/>
                <a:ext cx="1" cy="0"/>
              </a:xfrm>
              <a:custGeom>
                <a:avLst/>
                <a:gdLst/>
                <a:ahLst/>
                <a:cxnLst>
                  <a:cxn ang="0">
                    <a:pos x="0" y="2"/>
                  </a:cxn>
                  <a:cxn ang="0">
                    <a:pos x="5" y="0"/>
                  </a:cxn>
                  <a:cxn ang="0">
                    <a:pos x="0" y="2"/>
                  </a:cxn>
                </a:cxnLst>
                <a:rect l="0" t="0" r="r" b="b"/>
                <a:pathLst>
                  <a:path w="5" h="2">
                    <a:moveTo>
                      <a:pt x="0" y="2"/>
                    </a:moveTo>
                    <a:cubicBezTo>
                      <a:pt x="2" y="1"/>
                      <a:pt x="3" y="1"/>
                      <a:pt x="5" y="0"/>
                    </a:cubicBezTo>
                    <a:cubicBezTo>
                      <a:pt x="3" y="1"/>
                      <a:pt x="2"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00" name="Freeform 64"/>
              <p:cNvSpPr/>
              <p:nvPr/>
            </p:nvSpPr>
            <p:spPr bwMode="auto">
              <a:xfrm>
                <a:off x="4200" y="2498"/>
                <a:ext cx="1" cy="1"/>
              </a:xfrm>
              <a:custGeom>
                <a:avLst/>
                <a:gdLst/>
                <a:ahLst/>
                <a:cxnLst>
                  <a:cxn ang="0">
                    <a:pos x="0" y="2"/>
                  </a:cxn>
                  <a:cxn ang="0">
                    <a:pos x="4" y="0"/>
                  </a:cxn>
                  <a:cxn ang="0">
                    <a:pos x="0" y="2"/>
                  </a:cxn>
                </a:cxnLst>
                <a:rect l="0" t="0" r="r" b="b"/>
                <a:pathLst>
                  <a:path w="4" h="2">
                    <a:moveTo>
                      <a:pt x="0" y="2"/>
                    </a:moveTo>
                    <a:cubicBezTo>
                      <a:pt x="2" y="1"/>
                      <a:pt x="3" y="1"/>
                      <a:pt x="4" y="0"/>
                    </a:cubicBezTo>
                    <a:cubicBezTo>
                      <a:pt x="3" y="1"/>
                      <a:pt x="2"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01" name="Freeform 65"/>
              <p:cNvSpPr/>
              <p:nvPr/>
            </p:nvSpPr>
            <p:spPr bwMode="auto">
              <a:xfrm>
                <a:off x="4185" y="2514"/>
                <a:ext cx="0" cy="0"/>
              </a:xfrm>
              <a:custGeom>
                <a:avLst/>
                <a:gdLst/>
                <a:ahLst/>
                <a:cxnLst>
                  <a:cxn ang="0">
                    <a:pos x="0" y="1"/>
                  </a:cxn>
                  <a:cxn ang="0">
                    <a:pos x="1" y="0"/>
                  </a:cxn>
                  <a:cxn ang="0">
                    <a:pos x="0" y="1"/>
                  </a:cxn>
                </a:cxnLst>
                <a:rect l="0" t="0" r="r" b="b"/>
                <a:pathLst>
                  <a:path w="1" h="1">
                    <a:moveTo>
                      <a:pt x="0" y="1"/>
                    </a:moveTo>
                    <a:cubicBezTo>
                      <a:pt x="0" y="0"/>
                      <a:pt x="1" y="0"/>
                      <a:pt x="1" y="0"/>
                    </a:cubicBezTo>
                    <a:cubicBezTo>
                      <a:pt x="1" y="0"/>
                      <a:pt x="0" y="0"/>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02" name="Freeform 66"/>
              <p:cNvSpPr/>
              <p:nvPr/>
            </p:nvSpPr>
            <p:spPr bwMode="auto">
              <a:xfrm>
                <a:off x="4195" y="2502"/>
                <a:ext cx="0" cy="0"/>
              </a:xfrm>
              <a:custGeom>
                <a:avLst/>
                <a:gdLst/>
                <a:ahLst/>
                <a:cxnLst>
                  <a:cxn ang="0">
                    <a:pos x="0" y="2"/>
                  </a:cxn>
                  <a:cxn ang="0">
                    <a:pos x="2" y="0"/>
                  </a:cxn>
                  <a:cxn ang="0">
                    <a:pos x="0" y="2"/>
                  </a:cxn>
                </a:cxnLst>
                <a:rect l="0" t="0" r="r" b="b"/>
                <a:pathLst>
                  <a:path w="2" h="2">
                    <a:moveTo>
                      <a:pt x="0" y="2"/>
                    </a:moveTo>
                    <a:cubicBezTo>
                      <a:pt x="0" y="2"/>
                      <a:pt x="1" y="1"/>
                      <a:pt x="2" y="0"/>
                    </a:cubicBezTo>
                    <a:cubicBezTo>
                      <a:pt x="1" y="1"/>
                      <a:pt x="0" y="2"/>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03" name="Freeform 67"/>
              <p:cNvSpPr/>
              <p:nvPr/>
            </p:nvSpPr>
            <p:spPr bwMode="auto">
              <a:xfrm>
                <a:off x="4211" y="2493"/>
                <a:ext cx="1" cy="0"/>
              </a:xfrm>
              <a:custGeom>
                <a:avLst/>
                <a:gdLst/>
                <a:ahLst/>
                <a:cxnLst>
                  <a:cxn ang="0">
                    <a:pos x="0" y="1"/>
                  </a:cxn>
                  <a:cxn ang="0">
                    <a:pos x="6" y="0"/>
                  </a:cxn>
                  <a:cxn ang="0">
                    <a:pos x="0" y="1"/>
                  </a:cxn>
                </a:cxnLst>
                <a:rect l="0" t="0" r="r" b="b"/>
                <a:pathLst>
                  <a:path w="6" h="1">
                    <a:moveTo>
                      <a:pt x="0" y="1"/>
                    </a:moveTo>
                    <a:cubicBezTo>
                      <a:pt x="2" y="1"/>
                      <a:pt x="4" y="0"/>
                      <a:pt x="6" y="0"/>
                    </a:cubicBezTo>
                    <a:cubicBezTo>
                      <a:pt x="4" y="0"/>
                      <a:pt x="2"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04" name="Freeform 68"/>
              <p:cNvSpPr/>
              <p:nvPr/>
            </p:nvSpPr>
            <p:spPr bwMode="auto">
              <a:xfrm>
                <a:off x="4255" y="2499"/>
                <a:ext cx="0" cy="0"/>
              </a:xfrm>
              <a:custGeom>
                <a:avLst/>
                <a:gdLst/>
                <a:ahLst/>
                <a:cxnLst>
                  <a:cxn ang="0">
                    <a:pos x="0" y="0"/>
                  </a:cxn>
                  <a:cxn ang="0">
                    <a:pos x="1" y="0"/>
                  </a:cxn>
                  <a:cxn ang="0">
                    <a:pos x="0" y="0"/>
                  </a:cxn>
                </a:cxnLst>
                <a:rect l="0" t="0" r="r" b="b"/>
                <a:pathLst>
                  <a:path w="1">
                    <a:moveTo>
                      <a:pt x="0" y="0"/>
                    </a:moveTo>
                    <a:cubicBezTo>
                      <a:pt x="0" y="0"/>
                      <a:pt x="0" y="0"/>
                      <a:pt x="1" y="0"/>
                    </a:cubicBezTo>
                    <a:cubicBezTo>
                      <a:pt x="0" y="0"/>
                      <a:pt x="0"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05" name="Freeform 69"/>
              <p:cNvSpPr/>
              <p:nvPr/>
            </p:nvSpPr>
            <p:spPr bwMode="auto">
              <a:xfrm>
                <a:off x="4258" y="2501"/>
                <a:ext cx="0" cy="0"/>
              </a:xfrm>
              <a:custGeom>
                <a:avLst/>
                <a:gdLst/>
                <a:ahLst/>
                <a:cxnLst>
                  <a:cxn ang="0">
                    <a:pos x="0" y="0"/>
                  </a:cxn>
                  <a:cxn ang="0">
                    <a:pos x="2" y="1"/>
                  </a:cxn>
                  <a:cxn ang="0">
                    <a:pos x="0" y="0"/>
                  </a:cxn>
                </a:cxnLst>
                <a:rect l="0" t="0" r="r" b="b"/>
                <a:pathLst>
                  <a:path w="2" h="1">
                    <a:moveTo>
                      <a:pt x="0" y="0"/>
                    </a:moveTo>
                    <a:cubicBezTo>
                      <a:pt x="1" y="0"/>
                      <a:pt x="1" y="0"/>
                      <a:pt x="2" y="1"/>
                    </a:cubicBezTo>
                    <a:cubicBezTo>
                      <a:pt x="1" y="0"/>
                      <a:pt x="1"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06" name="Freeform 70"/>
              <p:cNvSpPr/>
              <p:nvPr/>
            </p:nvSpPr>
            <p:spPr bwMode="auto">
              <a:xfrm>
                <a:off x="4253" y="2498"/>
                <a:ext cx="1" cy="0"/>
              </a:xfrm>
              <a:custGeom>
                <a:avLst/>
                <a:gdLst/>
                <a:ahLst/>
                <a:cxnLst>
                  <a:cxn ang="0">
                    <a:pos x="0" y="0"/>
                  </a:cxn>
                  <a:cxn ang="0">
                    <a:pos x="3" y="2"/>
                  </a:cxn>
                  <a:cxn ang="0">
                    <a:pos x="0" y="0"/>
                  </a:cxn>
                </a:cxnLst>
                <a:rect l="0" t="0" r="r" b="b"/>
                <a:pathLst>
                  <a:path w="3" h="2">
                    <a:moveTo>
                      <a:pt x="0" y="0"/>
                    </a:moveTo>
                    <a:cubicBezTo>
                      <a:pt x="1" y="0"/>
                      <a:pt x="2" y="1"/>
                      <a:pt x="3" y="2"/>
                    </a:cubicBezTo>
                    <a:cubicBezTo>
                      <a:pt x="2" y="1"/>
                      <a:pt x="1"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07" name="Freeform 71"/>
              <p:cNvSpPr/>
              <p:nvPr/>
            </p:nvSpPr>
            <p:spPr bwMode="auto">
              <a:xfrm>
                <a:off x="4250" y="2495"/>
                <a:ext cx="1" cy="1"/>
              </a:xfrm>
              <a:custGeom>
                <a:avLst/>
                <a:gdLst/>
                <a:ahLst/>
                <a:cxnLst>
                  <a:cxn ang="0">
                    <a:pos x="0" y="0"/>
                  </a:cxn>
                  <a:cxn ang="0">
                    <a:pos x="4" y="2"/>
                  </a:cxn>
                  <a:cxn ang="0">
                    <a:pos x="0" y="0"/>
                  </a:cxn>
                </a:cxnLst>
                <a:rect l="0" t="0" r="r" b="b"/>
                <a:pathLst>
                  <a:path w="4" h="2">
                    <a:moveTo>
                      <a:pt x="0" y="0"/>
                    </a:moveTo>
                    <a:cubicBezTo>
                      <a:pt x="1" y="1"/>
                      <a:pt x="3" y="1"/>
                      <a:pt x="4" y="2"/>
                    </a:cubicBezTo>
                    <a:cubicBezTo>
                      <a:pt x="3" y="1"/>
                      <a:pt x="1"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08" name="Freeform 72"/>
              <p:cNvSpPr/>
              <p:nvPr/>
            </p:nvSpPr>
            <p:spPr bwMode="auto">
              <a:xfrm>
                <a:off x="4251" y="2497"/>
                <a:ext cx="1" cy="0"/>
              </a:xfrm>
              <a:custGeom>
                <a:avLst/>
                <a:gdLst/>
                <a:ahLst/>
                <a:cxnLst>
                  <a:cxn ang="0">
                    <a:pos x="0" y="0"/>
                  </a:cxn>
                  <a:cxn ang="0">
                    <a:pos x="4" y="2"/>
                  </a:cxn>
                  <a:cxn ang="0">
                    <a:pos x="0" y="0"/>
                  </a:cxn>
                </a:cxnLst>
                <a:rect l="0" t="0" r="r" b="b"/>
                <a:pathLst>
                  <a:path w="4" h="2">
                    <a:moveTo>
                      <a:pt x="0" y="0"/>
                    </a:moveTo>
                    <a:cubicBezTo>
                      <a:pt x="2" y="0"/>
                      <a:pt x="3" y="1"/>
                      <a:pt x="4" y="2"/>
                    </a:cubicBezTo>
                    <a:cubicBezTo>
                      <a:pt x="3" y="1"/>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09" name="Freeform 73"/>
              <p:cNvSpPr/>
              <p:nvPr/>
            </p:nvSpPr>
            <p:spPr bwMode="auto">
              <a:xfrm>
                <a:off x="4260" y="2502"/>
                <a:ext cx="0" cy="1"/>
              </a:xfrm>
              <a:custGeom>
                <a:avLst/>
                <a:gdLst/>
                <a:ahLst/>
                <a:cxnLst>
                  <a:cxn ang="0">
                    <a:pos x="0" y="0"/>
                  </a:cxn>
                  <a:cxn ang="0">
                    <a:pos x="2" y="2"/>
                  </a:cxn>
                  <a:cxn ang="0">
                    <a:pos x="0" y="0"/>
                  </a:cxn>
                </a:cxnLst>
                <a:rect l="0" t="0" r="r" b="b"/>
                <a:pathLst>
                  <a:path w="2" h="2">
                    <a:moveTo>
                      <a:pt x="0" y="0"/>
                    </a:moveTo>
                    <a:cubicBezTo>
                      <a:pt x="1" y="1"/>
                      <a:pt x="1" y="1"/>
                      <a:pt x="2" y="2"/>
                    </a:cubicBezTo>
                    <a:cubicBezTo>
                      <a:pt x="1" y="1"/>
                      <a:pt x="1"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10" name="Freeform 74"/>
              <p:cNvSpPr/>
              <p:nvPr/>
            </p:nvSpPr>
            <p:spPr bwMode="auto">
              <a:xfrm>
                <a:off x="4263" y="2506"/>
                <a:ext cx="0" cy="0"/>
              </a:xfrm>
              <a:custGeom>
                <a:avLst/>
                <a:gdLst/>
                <a:ahLst/>
                <a:cxnLst>
                  <a:cxn ang="0">
                    <a:pos x="0" y="0"/>
                  </a:cxn>
                  <a:cxn ang="0">
                    <a:pos x="2" y="2"/>
                  </a:cxn>
                  <a:cxn ang="0">
                    <a:pos x="0" y="0"/>
                  </a:cxn>
                </a:cxnLst>
                <a:rect l="0" t="0" r="r" b="b"/>
                <a:pathLst>
                  <a:path w="2" h="2">
                    <a:moveTo>
                      <a:pt x="0" y="0"/>
                    </a:moveTo>
                    <a:cubicBezTo>
                      <a:pt x="0" y="1"/>
                      <a:pt x="1" y="2"/>
                      <a:pt x="2" y="2"/>
                    </a:cubicBezTo>
                    <a:cubicBezTo>
                      <a:pt x="1" y="2"/>
                      <a:pt x="0"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11" name="Freeform 75"/>
              <p:cNvSpPr/>
              <p:nvPr/>
            </p:nvSpPr>
            <p:spPr bwMode="auto">
              <a:xfrm>
                <a:off x="4270" y="2515"/>
                <a:ext cx="0" cy="0"/>
              </a:xfrm>
              <a:custGeom>
                <a:avLst/>
                <a:gdLst/>
                <a:ahLst/>
                <a:cxnLst>
                  <a:cxn ang="0">
                    <a:pos x="0" y="0"/>
                  </a:cxn>
                  <a:cxn ang="0">
                    <a:pos x="0" y="1"/>
                  </a:cxn>
                  <a:cxn ang="0">
                    <a:pos x="0" y="0"/>
                  </a:cxn>
                </a:cxnLst>
                <a:rect l="0" t="0" r="r" b="b"/>
                <a:pathLst>
                  <a:path h="1">
                    <a:moveTo>
                      <a:pt x="0" y="0"/>
                    </a:moveTo>
                    <a:cubicBezTo>
                      <a:pt x="0" y="0"/>
                      <a:pt x="0" y="0"/>
                      <a:pt x="0" y="1"/>
                    </a:cubicBezTo>
                    <a:cubicBezTo>
                      <a:pt x="0" y="0"/>
                      <a:pt x="0"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12" name="Freeform 76"/>
              <p:cNvSpPr/>
              <p:nvPr/>
            </p:nvSpPr>
            <p:spPr bwMode="auto">
              <a:xfrm>
                <a:off x="4271" y="2517"/>
                <a:ext cx="0" cy="0"/>
              </a:xfrm>
              <a:custGeom>
                <a:avLst/>
                <a:gdLst/>
                <a:ahLst/>
                <a:cxnLst>
                  <a:cxn ang="0">
                    <a:pos x="0" y="0"/>
                  </a:cxn>
                  <a:cxn ang="0">
                    <a:pos x="0" y="1"/>
                  </a:cxn>
                  <a:cxn ang="0">
                    <a:pos x="0" y="0"/>
                  </a:cxn>
                </a:cxnLst>
                <a:rect l="0" t="0" r="r" b="b"/>
                <a:pathLst>
                  <a:path h="1">
                    <a:moveTo>
                      <a:pt x="0" y="0"/>
                    </a:moveTo>
                    <a:cubicBezTo>
                      <a:pt x="0" y="0"/>
                      <a:pt x="0" y="1"/>
                      <a:pt x="0" y="1"/>
                    </a:cubicBezTo>
                    <a:cubicBezTo>
                      <a:pt x="0" y="1"/>
                      <a:pt x="0"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13" name="Freeform 77"/>
              <p:cNvSpPr/>
              <p:nvPr/>
            </p:nvSpPr>
            <p:spPr bwMode="auto">
              <a:xfrm>
                <a:off x="4157" y="2529"/>
                <a:ext cx="136" cy="79"/>
              </a:xfrm>
              <a:custGeom>
                <a:avLst/>
                <a:gdLst/>
                <a:ahLst/>
                <a:cxnLst>
                  <a:cxn ang="0">
                    <a:pos x="522" y="2"/>
                  </a:cxn>
                  <a:cxn ang="0">
                    <a:pos x="527" y="50"/>
                  </a:cxn>
                  <a:cxn ang="0">
                    <a:pos x="310" y="267"/>
                  </a:cxn>
                  <a:cxn ang="0">
                    <a:pos x="93" y="50"/>
                  </a:cxn>
                  <a:cxn ang="0">
                    <a:pos x="96" y="13"/>
                  </a:cxn>
                  <a:cxn ang="0">
                    <a:pos x="2" y="15"/>
                  </a:cxn>
                  <a:cxn ang="0">
                    <a:pos x="0" y="45"/>
                  </a:cxn>
                  <a:cxn ang="0">
                    <a:pos x="300" y="345"/>
                  </a:cxn>
                  <a:cxn ang="0">
                    <a:pos x="600" y="45"/>
                  </a:cxn>
                  <a:cxn ang="0">
                    <a:pos x="597" y="0"/>
                  </a:cxn>
                  <a:cxn ang="0">
                    <a:pos x="522" y="2"/>
                  </a:cxn>
                  <a:cxn ang="0">
                    <a:pos x="522" y="2"/>
                  </a:cxn>
                </a:cxnLst>
                <a:rect l="0" t="0" r="r" b="b"/>
                <a:pathLst>
                  <a:path w="600" h="345">
                    <a:moveTo>
                      <a:pt x="522" y="2"/>
                    </a:moveTo>
                    <a:cubicBezTo>
                      <a:pt x="525" y="17"/>
                      <a:pt x="527" y="33"/>
                      <a:pt x="527" y="50"/>
                    </a:cubicBezTo>
                    <a:cubicBezTo>
                      <a:pt x="527" y="170"/>
                      <a:pt x="430" y="267"/>
                      <a:pt x="310" y="267"/>
                    </a:cubicBezTo>
                    <a:cubicBezTo>
                      <a:pt x="190" y="267"/>
                      <a:pt x="93" y="170"/>
                      <a:pt x="93" y="50"/>
                    </a:cubicBezTo>
                    <a:cubicBezTo>
                      <a:pt x="93" y="37"/>
                      <a:pt x="94" y="25"/>
                      <a:pt x="96" y="13"/>
                    </a:cubicBezTo>
                    <a:cubicBezTo>
                      <a:pt x="2" y="15"/>
                      <a:pt x="2" y="15"/>
                      <a:pt x="2" y="15"/>
                    </a:cubicBezTo>
                    <a:cubicBezTo>
                      <a:pt x="1" y="25"/>
                      <a:pt x="0" y="35"/>
                      <a:pt x="0" y="45"/>
                    </a:cubicBezTo>
                    <a:cubicBezTo>
                      <a:pt x="0" y="211"/>
                      <a:pt x="134" y="345"/>
                      <a:pt x="300" y="345"/>
                    </a:cubicBezTo>
                    <a:cubicBezTo>
                      <a:pt x="466" y="345"/>
                      <a:pt x="600" y="211"/>
                      <a:pt x="600" y="45"/>
                    </a:cubicBezTo>
                    <a:cubicBezTo>
                      <a:pt x="600" y="30"/>
                      <a:pt x="599" y="15"/>
                      <a:pt x="597" y="0"/>
                    </a:cubicBezTo>
                    <a:cubicBezTo>
                      <a:pt x="522" y="2"/>
                      <a:pt x="522" y="2"/>
                      <a:pt x="522" y="2"/>
                    </a:cubicBezTo>
                    <a:cubicBezTo>
                      <a:pt x="522" y="2"/>
                      <a:pt x="522" y="2"/>
                      <a:pt x="522"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14" name="Freeform 78"/>
              <p:cNvSpPr/>
              <p:nvPr/>
            </p:nvSpPr>
            <p:spPr bwMode="auto">
              <a:xfrm>
                <a:off x="4261" y="2504"/>
                <a:ext cx="1" cy="0"/>
              </a:xfrm>
              <a:custGeom>
                <a:avLst/>
                <a:gdLst/>
                <a:ahLst/>
                <a:cxnLst>
                  <a:cxn ang="0">
                    <a:pos x="0" y="0"/>
                  </a:cxn>
                  <a:cxn ang="0">
                    <a:pos x="2" y="2"/>
                  </a:cxn>
                  <a:cxn ang="0">
                    <a:pos x="0" y="0"/>
                  </a:cxn>
                </a:cxnLst>
                <a:rect l="0" t="0" r="r" b="b"/>
                <a:pathLst>
                  <a:path w="2" h="2">
                    <a:moveTo>
                      <a:pt x="0" y="0"/>
                    </a:moveTo>
                    <a:cubicBezTo>
                      <a:pt x="1" y="0"/>
                      <a:pt x="1" y="1"/>
                      <a:pt x="2" y="2"/>
                    </a:cubicBezTo>
                    <a:cubicBezTo>
                      <a:pt x="1" y="1"/>
                      <a:pt x="1"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15" name="Freeform 79"/>
              <p:cNvSpPr/>
              <p:nvPr/>
            </p:nvSpPr>
            <p:spPr bwMode="auto">
              <a:xfrm>
                <a:off x="4247" y="2495"/>
                <a:ext cx="1" cy="0"/>
              </a:xfrm>
              <a:custGeom>
                <a:avLst/>
                <a:gdLst/>
                <a:ahLst/>
                <a:cxnLst>
                  <a:cxn ang="0">
                    <a:pos x="0" y="0"/>
                  </a:cxn>
                  <a:cxn ang="0">
                    <a:pos x="5" y="2"/>
                  </a:cxn>
                  <a:cxn ang="0">
                    <a:pos x="0" y="0"/>
                  </a:cxn>
                </a:cxnLst>
                <a:rect l="0" t="0" r="r" b="b"/>
                <a:pathLst>
                  <a:path w="5" h="2">
                    <a:moveTo>
                      <a:pt x="0" y="0"/>
                    </a:moveTo>
                    <a:cubicBezTo>
                      <a:pt x="2" y="0"/>
                      <a:pt x="4" y="1"/>
                      <a:pt x="5" y="2"/>
                    </a:cubicBezTo>
                    <a:cubicBezTo>
                      <a:pt x="4" y="1"/>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16" name="Freeform 80"/>
              <p:cNvSpPr/>
              <p:nvPr/>
            </p:nvSpPr>
            <p:spPr bwMode="auto">
              <a:xfrm>
                <a:off x="4264" y="2507"/>
                <a:ext cx="0" cy="0"/>
              </a:xfrm>
              <a:custGeom>
                <a:avLst/>
                <a:gdLst/>
                <a:ahLst/>
                <a:cxnLst>
                  <a:cxn ang="0">
                    <a:pos x="0" y="0"/>
                  </a:cxn>
                  <a:cxn ang="0">
                    <a:pos x="1" y="1"/>
                  </a:cxn>
                  <a:cxn ang="0">
                    <a:pos x="0" y="0"/>
                  </a:cxn>
                </a:cxnLst>
                <a:rect l="0" t="0" r="r" b="b"/>
                <a:pathLst>
                  <a:path w="1" h="1">
                    <a:moveTo>
                      <a:pt x="0" y="0"/>
                    </a:moveTo>
                    <a:cubicBezTo>
                      <a:pt x="1" y="1"/>
                      <a:pt x="1" y="1"/>
                      <a:pt x="1" y="1"/>
                    </a:cubicBezTo>
                    <a:cubicBezTo>
                      <a:pt x="1" y="1"/>
                      <a:pt x="1"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17" name="Freeform 81"/>
              <p:cNvSpPr/>
              <p:nvPr/>
            </p:nvSpPr>
            <p:spPr bwMode="auto">
              <a:xfrm>
                <a:off x="4218" y="2491"/>
                <a:ext cx="1" cy="0"/>
              </a:xfrm>
              <a:custGeom>
                <a:avLst/>
                <a:gdLst/>
                <a:ahLst/>
                <a:cxnLst>
                  <a:cxn ang="0">
                    <a:pos x="0" y="1"/>
                  </a:cxn>
                  <a:cxn ang="0">
                    <a:pos x="6" y="0"/>
                  </a:cxn>
                  <a:cxn ang="0">
                    <a:pos x="0" y="1"/>
                  </a:cxn>
                </a:cxnLst>
                <a:rect l="0" t="0" r="r" b="b"/>
                <a:pathLst>
                  <a:path w="6" h="1">
                    <a:moveTo>
                      <a:pt x="0" y="1"/>
                    </a:moveTo>
                    <a:cubicBezTo>
                      <a:pt x="2" y="1"/>
                      <a:pt x="4" y="1"/>
                      <a:pt x="6" y="0"/>
                    </a:cubicBezTo>
                    <a:cubicBezTo>
                      <a:pt x="4" y="1"/>
                      <a:pt x="2"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18" name="Freeform 82"/>
              <p:cNvSpPr/>
              <p:nvPr/>
            </p:nvSpPr>
            <p:spPr bwMode="auto">
              <a:xfrm>
                <a:off x="4230" y="2491"/>
                <a:ext cx="2" cy="0"/>
              </a:xfrm>
              <a:custGeom>
                <a:avLst/>
                <a:gdLst/>
                <a:ahLst/>
                <a:cxnLst>
                  <a:cxn ang="0">
                    <a:pos x="0" y="0"/>
                  </a:cxn>
                  <a:cxn ang="0">
                    <a:pos x="7" y="0"/>
                  </a:cxn>
                  <a:cxn ang="0">
                    <a:pos x="0" y="0"/>
                  </a:cxn>
                </a:cxnLst>
                <a:rect l="0" t="0" r="r" b="b"/>
                <a:pathLst>
                  <a:path w="7">
                    <a:moveTo>
                      <a:pt x="0" y="0"/>
                    </a:moveTo>
                    <a:cubicBezTo>
                      <a:pt x="2" y="0"/>
                      <a:pt x="4" y="0"/>
                      <a:pt x="7" y="0"/>
                    </a:cubicBezTo>
                    <a:cubicBezTo>
                      <a:pt x="4" y="0"/>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19" name="Freeform 83"/>
              <p:cNvSpPr/>
              <p:nvPr/>
            </p:nvSpPr>
            <p:spPr bwMode="auto">
              <a:xfrm>
                <a:off x="4227" y="2490"/>
                <a:ext cx="3" cy="0"/>
              </a:xfrm>
              <a:custGeom>
                <a:avLst/>
                <a:gdLst/>
                <a:ahLst/>
                <a:cxnLst>
                  <a:cxn ang="0">
                    <a:pos x="0" y="0"/>
                  </a:cxn>
                  <a:cxn ang="0">
                    <a:pos x="0" y="0"/>
                  </a:cxn>
                  <a:cxn ang="0">
                    <a:pos x="10" y="1"/>
                  </a:cxn>
                  <a:cxn ang="0">
                    <a:pos x="0" y="0"/>
                  </a:cxn>
                </a:cxnLst>
                <a:rect l="0" t="0" r="r" b="b"/>
                <a:pathLst>
                  <a:path w="10" h="1">
                    <a:moveTo>
                      <a:pt x="0" y="0"/>
                    </a:moveTo>
                    <a:cubicBezTo>
                      <a:pt x="0" y="0"/>
                      <a:pt x="0" y="0"/>
                      <a:pt x="0" y="0"/>
                    </a:cubicBezTo>
                    <a:cubicBezTo>
                      <a:pt x="3" y="0"/>
                      <a:pt x="7" y="0"/>
                      <a:pt x="10" y="1"/>
                    </a:cubicBezTo>
                    <a:cubicBezTo>
                      <a:pt x="7" y="0"/>
                      <a:pt x="3"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20" name="Freeform 84"/>
              <p:cNvSpPr/>
              <p:nvPr/>
            </p:nvSpPr>
            <p:spPr bwMode="auto">
              <a:xfrm>
                <a:off x="4222" y="2491"/>
                <a:ext cx="1" cy="0"/>
              </a:xfrm>
              <a:custGeom>
                <a:avLst/>
                <a:gdLst/>
                <a:ahLst/>
                <a:cxnLst>
                  <a:cxn ang="0">
                    <a:pos x="0" y="0"/>
                  </a:cxn>
                  <a:cxn ang="0">
                    <a:pos x="7" y="0"/>
                  </a:cxn>
                  <a:cxn ang="0">
                    <a:pos x="0" y="0"/>
                  </a:cxn>
                </a:cxnLst>
                <a:rect l="0" t="0" r="r" b="b"/>
                <a:pathLst>
                  <a:path w="7">
                    <a:moveTo>
                      <a:pt x="0" y="0"/>
                    </a:moveTo>
                    <a:cubicBezTo>
                      <a:pt x="2" y="0"/>
                      <a:pt x="4" y="0"/>
                      <a:pt x="7" y="0"/>
                    </a:cubicBezTo>
                    <a:cubicBezTo>
                      <a:pt x="4" y="0"/>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21" name="Freeform 85"/>
              <p:cNvSpPr/>
              <p:nvPr/>
            </p:nvSpPr>
            <p:spPr bwMode="auto">
              <a:xfrm>
                <a:off x="4225" y="2490"/>
                <a:ext cx="3" cy="0"/>
              </a:xfrm>
              <a:custGeom>
                <a:avLst/>
                <a:gdLst/>
                <a:ahLst/>
                <a:cxnLst>
                  <a:cxn ang="0">
                    <a:pos x="0" y="1"/>
                  </a:cxn>
                  <a:cxn ang="0">
                    <a:pos x="11" y="0"/>
                  </a:cxn>
                  <a:cxn ang="0">
                    <a:pos x="0" y="1"/>
                  </a:cxn>
                </a:cxnLst>
                <a:rect l="0" t="0" r="r" b="b"/>
                <a:pathLst>
                  <a:path w="11" h="1">
                    <a:moveTo>
                      <a:pt x="0" y="1"/>
                    </a:moveTo>
                    <a:cubicBezTo>
                      <a:pt x="4" y="0"/>
                      <a:pt x="7" y="0"/>
                      <a:pt x="11" y="0"/>
                    </a:cubicBezTo>
                    <a:cubicBezTo>
                      <a:pt x="7" y="0"/>
                      <a:pt x="4" y="0"/>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22" name="Freeform 86"/>
              <p:cNvSpPr/>
              <p:nvPr/>
            </p:nvSpPr>
            <p:spPr bwMode="auto">
              <a:xfrm>
                <a:off x="4215" y="2491"/>
                <a:ext cx="1" cy="0"/>
              </a:xfrm>
              <a:custGeom>
                <a:avLst/>
                <a:gdLst/>
                <a:ahLst/>
                <a:cxnLst>
                  <a:cxn ang="0">
                    <a:pos x="0" y="2"/>
                  </a:cxn>
                  <a:cxn ang="0">
                    <a:pos x="6" y="0"/>
                  </a:cxn>
                  <a:cxn ang="0">
                    <a:pos x="0" y="2"/>
                  </a:cxn>
                </a:cxnLst>
                <a:rect l="0" t="0" r="r" b="b"/>
                <a:pathLst>
                  <a:path w="6" h="2">
                    <a:moveTo>
                      <a:pt x="0" y="2"/>
                    </a:moveTo>
                    <a:cubicBezTo>
                      <a:pt x="2" y="1"/>
                      <a:pt x="4" y="1"/>
                      <a:pt x="6" y="0"/>
                    </a:cubicBezTo>
                    <a:cubicBezTo>
                      <a:pt x="4" y="1"/>
                      <a:pt x="2"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23" name="Freeform 87"/>
              <p:cNvSpPr/>
              <p:nvPr/>
            </p:nvSpPr>
            <p:spPr bwMode="auto">
              <a:xfrm>
                <a:off x="4220" y="2491"/>
                <a:ext cx="2" cy="0"/>
              </a:xfrm>
              <a:custGeom>
                <a:avLst/>
                <a:gdLst/>
                <a:ahLst/>
                <a:cxnLst>
                  <a:cxn ang="0">
                    <a:pos x="0" y="1"/>
                  </a:cxn>
                  <a:cxn ang="0">
                    <a:pos x="7" y="0"/>
                  </a:cxn>
                  <a:cxn ang="0">
                    <a:pos x="0" y="1"/>
                  </a:cxn>
                </a:cxnLst>
                <a:rect l="0" t="0" r="r" b="b"/>
                <a:pathLst>
                  <a:path w="7" h="1">
                    <a:moveTo>
                      <a:pt x="0" y="1"/>
                    </a:moveTo>
                    <a:cubicBezTo>
                      <a:pt x="2" y="0"/>
                      <a:pt x="5" y="0"/>
                      <a:pt x="7" y="0"/>
                    </a:cubicBezTo>
                    <a:cubicBezTo>
                      <a:pt x="5" y="0"/>
                      <a:pt x="2" y="0"/>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24" name="Freeform 88"/>
              <p:cNvSpPr/>
              <p:nvPr/>
            </p:nvSpPr>
            <p:spPr bwMode="auto">
              <a:xfrm>
                <a:off x="4242" y="2493"/>
                <a:ext cx="2" cy="1"/>
              </a:xfrm>
              <a:custGeom>
                <a:avLst/>
                <a:gdLst/>
                <a:ahLst/>
                <a:cxnLst>
                  <a:cxn ang="0">
                    <a:pos x="0" y="0"/>
                  </a:cxn>
                  <a:cxn ang="0">
                    <a:pos x="9" y="3"/>
                  </a:cxn>
                  <a:cxn ang="0">
                    <a:pos x="0" y="0"/>
                  </a:cxn>
                </a:cxnLst>
                <a:rect l="0" t="0" r="r" b="b"/>
                <a:pathLst>
                  <a:path w="9" h="3">
                    <a:moveTo>
                      <a:pt x="0" y="0"/>
                    </a:moveTo>
                    <a:cubicBezTo>
                      <a:pt x="3" y="1"/>
                      <a:pt x="6" y="2"/>
                      <a:pt x="9" y="3"/>
                    </a:cubicBezTo>
                    <a:cubicBezTo>
                      <a:pt x="6" y="2"/>
                      <a:pt x="3"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25" name="Freeform 89"/>
              <p:cNvSpPr/>
              <p:nvPr/>
            </p:nvSpPr>
            <p:spPr bwMode="auto">
              <a:xfrm>
                <a:off x="4245" y="2494"/>
                <a:ext cx="1" cy="1"/>
              </a:xfrm>
              <a:custGeom>
                <a:avLst/>
                <a:gdLst/>
                <a:ahLst/>
                <a:cxnLst>
                  <a:cxn ang="0">
                    <a:pos x="0" y="0"/>
                  </a:cxn>
                  <a:cxn ang="0">
                    <a:pos x="5" y="2"/>
                  </a:cxn>
                  <a:cxn ang="0">
                    <a:pos x="0" y="0"/>
                  </a:cxn>
                </a:cxnLst>
                <a:rect l="0" t="0" r="r" b="b"/>
                <a:pathLst>
                  <a:path w="5" h="2">
                    <a:moveTo>
                      <a:pt x="0" y="0"/>
                    </a:moveTo>
                    <a:cubicBezTo>
                      <a:pt x="2" y="0"/>
                      <a:pt x="3" y="1"/>
                      <a:pt x="5" y="2"/>
                    </a:cubicBezTo>
                    <a:cubicBezTo>
                      <a:pt x="3" y="1"/>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26" name="Freeform 90"/>
              <p:cNvSpPr/>
              <p:nvPr/>
            </p:nvSpPr>
            <p:spPr bwMode="auto">
              <a:xfrm>
                <a:off x="4240" y="2492"/>
                <a:ext cx="1" cy="1"/>
              </a:xfrm>
              <a:custGeom>
                <a:avLst/>
                <a:gdLst/>
                <a:ahLst/>
                <a:cxnLst>
                  <a:cxn ang="0">
                    <a:pos x="0" y="0"/>
                  </a:cxn>
                  <a:cxn ang="0">
                    <a:pos x="7" y="2"/>
                  </a:cxn>
                  <a:cxn ang="0">
                    <a:pos x="0" y="0"/>
                  </a:cxn>
                </a:cxnLst>
                <a:rect l="0" t="0" r="r" b="b"/>
                <a:pathLst>
                  <a:path w="7" h="2">
                    <a:moveTo>
                      <a:pt x="0" y="0"/>
                    </a:moveTo>
                    <a:cubicBezTo>
                      <a:pt x="2" y="1"/>
                      <a:pt x="5" y="2"/>
                      <a:pt x="7" y="2"/>
                    </a:cubicBezTo>
                    <a:cubicBezTo>
                      <a:pt x="5" y="2"/>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27" name="Freeform 91"/>
              <p:cNvSpPr/>
              <p:nvPr/>
            </p:nvSpPr>
            <p:spPr bwMode="auto">
              <a:xfrm>
                <a:off x="4235" y="2491"/>
                <a:ext cx="1" cy="0"/>
              </a:xfrm>
              <a:custGeom>
                <a:avLst/>
                <a:gdLst/>
                <a:ahLst/>
                <a:cxnLst>
                  <a:cxn ang="0">
                    <a:pos x="0" y="0"/>
                  </a:cxn>
                  <a:cxn ang="0">
                    <a:pos x="6" y="1"/>
                  </a:cxn>
                  <a:cxn ang="0">
                    <a:pos x="0" y="0"/>
                  </a:cxn>
                </a:cxnLst>
                <a:rect l="0" t="0" r="r" b="b"/>
                <a:pathLst>
                  <a:path w="6" h="1">
                    <a:moveTo>
                      <a:pt x="0" y="0"/>
                    </a:moveTo>
                    <a:cubicBezTo>
                      <a:pt x="2" y="1"/>
                      <a:pt x="4" y="1"/>
                      <a:pt x="6" y="1"/>
                    </a:cubicBezTo>
                    <a:cubicBezTo>
                      <a:pt x="4" y="1"/>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28" name="Freeform 92"/>
              <p:cNvSpPr/>
              <p:nvPr/>
            </p:nvSpPr>
            <p:spPr bwMode="auto">
              <a:xfrm>
                <a:off x="4233" y="2491"/>
                <a:ext cx="1" cy="0"/>
              </a:xfrm>
              <a:custGeom>
                <a:avLst/>
                <a:gdLst/>
                <a:ahLst/>
                <a:cxnLst>
                  <a:cxn ang="0">
                    <a:pos x="0" y="0"/>
                  </a:cxn>
                  <a:cxn ang="0">
                    <a:pos x="6" y="1"/>
                  </a:cxn>
                  <a:cxn ang="0">
                    <a:pos x="0" y="0"/>
                  </a:cxn>
                </a:cxnLst>
                <a:rect l="0" t="0" r="r" b="b"/>
                <a:pathLst>
                  <a:path w="6" h="1">
                    <a:moveTo>
                      <a:pt x="0" y="0"/>
                    </a:moveTo>
                    <a:cubicBezTo>
                      <a:pt x="2" y="0"/>
                      <a:pt x="4" y="0"/>
                      <a:pt x="6" y="1"/>
                    </a:cubicBezTo>
                    <a:cubicBezTo>
                      <a:pt x="4" y="0"/>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29" name="Freeform 93"/>
              <p:cNvSpPr/>
              <p:nvPr/>
            </p:nvSpPr>
            <p:spPr bwMode="auto">
              <a:xfrm>
                <a:off x="4238" y="2491"/>
                <a:ext cx="1" cy="0"/>
              </a:xfrm>
              <a:custGeom>
                <a:avLst/>
                <a:gdLst/>
                <a:ahLst/>
                <a:cxnLst>
                  <a:cxn ang="0">
                    <a:pos x="0" y="0"/>
                  </a:cxn>
                  <a:cxn ang="0">
                    <a:pos x="6" y="1"/>
                  </a:cxn>
                  <a:cxn ang="0">
                    <a:pos x="0" y="0"/>
                  </a:cxn>
                </a:cxnLst>
                <a:rect l="0" t="0" r="r" b="b"/>
                <a:pathLst>
                  <a:path w="6" h="1">
                    <a:moveTo>
                      <a:pt x="0" y="0"/>
                    </a:moveTo>
                    <a:cubicBezTo>
                      <a:pt x="2" y="1"/>
                      <a:pt x="4" y="1"/>
                      <a:pt x="6" y="1"/>
                    </a:cubicBezTo>
                    <a:cubicBezTo>
                      <a:pt x="4" y="1"/>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30" name="Freeform 94"/>
              <p:cNvSpPr/>
              <p:nvPr/>
            </p:nvSpPr>
            <p:spPr bwMode="auto">
              <a:xfrm>
                <a:off x="4157" y="2470"/>
                <a:ext cx="136" cy="62"/>
              </a:xfrm>
              <a:custGeom>
                <a:avLst/>
                <a:gdLst/>
                <a:ahLst/>
                <a:cxnLst>
                  <a:cxn ang="0">
                    <a:pos x="0" y="270"/>
                  </a:cxn>
                  <a:cxn ang="0">
                    <a:pos x="115" y="205"/>
                  </a:cxn>
                  <a:cxn ang="0">
                    <a:pos x="119" y="197"/>
                  </a:cxn>
                  <a:cxn ang="0">
                    <a:pos x="124" y="189"/>
                  </a:cxn>
                  <a:cxn ang="0">
                    <a:pos x="129" y="181"/>
                  </a:cxn>
                  <a:cxn ang="0">
                    <a:pos x="159" y="146"/>
                  </a:cxn>
                  <a:cxn ang="0">
                    <a:pos x="166" y="140"/>
                  </a:cxn>
                  <a:cxn ang="0">
                    <a:pos x="173" y="134"/>
                  </a:cxn>
                  <a:cxn ang="0">
                    <a:pos x="180" y="129"/>
                  </a:cxn>
                  <a:cxn ang="0">
                    <a:pos x="188" y="123"/>
                  </a:cxn>
                  <a:cxn ang="0">
                    <a:pos x="197" y="118"/>
                  </a:cxn>
                  <a:cxn ang="0">
                    <a:pos x="205" y="113"/>
                  </a:cxn>
                  <a:cxn ang="0">
                    <a:pos x="214" y="109"/>
                  </a:cxn>
                  <a:cxn ang="0">
                    <a:pos x="227" y="103"/>
                  </a:cxn>
                  <a:cxn ang="0">
                    <a:pos x="236" y="99"/>
                  </a:cxn>
                  <a:cxn ang="0">
                    <a:pos x="246" y="96"/>
                  </a:cxn>
                  <a:cxn ang="0">
                    <a:pos x="256" y="94"/>
                  </a:cxn>
                  <a:cxn ang="0">
                    <a:pos x="266" y="91"/>
                  </a:cxn>
                  <a:cxn ang="0">
                    <a:pos x="276" y="90"/>
                  </a:cxn>
                  <a:cxn ang="0">
                    <a:pos x="287" y="88"/>
                  </a:cxn>
                  <a:cxn ang="0">
                    <a:pos x="297" y="88"/>
                  </a:cxn>
                  <a:cxn ang="0">
                    <a:pos x="308" y="87"/>
                  </a:cxn>
                  <a:cxn ang="0">
                    <a:pos x="308" y="87"/>
                  </a:cxn>
                  <a:cxn ang="0">
                    <a:pos x="322" y="88"/>
                  </a:cxn>
                  <a:cxn ang="0">
                    <a:pos x="333" y="89"/>
                  </a:cxn>
                  <a:cxn ang="0">
                    <a:pos x="343" y="90"/>
                  </a:cxn>
                  <a:cxn ang="0">
                    <a:pos x="353" y="92"/>
                  </a:cxn>
                  <a:cxn ang="0">
                    <a:pos x="363" y="94"/>
                  </a:cxn>
                  <a:cxn ang="0">
                    <a:pos x="373" y="97"/>
                  </a:cxn>
                  <a:cxn ang="0">
                    <a:pos x="386" y="102"/>
                  </a:cxn>
                  <a:cxn ang="0">
                    <a:pos x="395" y="106"/>
                  </a:cxn>
                  <a:cxn ang="0">
                    <a:pos x="405" y="110"/>
                  </a:cxn>
                  <a:cxn ang="0">
                    <a:pos x="413" y="115"/>
                  </a:cxn>
                  <a:cxn ang="0">
                    <a:pos x="422" y="120"/>
                  </a:cxn>
                  <a:cxn ang="0">
                    <a:pos x="430" y="125"/>
                  </a:cxn>
                  <a:cxn ang="0">
                    <a:pos x="443" y="135"/>
                  </a:cxn>
                  <a:cxn ang="0">
                    <a:pos x="450" y="140"/>
                  </a:cxn>
                  <a:cxn ang="0">
                    <a:pos x="457" y="147"/>
                  </a:cxn>
                  <a:cxn ang="0">
                    <a:pos x="464" y="153"/>
                  </a:cxn>
                  <a:cxn ang="0">
                    <a:pos x="470" y="160"/>
                  </a:cxn>
                  <a:cxn ang="0">
                    <a:pos x="497" y="197"/>
                  </a:cxn>
                  <a:cxn ang="0">
                    <a:pos x="501" y="205"/>
                  </a:cxn>
                  <a:cxn ang="0">
                    <a:pos x="520" y="257"/>
                  </a:cxn>
                  <a:cxn ang="0">
                    <a:pos x="595" y="255"/>
                  </a:cxn>
                </a:cxnLst>
                <a:rect l="0" t="0" r="r" b="b"/>
                <a:pathLst>
                  <a:path w="595" h="270">
                    <a:moveTo>
                      <a:pt x="298" y="0"/>
                    </a:moveTo>
                    <a:cubicBezTo>
                      <a:pt x="142" y="0"/>
                      <a:pt x="15" y="118"/>
                      <a:pt x="0" y="270"/>
                    </a:cubicBezTo>
                    <a:cubicBezTo>
                      <a:pt x="94" y="268"/>
                      <a:pt x="94" y="268"/>
                      <a:pt x="94" y="268"/>
                    </a:cubicBezTo>
                    <a:cubicBezTo>
                      <a:pt x="98" y="245"/>
                      <a:pt x="105" y="224"/>
                      <a:pt x="115" y="205"/>
                    </a:cubicBezTo>
                    <a:cubicBezTo>
                      <a:pt x="115" y="205"/>
                      <a:pt x="115" y="204"/>
                      <a:pt x="115" y="204"/>
                    </a:cubicBezTo>
                    <a:cubicBezTo>
                      <a:pt x="116" y="202"/>
                      <a:pt x="118" y="199"/>
                      <a:pt x="119" y="197"/>
                    </a:cubicBezTo>
                    <a:cubicBezTo>
                      <a:pt x="119" y="196"/>
                      <a:pt x="120" y="196"/>
                      <a:pt x="120" y="196"/>
                    </a:cubicBezTo>
                    <a:cubicBezTo>
                      <a:pt x="121" y="193"/>
                      <a:pt x="123" y="191"/>
                      <a:pt x="124" y="189"/>
                    </a:cubicBezTo>
                    <a:cubicBezTo>
                      <a:pt x="124" y="188"/>
                      <a:pt x="125" y="188"/>
                      <a:pt x="125" y="188"/>
                    </a:cubicBezTo>
                    <a:cubicBezTo>
                      <a:pt x="126" y="185"/>
                      <a:pt x="128" y="183"/>
                      <a:pt x="129" y="181"/>
                    </a:cubicBezTo>
                    <a:cubicBezTo>
                      <a:pt x="130" y="180"/>
                      <a:pt x="130" y="180"/>
                      <a:pt x="130" y="180"/>
                    </a:cubicBezTo>
                    <a:cubicBezTo>
                      <a:pt x="139" y="168"/>
                      <a:pt x="148" y="156"/>
                      <a:pt x="159" y="146"/>
                    </a:cubicBezTo>
                    <a:cubicBezTo>
                      <a:pt x="160" y="146"/>
                      <a:pt x="160" y="145"/>
                      <a:pt x="160" y="145"/>
                    </a:cubicBezTo>
                    <a:cubicBezTo>
                      <a:pt x="162" y="143"/>
                      <a:pt x="164" y="142"/>
                      <a:pt x="166" y="140"/>
                    </a:cubicBezTo>
                    <a:cubicBezTo>
                      <a:pt x="166" y="140"/>
                      <a:pt x="167" y="139"/>
                      <a:pt x="168" y="138"/>
                    </a:cubicBezTo>
                    <a:cubicBezTo>
                      <a:pt x="169" y="137"/>
                      <a:pt x="171" y="136"/>
                      <a:pt x="173" y="134"/>
                    </a:cubicBezTo>
                    <a:cubicBezTo>
                      <a:pt x="174" y="134"/>
                      <a:pt x="175" y="133"/>
                      <a:pt x="176" y="132"/>
                    </a:cubicBezTo>
                    <a:cubicBezTo>
                      <a:pt x="177" y="131"/>
                      <a:pt x="179" y="130"/>
                      <a:pt x="180" y="129"/>
                    </a:cubicBezTo>
                    <a:cubicBezTo>
                      <a:pt x="181" y="128"/>
                      <a:pt x="183" y="127"/>
                      <a:pt x="184" y="126"/>
                    </a:cubicBezTo>
                    <a:cubicBezTo>
                      <a:pt x="185" y="125"/>
                      <a:pt x="187" y="124"/>
                      <a:pt x="188" y="123"/>
                    </a:cubicBezTo>
                    <a:cubicBezTo>
                      <a:pt x="190" y="122"/>
                      <a:pt x="191" y="122"/>
                      <a:pt x="192" y="121"/>
                    </a:cubicBezTo>
                    <a:cubicBezTo>
                      <a:pt x="194" y="120"/>
                      <a:pt x="195" y="119"/>
                      <a:pt x="197" y="118"/>
                    </a:cubicBezTo>
                    <a:cubicBezTo>
                      <a:pt x="198" y="117"/>
                      <a:pt x="199" y="116"/>
                      <a:pt x="201" y="116"/>
                    </a:cubicBezTo>
                    <a:cubicBezTo>
                      <a:pt x="202" y="115"/>
                      <a:pt x="204" y="114"/>
                      <a:pt x="205" y="113"/>
                    </a:cubicBezTo>
                    <a:cubicBezTo>
                      <a:pt x="207" y="112"/>
                      <a:pt x="208" y="112"/>
                      <a:pt x="210" y="111"/>
                    </a:cubicBezTo>
                    <a:cubicBezTo>
                      <a:pt x="211" y="110"/>
                      <a:pt x="213" y="109"/>
                      <a:pt x="214" y="109"/>
                    </a:cubicBezTo>
                    <a:cubicBezTo>
                      <a:pt x="217" y="107"/>
                      <a:pt x="220" y="106"/>
                      <a:pt x="223" y="105"/>
                    </a:cubicBezTo>
                    <a:cubicBezTo>
                      <a:pt x="224" y="104"/>
                      <a:pt x="225" y="104"/>
                      <a:pt x="227" y="103"/>
                    </a:cubicBezTo>
                    <a:cubicBezTo>
                      <a:pt x="229" y="102"/>
                      <a:pt x="230" y="102"/>
                      <a:pt x="232" y="101"/>
                    </a:cubicBezTo>
                    <a:cubicBezTo>
                      <a:pt x="234" y="100"/>
                      <a:pt x="235" y="100"/>
                      <a:pt x="236" y="99"/>
                    </a:cubicBezTo>
                    <a:cubicBezTo>
                      <a:pt x="238" y="99"/>
                      <a:pt x="240" y="98"/>
                      <a:pt x="242" y="98"/>
                    </a:cubicBezTo>
                    <a:cubicBezTo>
                      <a:pt x="243" y="97"/>
                      <a:pt x="245" y="97"/>
                      <a:pt x="246" y="96"/>
                    </a:cubicBezTo>
                    <a:cubicBezTo>
                      <a:pt x="248" y="96"/>
                      <a:pt x="250" y="95"/>
                      <a:pt x="252" y="95"/>
                    </a:cubicBezTo>
                    <a:cubicBezTo>
                      <a:pt x="253" y="94"/>
                      <a:pt x="255" y="94"/>
                      <a:pt x="256" y="94"/>
                    </a:cubicBezTo>
                    <a:cubicBezTo>
                      <a:pt x="258" y="93"/>
                      <a:pt x="260" y="93"/>
                      <a:pt x="262" y="92"/>
                    </a:cubicBezTo>
                    <a:cubicBezTo>
                      <a:pt x="263" y="92"/>
                      <a:pt x="265" y="92"/>
                      <a:pt x="266" y="91"/>
                    </a:cubicBezTo>
                    <a:cubicBezTo>
                      <a:pt x="268" y="91"/>
                      <a:pt x="270" y="91"/>
                      <a:pt x="272" y="90"/>
                    </a:cubicBezTo>
                    <a:cubicBezTo>
                      <a:pt x="274" y="90"/>
                      <a:pt x="275" y="90"/>
                      <a:pt x="276" y="90"/>
                    </a:cubicBezTo>
                    <a:cubicBezTo>
                      <a:pt x="278" y="89"/>
                      <a:pt x="281" y="89"/>
                      <a:pt x="283" y="89"/>
                    </a:cubicBezTo>
                    <a:cubicBezTo>
                      <a:pt x="284" y="89"/>
                      <a:pt x="285" y="88"/>
                      <a:pt x="287" y="88"/>
                    </a:cubicBezTo>
                    <a:cubicBezTo>
                      <a:pt x="289" y="88"/>
                      <a:pt x="291" y="88"/>
                      <a:pt x="294" y="88"/>
                    </a:cubicBezTo>
                    <a:cubicBezTo>
                      <a:pt x="295" y="88"/>
                      <a:pt x="296" y="88"/>
                      <a:pt x="297" y="88"/>
                    </a:cubicBezTo>
                    <a:cubicBezTo>
                      <a:pt x="301" y="87"/>
                      <a:pt x="304" y="87"/>
                      <a:pt x="308" y="87"/>
                    </a:cubicBezTo>
                    <a:cubicBezTo>
                      <a:pt x="308" y="87"/>
                      <a:pt x="308" y="87"/>
                      <a:pt x="308" y="87"/>
                    </a:cubicBezTo>
                    <a:cubicBezTo>
                      <a:pt x="308" y="87"/>
                      <a:pt x="308" y="87"/>
                      <a:pt x="308" y="87"/>
                    </a:cubicBezTo>
                    <a:cubicBezTo>
                      <a:pt x="308" y="87"/>
                      <a:pt x="308" y="87"/>
                      <a:pt x="308" y="87"/>
                    </a:cubicBezTo>
                    <a:cubicBezTo>
                      <a:pt x="311" y="87"/>
                      <a:pt x="315" y="87"/>
                      <a:pt x="318" y="88"/>
                    </a:cubicBezTo>
                    <a:cubicBezTo>
                      <a:pt x="320" y="88"/>
                      <a:pt x="321" y="88"/>
                      <a:pt x="322" y="88"/>
                    </a:cubicBezTo>
                    <a:cubicBezTo>
                      <a:pt x="324" y="88"/>
                      <a:pt x="326" y="88"/>
                      <a:pt x="329" y="88"/>
                    </a:cubicBezTo>
                    <a:cubicBezTo>
                      <a:pt x="330" y="88"/>
                      <a:pt x="331" y="89"/>
                      <a:pt x="333" y="89"/>
                    </a:cubicBezTo>
                    <a:cubicBezTo>
                      <a:pt x="335" y="89"/>
                      <a:pt x="337" y="89"/>
                      <a:pt x="339" y="90"/>
                    </a:cubicBezTo>
                    <a:cubicBezTo>
                      <a:pt x="340" y="90"/>
                      <a:pt x="342" y="90"/>
                      <a:pt x="343" y="90"/>
                    </a:cubicBezTo>
                    <a:cubicBezTo>
                      <a:pt x="345" y="91"/>
                      <a:pt x="347" y="91"/>
                      <a:pt x="349" y="91"/>
                    </a:cubicBezTo>
                    <a:cubicBezTo>
                      <a:pt x="351" y="92"/>
                      <a:pt x="352" y="92"/>
                      <a:pt x="353" y="92"/>
                    </a:cubicBezTo>
                    <a:cubicBezTo>
                      <a:pt x="355" y="93"/>
                      <a:pt x="357" y="93"/>
                      <a:pt x="359" y="93"/>
                    </a:cubicBezTo>
                    <a:cubicBezTo>
                      <a:pt x="361" y="94"/>
                      <a:pt x="362" y="94"/>
                      <a:pt x="363" y="94"/>
                    </a:cubicBezTo>
                    <a:cubicBezTo>
                      <a:pt x="365" y="95"/>
                      <a:pt x="368" y="96"/>
                      <a:pt x="370" y="96"/>
                    </a:cubicBezTo>
                    <a:cubicBezTo>
                      <a:pt x="371" y="97"/>
                      <a:pt x="372" y="97"/>
                      <a:pt x="373" y="97"/>
                    </a:cubicBezTo>
                    <a:cubicBezTo>
                      <a:pt x="376" y="98"/>
                      <a:pt x="379" y="99"/>
                      <a:pt x="382" y="100"/>
                    </a:cubicBezTo>
                    <a:cubicBezTo>
                      <a:pt x="383" y="101"/>
                      <a:pt x="384" y="101"/>
                      <a:pt x="386" y="102"/>
                    </a:cubicBezTo>
                    <a:cubicBezTo>
                      <a:pt x="388" y="102"/>
                      <a:pt x="389" y="103"/>
                      <a:pt x="391" y="104"/>
                    </a:cubicBezTo>
                    <a:cubicBezTo>
                      <a:pt x="393" y="104"/>
                      <a:pt x="394" y="105"/>
                      <a:pt x="395" y="106"/>
                    </a:cubicBezTo>
                    <a:cubicBezTo>
                      <a:pt x="397" y="106"/>
                      <a:pt x="399" y="107"/>
                      <a:pt x="400" y="108"/>
                    </a:cubicBezTo>
                    <a:cubicBezTo>
                      <a:pt x="402" y="109"/>
                      <a:pt x="403" y="109"/>
                      <a:pt x="405" y="110"/>
                    </a:cubicBezTo>
                    <a:cubicBezTo>
                      <a:pt x="406" y="111"/>
                      <a:pt x="408" y="111"/>
                      <a:pt x="409" y="112"/>
                    </a:cubicBezTo>
                    <a:cubicBezTo>
                      <a:pt x="410" y="113"/>
                      <a:pt x="412" y="114"/>
                      <a:pt x="413" y="115"/>
                    </a:cubicBezTo>
                    <a:cubicBezTo>
                      <a:pt x="415" y="115"/>
                      <a:pt x="416" y="116"/>
                      <a:pt x="417" y="117"/>
                    </a:cubicBezTo>
                    <a:cubicBezTo>
                      <a:pt x="419" y="118"/>
                      <a:pt x="420" y="119"/>
                      <a:pt x="422" y="120"/>
                    </a:cubicBezTo>
                    <a:cubicBezTo>
                      <a:pt x="423" y="120"/>
                      <a:pt x="424" y="121"/>
                      <a:pt x="425" y="122"/>
                    </a:cubicBezTo>
                    <a:cubicBezTo>
                      <a:pt x="427" y="123"/>
                      <a:pt x="429" y="124"/>
                      <a:pt x="430" y="125"/>
                    </a:cubicBezTo>
                    <a:cubicBezTo>
                      <a:pt x="430" y="125"/>
                      <a:pt x="430" y="125"/>
                      <a:pt x="431" y="125"/>
                    </a:cubicBezTo>
                    <a:cubicBezTo>
                      <a:pt x="435" y="128"/>
                      <a:pt x="439" y="131"/>
                      <a:pt x="443" y="135"/>
                    </a:cubicBezTo>
                    <a:cubicBezTo>
                      <a:pt x="444" y="135"/>
                      <a:pt x="444" y="135"/>
                      <a:pt x="445" y="136"/>
                    </a:cubicBezTo>
                    <a:cubicBezTo>
                      <a:pt x="447" y="137"/>
                      <a:pt x="448" y="139"/>
                      <a:pt x="450" y="140"/>
                    </a:cubicBezTo>
                    <a:cubicBezTo>
                      <a:pt x="451" y="141"/>
                      <a:pt x="451" y="141"/>
                      <a:pt x="452" y="142"/>
                    </a:cubicBezTo>
                    <a:cubicBezTo>
                      <a:pt x="454" y="144"/>
                      <a:pt x="455" y="145"/>
                      <a:pt x="457" y="147"/>
                    </a:cubicBezTo>
                    <a:cubicBezTo>
                      <a:pt x="458" y="147"/>
                      <a:pt x="458" y="148"/>
                      <a:pt x="459" y="149"/>
                    </a:cubicBezTo>
                    <a:cubicBezTo>
                      <a:pt x="461" y="150"/>
                      <a:pt x="462" y="152"/>
                      <a:pt x="464" y="153"/>
                    </a:cubicBezTo>
                    <a:cubicBezTo>
                      <a:pt x="464" y="154"/>
                      <a:pt x="465" y="155"/>
                      <a:pt x="466" y="155"/>
                    </a:cubicBezTo>
                    <a:cubicBezTo>
                      <a:pt x="467" y="157"/>
                      <a:pt x="469" y="159"/>
                      <a:pt x="470" y="160"/>
                    </a:cubicBezTo>
                    <a:cubicBezTo>
                      <a:pt x="471" y="161"/>
                      <a:pt x="471" y="161"/>
                      <a:pt x="471" y="161"/>
                    </a:cubicBezTo>
                    <a:cubicBezTo>
                      <a:pt x="481" y="172"/>
                      <a:pt x="489" y="184"/>
                      <a:pt x="497" y="197"/>
                    </a:cubicBezTo>
                    <a:cubicBezTo>
                      <a:pt x="497" y="197"/>
                      <a:pt x="497" y="197"/>
                      <a:pt x="497" y="198"/>
                    </a:cubicBezTo>
                    <a:cubicBezTo>
                      <a:pt x="498" y="200"/>
                      <a:pt x="500" y="203"/>
                      <a:pt x="501" y="205"/>
                    </a:cubicBezTo>
                    <a:cubicBezTo>
                      <a:pt x="501" y="205"/>
                      <a:pt x="501" y="206"/>
                      <a:pt x="501" y="206"/>
                    </a:cubicBezTo>
                    <a:cubicBezTo>
                      <a:pt x="510" y="222"/>
                      <a:pt x="516" y="239"/>
                      <a:pt x="520" y="257"/>
                    </a:cubicBezTo>
                    <a:cubicBezTo>
                      <a:pt x="520" y="257"/>
                      <a:pt x="520" y="257"/>
                      <a:pt x="520" y="257"/>
                    </a:cubicBezTo>
                    <a:cubicBezTo>
                      <a:pt x="595" y="255"/>
                      <a:pt x="595" y="255"/>
                      <a:pt x="595" y="255"/>
                    </a:cubicBezTo>
                    <a:cubicBezTo>
                      <a:pt x="573" y="111"/>
                      <a:pt x="449" y="0"/>
                      <a:pt x="298"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31" name="Freeform 95"/>
              <p:cNvSpPr/>
              <p:nvPr/>
            </p:nvSpPr>
            <p:spPr bwMode="auto">
              <a:xfrm>
                <a:off x="4057" y="2528"/>
                <a:ext cx="340" cy="183"/>
              </a:xfrm>
              <a:custGeom>
                <a:avLst/>
                <a:gdLst/>
                <a:ahLst/>
                <a:cxnLst>
                  <a:cxn ang="0">
                    <a:pos x="1252" y="0"/>
                  </a:cxn>
                  <a:cxn ang="0">
                    <a:pos x="1107" y="4"/>
                  </a:cxn>
                  <a:cxn ang="0">
                    <a:pos x="1110" y="50"/>
                  </a:cxn>
                  <a:cxn ang="0">
                    <a:pos x="738" y="422"/>
                  </a:cxn>
                  <a:cxn ang="0">
                    <a:pos x="366" y="50"/>
                  </a:cxn>
                  <a:cxn ang="0">
                    <a:pos x="367" y="22"/>
                  </a:cxn>
                  <a:cxn ang="0">
                    <a:pos x="1" y="31"/>
                  </a:cxn>
                  <a:cxn ang="0">
                    <a:pos x="0" y="50"/>
                  </a:cxn>
                  <a:cxn ang="0">
                    <a:pos x="749" y="799"/>
                  </a:cxn>
                  <a:cxn ang="0">
                    <a:pos x="1495" y="121"/>
                  </a:cxn>
                  <a:cxn ang="0">
                    <a:pos x="1484" y="117"/>
                  </a:cxn>
                  <a:cxn ang="0">
                    <a:pos x="1252" y="0"/>
                  </a:cxn>
                </a:cxnLst>
                <a:rect l="0" t="0" r="r" b="b"/>
                <a:pathLst>
                  <a:path w="1495" h="799">
                    <a:moveTo>
                      <a:pt x="1252" y="0"/>
                    </a:moveTo>
                    <a:cubicBezTo>
                      <a:pt x="1107" y="4"/>
                      <a:pt x="1107" y="4"/>
                      <a:pt x="1107" y="4"/>
                    </a:cubicBezTo>
                    <a:cubicBezTo>
                      <a:pt x="1109" y="19"/>
                      <a:pt x="1110" y="34"/>
                      <a:pt x="1110" y="50"/>
                    </a:cubicBezTo>
                    <a:cubicBezTo>
                      <a:pt x="1110" y="255"/>
                      <a:pt x="944" y="422"/>
                      <a:pt x="738" y="422"/>
                    </a:cubicBezTo>
                    <a:cubicBezTo>
                      <a:pt x="533" y="422"/>
                      <a:pt x="366" y="255"/>
                      <a:pt x="366" y="50"/>
                    </a:cubicBezTo>
                    <a:cubicBezTo>
                      <a:pt x="366" y="40"/>
                      <a:pt x="366" y="31"/>
                      <a:pt x="367" y="22"/>
                    </a:cubicBezTo>
                    <a:cubicBezTo>
                      <a:pt x="1" y="31"/>
                      <a:pt x="1" y="31"/>
                      <a:pt x="1" y="31"/>
                    </a:cubicBezTo>
                    <a:cubicBezTo>
                      <a:pt x="1" y="37"/>
                      <a:pt x="0" y="44"/>
                      <a:pt x="0" y="50"/>
                    </a:cubicBezTo>
                    <a:cubicBezTo>
                      <a:pt x="0" y="463"/>
                      <a:pt x="336" y="799"/>
                      <a:pt x="749" y="799"/>
                    </a:cubicBezTo>
                    <a:cubicBezTo>
                      <a:pt x="1139" y="799"/>
                      <a:pt x="1459" y="501"/>
                      <a:pt x="1495" y="121"/>
                    </a:cubicBezTo>
                    <a:cubicBezTo>
                      <a:pt x="1484" y="117"/>
                      <a:pt x="1484" y="117"/>
                      <a:pt x="1484" y="117"/>
                    </a:cubicBezTo>
                    <a:lnTo>
                      <a:pt x="1252" y="0"/>
                    </a:ln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32" name="Freeform 96"/>
              <p:cNvSpPr/>
              <p:nvPr/>
            </p:nvSpPr>
            <p:spPr bwMode="auto">
              <a:xfrm>
                <a:off x="4057" y="2367"/>
                <a:ext cx="341" cy="188"/>
              </a:xfrm>
              <a:custGeom>
                <a:avLst/>
                <a:gdLst/>
                <a:ahLst/>
                <a:cxnLst>
                  <a:cxn ang="0">
                    <a:pos x="748" y="0"/>
                  </a:cxn>
                  <a:cxn ang="0">
                    <a:pos x="0" y="730"/>
                  </a:cxn>
                  <a:cxn ang="0">
                    <a:pos x="366" y="721"/>
                  </a:cxn>
                  <a:cxn ang="0">
                    <a:pos x="737" y="377"/>
                  </a:cxn>
                  <a:cxn ang="0">
                    <a:pos x="1106" y="703"/>
                  </a:cxn>
                  <a:cxn ang="0">
                    <a:pos x="1251" y="699"/>
                  </a:cxn>
                  <a:cxn ang="0">
                    <a:pos x="1483" y="816"/>
                  </a:cxn>
                  <a:cxn ang="0">
                    <a:pos x="1494" y="820"/>
                  </a:cxn>
                  <a:cxn ang="0">
                    <a:pos x="1497" y="749"/>
                  </a:cxn>
                  <a:cxn ang="0">
                    <a:pos x="748" y="0"/>
                  </a:cxn>
                </a:cxnLst>
                <a:rect l="0" t="0" r="r" b="b"/>
                <a:pathLst>
                  <a:path w="1497" h="820">
                    <a:moveTo>
                      <a:pt x="748" y="0"/>
                    </a:moveTo>
                    <a:cubicBezTo>
                      <a:pt x="341" y="0"/>
                      <a:pt x="10" y="325"/>
                      <a:pt x="0" y="730"/>
                    </a:cubicBezTo>
                    <a:cubicBezTo>
                      <a:pt x="366" y="721"/>
                      <a:pt x="366" y="721"/>
                      <a:pt x="366" y="721"/>
                    </a:cubicBezTo>
                    <a:cubicBezTo>
                      <a:pt x="380" y="528"/>
                      <a:pt x="541" y="377"/>
                      <a:pt x="737" y="377"/>
                    </a:cubicBezTo>
                    <a:cubicBezTo>
                      <a:pt x="927" y="377"/>
                      <a:pt x="1084" y="519"/>
                      <a:pt x="1106" y="703"/>
                    </a:cubicBezTo>
                    <a:cubicBezTo>
                      <a:pt x="1251" y="699"/>
                      <a:pt x="1251" y="699"/>
                      <a:pt x="1251" y="699"/>
                    </a:cubicBezTo>
                    <a:cubicBezTo>
                      <a:pt x="1483" y="816"/>
                      <a:pt x="1483" y="816"/>
                      <a:pt x="1483" y="816"/>
                    </a:cubicBezTo>
                    <a:cubicBezTo>
                      <a:pt x="1494" y="820"/>
                      <a:pt x="1494" y="820"/>
                      <a:pt x="1494" y="820"/>
                    </a:cubicBezTo>
                    <a:cubicBezTo>
                      <a:pt x="1496" y="797"/>
                      <a:pt x="1497" y="773"/>
                      <a:pt x="1497" y="749"/>
                    </a:cubicBezTo>
                    <a:cubicBezTo>
                      <a:pt x="1497" y="335"/>
                      <a:pt x="1162" y="0"/>
                      <a:pt x="748"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grpSp>
        <p:cxnSp>
          <p:nvCxnSpPr>
            <p:cNvPr id="341" name="直接连接符 340"/>
            <p:cNvCxnSpPr/>
            <p:nvPr/>
          </p:nvCxnSpPr>
          <p:spPr>
            <a:xfrm>
              <a:off x="8890" y="2262"/>
              <a:ext cx="1417" cy="7"/>
            </a:xfrm>
            <a:prstGeom prst="line">
              <a:avLst/>
            </a:prstGeom>
            <a:gradFill rotWithShape="1">
              <a:gsLst>
                <a:gs pos="0">
                  <a:schemeClr val="bg2"/>
                </a:gs>
                <a:gs pos="100000">
                  <a:schemeClr val="bg2">
                    <a:gamma/>
                    <a:shade val="46275"/>
                    <a:invGamma/>
                  </a:schemeClr>
                </a:gs>
              </a:gsLst>
              <a:lin ang="5400000" scaled="1"/>
            </a:gradFill>
            <a:ln w="12700" cap="flat" cmpd="sng" algn="ctr">
              <a:solidFill>
                <a:srgbClr val="C70019"/>
              </a:solidFill>
              <a:prstDash val="solid"/>
              <a:round/>
              <a:headEnd type="none" w="med" len="med"/>
              <a:tailEnd type="none" w="med" len="med"/>
            </a:ln>
          </p:spPr>
        </p:cxnSp>
      </p:grpSp>
      <p:pic>
        <p:nvPicPr>
          <p:cNvPr id="433" name="Picture 5"/>
          <p:cNvPicPr>
            <a:picLocks noChangeAspect="1" noChangeArrowheads="1"/>
          </p:cNvPicPr>
          <p:nvPr/>
        </p:nvPicPr>
        <p:blipFill>
          <a:blip r:embed="rId5"/>
          <a:srcRect/>
          <a:stretch>
            <a:fillRect/>
          </a:stretch>
        </p:blipFill>
        <p:spPr bwMode="auto">
          <a:xfrm>
            <a:off x="3133494" y="4914625"/>
            <a:ext cx="2704550" cy="1320017"/>
          </a:xfrm>
          <a:prstGeom prst="rect">
            <a:avLst/>
          </a:prstGeom>
          <a:noFill/>
          <a:ln w="9525">
            <a:noFill/>
            <a:miter lim="800000"/>
            <a:headEnd/>
            <a:tailEnd/>
          </a:ln>
          <a:effectLst/>
        </p:spPr>
      </p:pic>
      <p:sp>
        <p:nvSpPr>
          <p:cNvPr id="435" name="矩形 434"/>
          <p:cNvSpPr/>
          <p:nvPr/>
        </p:nvSpPr>
        <p:spPr>
          <a:xfrm>
            <a:off x="6350641" y="4046672"/>
            <a:ext cx="2488684" cy="424180"/>
          </a:xfrm>
          <a:prstGeom prst="rect">
            <a:avLst/>
          </a:prstGeom>
          <a:solidFill>
            <a:schemeClr val="accent1"/>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bg1"/>
              </a:solidFill>
              <a:effectLst/>
              <a:latin typeface="Arial" panose="020B0604020202020204" pitchFamily="34" charset="0"/>
              <a:ea typeface="黑体" panose="02010609060101010101" pitchFamily="49" charset="-122"/>
            </a:endParaRPr>
          </a:p>
        </p:txBody>
      </p:sp>
      <p:sp>
        <p:nvSpPr>
          <p:cNvPr id="436" name="文本框 435"/>
          <p:cNvSpPr txBox="1"/>
          <p:nvPr/>
        </p:nvSpPr>
        <p:spPr>
          <a:xfrm>
            <a:off x="7453636" y="3966027"/>
            <a:ext cx="309880" cy="506730"/>
          </a:xfrm>
          <a:prstGeom prst="rect">
            <a:avLst/>
          </a:prstGeom>
          <a:noFill/>
        </p:spPr>
        <p:txBody>
          <a:bodyPr wrap="none" rtlCol="0" anchor="t">
            <a:spAutoFit/>
          </a:bodyPr>
          <a:lstStyle/>
          <a:p>
            <a:pPr algn="just">
              <a:lnSpc>
                <a:spcPct val="150000"/>
              </a:lnSpc>
            </a:pPr>
            <a:endParaRPr lang="zh-CN" altLang="en-US"/>
          </a:p>
        </p:txBody>
      </p:sp>
      <p:sp>
        <p:nvSpPr>
          <p:cNvPr id="437" name="文本框 436"/>
          <p:cNvSpPr txBox="1"/>
          <p:nvPr/>
        </p:nvSpPr>
        <p:spPr>
          <a:xfrm>
            <a:off x="7453636" y="3966027"/>
            <a:ext cx="309880" cy="506730"/>
          </a:xfrm>
          <a:prstGeom prst="rect">
            <a:avLst/>
          </a:prstGeom>
          <a:noFill/>
        </p:spPr>
        <p:txBody>
          <a:bodyPr wrap="none" rtlCol="0" anchor="t">
            <a:spAutoFit/>
          </a:bodyPr>
          <a:lstStyle/>
          <a:p>
            <a:pPr algn="just">
              <a:lnSpc>
                <a:spcPct val="150000"/>
              </a:lnSpc>
            </a:pPr>
            <a:endParaRPr lang="zh-CN" altLang="en-US"/>
          </a:p>
        </p:txBody>
      </p:sp>
      <p:sp>
        <p:nvSpPr>
          <p:cNvPr id="438" name="文本框 437"/>
          <p:cNvSpPr txBox="1"/>
          <p:nvPr/>
        </p:nvSpPr>
        <p:spPr>
          <a:xfrm>
            <a:off x="6340323" y="4073926"/>
            <a:ext cx="2477962" cy="369332"/>
          </a:xfrm>
          <a:prstGeom prst="rect">
            <a:avLst/>
          </a:prstGeom>
          <a:noFill/>
        </p:spPr>
        <p:txBody>
          <a:bodyPr wrap="square" rtlCol="0" anchor="t">
            <a:spAutoFit/>
          </a:bodyPr>
          <a:lstStyle/>
          <a:p>
            <a:pPr algn="l"/>
            <a:r>
              <a:rPr lang="zh-CN" altLang="en-US" b="1" dirty="0" smtClean="0">
                <a:solidFill>
                  <a:schemeClr val="bg1"/>
                </a:solidFill>
                <a:sym typeface="+mn-ea"/>
              </a:rPr>
              <a:t>（四）无人驾驶</a:t>
            </a:r>
            <a:r>
              <a:rPr lang="zh-CN" altLang="en-US" b="1" dirty="0">
                <a:solidFill>
                  <a:schemeClr val="bg1"/>
                </a:solidFill>
                <a:sym typeface="+mn-ea"/>
              </a:rPr>
              <a:t>技术</a:t>
            </a:r>
            <a:endParaRPr lang="zh-CN" altLang="en-US" b="1" dirty="0" smtClean="0">
              <a:solidFill>
                <a:schemeClr val="bg1"/>
              </a:solidFill>
              <a:sym typeface="+mn-ea"/>
            </a:endParaRPr>
          </a:p>
        </p:txBody>
      </p:sp>
      <p:grpSp>
        <p:nvGrpSpPr>
          <p:cNvPr id="439" name="组合 438"/>
          <p:cNvGrpSpPr/>
          <p:nvPr/>
        </p:nvGrpSpPr>
        <p:grpSpPr>
          <a:xfrm>
            <a:off x="8847709" y="4094040"/>
            <a:ext cx="899160" cy="356235"/>
            <a:chOff x="8890" y="1707"/>
            <a:chExt cx="1416" cy="561"/>
          </a:xfrm>
        </p:grpSpPr>
        <p:grpSp>
          <p:nvGrpSpPr>
            <p:cNvPr id="440" name="组合 439"/>
            <p:cNvGrpSpPr/>
            <p:nvPr/>
          </p:nvGrpSpPr>
          <p:grpSpPr>
            <a:xfrm>
              <a:off x="9107" y="1707"/>
              <a:ext cx="1057" cy="555"/>
              <a:chOff x="3227" y="2040"/>
              <a:chExt cx="1276" cy="670"/>
            </a:xfrm>
          </p:grpSpPr>
          <p:sp>
            <p:nvSpPr>
              <p:cNvPr id="442" name="Oval 6"/>
              <p:cNvSpPr>
                <a:spLocks noChangeArrowheads="1"/>
              </p:cNvSpPr>
              <p:nvPr/>
            </p:nvSpPr>
            <p:spPr bwMode="auto">
              <a:xfrm>
                <a:off x="3633" y="2528"/>
                <a:ext cx="25" cy="25"/>
              </a:xfrm>
              <a:prstGeom prst="ellipse">
                <a:avLst/>
              </a:pr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43" name="Freeform 7"/>
              <p:cNvSpPr>
                <a:spLocks noEditPoints="1"/>
              </p:cNvSpPr>
              <p:nvPr/>
            </p:nvSpPr>
            <p:spPr bwMode="auto">
              <a:xfrm>
                <a:off x="3575" y="2470"/>
                <a:ext cx="136" cy="138"/>
              </a:xfrm>
              <a:custGeom>
                <a:avLst/>
                <a:gdLst/>
                <a:ahLst/>
                <a:cxnLst>
                  <a:cxn ang="0">
                    <a:pos x="300" y="0"/>
                  </a:cxn>
                  <a:cxn ang="0">
                    <a:pos x="0" y="300"/>
                  </a:cxn>
                  <a:cxn ang="0">
                    <a:pos x="300" y="600"/>
                  </a:cxn>
                  <a:cxn ang="0">
                    <a:pos x="600" y="300"/>
                  </a:cxn>
                  <a:cxn ang="0">
                    <a:pos x="300" y="0"/>
                  </a:cxn>
                  <a:cxn ang="0">
                    <a:pos x="310" y="522"/>
                  </a:cxn>
                  <a:cxn ang="0">
                    <a:pos x="93" y="305"/>
                  </a:cxn>
                  <a:cxn ang="0">
                    <a:pos x="310" y="87"/>
                  </a:cxn>
                  <a:cxn ang="0">
                    <a:pos x="527" y="305"/>
                  </a:cxn>
                  <a:cxn ang="0">
                    <a:pos x="310" y="522"/>
                  </a:cxn>
                </a:cxnLst>
                <a:rect l="0" t="0" r="r" b="b"/>
                <a:pathLst>
                  <a:path w="600" h="600">
                    <a:moveTo>
                      <a:pt x="300" y="0"/>
                    </a:moveTo>
                    <a:cubicBezTo>
                      <a:pt x="135" y="0"/>
                      <a:pt x="0" y="134"/>
                      <a:pt x="0" y="300"/>
                    </a:cubicBezTo>
                    <a:cubicBezTo>
                      <a:pt x="0" y="466"/>
                      <a:pt x="135" y="600"/>
                      <a:pt x="300" y="600"/>
                    </a:cubicBezTo>
                    <a:cubicBezTo>
                      <a:pt x="466" y="600"/>
                      <a:pt x="600" y="466"/>
                      <a:pt x="600" y="300"/>
                    </a:cubicBezTo>
                    <a:cubicBezTo>
                      <a:pt x="600" y="134"/>
                      <a:pt x="466" y="0"/>
                      <a:pt x="300" y="0"/>
                    </a:cubicBezTo>
                    <a:close/>
                    <a:moveTo>
                      <a:pt x="310" y="522"/>
                    </a:moveTo>
                    <a:cubicBezTo>
                      <a:pt x="190" y="522"/>
                      <a:pt x="93" y="425"/>
                      <a:pt x="93" y="305"/>
                    </a:cubicBezTo>
                    <a:cubicBezTo>
                      <a:pt x="93" y="185"/>
                      <a:pt x="190" y="87"/>
                      <a:pt x="310" y="87"/>
                    </a:cubicBezTo>
                    <a:cubicBezTo>
                      <a:pt x="430" y="87"/>
                      <a:pt x="527" y="185"/>
                      <a:pt x="527" y="305"/>
                    </a:cubicBezTo>
                    <a:cubicBezTo>
                      <a:pt x="527" y="425"/>
                      <a:pt x="430" y="522"/>
                      <a:pt x="310" y="52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44" name="Freeform 8"/>
              <p:cNvSpPr>
                <a:spLocks noEditPoints="1"/>
              </p:cNvSpPr>
              <p:nvPr/>
            </p:nvSpPr>
            <p:spPr bwMode="auto">
              <a:xfrm>
                <a:off x="3475" y="2367"/>
                <a:ext cx="341" cy="343"/>
              </a:xfrm>
              <a:custGeom>
                <a:avLst/>
                <a:gdLst/>
                <a:ahLst/>
                <a:cxnLst>
                  <a:cxn ang="0">
                    <a:pos x="748" y="0"/>
                  </a:cxn>
                  <a:cxn ang="0">
                    <a:pos x="0" y="749"/>
                  </a:cxn>
                  <a:cxn ang="0">
                    <a:pos x="748" y="1498"/>
                  </a:cxn>
                  <a:cxn ang="0">
                    <a:pos x="1497" y="749"/>
                  </a:cxn>
                  <a:cxn ang="0">
                    <a:pos x="748" y="0"/>
                  </a:cxn>
                  <a:cxn ang="0">
                    <a:pos x="737" y="1121"/>
                  </a:cxn>
                  <a:cxn ang="0">
                    <a:pos x="365" y="749"/>
                  </a:cxn>
                  <a:cxn ang="0">
                    <a:pos x="737" y="377"/>
                  </a:cxn>
                  <a:cxn ang="0">
                    <a:pos x="1109" y="749"/>
                  </a:cxn>
                  <a:cxn ang="0">
                    <a:pos x="737" y="1121"/>
                  </a:cxn>
                </a:cxnLst>
                <a:rect l="0" t="0" r="r" b="b"/>
                <a:pathLst>
                  <a:path w="1497" h="1498">
                    <a:moveTo>
                      <a:pt x="748" y="0"/>
                    </a:moveTo>
                    <a:cubicBezTo>
                      <a:pt x="335" y="0"/>
                      <a:pt x="0" y="335"/>
                      <a:pt x="0" y="749"/>
                    </a:cubicBezTo>
                    <a:cubicBezTo>
                      <a:pt x="0" y="1162"/>
                      <a:pt x="335" y="1498"/>
                      <a:pt x="748" y="1498"/>
                    </a:cubicBezTo>
                    <a:cubicBezTo>
                      <a:pt x="1162" y="1498"/>
                      <a:pt x="1497" y="1162"/>
                      <a:pt x="1497" y="749"/>
                    </a:cubicBezTo>
                    <a:cubicBezTo>
                      <a:pt x="1497" y="335"/>
                      <a:pt x="1162" y="0"/>
                      <a:pt x="748" y="0"/>
                    </a:cubicBezTo>
                    <a:close/>
                    <a:moveTo>
                      <a:pt x="737" y="1121"/>
                    </a:moveTo>
                    <a:cubicBezTo>
                      <a:pt x="532" y="1121"/>
                      <a:pt x="365" y="954"/>
                      <a:pt x="365" y="749"/>
                    </a:cubicBezTo>
                    <a:cubicBezTo>
                      <a:pt x="365" y="543"/>
                      <a:pt x="532" y="377"/>
                      <a:pt x="737" y="377"/>
                    </a:cubicBezTo>
                    <a:cubicBezTo>
                      <a:pt x="943" y="377"/>
                      <a:pt x="1109" y="543"/>
                      <a:pt x="1109" y="749"/>
                    </a:cubicBezTo>
                    <a:cubicBezTo>
                      <a:pt x="1109" y="954"/>
                      <a:pt x="943" y="1121"/>
                      <a:pt x="737" y="112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45" name="Oval 9"/>
              <p:cNvSpPr>
                <a:spLocks noChangeArrowheads="1"/>
              </p:cNvSpPr>
              <p:nvPr/>
            </p:nvSpPr>
            <p:spPr bwMode="auto">
              <a:xfrm>
                <a:off x="4215" y="2528"/>
                <a:ext cx="25" cy="25"/>
              </a:xfrm>
              <a:prstGeom prst="ellipse">
                <a:avLst/>
              </a:pr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46" name="Freeform 10"/>
              <p:cNvSpPr/>
              <p:nvPr/>
            </p:nvSpPr>
            <p:spPr bwMode="auto">
              <a:xfrm>
                <a:off x="4219" y="2528"/>
                <a:ext cx="16" cy="3"/>
              </a:xfrm>
              <a:custGeom>
                <a:avLst/>
                <a:gdLst/>
                <a:ahLst/>
                <a:cxnLst>
                  <a:cxn ang="0">
                    <a:pos x="36" y="0"/>
                  </a:cxn>
                  <a:cxn ang="0">
                    <a:pos x="0" y="13"/>
                  </a:cxn>
                  <a:cxn ang="0">
                    <a:pos x="69" y="12"/>
                  </a:cxn>
                  <a:cxn ang="0">
                    <a:pos x="36" y="0"/>
                  </a:cxn>
                </a:cxnLst>
                <a:rect l="0" t="0" r="r" b="b"/>
                <a:pathLst>
                  <a:path w="69" h="13">
                    <a:moveTo>
                      <a:pt x="36" y="0"/>
                    </a:moveTo>
                    <a:cubicBezTo>
                      <a:pt x="22" y="0"/>
                      <a:pt x="10" y="5"/>
                      <a:pt x="0" y="13"/>
                    </a:cubicBezTo>
                    <a:cubicBezTo>
                      <a:pt x="69" y="12"/>
                      <a:pt x="69" y="12"/>
                      <a:pt x="69" y="12"/>
                    </a:cubicBezTo>
                    <a:cubicBezTo>
                      <a:pt x="60" y="4"/>
                      <a:pt x="49" y="0"/>
                      <a:pt x="36"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47" name="Freeform 11"/>
              <p:cNvSpPr/>
              <p:nvPr/>
            </p:nvSpPr>
            <p:spPr bwMode="auto">
              <a:xfrm>
                <a:off x="4205" y="2495"/>
                <a:ext cx="1" cy="0"/>
              </a:xfrm>
              <a:custGeom>
                <a:avLst/>
                <a:gdLst/>
                <a:ahLst/>
                <a:cxnLst>
                  <a:cxn ang="0">
                    <a:pos x="0" y="2"/>
                  </a:cxn>
                  <a:cxn ang="0">
                    <a:pos x="4" y="0"/>
                  </a:cxn>
                  <a:cxn ang="0">
                    <a:pos x="0" y="2"/>
                  </a:cxn>
                </a:cxnLst>
                <a:rect l="0" t="0" r="r" b="b"/>
                <a:pathLst>
                  <a:path w="4" h="2">
                    <a:moveTo>
                      <a:pt x="0" y="2"/>
                    </a:moveTo>
                    <a:cubicBezTo>
                      <a:pt x="1" y="1"/>
                      <a:pt x="3" y="0"/>
                      <a:pt x="4" y="0"/>
                    </a:cubicBezTo>
                    <a:cubicBezTo>
                      <a:pt x="3" y="0"/>
                      <a:pt x="1"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48" name="Freeform 12"/>
              <p:cNvSpPr/>
              <p:nvPr/>
            </p:nvSpPr>
            <p:spPr bwMode="auto">
              <a:xfrm>
                <a:off x="4237" y="2491"/>
                <a:ext cx="1" cy="0"/>
              </a:xfrm>
              <a:custGeom>
                <a:avLst/>
                <a:gdLst/>
                <a:ahLst/>
                <a:cxnLst>
                  <a:cxn ang="0">
                    <a:pos x="0" y="0"/>
                  </a:cxn>
                  <a:cxn ang="0">
                    <a:pos x="4" y="1"/>
                  </a:cxn>
                  <a:cxn ang="0">
                    <a:pos x="0" y="0"/>
                  </a:cxn>
                </a:cxnLst>
                <a:rect l="0" t="0" r="r" b="b"/>
                <a:pathLst>
                  <a:path w="4" h="1">
                    <a:moveTo>
                      <a:pt x="0" y="0"/>
                    </a:moveTo>
                    <a:cubicBezTo>
                      <a:pt x="2" y="1"/>
                      <a:pt x="3" y="1"/>
                      <a:pt x="4" y="1"/>
                    </a:cubicBezTo>
                    <a:cubicBezTo>
                      <a:pt x="3" y="1"/>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49" name="Freeform 13"/>
              <p:cNvSpPr/>
              <p:nvPr/>
            </p:nvSpPr>
            <p:spPr bwMode="auto">
              <a:xfrm>
                <a:off x="4239" y="2492"/>
                <a:ext cx="1" cy="0"/>
              </a:xfrm>
              <a:custGeom>
                <a:avLst/>
                <a:gdLst/>
                <a:ahLst/>
                <a:cxnLst>
                  <a:cxn ang="0">
                    <a:pos x="0" y="0"/>
                  </a:cxn>
                  <a:cxn ang="0">
                    <a:pos x="4" y="1"/>
                  </a:cxn>
                  <a:cxn ang="0">
                    <a:pos x="0" y="0"/>
                  </a:cxn>
                </a:cxnLst>
                <a:rect l="0" t="0" r="r" b="b"/>
                <a:pathLst>
                  <a:path w="4" h="1">
                    <a:moveTo>
                      <a:pt x="0" y="0"/>
                    </a:moveTo>
                    <a:cubicBezTo>
                      <a:pt x="2" y="1"/>
                      <a:pt x="3" y="1"/>
                      <a:pt x="4" y="1"/>
                    </a:cubicBezTo>
                    <a:cubicBezTo>
                      <a:pt x="3" y="1"/>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50" name="Freeform 14"/>
              <p:cNvSpPr/>
              <p:nvPr/>
            </p:nvSpPr>
            <p:spPr bwMode="auto">
              <a:xfrm>
                <a:off x="4241" y="2493"/>
                <a:ext cx="1" cy="0"/>
              </a:xfrm>
              <a:custGeom>
                <a:avLst/>
                <a:gdLst/>
                <a:ahLst/>
                <a:cxnLst>
                  <a:cxn ang="0">
                    <a:pos x="0" y="0"/>
                  </a:cxn>
                  <a:cxn ang="0">
                    <a:pos x="3" y="1"/>
                  </a:cxn>
                  <a:cxn ang="0">
                    <a:pos x="0" y="0"/>
                  </a:cxn>
                </a:cxnLst>
                <a:rect l="0" t="0" r="r" b="b"/>
                <a:pathLst>
                  <a:path w="3" h="1">
                    <a:moveTo>
                      <a:pt x="0" y="0"/>
                    </a:moveTo>
                    <a:cubicBezTo>
                      <a:pt x="1" y="1"/>
                      <a:pt x="2" y="1"/>
                      <a:pt x="3" y="1"/>
                    </a:cubicBezTo>
                    <a:cubicBezTo>
                      <a:pt x="2" y="1"/>
                      <a:pt x="1"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51" name="Freeform 15"/>
              <p:cNvSpPr/>
              <p:nvPr/>
            </p:nvSpPr>
            <p:spPr bwMode="auto">
              <a:xfrm>
                <a:off x="4201" y="2497"/>
                <a:ext cx="1" cy="1"/>
              </a:xfrm>
              <a:custGeom>
                <a:avLst/>
                <a:gdLst/>
                <a:ahLst/>
                <a:cxnLst>
                  <a:cxn ang="0">
                    <a:pos x="0" y="3"/>
                  </a:cxn>
                  <a:cxn ang="0">
                    <a:pos x="5" y="0"/>
                  </a:cxn>
                  <a:cxn ang="0">
                    <a:pos x="0" y="3"/>
                  </a:cxn>
                </a:cxnLst>
                <a:rect l="0" t="0" r="r" b="b"/>
                <a:pathLst>
                  <a:path w="5" h="3">
                    <a:moveTo>
                      <a:pt x="0" y="3"/>
                    </a:moveTo>
                    <a:cubicBezTo>
                      <a:pt x="2" y="2"/>
                      <a:pt x="3" y="1"/>
                      <a:pt x="5" y="0"/>
                    </a:cubicBezTo>
                    <a:cubicBezTo>
                      <a:pt x="3" y="1"/>
                      <a:pt x="2" y="2"/>
                      <a:pt x="0" y="3"/>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52" name="Freeform 16"/>
              <p:cNvSpPr/>
              <p:nvPr/>
            </p:nvSpPr>
            <p:spPr bwMode="auto">
              <a:xfrm>
                <a:off x="4203" y="2496"/>
                <a:ext cx="1" cy="1"/>
              </a:xfrm>
              <a:custGeom>
                <a:avLst/>
                <a:gdLst/>
                <a:ahLst/>
                <a:cxnLst>
                  <a:cxn ang="0">
                    <a:pos x="0" y="3"/>
                  </a:cxn>
                  <a:cxn ang="0">
                    <a:pos x="4" y="0"/>
                  </a:cxn>
                  <a:cxn ang="0">
                    <a:pos x="0" y="3"/>
                  </a:cxn>
                </a:cxnLst>
                <a:rect l="0" t="0" r="r" b="b"/>
                <a:pathLst>
                  <a:path w="4" h="3">
                    <a:moveTo>
                      <a:pt x="0" y="3"/>
                    </a:moveTo>
                    <a:cubicBezTo>
                      <a:pt x="1" y="2"/>
                      <a:pt x="3" y="1"/>
                      <a:pt x="4" y="0"/>
                    </a:cubicBezTo>
                    <a:cubicBezTo>
                      <a:pt x="3" y="1"/>
                      <a:pt x="1" y="2"/>
                      <a:pt x="0" y="3"/>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53" name="Freeform 17"/>
              <p:cNvSpPr/>
              <p:nvPr/>
            </p:nvSpPr>
            <p:spPr bwMode="auto">
              <a:xfrm>
                <a:off x="4215" y="2492"/>
                <a:ext cx="1" cy="0"/>
              </a:xfrm>
              <a:custGeom>
                <a:avLst/>
                <a:gdLst/>
                <a:ahLst/>
                <a:cxnLst>
                  <a:cxn ang="0">
                    <a:pos x="0" y="1"/>
                  </a:cxn>
                  <a:cxn ang="0">
                    <a:pos x="4" y="0"/>
                  </a:cxn>
                  <a:cxn ang="0">
                    <a:pos x="0" y="1"/>
                  </a:cxn>
                </a:cxnLst>
                <a:rect l="0" t="0" r="r" b="b"/>
                <a:pathLst>
                  <a:path w="4" h="1">
                    <a:moveTo>
                      <a:pt x="0" y="1"/>
                    </a:moveTo>
                    <a:cubicBezTo>
                      <a:pt x="1" y="0"/>
                      <a:pt x="3" y="0"/>
                      <a:pt x="4" y="0"/>
                    </a:cubicBezTo>
                    <a:cubicBezTo>
                      <a:pt x="3" y="0"/>
                      <a:pt x="1" y="0"/>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54" name="Freeform 18"/>
              <p:cNvSpPr/>
              <p:nvPr/>
            </p:nvSpPr>
            <p:spPr bwMode="auto">
              <a:xfrm>
                <a:off x="4250" y="2496"/>
                <a:ext cx="1" cy="1"/>
              </a:xfrm>
              <a:custGeom>
                <a:avLst/>
                <a:gdLst/>
                <a:ahLst/>
                <a:cxnLst>
                  <a:cxn ang="0">
                    <a:pos x="0" y="0"/>
                  </a:cxn>
                  <a:cxn ang="0">
                    <a:pos x="4" y="3"/>
                  </a:cxn>
                  <a:cxn ang="0">
                    <a:pos x="0" y="0"/>
                  </a:cxn>
                </a:cxnLst>
                <a:rect l="0" t="0" r="r" b="b"/>
                <a:pathLst>
                  <a:path w="4" h="3">
                    <a:moveTo>
                      <a:pt x="0" y="0"/>
                    </a:moveTo>
                    <a:cubicBezTo>
                      <a:pt x="1" y="1"/>
                      <a:pt x="3" y="2"/>
                      <a:pt x="4" y="3"/>
                    </a:cubicBezTo>
                    <a:cubicBezTo>
                      <a:pt x="3" y="2"/>
                      <a:pt x="1"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55" name="Freeform 19"/>
              <p:cNvSpPr/>
              <p:nvPr/>
            </p:nvSpPr>
            <p:spPr bwMode="auto">
              <a:xfrm>
                <a:off x="4252" y="2497"/>
                <a:ext cx="1" cy="1"/>
              </a:xfrm>
              <a:custGeom>
                <a:avLst/>
                <a:gdLst/>
                <a:ahLst/>
                <a:cxnLst>
                  <a:cxn ang="0">
                    <a:pos x="0" y="0"/>
                  </a:cxn>
                  <a:cxn ang="0">
                    <a:pos x="5" y="3"/>
                  </a:cxn>
                  <a:cxn ang="0">
                    <a:pos x="0" y="0"/>
                  </a:cxn>
                </a:cxnLst>
                <a:rect l="0" t="0" r="r" b="b"/>
                <a:pathLst>
                  <a:path w="5" h="3">
                    <a:moveTo>
                      <a:pt x="0" y="0"/>
                    </a:moveTo>
                    <a:cubicBezTo>
                      <a:pt x="2" y="1"/>
                      <a:pt x="3" y="2"/>
                      <a:pt x="5" y="3"/>
                    </a:cubicBezTo>
                    <a:cubicBezTo>
                      <a:pt x="3" y="2"/>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56" name="Freeform 20"/>
              <p:cNvSpPr/>
              <p:nvPr/>
            </p:nvSpPr>
            <p:spPr bwMode="auto">
              <a:xfrm>
                <a:off x="4248" y="2495"/>
                <a:ext cx="1" cy="0"/>
              </a:xfrm>
              <a:custGeom>
                <a:avLst/>
                <a:gdLst/>
                <a:ahLst/>
                <a:cxnLst>
                  <a:cxn ang="0">
                    <a:pos x="0" y="0"/>
                  </a:cxn>
                  <a:cxn ang="0">
                    <a:pos x="5" y="2"/>
                  </a:cxn>
                  <a:cxn ang="0">
                    <a:pos x="0" y="0"/>
                  </a:cxn>
                </a:cxnLst>
                <a:rect l="0" t="0" r="r" b="b"/>
                <a:pathLst>
                  <a:path w="5" h="2">
                    <a:moveTo>
                      <a:pt x="0" y="0"/>
                    </a:moveTo>
                    <a:cubicBezTo>
                      <a:pt x="2" y="1"/>
                      <a:pt x="3" y="1"/>
                      <a:pt x="5" y="2"/>
                    </a:cubicBezTo>
                    <a:cubicBezTo>
                      <a:pt x="3" y="1"/>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57" name="Freeform 21"/>
              <p:cNvSpPr/>
              <p:nvPr/>
            </p:nvSpPr>
            <p:spPr bwMode="auto">
              <a:xfrm>
                <a:off x="4199" y="2499"/>
                <a:ext cx="1" cy="1"/>
              </a:xfrm>
              <a:custGeom>
                <a:avLst/>
                <a:gdLst/>
                <a:ahLst/>
                <a:cxnLst>
                  <a:cxn ang="0">
                    <a:pos x="0" y="3"/>
                  </a:cxn>
                  <a:cxn ang="0">
                    <a:pos x="4" y="0"/>
                  </a:cxn>
                  <a:cxn ang="0">
                    <a:pos x="0" y="3"/>
                  </a:cxn>
                </a:cxnLst>
                <a:rect l="0" t="0" r="r" b="b"/>
                <a:pathLst>
                  <a:path w="4" h="3">
                    <a:moveTo>
                      <a:pt x="0" y="3"/>
                    </a:moveTo>
                    <a:cubicBezTo>
                      <a:pt x="1" y="2"/>
                      <a:pt x="3" y="1"/>
                      <a:pt x="4" y="0"/>
                    </a:cubicBezTo>
                    <a:cubicBezTo>
                      <a:pt x="3" y="1"/>
                      <a:pt x="1" y="2"/>
                      <a:pt x="0" y="3"/>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58" name="Freeform 22"/>
              <p:cNvSpPr/>
              <p:nvPr/>
            </p:nvSpPr>
            <p:spPr bwMode="auto">
              <a:xfrm>
                <a:off x="4246" y="2494"/>
                <a:ext cx="1" cy="0"/>
              </a:xfrm>
              <a:custGeom>
                <a:avLst/>
                <a:gdLst/>
                <a:ahLst/>
                <a:cxnLst>
                  <a:cxn ang="0">
                    <a:pos x="0" y="0"/>
                  </a:cxn>
                  <a:cxn ang="0">
                    <a:pos x="4" y="2"/>
                  </a:cxn>
                  <a:cxn ang="0">
                    <a:pos x="0" y="0"/>
                  </a:cxn>
                </a:cxnLst>
                <a:rect l="0" t="0" r="r" b="b"/>
                <a:pathLst>
                  <a:path w="4" h="2">
                    <a:moveTo>
                      <a:pt x="0" y="0"/>
                    </a:moveTo>
                    <a:cubicBezTo>
                      <a:pt x="2" y="0"/>
                      <a:pt x="3" y="1"/>
                      <a:pt x="4" y="2"/>
                    </a:cubicBezTo>
                    <a:cubicBezTo>
                      <a:pt x="3" y="1"/>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59" name="Freeform 23"/>
              <p:cNvSpPr/>
              <p:nvPr/>
            </p:nvSpPr>
            <p:spPr bwMode="auto">
              <a:xfrm>
                <a:off x="4210" y="2493"/>
                <a:ext cx="1" cy="1"/>
              </a:xfrm>
              <a:custGeom>
                <a:avLst/>
                <a:gdLst/>
                <a:ahLst/>
                <a:cxnLst>
                  <a:cxn ang="0">
                    <a:pos x="0" y="2"/>
                  </a:cxn>
                  <a:cxn ang="0">
                    <a:pos x="4" y="0"/>
                  </a:cxn>
                  <a:cxn ang="0">
                    <a:pos x="0" y="2"/>
                  </a:cxn>
                </a:cxnLst>
                <a:rect l="0" t="0" r="r" b="b"/>
                <a:pathLst>
                  <a:path w="4" h="2">
                    <a:moveTo>
                      <a:pt x="0" y="2"/>
                    </a:moveTo>
                    <a:cubicBezTo>
                      <a:pt x="2" y="1"/>
                      <a:pt x="3" y="1"/>
                      <a:pt x="4" y="0"/>
                    </a:cubicBezTo>
                    <a:cubicBezTo>
                      <a:pt x="3" y="1"/>
                      <a:pt x="2"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60" name="Freeform 24"/>
              <p:cNvSpPr/>
              <p:nvPr/>
            </p:nvSpPr>
            <p:spPr bwMode="auto">
              <a:xfrm>
                <a:off x="4212" y="2493"/>
                <a:ext cx="1" cy="0"/>
              </a:xfrm>
              <a:custGeom>
                <a:avLst/>
                <a:gdLst/>
                <a:ahLst/>
                <a:cxnLst>
                  <a:cxn ang="0">
                    <a:pos x="0" y="2"/>
                  </a:cxn>
                  <a:cxn ang="0">
                    <a:pos x="4" y="0"/>
                  </a:cxn>
                  <a:cxn ang="0">
                    <a:pos x="0" y="2"/>
                  </a:cxn>
                </a:cxnLst>
                <a:rect l="0" t="0" r="r" b="b"/>
                <a:pathLst>
                  <a:path w="4" h="2">
                    <a:moveTo>
                      <a:pt x="0" y="2"/>
                    </a:moveTo>
                    <a:cubicBezTo>
                      <a:pt x="1" y="1"/>
                      <a:pt x="3" y="1"/>
                      <a:pt x="4" y="0"/>
                    </a:cubicBezTo>
                    <a:cubicBezTo>
                      <a:pt x="3" y="1"/>
                      <a:pt x="1"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61" name="Freeform 25"/>
              <p:cNvSpPr/>
              <p:nvPr/>
            </p:nvSpPr>
            <p:spPr bwMode="auto">
              <a:xfrm>
                <a:off x="4222" y="2491"/>
                <a:ext cx="1" cy="0"/>
              </a:xfrm>
              <a:custGeom>
                <a:avLst/>
                <a:gdLst/>
                <a:ahLst/>
                <a:cxnLst>
                  <a:cxn ang="0">
                    <a:pos x="0" y="1"/>
                  </a:cxn>
                  <a:cxn ang="0">
                    <a:pos x="4" y="0"/>
                  </a:cxn>
                  <a:cxn ang="0">
                    <a:pos x="0" y="1"/>
                  </a:cxn>
                </a:cxnLst>
                <a:rect l="0" t="0" r="r" b="b"/>
                <a:pathLst>
                  <a:path w="4" h="1">
                    <a:moveTo>
                      <a:pt x="0" y="1"/>
                    </a:moveTo>
                    <a:cubicBezTo>
                      <a:pt x="1" y="1"/>
                      <a:pt x="2" y="0"/>
                      <a:pt x="4" y="0"/>
                    </a:cubicBezTo>
                    <a:cubicBezTo>
                      <a:pt x="2" y="0"/>
                      <a:pt x="1"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62" name="Freeform 26"/>
              <p:cNvSpPr/>
              <p:nvPr/>
            </p:nvSpPr>
            <p:spPr bwMode="auto">
              <a:xfrm>
                <a:off x="4219" y="2491"/>
                <a:ext cx="1" cy="0"/>
              </a:xfrm>
              <a:custGeom>
                <a:avLst/>
                <a:gdLst/>
                <a:ahLst/>
                <a:cxnLst>
                  <a:cxn ang="0">
                    <a:pos x="0" y="0"/>
                  </a:cxn>
                  <a:cxn ang="0">
                    <a:pos x="4" y="0"/>
                  </a:cxn>
                  <a:cxn ang="0">
                    <a:pos x="0" y="0"/>
                  </a:cxn>
                </a:cxnLst>
                <a:rect l="0" t="0" r="r" b="b"/>
                <a:pathLst>
                  <a:path w="4">
                    <a:moveTo>
                      <a:pt x="0" y="0"/>
                    </a:moveTo>
                    <a:cubicBezTo>
                      <a:pt x="2" y="0"/>
                      <a:pt x="3" y="0"/>
                      <a:pt x="4" y="0"/>
                    </a:cubicBezTo>
                    <a:cubicBezTo>
                      <a:pt x="3" y="0"/>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63" name="Freeform 27"/>
              <p:cNvSpPr/>
              <p:nvPr/>
            </p:nvSpPr>
            <p:spPr bwMode="auto">
              <a:xfrm>
                <a:off x="4224" y="2491"/>
                <a:ext cx="1" cy="0"/>
              </a:xfrm>
              <a:custGeom>
                <a:avLst/>
                <a:gdLst/>
                <a:ahLst/>
                <a:cxnLst>
                  <a:cxn ang="0">
                    <a:pos x="0" y="0"/>
                  </a:cxn>
                  <a:cxn ang="0">
                    <a:pos x="3" y="0"/>
                  </a:cxn>
                  <a:cxn ang="0">
                    <a:pos x="0" y="0"/>
                  </a:cxn>
                </a:cxnLst>
                <a:rect l="0" t="0" r="r" b="b"/>
                <a:pathLst>
                  <a:path w="3">
                    <a:moveTo>
                      <a:pt x="0" y="0"/>
                    </a:moveTo>
                    <a:cubicBezTo>
                      <a:pt x="1" y="0"/>
                      <a:pt x="2" y="0"/>
                      <a:pt x="3" y="0"/>
                    </a:cubicBezTo>
                    <a:cubicBezTo>
                      <a:pt x="2" y="0"/>
                      <a:pt x="1"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64" name="Freeform 28"/>
              <p:cNvSpPr/>
              <p:nvPr/>
            </p:nvSpPr>
            <p:spPr bwMode="auto">
              <a:xfrm>
                <a:off x="4217" y="2491"/>
                <a:ext cx="1" cy="0"/>
              </a:xfrm>
              <a:custGeom>
                <a:avLst/>
                <a:gdLst/>
                <a:ahLst/>
                <a:cxnLst>
                  <a:cxn ang="0">
                    <a:pos x="0" y="1"/>
                  </a:cxn>
                  <a:cxn ang="0">
                    <a:pos x="4" y="0"/>
                  </a:cxn>
                  <a:cxn ang="0">
                    <a:pos x="0" y="1"/>
                  </a:cxn>
                </a:cxnLst>
                <a:rect l="0" t="0" r="r" b="b"/>
                <a:pathLst>
                  <a:path w="4" h="1">
                    <a:moveTo>
                      <a:pt x="0" y="1"/>
                    </a:moveTo>
                    <a:cubicBezTo>
                      <a:pt x="1" y="1"/>
                      <a:pt x="3" y="1"/>
                      <a:pt x="4" y="0"/>
                    </a:cubicBezTo>
                    <a:cubicBezTo>
                      <a:pt x="3" y="1"/>
                      <a:pt x="1"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65" name="Freeform 29"/>
              <p:cNvSpPr/>
              <p:nvPr/>
            </p:nvSpPr>
            <p:spPr bwMode="auto">
              <a:xfrm>
                <a:off x="4227" y="249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66" name="Freeform 30"/>
              <p:cNvSpPr/>
              <p:nvPr/>
            </p:nvSpPr>
            <p:spPr bwMode="auto">
              <a:xfrm>
                <a:off x="4232" y="2491"/>
                <a:ext cx="1" cy="0"/>
              </a:xfrm>
              <a:custGeom>
                <a:avLst/>
                <a:gdLst/>
                <a:ahLst/>
                <a:cxnLst>
                  <a:cxn ang="0">
                    <a:pos x="0" y="0"/>
                  </a:cxn>
                  <a:cxn ang="0">
                    <a:pos x="4" y="1"/>
                  </a:cxn>
                  <a:cxn ang="0">
                    <a:pos x="0" y="0"/>
                  </a:cxn>
                </a:cxnLst>
                <a:rect l="0" t="0" r="r" b="b"/>
                <a:pathLst>
                  <a:path w="4" h="1">
                    <a:moveTo>
                      <a:pt x="0" y="0"/>
                    </a:moveTo>
                    <a:cubicBezTo>
                      <a:pt x="1" y="0"/>
                      <a:pt x="2" y="1"/>
                      <a:pt x="4" y="1"/>
                    </a:cubicBezTo>
                    <a:cubicBezTo>
                      <a:pt x="2" y="1"/>
                      <a:pt x="1"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67" name="Freeform 31"/>
              <p:cNvSpPr/>
              <p:nvPr/>
            </p:nvSpPr>
            <p:spPr bwMode="auto">
              <a:xfrm>
                <a:off x="4208" y="2494"/>
                <a:ext cx="1" cy="0"/>
              </a:xfrm>
              <a:custGeom>
                <a:avLst/>
                <a:gdLst/>
                <a:ahLst/>
                <a:cxnLst>
                  <a:cxn ang="0">
                    <a:pos x="0" y="2"/>
                  </a:cxn>
                  <a:cxn ang="0">
                    <a:pos x="4" y="0"/>
                  </a:cxn>
                  <a:cxn ang="0">
                    <a:pos x="0" y="2"/>
                  </a:cxn>
                </a:cxnLst>
                <a:rect l="0" t="0" r="r" b="b"/>
                <a:pathLst>
                  <a:path w="4" h="2">
                    <a:moveTo>
                      <a:pt x="0" y="2"/>
                    </a:moveTo>
                    <a:cubicBezTo>
                      <a:pt x="1" y="1"/>
                      <a:pt x="2" y="1"/>
                      <a:pt x="4" y="0"/>
                    </a:cubicBezTo>
                    <a:cubicBezTo>
                      <a:pt x="2" y="1"/>
                      <a:pt x="1"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68" name="Freeform 32"/>
              <p:cNvSpPr/>
              <p:nvPr/>
            </p:nvSpPr>
            <p:spPr bwMode="auto">
              <a:xfrm>
                <a:off x="4197" y="2500"/>
                <a:ext cx="1" cy="1"/>
              </a:xfrm>
              <a:custGeom>
                <a:avLst/>
                <a:gdLst/>
                <a:ahLst/>
                <a:cxnLst>
                  <a:cxn ang="0">
                    <a:pos x="0" y="3"/>
                  </a:cxn>
                  <a:cxn ang="0">
                    <a:pos x="4" y="0"/>
                  </a:cxn>
                  <a:cxn ang="0">
                    <a:pos x="0" y="3"/>
                  </a:cxn>
                </a:cxnLst>
                <a:rect l="0" t="0" r="r" b="b"/>
                <a:pathLst>
                  <a:path w="4" h="3">
                    <a:moveTo>
                      <a:pt x="0" y="3"/>
                    </a:moveTo>
                    <a:cubicBezTo>
                      <a:pt x="1" y="2"/>
                      <a:pt x="3" y="1"/>
                      <a:pt x="4" y="0"/>
                    </a:cubicBezTo>
                    <a:cubicBezTo>
                      <a:pt x="3" y="1"/>
                      <a:pt x="1" y="2"/>
                      <a:pt x="0" y="3"/>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69" name="Freeform 33"/>
              <p:cNvSpPr/>
              <p:nvPr/>
            </p:nvSpPr>
            <p:spPr bwMode="auto">
              <a:xfrm>
                <a:off x="4230" y="2491"/>
                <a:ext cx="1" cy="0"/>
              </a:xfrm>
              <a:custGeom>
                <a:avLst/>
                <a:gdLst/>
                <a:ahLst/>
                <a:cxnLst>
                  <a:cxn ang="0">
                    <a:pos x="0" y="0"/>
                  </a:cxn>
                  <a:cxn ang="0">
                    <a:pos x="4" y="0"/>
                  </a:cxn>
                  <a:cxn ang="0">
                    <a:pos x="0" y="0"/>
                  </a:cxn>
                </a:cxnLst>
                <a:rect l="0" t="0" r="r" b="b"/>
                <a:pathLst>
                  <a:path w="4">
                    <a:moveTo>
                      <a:pt x="0" y="0"/>
                    </a:moveTo>
                    <a:cubicBezTo>
                      <a:pt x="2" y="0"/>
                      <a:pt x="3" y="0"/>
                      <a:pt x="4" y="0"/>
                    </a:cubicBezTo>
                    <a:cubicBezTo>
                      <a:pt x="3" y="0"/>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70" name="Freeform 34"/>
              <p:cNvSpPr/>
              <p:nvPr/>
            </p:nvSpPr>
            <p:spPr bwMode="auto">
              <a:xfrm>
                <a:off x="4234" y="2491"/>
                <a:ext cx="1" cy="0"/>
              </a:xfrm>
              <a:custGeom>
                <a:avLst/>
                <a:gdLst/>
                <a:ahLst/>
                <a:cxnLst>
                  <a:cxn ang="0">
                    <a:pos x="0" y="0"/>
                  </a:cxn>
                  <a:cxn ang="0">
                    <a:pos x="4" y="0"/>
                  </a:cxn>
                  <a:cxn ang="0">
                    <a:pos x="0" y="0"/>
                  </a:cxn>
                </a:cxnLst>
                <a:rect l="0" t="0" r="r" b="b"/>
                <a:pathLst>
                  <a:path w="4">
                    <a:moveTo>
                      <a:pt x="0" y="0"/>
                    </a:moveTo>
                    <a:cubicBezTo>
                      <a:pt x="1" y="0"/>
                      <a:pt x="3" y="0"/>
                      <a:pt x="4" y="0"/>
                    </a:cubicBezTo>
                    <a:cubicBezTo>
                      <a:pt x="3" y="0"/>
                      <a:pt x="1"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71" name="Freeform 35"/>
              <p:cNvSpPr/>
              <p:nvPr/>
            </p:nvSpPr>
            <p:spPr bwMode="auto">
              <a:xfrm>
                <a:off x="4244" y="2493"/>
                <a:ext cx="1" cy="0"/>
              </a:xfrm>
              <a:custGeom>
                <a:avLst/>
                <a:gdLst/>
                <a:ahLst/>
                <a:cxnLst>
                  <a:cxn ang="0">
                    <a:pos x="0" y="0"/>
                  </a:cxn>
                  <a:cxn ang="0">
                    <a:pos x="4" y="2"/>
                  </a:cxn>
                  <a:cxn ang="0">
                    <a:pos x="0" y="0"/>
                  </a:cxn>
                </a:cxnLst>
                <a:rect l="0" t="0" r="r" b="b"/>
                <a:pathLst>
                  <a:path w="4" h="2">
                    <a:moveTo>
                      <a:pt x="0" y="0"/>
                    </a:moveTo>
                    <a:cubicBezTo>
                      <a:pt x="1" y="1"/>
                      <a:pt x="2" y="1"/>
                      <a:pt x="4" y="2"/>
                    </a:cubicBezTo>
                    <a:cubicBezTo>
                      <a:pt x="2" y="1"/>
                      <a:pt x="1"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72" name="Freeform 36"/>
              <p:cNvSpPr/>
              <p:nvPr/>
            </p:nvSpPr>
            <p:spPr bwMode="auto">
              <a:xfrm>
                <a:off x="4187" y="2504"/>
                <a:ext cx="6" cy="8"/>
              </a:xfrm>
              <a:custGeom>
                <a:avLst/>
                <a:gdLst/>
                <a:ahLst/>
                <a:cxnLst>
                  <a:cxn ang="0">
                    <a:pos x="29" y="0"/>
                  </a:cxn>
                  <a:cxn ang="0">
                    <a:pos x="0" y="34"/>
                  </a:cxn>
                  <a:cxn ang="0">
                    <a:pos x="29" y="0"/>
                  </a:cxn>
                </a:cxnLst>
                <a:rect l="0" t="0" r="r" b="b"/>
                <a:pathLst>
                  <a:path w="29" h="34">
                    <a:moveTo>
                      <a:pt x="29" y="0"/>
                    </a:moveTo>
                    <a:cubicBezTo>
                      <a:pt x="18" y="10"/>
                      <a:pt x="9" y="22"/>
                      <a:pt x="0" y="34"/>
                    </a:cubicBezTo>
                    <a:cubicBezTo>
                      <a:pt x="9" y="22"/>
                      <a:pt x="18" y="10"/>
                      <a:pt x="29"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73" name="Freeform 37"/>
              <p:cNvSpPr/>
              <p:nvPr/>
            </p:nvSpPr>
            <p:spPr bwMode="auto">
              <a:xfrm>
                <a:off x="4271" y="2518"/>
                <a:ext cx="4" cy="12"/>
              </a:xfrm>
              <a:custGeom>
                <a:avLst/>
                <a:gdLst/>
                <a:ahLst/>
                <a:cxnLst>
                  <a:cxn ang="0">
                    <a:pos x="0" y="0"/>
                  </a:cxn>
                  <a:cxn ang="0">
                    <a:pos x="19" y="51"/>
                  </a:cxn>
                  <a:cxn ang="0">
                    <a:pos x="0" y="0"/>
                  </a:cxn>
                </a:cxnLst>
                <a:rect l="0" t="0" r="r" b="b"/>
                <a:pathLst>
                  <a:path w="19" h="51">
                    <a:moveTo>
                      <a:pt x="0" y="0"/>
                    </a:moveTo>
                    <a:cubicBezTo>
                      <a:pt x="9" y="16"/>
                      <a:pt x="15" y="33"/>
                      <a:pt x="19" y="51"/>
                    </a:cubicBezTo>
                    <a:cubicBezTo>
                      <a:pt x="15" y="33"/>
                      <a:pt x="9" y="16"/>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74" name="Freeform 38"/>
              <p:cNvSpPr/>
              <p:nvPr/>
            </p:nvSpPr>
            <p:spPr bwMode="auto">
              <a:xfrm>
                <a:off x="4270" y="2516"/>
                <a:ext cx="1" cy="1"/>
              </a:xfrm>
              <a:custGeom>
                <a:avLst/>
                <a:gdLst/>
                <a:ahLst/>
                <a:cxnLst>
                  <a:cxn ang="0">
                    <a:pos x="0" y="0"/>
                  </a:cxn>
                  <a:cxn ang="0">
                    <a:pos x="4" y="7"/>
                  </a:cxn>
                  <a:cxn ang="0">
                    <a:pos x="0" y="0"/>
                  </a:cxn>
                </a:cxnLst>
                <a:rect l="0" t="0" r="r" b="b"/>
                <a:pathLst>
                  <a:path w="4" h="7">
                    <a:moveTo>
                      <a:pt x="0" y="0"/>
                    </a:moveTo>
                    <a:cubicBezTo>
                      <a:pt x="1" y="2"/>
                      <a:pt x="3" y="5"/>
                      <a:pt x="4" y="7"/>
                    </a:cubicBezTo>
                    <a:cubicBezTo>
                      <a:pt x="3" y="5"/>
                      <a:pt x="1" y="2"/>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75" name="Freeform 39"/>
              <p:cNvSpPr/>
              <p:nvPr/>
            </p:nvSpPr>
            <p:spPr bwMode="auto">
              <a:xfrm>
                <a:off x="4186" y="2512"/>
                <a:ext cx="1" cy="2"/>
              </a:xfrm>
              <a:custGeom>
                <a:avLst/>
                <a:gdLst/>
                <a:ahLst/>
                <a:cxnLst>
                  <a:cxn ang="0">
                    <a:pos x="0" y="7"/>
                  </a:cxn>
                  <a:cxn ang="0">
                    <a:pos x="4" y="0"/>
                  </a:cxn>
                  <a:cxn ang="0">
                    <a:pos x="0" y="7"/>
                  </a:cxn>
                </a:cxnLst>
                <a:rect l="0" t="0" r="r" b="b"/>
                <a:pathLst>
                  <a:path w="4" h="7">
                    <a:moveTo>
                      <a:pt x="0" y="7"/>
                    </a:moveTo>
                    <a:cubicBezTo>
                      <a:pt x="1" y="4"/>
                      <a:pt x="3" y="2"/>
                      <a:pt x="4" y="0"/>
                    </a:cubicBezTo>
                    <a:cubicBezTo>
                      <a:pt x="3" y="2"/>
                      <a:pt x="1" y="4"/>
                      <a:pt x="0" y="7"/>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76" name="Freeform 40"/>
              <p:cNvSpPr/>
              <p:nvPr/>
            </p:nvSpPr>
            <p:spPr bwMode="auto">
              <a:xfrm>
                <a:off x="4264" y="2507"/>
                <a:ext cx="6" cy="8"/>
              </a:xfrm>
              <a:custGeom>
                <a:avLst/>
                <a:gdLst/>
                <a:ahLst/>
                <a:cxnLst>
                  <a:cxn ang="0">
                    <a:pos x="0" y="0"/>
                  </a:cxn>
                  <a:cxn ang="0">
                    <a:pos x="26" y="36"/>
                  </a:cxn>
                  <a:cxn ang="0">
                    <a:pos x="0" y="0"/>
                  </a:cxn>
                </a:cxnLst>
                <a:rect l="0" t="0" r="r" b="b"/>
                <a:pathLst>
                  <a:path w="26" h="36">
                    <a:moveTo>
                      <a:pt x="0" y="0"/>
                    </a:moveTo>
                    <a:cubicBezTo>
                      <a:pt x="10" y="11"/>
                      <a:pt x="18" y="23"/>
                      <a:pt x="26" y="36"/>
                    </a:cubicBezTo>
                    <a:cubicBezTo>
                      <a:pt x="18" y="23"/>
                      <a:pt x="10" y="1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77" name="Freeform 41"/>
              <p:cNvSpPr/>
              <p:nvPr/>
            </p:nvSpPr>
            <p:spPr bwMode="auto">
              <a:xfrm>
                <a:off x="4263" y="2506"/>
                <a:ext cx="1" cy="1"/>
              </a:xfrm>
              <a:custGeom>
                <a:avLst/>
                <a:gdLst/>
                <a:ahLst/>
                <a:cxnLst>
                  <a:cxn ang="0">
                    <a:pos x="0" y="0"/>
                  </a:cxn>
                  <a:cxn ang="0">
                    <a:pos x="4" y="5"/>
                  </a:cxn>
                  <a:cxn ang="0">
                    <a:pos x="0" y="0"/>
                  </a:cxn>
                </a:cxnLst>
                <a:rect l="0" t="0" r="r" b="b"/>
                <a:pathLst>
                  <a:path w="4" h="5">
                    <a:moveTo>
                      <a:pt x="0" y="0"/>
                    </a:moveTo>
                    <a:cubicBezTo>
                      <a:pt x="1" y="2"/>
                      <a:pt x="3" y="4"/>
                      <a:pt x="4" y="5"/>
                    </a:cubicBezTo>
                    <a:cubicBezTo>
                      <a:pt x="3" y="4"/>
                      <a:pt x="1" y="2"/>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78" name="Freeform 42"/>
              <p:cNvSpPr/>
              <p:nvPr/>
            </p:nvSpPr>
            <p:spPr bwMode="auto">
              <a:xfrm>
                <a:off x="4183" y="2515"/>
                <a:ext cx="1" cy="2"/>
              </a:xfrm>
              <a:custGeom>
                <a:avLst/>
                <a:gdLst/>
                <a:ahLst/>
                <a:cxnLst>
                  <a:cxn ang="0">
                    <a:pos x="0" y="7"/>
                  </a:cxn>
                  <a:cxn ang="0">
                    <a:pos x="4" y="0"/>
                  </a:cxn>
                  <a:cxn ang="0">
                    <a:pos x="0" y="7"/>
                  </a:cxn>
                </a:cxnLst>
                <a:rect l="0" t="0" r="r" b="b"/>
                <a:pathLst>
                  <a:path w="4" h="7">
                    <a:moveTo>
                      <a:pt x="0" y="7"/>
                    </a:moveTo>
                    <a:cubicBezTo>
                      <a:pt x="1" y="5"/>
                      <a:pt x="3" y="2"/>
                      <a:pt x="4" y="0"/>
                    </a:cubicBezTo>
                    <a:cubicBezTo>
                      <a:pt x="3" y="2"/>
                      <a:pt x="1" y="5"/>
                      <a:pt x="0" y="7"/>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79" name="Freeform 43"/>
              <p:cNvSpPr>
                <a:spLocks noEditPoints="1"/>
              </p:cNvSpPr>
              <p:nvPr/>
            </p:nvSpPr>
            <p:spPr bwMode="auto">
              <a:xfrm>
                <a:off x="3227" y="2040"/>
                <a:ext cx="1276" cy="566"/>
              </a:xfrm>
              <a:custGeom>
                <a:avLst/>
                <a:gdLst/>
                <a:ahLst/>
                <a:cxnLst>
                  <a:cxn ang="0">
                    <a:pos x="4833" y="1102"/>
                  </a:cxn>
                  <a:cxn ang="0">
                    <a:pos x="4881" y="544"/>
                  </a:cxn>
                  <a:cxn ang="0">
                    <a:pos x="4192" y="171"/>
                  </a:cxn>
                  <a:cxn ang="0">
                    <a:pos x="3726" y="462"/>
                  </a:cxn>
                  <a:cxn ang="0">
                    <a:pos x="5459" y="159"/>
                  </a:cxn>
                  <a:cxn ang="0">
                    <a:pos x="5492" y="17"/>
                  </a:cxn>
                  <a:cxn ang="0">
                    <a:pos x="3873" y="4"/>
                  </a:cxn>
                  <a:cxn ang="0">
                    <a:pos x="621" y="256"/>
                  </a:cxn>
                  <a:cxn ang="0">
                    <a:pos x="102" y="1005"/>
                  </a:cxn>
                  <a:cxn ang="0">
                    <a:pos x="1886" y="1592"/>
                  </a:cxn>
                  <a:cxn ang="0">
                    <a:pos x="2820" y="2352"/>
                  </a:cxn>
                  <a:cxn ang="0">
                    <a:pos x="3281" y="2472"/>
                  </a:cxn>
                  <a:cxn ang="0">
                    <a:pos x="3353" y="2232"/>
                  </a:cxn>
                  <a:cxn ang="0">
                    <a:pos x="3646" y="2159"/>
                  </a:cxn>
                  <a:cxn ang="0">
                    <a:pos x="5143" y="2178"/>
                  </a:cxn>
                  <a:cxn ang="0">
                    <a:pos x="5388" y="2344"/>
                  </a:cxn>
                  <a:cxn ang="0">
                    <a:pos x="5604" y="2323"/>
                  </a:cxn>
                  <a:cxn ang="0">
                    <a:pos x="5593" y="1131"/>
                  </a:cxn>
                  <a:cxn ang="0">
                    <a:pos x="193" y="920"/>
                  </a:cxn>
                  <a:cxn ang="0">
                    <a:pos x="1006" y="880"/>
                  </a:cxn>
                  <a:cxn ang="0">
                    <a:pos x="1022" y="773"/>
                  </a:cxn>
                  <a:cxn ang="0">
                    <a:pos x="580" y="437"/>
                  </a:cxn>
                  <a:cxn ang="0">
                    <a:pos x="1022" y="773"/>
                  </a:cxn>
                  <a:cxn ang="0">
                    <a:pos x="1173" y="1093"/>
                  </a:cxn>
                  <a:cxn ang="0">
                    <a:pos x="1172" y="905"/>
                  </a:cxn>
                  <a:cxn ang="0">
                    <a:pos x="1584" y="1172"/>
                  </a:cxn>
                  <a:cxn ang="0">
                    <a:pos x="1196" y="800"/>
                  </a:cxn>
                  <a:cxn ang="0">
                    <a:pos x="1697" y="448"/>
                  </a:cxn>
                  <a:cxn ang="0">
                    <a:pos x="2297" y="1299"/>
                  </a:cxn>
                  <a:cxn ang="0">
                    <a:pos x="1753" y="1008"/>
                  </a:cxn>
                  <a:cxn ang="0">
                    <a:pos x="2297" y="1299"/>
                  </a:cxn>
                  <a:cxn ang="0">
                    <a:pos x="1852" y="448"/>
                  </a:cxn>
                  <a:cxn ang="0">
                    <a:pos x="2341" y="980"/>
                  </a:cxn>
                  <a:cxn ang="0">
                    <a:pos x="2876" y="1416"/>
                  </a:cxn>
                  <a:cxn ang="0">
                    <a:pos x="2465" y="1136"/>
                  </a:cxn>
                  <a:cxn ang="0">
                    <a:pos x="2876" y="1416"/>
                  </a:cxn>
                  <a:cxn ang="0">
                    <a:pos x="2599" y="448"/>
                  </a:cxn>
                  <a:cxn ang="0">
                    <a:pos x="2928" y="1081"/>
                  </a:cxn>
                  <a:cxn ang="0">
                    <a:pos x="3462" y="1501"/>
                  </a:cxn>
                  <a:cxn ang="0">
                    <a:pos x="3048" y="1237"/>
                  </a:cxn>
                  <a:cxn ang="0">
                    <a:pos x="3462" y="1501"/>
                  </a:cxn>
                  <a:cxn ang="0">
                    <a:pos x="3084" y="1104"/>
                  </a:cxn>
                  <a:cxn ang="0">
                    <a:pos x="3511" y="448"/>
                  </a:cxn>
                  <a:cxn ang="0">
                    <a:pos x="3612" y="1020"/>
                  </a:cxn>
                </a:cxnLst>
                <a:rect l="0" t="0" r="r" b="b"/>
                <a:pathLst>
                  <a:path w="5604" h="2472">
                    <a:moveTo>
                      <a:pt x="5593" y="1131"/>
                    </a:moveTo>
                    <a:cubicBezTo>
                      <a:pt x="4833" y="1102"/>
                      <a:pt x="4833" y="1102"/>
                      <a:pt x="4833" y="1102"/>
                    </a:cubicBezTo>
                    <a:cubicBezTo>
                      <a:pt x="4823" y="550"/>
                      <a:pt x="4823" y="550"/>
                      <a:pt x="4823" y="550"/>
                    </a:cubicBezTo>
                    <a:cubicBezTo>
                      <a:pt x="4881" y="544"/>
                      <a:pt x="4881" y="544"/>
                      <a:pt x="4881" y="544"/>
                    </a:cubicBezTo>
                    <a:cubicBezTo>
                      <a:pt x="4881" y="544"/>
                      <a:pt x="5357" y="225"/>
                      <a:pt x="5441" y="171"/>
                    </a:cubicBezTo>
                    <a:cubicBezTo>
                      <a:pt x="4192" y="171"/>
                      <a:pt x="4192" y="171"/>
                      <a:pt x="4192" y="171"/>
                    </a:cubicBezTo>
                    <a:cubicBezTo>
                      <a:pt x="3732" y="472"/>
                      <a:pt x="3732" y="472"/>
                      <a:pt x="3732" y="472"/>
                    </a:cubicBezTo>
                    <a:cubicBezTo>
                      <a:pt x="3726" y="462"/>
                      <a:pt x="3726" y="462"/>
                      <a:pt x="3726" y="462"/>
                    </a:cubicBezTo>
                    <a:cubicBezTo>
                      <a:pt x="4189" y="159"/>
                      <a:pt x="4189" y="159"/>
                      <a:pt x="4189" y="159"/>
                    </a:cubicBezTo>
                    <a:cubicBezTo>
                      <a:pt x="5459" y="159"/>
                      <a:pt x="5459" y="159"/>
                      <a:pt x="5459" y="159"/>
                    </a:cubicBezTo>
                    <a:cubicBezTo>
                      <a:pt x="5499" y="132"/>
                      <a:pt x="5492" y="115"/>
                      <a:pt x="5492" y="115"/>
                    </a:cubicBezTo>
                    <a:cubicBezTo>
                      <a:pt x="5492" y="115"/>
                      <a:pt x="5492" y="33"/>
                      <a:pt x="5492" y="17"/>
                    </a:cubicBezTo>
                    <a:cubicBezTo>
                      <a:pt x="5492" y="0"/>
                      <a:pt x="5470" y="1"/>
                      <a:pt x="5470" y="1"/>
                    </a:cubicBezTo>
                    <a:cubicBezTo>
                      <a:pt x="3873" y="4"/>
                      <a:pt x="3873" y="4"/>
                      <a:pt x="3873" y="4"/>
                    </a:cubicBezTo>
                    <a:cubicBezTo>
                      <a:pt x="3421" y="256"/>
                      <a:pt x="3421" y="256"/>
                      <a:pt x="3421" y="256"/>
                    </a:cubicBezTo>
                    <a:cubicBezTo>
                      <a:pt x="621" y="256"/>
                      <a:pt x="621" y="256"/>
                      <a:pt x="621" y="256"/>
                    </a:cubicBezTo>
                    <a:cubicBezTo>
                      <a:pt x="621" y="256"/>
                      <a:pt x="102" y="795"/>
                      <a:pt x="51" y="880"/>
                    </a:cubicBezTo>
                    <a:cubicBezTo>
                      <a:pt x="0" y="965"/>
                      <a:pt x="102" y="1005"/>
                      <a:pt x="102" y="1005"/>
                    </a:cubicBezTo>
                    <a:cubicBezTo>
                      <a:pt x="1292" y="1280"/>
                      <a:pt x="1292" y="1280"/>
                      <a:pt x="1292" y="1280"/>
                    </a:cubicBezTo>
                    <a:cubicBezTo>
                      <a:pt x="1886" y="1592"/>
                      <a:pt x="1886" y="1592"/>
                      <a:pt x="1886" y="1592"/>
                    </a:cubicBezTo>
                    <a:cubicBezTo>
                      <a:pt x="2624" y="2317"/>
                      <a:pt x="2624" y="2317"/>
                      <a:pt x="2624" y="2317"/>
                    </a:cubicBezTo>
                    <a:cubicBezTo>
                      <a:pt x="2820" y="2352"/>
                      <a:pt x="2820" y="2352"/>
                      <a:pt x="2820" y="2352"/>
                    </a:cubicBezTo>
                    <a:cubicBezTo>
                      <a:pt x="2820" y="2472"/>
                      <a:pt x="2820" y="2472"/>
                      <a:pt x="2820" y="2472"/>
                    </a:cubicBezTo>
                    <a:cubicBezTo>
                      <a:pt x="3281" y="2472"/>
                      <a:pt x="3281" y="2472"/>
                      <a:pt x="3281" y="2472"/>
                    </a:cubicBezTo>
                    <a:cubicBezTo>
                      <a:pt x="3357" y="2420"/>
                      <a:pt x="3357" y="2420"/>
                      <a:pt x="3357" y="2420"/>
                    </a:cubicBezTo>
                    <a:cubicBezTo>
                      <a:pt x="3353" y="2232"/>
                      <a:pt x="3353" y="2232"/>
                      <a:pt x="3353" y="2232"/>
                    </a:cubicBezTo>
                    <a:cubicBezTo>
                      <a:pt x="3433" y="2164"/>
                      <a:pt x="3433" y="2164"/>
                      <a:pt x="3433" y="2164"/>
                    </a:cubicBezTo>
                    <a:cubicBezTo>
                      <a:pt x="3646" y="2159"/>
                      <a:pt x="3646" y="2159"/>
                      <a:pt x="3646" y="2159"/>
                    </a:cubicBezTo>
                    <a:cubicBezTo>
                      <a:pt x="3656" y="1754"/>
                      <a:pt x="3987" y="1429"/>
                      <a:pt x="4394" y="1429"/>
                    </a:cubicBezTo>
                    <a:cubicBezTo>
                      <a:pt x="4808" y="1429"/>
                      <a:pt x="5143" y="1764"/>
                      <a:pt x="5143" y="2178"/>
                    </a:cubicBezTo>
                    <a:cubicBezTo>
                      <a:pt x="5143" y="2202"/>
                      <a:pt x="5142" y="2226"/>
                      <a:pt x="5140" y="2249"/>
                    </a:cubicBezTo>
                    <a:cubicBezTo>
                      <a:pt x="5388" y="2344"/>
                      <a:pt x="5388" y="2344"/>
                      <a:pt x="5388" y="2344"/>
                    </a:cubicBezTo>
                    <a:cubicBezTo>
                      <a:pt x="5572" y="2344"/>
                      <a:pt x="5572" y="2344"/>
                      <a:pt x="5572" y="2344"/>
                    </a:cubicBezTo>
                    <a:cubicBezTo>
                      <a:pt x="5604" y="2323"/>
                      <a:pt x="5604" y="2323"/>
                      <a:pt x="5604" y="2323"/>
                    </a:cubicBezTo>
                    <a:cubicBezTo>
                      <a:pt x="5604" y="2211"/>
                      <a:pt x="5604" y="2211"/>
                      <a:pt x="5604" y="2211"/>
                    </a:cubicBezTo>
                    <a:lnTo>
                      <a:pt x="5593" y="1131"/>
                    </a:lnTo>
                    <a:close/>
                    <a:moveTo>
                      <a:pt x="1006" y="1069"/>
                    </a:moveTo>
                    <a:cubicBezTo>
                      <a:pt x="193" y="920"/>
                      <a:pt x="193" y="920"/>
                      <a:pt x="193" y="920"/>
                    </a:cubicBezTo>
                    <a:cubicBezTo>
                      <a:pt x="150" y="875"/>
                      <a:pt x="290" y="741"/>
                      <a:pt x="290" y="741"/>
                    </a:cubicBezTo>
                    <a:cubicBezTo>
                      <a:pt x="1006" y="880"/>
                      <a:pt x="1006" y="880"/>
                      <a:pt x="1006" y="880"/>
                    </a:cubicBezTo>
                    <a:lnTo>
                      <a:pt x="1006" y="1069"/>
                    </a:lnTo>
                    <a:close/>
                    <a:moveTo>
                      <a:pt x="1022" y="773"/>
                    </a:moveTo>
                    <a:cubicBezTo>
                      <a:pt x="382" y="651"/>
                      <a:pt x="382" y="651"/>
                      <a:pt x="382" y="651"/>
                    </a:cubicBezTo>
                    <a:cubicBezTo>
                      <a:pt x="580" y="437"/>
                      <a:pt x="580" y="437"/>
                      <a:pt x="580" y="437"/>
                    </a:cubicBezTo>
                    <a:cubicBezTo>
                      <a:pt x="1090" y="437"/>
                      <a:pt x="1090" y="437"/>
                      <a:pt x="1090" y="437"/>
                    </a:cubicBezTo>
                    <a:lnTo>
                      <a:pt x="1022" y="773"/>
                    </a:lnTo>
                    <a:close/>
                    <a:moveTo>
                      <a:pt x="1584" y="1172"/>
                    </a:moveTo>
                    <a:cubicBezTo>
                      <a:pt x="1173" y="1093"/>
                      <a:pt x="1173" y="1093"/>
                      <a:pt x="1173" y="1093"/>
                    </a:cubicBezTo>
                    <a:cubicBezTo>
                      <a:pt x="1144" y="1065"/>
                      <a:pt x="1173" y="913"/>
                      <a:pt x="1173" y="913"/>
                    </a:cubicBezTo>
                    <a:cubicBezTo>
                      <a:pt x="1172" y="905"/>
                      <a:pt x="1172" y="905"/>
                      <a:pt x="1172" y="905"/>
                    </a:cubicBezTo>
                    <a:cubicBezTo>
                      <a:pt x="1605" y="980"/>
                      <a:pt x="1605" y="980"/>
                      <a:pt x="1605" y="980"/>
                    </a:cubicBezTo>
                    <a:lnTo>
                      <a:pt x="1584" y="1172"/>
                    </a:lnTo>
                    <a:close/>
                    <a:moveTo>
                      <a:pt x="1620" y="869"/>
                    </a:moveTo>
                    <a:cubicBezTo>
                      <a:pt x="1196" y="800"/>
                      <a:pt x="1196" y="800"/>
                      <a:pt x="1196" y="800"/>
                    </a:cubicBezTo>
                    <a:cubicBezTo>
                      <a:pt x="1252" y="448"/>
                      <a:pt x="1252" y="448"/>
                      <a:pt x="1252" y="448"/>
                    </a:cubicBezTo>
                    <a:cubicBezTo>
                      <a:pt x="1697" y="448"/>
                      <a:pt x="1697" y="448"/>
                      <a:pt x="1697" y="448"/>
                    </a:cubicBezTo>
                    <a:lnTo>
                      <a:pt x="1620" y="869"/>
                    </a:lnTo>
                    <a:close/>
                    <a:moveTo>
                      <a:pt x="2297" y="1299"/>
                    </a:moveTo>
                    <a:cubicBezTo>
                      <a:pt x="1740" y="1200"/>
                      <a:pt x="1740" y="1200"/>
                      <a:pt x="1740" y="1200"/>
                    </a:cubicBezTo>
                    <a:cubicBezTo>
                      <a:pt x="1710" y="1179"/>
                      <a:pt x="1753" y="1008"/>
                      <a:pt x="1753" y="1008"/>
                    </a:cubicBezTo>
                    <a:cubicBezTo>
                      <a:pt x="2321" y="1115"/>
                      <a:pt x="2321" y="1115"/>
                      <a:pt x="2321" y="1115"/>
                    </a:cubicBezTo>
                    <a:lnTo>
                      <a:pt x="2297" y="1299"/>
                    </a:lnTo>
                    <a:close/>
                    <a:moveTo>
                      <a:pt x="1768" y="884"/>
                    </a:moveTo>
                    <a:cubicBezTo>
                      <a:pt x="1852" y="448"/>
                      <a:pt x="1852" y="448"/>
                      <a:pt x="1852" y="448"/>
                    </a:cubicBezTo>
                    <a:cubicBezTo>
                      <a:pt x="2439" y="448"/>
                      <a:pt x="2439" y="448"/>
                      <a:pt x="2439" y="448"/>
                    </a:cubicBezTo>
                    <a:cubicBezTo>
                      <a:pt x="2341" y="980"/>
                      <a:pt x="2341" y="980"/>
                      <a:pt x="2341" y="980"/>
                    </a:cubicBezTo>
                    <a:lnTo>
                      <a:pt x="1768" y="884"/>
                    </a:lnTo>
                    <a:close/>
                    <a:moveTo>
                      <a:pt x="2876" y="1416"/>
                    </a:moveTo>
                    <a:cubicBezTo>
                      <a:pt x="2876" y="1416"/>
                      <a:pt x="2449" y="1331"/>
                      <a:pt x="2439" y="1331"/>
                    </a:cubicBezTo>
                    <a:cubicBezTo>
                      <a:pt x="2429" y="1331"/>
                      <a:pt x="2465" y="1136"/>
                      <a:pt x="2465" y="1136"/>
                    </a:cubicBezTo>
                    <a:cubicBezTo>
                      <a:pt x="2910" y="1216"/>
                      <a:pt x="2910" y="1216"/>
                      <a:pt x="2910" y="1216"/>
                    </a:cubicBezTo>
                    <a:lnTo>
                      <a:pt x="2876" y="1416"/>
                    </a:lnTo>
                    <a:close/>
                    <a:moveTo>
                      <a:pt x="2503" y="1001"/>
                    </a:moveTo>
                    <a:cubicBezTo>
                      <a:pt x="2599" y="448"/>
                      <a:pt x="2599" y="448"/>
                      <a:pt x="2599" y="448"/>
                    </a:cubicBezTo>
                    <a:cubicBezTo>
                      <a:pt x="3048" y="448"/>
                      <a:pt x="3048" y="448"/>
                      <a:pt x="3048" y="448"/>
                    </a:cubicBezTo>
                    <a:cubicBezTo>
                      <a:pt x="2928" y="1081"/>
                      <a:pt x="2928" y="1081"/>
                      <a:pt x="2928" y="1081"/>
                    </a:cubicBezTo>
                    <a:lnTo>
                      <a:pt x="2503" y="1001"/>
                    </a:lnTo>
                    <a:close/>
                    <a:moveTo>
                      <a:pt x="3462" y="1501"/>
                    </a:moveTo>
                    <a:cubicBezTo>
                      <a:pt x="3020" y="1443"/>
                      <a:pt x="3020" y="1443"/>
                      <a:pt x="3020" y="1443"/>
                    </a:cubicBezTo>
                    <a:cubicBezTo>
                      <a:pt x="3048" y="1237"/>
                      <a:pt x="3048" y="1237"/>
                      <a:pt x="3048" y="1237"/>
                    </a:cubicBezTo>
                    <a:cubicBezTo>
                      <a:pt x="3516" y="1325"/>
                      <a:pt x="3516" y="1325"/>
                      <a:pt x="3516" y="1325"/>
                    </a:cubicBezTo>
                    <a:lnTo>
                      <a:pt x="3462" y="1501"/>
                    </a:lnTo>
                    <a:close/>
                    <a:moveTo>
                      <a:pt x="3544" y="1189"/>
                    </a:moveTo>
                    <a:cubicBezTo>
                      <a:pt x="3084" y="1104"/>
                      <a:pt x="3084" y="1104"/>
                      <a:pt x="3084" y="1104"/>
                    </a:cubicBezTo>
                    <a:cubicBezTo>
                      <a:pt x="3191" y="448"/>
                      <a:pt x="3191" y="448"/>
                      <a:pt x="3191" y="448"/>
                    </a:cubicBezTo>
                    <a:cubicBezTo>
                      <a:pt x="3511" y="448"/>
                      <a:pt x="3511" y="448"/>
                      <a:pt x="3511" y="448"/>
                    </a:cubicBezTo>
                    <a:cubicBezTo>
                      <a:pt x="3612" y="743"/>
                      <a:pt x="3553" y="1020"/>
                      <a:pt x="3553" y="1020"/>
                    </a:cubicBezTo>
                    <a:cubicBezTo>
                      <a:pt x="3612" y="1020"/>
                      <a:pt x="3612" y="1020"/>
                      <a:pt x="3612" y="1020"/>
                    </a:cubicBezTo>
                    <a:lnTo>
                      <a:pt x="3544" y="1189"/>
                    </a:ln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80" name="Freeform 44"/>
              <p:cNvSpPr/>
              <p:nvPr/>
            </p:nvSpPr>
            <p:spPr bwMode="auto">
              <a:xfrm>
                <a:off x="4179" y="2517"/>
                <a:ext cx="5" cy="15"/>
              </a:xfrm>
              <a:custGeom>
                <a:avLst/>
                <a:gdLst/>
                <a:ahLst/>
                <a:cxnLst>
                  <a:cxn ang="0">
                    <a:pos x="21" y="0"/>
                  </a:cxn>
                  <a:cxn ang="0">
                    <a:pos x="0" y="63"/>
                  </a:cxn>
                  <a:cxn ang="0">
                    <a:pos x="0" y="63"/>
                  </a:cxn>
                  <a:cxn ang="0">
                    <a:pos x="21" y="0"/>
                  </a:cxn>
                </a:cxnLst>
                <a:rect l="0" t="0" r="r" b="b"/>
                <a:pathLst>
                  <a:path w="21" h="63">
                    <a:moveTo>
                      <a:pt x="21" y="0"/>
                    </a:moveTo>
                    <a:cubicBezTo>
                      <a:pt x="11" y="19"/>
                      <a:pt x="4" y="40"/>
                      <a:pt x="0" y="63"/>
                    </a:cubicBezTo>
                    <a:cubicBezTo>
                      <a:pt x="0" y="63"/>
                      <a:pt x="0" y="63"/>
                      <a:pt x="0" y="63"/>
                    </a:cubicBezTo>
                    <a:cubicBezTo>
                      <a:pt x="4" y="40"/>
                      <a:pt x="11" y="19"/>
                      <a:pt x="21"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81" name="Freeform 45"/>
              <p:cNvSpPr/>
              <p:nvPr/>
            </p:nvSpPr>
            <p:spPr bwMode="auto">
              <a:xfrm>
                <a:off x="4185" y="2514"/>
                <a:ext cx="1" cy="2"/>
              </a:xfrm>
              <a:custGeom>
                <a:avLst/>
                <a:gdLst/>
                <a:ahLst/>
                <a:cxnLst>
                  <a:cxn ang="0">
                    <a:pos x="0" y="7"/>
                  </a:cxn>
                  <a:cxn ang="0">
                    <a:pos x="4" y="0"/>
                  </a:cxn>
                  <a:cxn ang="0">
                    <a:pos x="0" y="7"/>
                  </a:cxn>
                </a:cxnLst>
                <a:rect l="0" t="0" r="r" b="b"/>
                <a:pathLst>
                  <a:path w="4" h="7">
                    <a:moveTo>
                      <a:pt x="0" y="7"/>
                    </a:moveTo>
                    <a:cubicBezTo>
                      <a:pt x="1" y="4"/>
                      <a:pt x="3" y="2"/>
                      <a:pt x="4" y="0"/>
                    </a:cubicBezTo>
                    <a:cubicBezTo>
                      <a:pt x="3" y="2"/>
                      <a:pt x="1" y="4"/>
                      <a:pt x="0" y="7"/>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82" name="Freeform 46"/>
              <p:cNvSpPr/>
              <p:nvPr/>
            </p:nvSpPr>
            <p:spPr bwMode="auto">
              <a:xfrm>
                <a:off x="4195" y="2501"/>
                <a:ext cx="1" cy="1"/>
              </a:xfrm>
              <a:custGeom>
                <a:avLst/>
                <a:gdLst/>
                <a:ahLst/>
                <a:cxnLst>
                  <a:cxn ang="0">
                    <a:pos x="0" y="4"/>
                  </a:cxn>
                  <a:cxn ang="0">
                    <a:pos x="5" y="0"/>
                  </a:cxn>
                  <a:cxn ang="0">
                    <a:pos x="0" y="4"/>
                  </a:cxn>
                </a:cxnLst>
                <a:rect l="0" t="0" r="r" b="b"/>
                <a:pathLst>
                  <a:path w="5" h="4">
                    <a:moveTo>
                      <a:pt x="0" y="4"/>
                    </a:moveTo>
                    <a:cubicBezTo>
                      <a:pt x="1" y="3"/>
                      <a:pt x="3" y="2"/>
                      <a:pt x="5" y="0"/>
                    </a:cubicBezTo>
                    <a:cubicBezTo>
                      <a:pt x="3" y="2"/>
                      <a:pt x="1" y="3"/>
                      <a:pt x="0" y="4"/>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83" name="Freeform 47"/>
              <p:cNvSpPr/>
              <p:nvPr/>
            </p:nvSpPr>
            <p:spPr bwMode="auto">
              <a:xfrm>
                <a:off x="4260" y="2503"/>
                <a:ext cx="1" cy="1"/>
              </a:xfrm>
              <a:custGeom>
                <a:avLst/>
                <a:gdLst/>
                <a:ahLst/>
                <a:cxnLst>
                  <a:cxn ang="0">
                    <a:pos x="0" y="0"/>
                  </a:cxn>
                  <a:cxn ang="0">
                    <a:pos x="5" y="5"/>
                  </a:cxn>
                  <a:cxn ang="0">
                    <a:pos x="0" y="0"/>
                  </a:cxn>
                </a:cxnLst>
                <a:rect l="0" t="0" r="r" b="b"/>
                <a:pathLst>
                  <a:path w="5" h="5">
                    <a:moveTo>
                      <a:pt x="0" y="0"/>
                    </a:moveTo>
                    <a:cubicBezTo>
                      <a:pt x="2" y="2"/>
                      <a:pt x="3" y="3"/>
                      <a:pt x="5" y="5"/>
                    </a:cubicBezTo>
                    <a:cubicBezTo>
                      <a:pt x="3" y="3"/>
                      <a:pt x="2" y="2"/>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84" name="Freeform 48"/>
              <p:cNvSpPr/>
              <p:nvPr/>
            </p:nvSpPr>
            <p:spPr bwMode="auto">
              <a:xfrm>
                <a:off x="4255" y="2499"/>
                <a:ext cx="3" cy="2"/>
              </a:xfrm>
              <a:custGeom>
                <a:avLst/>
                <a:gdLst/>
                <a:ahLst/>
                <a:cxnLst>
                  <a:cxn ang="0">
                    <a:pos x="0" y="0"/>
                  </a:cxn>
                  <a:cxn ang="0">
                    <a:pos x="12" y="10"/>
                  </a:cxn>
                  <a:cxn ang="0">
                    <a:pos x="0" y="0"/>
                  </a:cxn>
                </a:cxnLst>
                <a:rect l="0" t="0" r="r" b="b"/>
                <a:pathLst>
                  <a:path w="12" h="10">
                    <a:moveTo>
                      <a:pt x="0" y="0"/>
                    </a:moveTo>
                    <a:cubicBezTo>
                      <a:pt x="4" y="3"/>
                      <a:pt x="8" y="6"/>
                      <a:pt x="12" y="10"/>
                    </a:cubicBezTo>
                    <a:cubicBezTo>
                      <a:pt x="8" y="6"/>
                      <a:pt x="4" y="3"/>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85" name="Freeform 49"/>
              <p:cNvSpPr/>
              <p:nvPr/>
            </p:nvSpPr>
            <p:spPr bwMode="auto">
              <a:xfrm>
                <a:off x="4259" y="2502"/>
                <a:ext cx="1" cy="1"/>
              </a:xfrm>
              <a:custGeom>
                <a:avLst/>
                <a:gdLst/>
                <a:ahLst/>
                <a:cxnLst>
                  <a:cxn ang="0">
                    <a:pos x="0" y="0"/>
                  </a:cxn>
                  <a:cxn ang="0">
                    <a:pos x="5" y="4"/>
                  </a:cxn>
                  <a:cxn ang="0">
                    <a:pos x="0" y="0"/>
                  </a:cxn>
                </a:cxnLst>
                <a:rect l="0" t="0" r="r" b="b"/>
                <a:pathLst>
                  <a:path w="5" h="4">
                    <a:moveTo>
                      <a:pt x="0" y="0"/>
                    </a:moveTo>
                    <a:cubicBezTo>
                      <a:pt x="2" y="1"/>
                      <a:pt x="3" y="3"/>
                      <a:pt x="5" y="4"/>
                    </a:cubicBezTo>
                    <a:cubicBezTo>
                      <a:pt x="3" y="3"/>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86" name="Freeform 50"/>
              <p:cNvSpPr/>
              <p:nvPr/>
            </p:nvSpPr>
            <p:spPr bwMode="auto">
              <a:xfrm>
                <a:off x="4194" y="2502"/>
                <a:ext cx="1" cy="1"/>
              </a:xfrm>
              <a:custGeom>
                <a:avLst/>
                <a:gdLst/>
                <a:ahLst/>
                <a:cxnLst>
                  <a:cxn ang="0">
                    <a:pos x="0" y="5"/>
                  </a:cxn>
                  <a:cxn ang="0">
                    <a:pos x="6" y="0"/>
                  </a:cxn>
                  <a:cxn ang="0">
                    <a:pos x="0" y="5"/>
                  </a:cxn>
                </a:cxnLst>
                <a:rect l="0" t="0" r="r" b="b"/>
                <a:pathLst>
                  <a:path w="6" h="5">
                    <a:moveTo>
                      <a:pt x="0" y="5"/>
                    </a:moveTo>
                    <a:cubicBezTo>
                      <a:pt x="2" y="3"/>
                      <a:pt x="4" y="2"/>
                      <a:pt x="6" y="0"/>
                    </a:cubicBezTo>
                    <a:cubicBezTo>
                      <a:pt x="4" y="2"/>
                      <a:pt x="2" y="3"/>
                      <a:pt x="0" y="5"/>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87" name="Freeform 51"/>
              <p:cNvSpPr/>
              <p:nvPr/>
            </p:nvSpPr>
            <p:spPr bwMode="auto">
              <a:xfrm>
                <a:off x="4254" y="2498"/>
                <a:ext cx="1" cy="1"/>
              </a:xfrm>
              <a:custGeom>
                <a:avLst/>
                <a:gdLst/>
                <a:ahLst/>
                <a:cxnLst>
                  <a:cxn ang="0">
                    <a:pos x="0" y="0"/>
                  </a:cxn>
                  <a:cxn ang="0">
                    <a:pos x="5" y="3"/>
                  </a:cxn>
                  <a:cxn ang="0">
                    <a:pos x="0" y="0"/>
                  </a:cxn>
                </a:cxnLst>
                <a:rect l="0" t="0" r="r" b="b"/>
                <a:pathLst>
                  <a:path w="5" h="3">
                    <a:moveTo>
                      <a:pt x="0" y="0"/>
                    </a:moveTo>
                    <a:cubicBezTo>
                      <a:pt x="2" y="1"/>
                      <a:pt x="4" y="2"/>
                      <a:pt x="5" y="3"/>
                    </a:cubicBezTo>
                    <a:cubicBezTo>
                      <a:pt x="4" y="2"/>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88" name="Freeform 52"/>
              <p:cNvSpPr/>
              <p:nvPr/>
            </p:nvSpPr>
            <p:spPr bwMode="auto">
              <a:xfrm>
                <a:off x="4262" y="2505"/>
                <a:ext cx="1" cy="1"/>
              </a:xfrm>
              <a:custGeom>
                <a:avLst/>
                <a:gdLst/>
                <a:ahLst/>
                <a:cxnLst>
                  <a:cxn ang="0">
                    <a:pos x="0" y="0"/>
                  </a:cxn>
                  <a:cxn ang="0">
                    <a:pos x="5" y="4"/>
                  </a:cxn>
                  <a:cxn ang="0">
                    <a:pos x="0" y="0"/>
                  </a:cxn>
                </a:cxnLst>
                <a:rect l="0" t="0" r="r" b="b"/>
                <a:pathLst>
                  <a:path w="5" h="4">
                    <a:moveTo>
                      <a:pt x="0" y="0"/>
                    </a:moveTo>
                    <a:cubicBezTo>
                      <a:pt x="2" y="1"/>
                      <a:pt x="3" y="3"/>
                      <a:pt x="5" y="4"/>
                    </a:cubicBezTo>
                    <a:cubicBezTo>
                      <a:pt x="3" y="3"/>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89" name="Freeform 53"/>
              <p:cNvSpPr/>
              <p:nvPr/>
            </p:nvSpPr>
            <p:spPr bwMode="auto">
              <a:xfrm>
                <a:off x="4184" y="2515"/>
                <a:ext cx="0" cy="0"/>
              </a:xfrm>
              <a:custGeom>
                <a:avLst/>
                <a:gdLst/>
                <a:ahLst/>
                <a:cxnLst>
                  <a:cxn ang="0">
                    <a:pos x="0" y="1"/>
                  </a:cxn>
                  <a:cxn ang="0">
                    <a:pos x="1" y="0"/>
                  </a:cxn>
                  <a:cxn ang="0">
                    <a:pos x="0" y="1"/>
                  </a:cxn>
                </a:cxnLst>
                <a:rect l="0" t="0" r="r" b="b"/>
                <a:pathLst>
                  <a:path w="1" h="1">
                    <a:moveTo>
                      <a:pt x="0" y="1"/>
                    </a:moveTo>
                    <a:cubicBezTo>
                      <a:pt x="0" y="0"/>
                      <a:pt x="1" y="0"/>
                      <a:pt x="1" y="0"/>
                    </a:cubicBezTo>
                    <a:cubicBezTo>
                      <a:pt x="1" y="0"/>
                      <a:pt x="0" y="0"/>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90" name="Freeform 54"/>
              <p:cNvSpPr/>
              <p:nvPr/>
            </p:nvSpPr>
            <p:spPr bwMode="auto">
              <a:xfrm>
                <a:off x="4193" y="2504"/>
                <a:ext cx="0" cy="0"/>
              </a:xfrm>
              <a:custGeom>
                <a:avLst/>
                <a:gdLst/>
                <a:ahLst/>
                <a:cxnLst>
                  <a:cxn ang="0">
                    <a:pos x="0" y="1"/>
                  </a:cxn>
                  <a:cxn ang="0">
                    <a:pos x="1" y="0"/>
                  </a:cxn>
                  <a:cxn ang="0">
                    <a:pos x="0" y="1"/>
                  </a:cxn>
                </a:cxnLst>
                <a:rect l="0" t="0" r="r" b="b"/>
                <a:pathLst>
                  <a:path w="1" h="1">
                    <a:moveTo>
                      <a:pt x="0" y="1"/>
                    </a:moveTo>
                    <a:cubicBezTo>
                      <a:pt x="1" y="1"/>
                      <a:pt x="1" y="0"/>
                      <a:pt x="1" y="0"/>
                    </a:cubicBezTo>
                    <a:cubicBezTo>
                      <a:pt x="1" y="0"/>
                      <a:pt x="1"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91" name="Freeform 55"/>
              <p:cNvSpPr/>
              <p:nvPr/>
            </p:nvSpPr>
            <p:spPr bwMode="auto">
              <a:xfrm>
                <a:off x="4197" y="2501"/>
                <a:ext cx="1" cy="1"/>
              </a:xfrm>
              <a:custGeom>
                <a:avLst/>
                <a:gdLst/>
                <a:ahLst/>
                <a:cxnLst>
                  <a:cxn ang="0">
                    <a:pos x="0" y="2"/>
                  </a:cxn>
                  <a:cxn ang="0">
                    <a:pos x="3" y="0"/>
                  </a:cxn>
                  <a:cxn ang="0">
                    <a:pos x="0" y="2"/>
                  </a:cxn>
                </a:cxnLst>
                <a:rect l="0" t="0" r="r" b="b"/>
                <a:pathLst>
                  <a:path w="3" h="2">
                    <a:moveTo>
                      <a:pt x="0" y="2"/>
                    </a:moveTo>
                    <a:cubicBezTo>
                      <a:pt x="1" y="2"/>
                      <a:pt x="2" y="1"/>
                      <a:pt x="3" y="0"/>
                    </a:cubicBezTo>
                    <a:cubicBezTo>
                      <a:pt x="2" y="1"/>
                      <a:pt x="1" y="2"/>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92" name="Freeform 56"/>
              <p:cNvSpPr/>
              <p:nvPr/>
            </p:nvSpPr>
            <p:spPr bwMode="auto">
              <a:xfrm>
                <a:off x="4213" y="2492"/>
                <a:ext cx="1" cy="0"/>
              </a:xfrm>
              <a:custGeom>
                <a:avLst/>
                <a:gdLst/>
                <a:ahLst/>
                <a:cxnLst>
                  <a:cxn ang="0">
                    <a:pos x="0" y="1"/>
                  </a:cxn>
                  <a:cxn ang="0">
                    <a:pos x="6" y="0"/>
                  </a:cxn>
                  <a:cxn ang="0">
                    <a:pos x="0" y="1"/>
                  </a:cxn>
                </a:cxnLst>
                <a:rect l="0" t="0" r="r" b="b"/>
                <a:pathLst>
                  <a:path w="6" h="1">
                    <a:moveTo>
                      <a:pt x="0" y="1"/>
                    </a:moveTo>
                    <a:cubicBezTo>
                      <a:pt x="2" y="1"/>
                      <a:pt x="4" y="0"/>
                      <a:pt x="6" y="0"/>
                    </a:cubicBezTo>
                    <a:cubicBezTo>
                      <a:pt x="4" y="0"/>
                      <a:pt x="2"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93" name="Freeform 57"/>
              <p:cNvSpPr/>
              <p:nvPr/>
            </p:nvSpPr>
            <p:spPr bwMode="auto">
              <a:xfrm>
                <a:off x="4198" y="2499"/>
                <a:ext cx="1" cy="0"/>
              </a:xfrm>
              <a:custGeom>
                <a:avLst/>
                <a:gdLst/>
                <a:ahLst/>
                <a:cxnLst>
                  <a:cxn ang="0">
                    <a:pos x="0" y="3"/>
                  </a:cxn>
                  <a:cxn ang="0">
                    <a:pos x="4" y="0"/>
                  </a:cxn>
                  <a:cxn ang="0">
                    <a:pos x="0" y="3"/>
                  </a:cxn>
                </a:cxnLst>
                <a:rect l="0" t="0" r="r" b="b"/>
                <a:pathLst>
                  <a:path w="4" h="3">
                    <a:moveTo>
                      <a:pt x="0" y="3"/>
                    </a:moveTo>
                    <a:cubicBezTo>
                      <a:pt x="1" y="2"/>
                      <a:pt x="3" y="1"/>
                      <a:pt x="4" y="0"/>
                    </a:cubicBezTo>
                    <a:cubicBezTo>
                      <a:pt x="3" y="1"/>
                      <a:pt x="1" y="2"/>
                      <a:pt x="0" y="3"/>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94" name="Freeform 58"/>
              <p:cNvSpPr/>
              <p:nvPr/>
            </p:nvSpPr>
            <p:spPr bwMode="auto">
              <a:xfrm>
                <a:off x="4183" y="2517"/>
                <a:ext cx="0" cy="0"/>
              </a:xfrm>
              <a:custGeom>
                <a:avLst/>
                <a:gdLst/>
                <a:ahLst/>
                <a:cxnLst>
                  <a:cxn ang="0">
                    <a:pos x="0" y="1"/>
                  </a:cxn>
                  <a:cxn ang="0">
                    <a:pos x="0" y="0"/>
                  </a:cxn>
                  <a:cxn ang="0">
                    <a:pos x="0" y="1"/>
                  </a:cxn>
                </a:cxnLst>
                <a:rect l="0" t="0" r="r" b="b"/>
                <a:pathLst>
                  <a:path h="1">
                    <a:moveTo>
                      <a:pt x="0" y="1"/>
                    </a:moveTo>
                    <a:cubicBezTo>
                      <a:pt x="0" y="1"/>
                      <a:pt x="0" y="0"/>
                      <a:pt x="0" y="0"/>
                    </a:cubicBezTo>
                    <a:cubicBezTo>
                      <a:pt x="0" y="0"/>
                      <a:pt x="0"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95" name="Freeform 59"/>
              <p:cNvSpPr/>
              <p:nvPr/>
            </p:nvSpPr>
            <p:spPr bwMode="auto">
              <a:xfrm>
                <a:off x="4186" y="2512"/>
                <a:ext cx="0" cy="0"/>
              </a:xfrm>
              <a:custGeom>
                <a:avLst/>
                <a:gdLst/>
                <a:ahLst/>
                <a:cxnLst>
                  <a:cxn ang="0">
                    <a:pos x="0" y="1"/>
                  </a:cxn>
                  <a:cxn ang="0">
                    <a:pos x="1" y="0"/>
                  </a:cxn>
                  <a:cxn ang="0">
                    <a:pos x="0" y="1"/>
                  </a:cxn>
                </a:cxnLst>
                <a:rect l="0" t="0" r="r" b="b"/>
                <a:pathLst>
                  <a:path w="1" h="1">
                    <a:moveTo>
                      <a:pt x="0" y="1"/>
                    </a:moveTo>
                    <a:cubicBezTo>
                      <a:pt x="1" y="0"/>
                      <a:pt x="1" y="0"/>
                      <a:pt x="1" y="0"/>
                    </a:cubicBezTo>
                    <a:cubicBezTo>
                      <a:pt x="1" y="0"/>
                      <a:pt x="1" y="0"/>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96" name="Freeform 60"/>
              <p:cNvSpPr/>
              <p:nvPr/>
            </p:nvSpPr>
            <p:spPr bwMode="auto">
              <a:xfrm>
                <a:off x="4202" y="2497"/>
                <a:ext cx="1" cy="0"/>
              </a:xfrm>
              <a:custGeom>
                <a:avLst/>
                <a:gdLst/>
                <a:ahLst/>
                <a:cxnLst>
                  <a:cxn ang="0">
                    <a:pos x="0" y="2"/>
                  </a:cxn>
                  <a:cxn ang="0">
                    <a:pos x="4" y="0"/>
                  </a:cxn>
                  <a:cxn ang="0">
                    <a:pos x="0" y="2"/>
                  </a:cxn>
                </a:cxnLst>
                <a:rect l="0" t="0" r="r" b="b"/>
                <a:pathLst>
                  <a:path w="4" h="2">
                    <a:moveTo>
                      <a:pt x="0" y="2"/>
                    </a:moveTo>
                    <a:cubicBezTo>
                      <a:pt x="1" y="1"/>
                      <a:pt x="2" y="0"/>
                      <a:pt x="4" y="0"/>
                    </a:cubicBezTo>
                    <a:cubicBezTo>
                      <a:pt x="2" y="0"/>
                      <a:pt x="1"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97" name="Freeform 61"/>
              <p:cNvSpPr/>
              <p:nvPr/>
            </p:nvSpPr>
            <p:spPr bwMode="auto">
              <a:xfrm>
                <a:off x="4204" y="2496"/>
                <a:ext cx="1" cy="0"/>
              </a:xfrm>
              <a:custGeom>
                <a:avLst/>
                <a:gdLst/>
                <a:ahLst/>
                <a:cxnLst>
                  <a:cxn ang="0">
                    <a:pos x="0" y="2"/>
                  </a:cxn>
                  <a:cxn ang="0">
                    <a:pos x="5" y="0"/>
                  </a:cxn>
                  <a:cxn ang="0">
                    <a:pos x="0" y="2"/>
                  </a:cxn>
                </a:cxnLst>
                <a:rect l="0" t="0" r="r" b="b"/>
                <a:pathLst>
                  <a:path w="5" h="2">
                    <a:moveTo>
                      <a:pt x="0" y="2"/>
                    </a:moveTo>
                    <a:cubicBezTo>
                      <a:pt x="2" y="1"/>
                      <a:pt x="3" y="1"/>
                      <a:pt x="5" y="0"/>
                    </a:cubicBezTo>
                    <a:cubicBezTo>
                      <a:pt x="3" y="1"/>
                      <a:pt x="2"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98" name="Freeform 62"/>
              <p:cNvSpPr/>
              <p:nvPr/>
            </p:nvSpPr>
            <p:spPr bwMode="auto">
              <a:xfrm>
                <a:off x="4206" y="2494"/>
                <a:ext cx="2" cy="1"/>
              </a:xfrm>
              <a:custGeom>
                <a:avLst/>
                <a:gdLst/>
                <a:ahLst/>
                <a:cxnLst>
                  <a:cxn ang="0">
                    <a:pos x="0" y="4"/>
                  </a:cxn>
                  <a:cxn ang="0">
                    <a:pos x="9" y="0"/>
                  </a:cxn>
                  <a:cxn ang="0">
                    <a:pos x="0" y="4"/>
                  </a:cxn>
                </a:cxnLst>
                <a:rect l="0" t="0" r="r" b="b"/>
                <a:pathLst>
                  <a:path w="9" h="4">
                    <a:moveTo>
                      <a:pt x="0" y="4"/>
                    </a:moveTo>
                    <a:cubicBezTo>
                      <a:pt x="3" y="2"/>
                      <a:pt x="6" y="1"/>
                      <a:pt x="9" y="0"/>
                    </a:cubicBezTo>
                    <a:cubicBezTo>
                      <a:pt x="6" y="1"/>
                      <a:pt x="3" y="2"/>
                      <a:pt x="0" y="4"/>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499" name="Freeform 63"/>
              <p:cNvSpPr/>
              <p:nvPr/>
            </p:nvSpPr>
            <p:spPr bwMode="auto">
              <a:xfrm>
                <a:off x="4209" y="2494"/>
                <a:ext cx="1" cy="0"/>
              </a:xfrm>
              <a:custGeom>
                <a:avLst/>
                <a:gdLst/>
                <a:ahLst/>
                <a:cxnLst>
                  <a:cxn ang="0">
                    <a:pos x="0" y="2"/>
                  </a:cxn>
                  <a:cxn ang="0">
                    <a:pos x="5" y="0"/>
                  </a:cxn>
                  <a:cxn ang="0">
                    <a:pos x="0" y="2"/>
                  </a:cxn>
                </a:cxnLst>
                <a:rect l="0" t="0" r="r" b="b"/>
                <a:pathLst>
                  <a:path w="5" h="2">
                    <a:moveTo>
                      <a:pt x="0" y="2"/>
                    </a:moveTo>
                    <a:cubicBezTo>
                      <a:pt x="2" y="1"/>
                      <a:pt x="3" y="1"/>
                      <a:pt x="5" y="0"/>
                    </a:cubicBezTo>
                    <a:cubicBezTo>
                      <a:pt x="3" y="1"/>
                      <a:pt x="2"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500" name="Freeform 64"/>
              <p:cNvSpPr/>
              <p:nvPr/>
            </p:nvSpPr>
            <p:spPr bwMode="auto">
              <a:xfrm>
                <a:off x="4200" y="2498"/>
                <a:ext cx="1" cy="1"/>
              </a:xfrm>
              <a:custGeom>
                <a:avLst/>
                <a:gdLst/>
                <a:ahLst/>
                <a:cxnLst>
                  <a:cxn ang="0">
                    <a:pos x="0" y="2"/>
                  </a:cxn>
                  <a:cxn ang="0">
                    <a:pos x="4" y="0"/>
                  </a:cxn>
                  <a:cxn ang="0">
                    <a:pos x="0" y="2"/>
                  </a:cxn>
                </a:cxnLst>
                <a:rect l="0" t="0" r="r" b="b"/>
                <a:pathLst>
                  <a:path w="4" h="2">
                    <a:moveTo>
                      <a:pt x="0" y="2"/>
                    </a:moveTo>
                    <a:cubicBezTo>
                      <a:pt x="2" y="1"/>
                      <a:pt x="3" y="1"/>
                      <a:pt x="4" y="0"/>
                    </a:cubicBezTo>
                    <a:cubicBezTo>
                      <a:pt x="3" y="1"/>
                      <a:pt x="2"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501" name="Freeform 65"/>
              <p:cNvSpPr/>
              <p:nvPr/>
            </p:nvSpPr>
            <p:spPr bwMode="auto">
              <a:xfrm>
                <a:off x="4185" y="2514"/>
                <a:ext cx="0" cy="0"/>
              </a:xfrm>
              <a:custGeom>
                <a:avLst/>
                <a:gdLst/>
                <a:ahLst/>
                <a:cxnLst>
                  <a:cxn ang="0">
                    <a:pos x="0" y="1"/>
                  </a:cxn>
                  <a:cxn ang="0">
                    <a:pos x="1" y="0"/>
                  </a:cxn>
                  <a:cxn ang="0">
                    <a:pos x="0" y="1"/>
                  </a:cxn>
                </a:cxnLst>
                <a:rect l="0" t="0" r="r" b="b"/>
                <a:pathLst>
                  <a:path w="1" h="1">
                    <a:moveTo>
                      <a:pt x="0" y="1"/>
                    </a:moveTo>
                    <a:cubicBezTo>
                      <a:pt x="0" y="0"/>
                      <a:pt x="1" y="0"/>
                      <a:pt x="1" y="0"/>
                    </a:cubicBezTo>
                    <a:cubicBezTo>
                      <a:pt x="1" y="0"/>
                      <a:pt x="0" y="0"/>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502" name="Freeform 66"/>
              <p:cNvSpPr/>
              <p:nvPr/>
            </p:nvSpPr>
            <p:spPr bwMode="auto">
              <a:xfrm>
                <a:off x="4195" y="2502"/>
                <a:ext cx="0" cy="0"/>
              </a:xfrm>
              <a:custGeom>
                <a:avLst/>
                <a:gdLst/>
                <a:ahLst/>
                <a:cxnLst>
                  <a:cxn ang="0">
                    <a:pos x="0" y="2"/>
                  </a:cxn>
                  <a:cxn ang="0">
                    <a:pos x="2" y="0"/>
                  </a:cxn>
                  <a:cxn ang="0">
                    <a:pos x="0" y="2"/>
                  </a:cxn>
                </a:cxnLst>
                <a:rect l="0" t="0" r="r" b="b"/>
                <a:pathLst>
                  <a:path w="2" h="2">
                    <a:moveTo>
                      <a:pt x="0" y="2"/>
                    </a:moveTo>
                    <a:cubicBezTo>
                      <a:pt x="0" y="2"/>
                      <a:pt x="1" y="1"/>
                      <a:pt x="2" y="0"/>
                    </a:cubicBezTo>
                    <a:cubicBezTo>
                      <a:pt x="1" y="1"/>
                      <a:pt x="0" y="2"/>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503" name="Freeform 67"/>
              <p:cNvSpPr/>
              <p:nvPr/>
            </p:nvSpPr>
            <p:spPr bwMode="auto">
              <a:xfrm>
                <a:off x="4211" y="2493"/>
                <a:ext cx="1" cy="0"/>
              </a:xfrm>
              <a:custGeom>
                <a:avLst/>
                <a:gdLst/>
                <a:ahLst/>
                <a:cxnLst>
                  <a:cxn ang="0">
                    <a:pos x="0" y="1"/>
                  </a:cxn>
                  <a:cxn ang="0">
                    <a:pos x="6" y="0"/>
                  </a:cxn>
                  <a:cxn ang="0">
                    <a:pos x="0" y="1"/>
                  </a:cxn>
                </a:cxnLst>
                <a:rect l="0" t="0" r="r" b="b"/>
                <a:pathLst>
                  <a:path w="6" h="1">
                    <a:moveTo>
                      <a:pt x="0" y="1"/>
                    </a:moveTo>
                    <a:cubicBezTo>
                      <a:pt x="2" y="1"/>
                      <a:pt x="4" y="0"/>
                      <a:pt x="6" y="0"/>
                    </a:cubicBezTo>
                    <a:cubicBezTo>
                      <a:pt x="4" y="0"/>
                      <a:pt x="2"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504" name="Freeform 68"/>
              <p:cNvSpPr/>
              <p:nvPr/>
            </p:nvSpPr>
            <p:spPr bwMode="auto">
              <a:xfrm>
                <a:off x="4255" y="2499"/>
                <a:ext cx="0" cy="0"/>
              </a:xfrm>
              <a:custGeom>
                <a:avLst/>
                <a:gdLst/>
                <a:ahLst/>
                <a:cxnLst>
                  <a:cxn ang="0">
                    <a:pos x="0" y="0"/>
                  </a:cxn>
                  <a:cxn ang="0">
                    <a:pos x="1" y="0"/>
                  </a:cxn>
                  <a:cxn ang="0">
                    <a:pos x="0" y="0"/>
                  </a:cxn>
                </a:cxnLst>
                <a:rect l="0" t="0" r="r" b="b"/>
                <a:pathLst>
                  <a:path w="1">
                    <a:moveTo>
                      <a:pt x="0" y="0"/>
                    </a:moveTo>
                    <a:cubicBezTo>
                      <a:pt x="0" y="0"/>
                      <a:pt x="0" y="0"/>
                      <a:pt x="1" y="0"/>
                    </a:cubicBezTo>
                    <a:cubicBezTo>
                      <a:pt x="0" y="0"/>
                      <a:pt x="0"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505" name="Freeform 69"/>
              <p:cNvSpPr/>
              <p:nvPr/>
            </p:nvSpPr>
            <p:spPr bwMode="auto">
              <a:xfrm>
                <a:off x="4258" y="2501"/>
                <a:ext cx="0" cy="0"/>
              </a:xfrm>
              <a:custGeom>
                <a:avLst/>
                <a:gdLst/>
                <a:ahLst/>
                <a:cxnLst>
                  <a:cxn ang="0">
                    <a:pos x="0" y="0"/>
                  </a:cxn>
                  <a:cxn ang="0">
                    <a:pos x="2" y="1"/>
                  </a:cxn>
                  <a:cxn ang="0">
                    <a:pos x="0" y="0"/>
                  </a:cxn>
                </a:cxnLst>
                <a:rect l="0" t="0" r="r" b="b"/>
                <a:pathLst>
                  <a:path w="2" h="1">
                    <a:moveTo>
                      <a:pt x="0" y="0"/>
                    </a:moveTo>
                    <a:cubicBezTo>
                      <a:pt x="1" y="0"/>
                      <a:pt x="1" y="0"/>
                      <a:pt x="2" y="1"/>
                    </a:cubicBezTo>
                    <a:cubicBezTo>
                      <a:pt x="1" y="0"/>
                      <a:pt x="1"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506" name="Freeform 70"/>
              <p:cNvSpPr/>
              <p:nvPr/>
            </p:nvSpPr>
            <p:spPr bwMode="auto">
              <a:xfrm>
                <a:off x="4253" y="2498"/>
                <a:ext cx="1" cy="0"/>
              </a:xfrm>
              <a:custGeom>
                <a:avLst/>
                <a:gdLst/>
                <a:ahLst/>
                <a:cxnLst>
                  <a:cxn ang="0">
                    <a:pos x="0" y="0"/>
                  </a:cxn>
                  <a:cxn ang="0">
                    <a:pos x="3" y="2"/>
                  </a:cxn>
                  <a:cxn ang="0">
                    <a:pos x="0" y="0"/>
                  </a:cxn>
                </a:cxnLst>
                <a:rect l="0" t="0" r="r" b="b"/>
                <a:pathLst>
                  <a:path w="3" h="2">
                    <a:moveTo>
                      <a:pt x="0" y="0"/>
                    </a:moveTo>
                    <a:cubicBezTo>
                      <a:pt x="1" y="0"/>
                      <a:pt x="2" y="1"/>
                      <a:pt x="3" y="2"/>
                    </a:cubicBezTo>
                    <a:cubicBezTo>
                      <a:pt x="2" y="1"/>
                      <a:pt x="1"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507" name="Freeform 71"/>
              <p:cNvSpPr/>
              <p:nvPr/>
            </p:nvSpPr>
            <p:spPr bwMode="auto">
              <a:xfrm>
                <a:off x="4250" y="2495"/>
                <a:ext cx="1" cy="1"/>
              </a:xfrm>
              <a:custGeom>
                <a:avLst/>
                <a:gdLst/>
                <a:ahLst/>
                <a:cxnLst>
                  <a:cxn ang="0">
                    <a:pos x="0" y="0"/>
                  </a:cxn>
                  <a:cxn ang="0">
                    <a:pos x="4" y="2"/>
                  </a:cxn>
                  <a:cxn ang="0">
                    <a:pos x="0" y="0"/>
                  </a:cxn>
                </a:cxnLst>
                <a:rect l="0" t="0" r="r" b="b"/>
                <a:pathLst>
                  <a:path w="4" h="2">
                    <a:moveTo>
                      <a:pt x="0" y="0"/>
                    </a:moveTo>
                    <a:cubicBezTo>
                      <a:pt x="1" y="1"/>
                      <a:pt x="3" y="1"/>
                      <a:pt x="4" y="2"/>
                    </a:cubicBezTo>
                    <a:cubicBezTo>
                      <a:pt x="3" y="1"/>
                      <a:pt x="1"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508" name="Freeform 72"/>
              <p:cNvSpPr/>
              <p:nvPr/>
            </p:nvSpPr>
            <p:spPr bwMode="auto">
              <a:xfrm>
                <a:off x="4251" y="2497"/>
                <a:ext cx="1" cy="0"/>
              </a:xfrm>
              <a:custGeom>
                <a:avLst/>
                <a:gdLst/>
                <a:ahLst/>
                <a:cxnLst>
                  <a:cxn ang="0">
                    <a:pos x="0" y="0"/>
                  </a:cxn>
                  <a:cxn ang="0">
                    <a:pos x="4" y="2"/>
                  </a:cxn>
                  <a:cxn ang="0">
                    <a:pos x="0" y="0"/>
                  </a:cxn>
                </a:cxnLst>
                <a:rect l="0" t="0" r="r" b="b"/>
                <a:pathLst>
                  <a:path w="4" h="2">
                    <a:moveTo>
                      <a:pt x="0" y="0"/>
                    </a:moveTo>
                    <a:cubicBezTo>
                      <a:pt x="2" y="0"/>
                      <a:pt x="3" y="1"/>
                      <a:pt x="4" y="2"/>
                    </a:cubicBezTo>
                    <a:cubicBezTo>
                      <a:pt x="3" y="1"/>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509" name="Freeform 73"/>
              <p:cNvSpPr/>
              <p:nvPr/>
            </p:nvSpPr>
            <p:spPr bwMode="auto">
              <a:xfrm>
                <a:off x="4260" y="2502"/>
                <a:ext cx="0" cy="1"/>
              </a:xfrm>
              <a:custGeom>
                <a:avLst/>
                <a:gdLst/>
                <a:ahLst/>
                <a:cxnLst>
                  <a:cxn ang="0">
                    <a:pos x="0" y="0"/>
                  </a:cxn>
                  <a:cxn ang="0">
                    <a:pos x="2" y="2"/>
                  </a:cxn>
                  <a:cxn ang="0">
                    <a:pos x="0" y="0"/>
                  </a:cxn>
                </a:cxnLst>
                <a:rect l="0" t="0" r="r" b="b"/>
                <a:pathLst>
                  <a:path w="2" h="2">
                    <a:moveTo>
                      <a:pt x="0" y="0"/>
                    </a:moveTo>
                    <a:cubicBezTo>
                      <a:pt x="1" y="1"/>
                      <a:pt x="1" y="1"/>
                      <a:pt x="2" y="2"/>
                    </a:cubicBezTo>
                    <a:cubicBezTo>
                      <a:pt x="1" y="1"/>
                      <a:pt x="1"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510" name="Freeform 74"/>
              <p:cNvSpPr/>
              <p:nvPr/>
            </p:nvSpPr>
            <p:spPr bwMode="auto">
              <a:xfrm>
                <a:off x="4263" y="2506"/>
                <a:ext cx="0" cy="0"/>
              </a:xfrm>
              <a:custGeom>
                <a:avLst/>
                <a:gdLst/>
                <a:ahLst/>
                <a:cxnLst>
                  <a:cxn ang="0">
                    <a:pos x="0" y="0"/>
                  </a:cxn>
                  <a:cxn ang="0">
                    <a:pos x="2" y="2"/>
                  </a:cxn>
                  <a:cxn ang="0">
                    <a:pos x="0" y="0"/>
                  </a:cxn>
                </a:cxnLst>
                <a:rect l="0" t="0" r="r" b="b"/>
                <a:pathLst>
                  <a:path w="2" h="2">
                    <a:moveTo>
                      <a:pt x="0" y="0"/>
                    </a:moveTo>
                    <a:cubicBezTo>
                      <a:pt x="0" y="1"/>
                      <a:pt x="1" y="2"/>
                      <a:pt x="2" y="2"/>
                    </a:cubicBezTo>
                    <a:cubicBezTo>
                      <a:pt x="1" y="2"/>
                      <a:pt x="0"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511" name="Freeform 75"/>
              <p:cNvSpPr/>
              <p:nvPr/>
            </p:nvSpPr>
            <p:spPr bwMode="auto">
              <a:xfrm>
                <a:off x="4270" y="2515"/>
                <a:ext cx="0" cy="0"/>
              </a:xfrm>
              <a:custGeom>
                <a:avLst/>
                <a:gdLst/>
                <a:ahLst/>
                <a:cxnLst>
                  <a:cxn ang="0">
                    <a:pos x="0" y="0"/>
                  </a:cxn>
                  <a:cxn ang="0">
                    <a:pos x="0" y="1"/>
                  </a:cxn>
                  <a:cxn ang="0">
                    <a:pos x="0" y="0"/>
                  </a:cxn>
                </a:cxnLst>
                <a:rect l="0" t="0" r="r" b="b"/>
                <a:pathLst>
                  <a:path h="1">
                    <a:moveTo>
                      <a:pt x="0" y="0"/>
                    </a:moveTo>
                    <a:cubicBezTo>
                      <a:pt x="0" y="0"/>
                      <a:pt x="0" y="0"/>
                      <a:pt x="0" y="1"/>
                    </a:cubicBezTo>
                    <a:cubicBezTo>
                      <a:pt x="0" y="0"/>
                      <a:pt x="0"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512" name="Freeform 76"/>
              <p:cNvSpPr/>
              <p:nvPr/>
            </p:nvSpPr>
            <p:spPr bwMode="auto">
              <a:xfrm>
                <a:off x="4271" y="2517"/>
                <a:ext cx="0" cy="0"/>
              </a:xfrm>
              <a:custGeom>
                <a:avLst/>
                <a:gdLst/>
                <a:ahLst/>
                <a:cxnLst>
                  <a:cxn ang="0">
                    <a:pos x="0" y="0"/>
                  </a:cxn>
                  <a:cxn ang="0">
                    <a:pos x="0" y="1"/>
                  </a:cxn>
                  <a:cxn ang="0">
                    <a:pos x="0" y="0"/>
                  </a:cxn>
                </a:cxnLst>
                <a:rect l="0" t="0" r="r" b="b"/>
                <a:pathLst>
                  <a:path h="1">
                    <a:moveTo>
                      <a:pt x="0" y="0"/>
                    </a:moveTo>
                    <a:cubicBezTo>
                      <a:pt x="0" y="0"/>
                      <a:pt x="0" y="1"/>
                      <a:pt x="0" y="1"/>
                    </a:cubicBezTo>
                    <a:cubicBezTo>
                      <a:pt x="0" y="1"/>
                      <a:pt x="0"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513" name="Freeform 77"/>
              <p:cNvSpPr/>
              <p:nvPr/>
            </p:nvSpPr>
            <p:spPr bwMode="auto">
              <a:xfrm>
                <a:off x="4157" y="2529"/>
                <a:ext cx="136" cy="79"/>
              </a:xfrm>
              <a:custGeom>
                <a:avLst/>
                <a:gdLst/>
                <a:ahLst/>
                <a:cxnLst>
                  <a:cxn ang="0">
                    <a:pos x="522" y="2"/>
                  </a:cxn>
                  <a:cxn ang="0">
                    <a:pos x="527" y="50"/>
                  </a:cxn>
                  <a:cxn ang="0">
                    <a:pos x="310" y="267"/>
                  </a:cxn>
                  <a:cxn ang="0">
                    <a:pos x="93" y="50"/>
                  </a:cxn>
                  <a:cxn ang="0">
                    <a:pos x="96" y="13"/>
                  </a:cxn>
                  <a:cxn ang="0">
                    <a:pos x="2" y="15"/>
                  </a:cxn>
                  <a:cxn ang="0">
                    <a:pos x="0" y="45"/>
                  </a:cxn>
                  <a:cxn ang="0">
                    <a:pos x="300" y="345"/>
                  </a:cxn>
                  <a:cxn ang="0">
                    <a:pos x="600" y="45"/>
                  </a:cxn>
                  <a:cxn ang="0">
                    <a:pos x="597" y="0"/>
                  </a:cxn>
                  <a:cxn ang="0">
                    <a:pos x="522" y="2"/>
                  </a:cxn>
                  <a:cxn ang="0">
                    <a:pos x="522" y="2"/>
                  </a:cxn>
                </a:cxnLst>
                <a:rect l="0" t="0" r="r" b="b"/>
                <a:pathLst>
                  <a:path w="600" h="345">
                    <a:moveTo>
                      <a:pt x="522" y="2"/>
                    </a:moveTo>
                    <a:cubicBezTo>
                      <a:pt x="525" y="17"/>
                      <a:pt x="527" y="33"/>
                      <a:pt x="527" y="50"/>
                    </a:cubicBezTo>
                    <a:cubicBezTo>
                      <a:pt x="527" y="170"/>
                      <a:pt x="430" y="267"/>
                      <a:pt x="310" y="267"/>
                    </a:cubicBezTo>
                    <a:cubicBezTo>
                      <a:pt x="190" y="267"/>
                      <a:pt x="93" y="170"/>
                      <a:pt x="93" y="50"/>
                    </a:cubicBezTo>
                    <a:cubicBezTo>
                      <a:pt x="93" y="37"/>
                      <a:pt x="94" y="25"/>
                      <a:pt x="96" y="13"/>
                    </a:cubicBezTo>
                    <a:cubicBezTo>
                      <a:pt x="2" y="15"/>
                      <a:pt x="2" y="15"/>
                      <a:pt x="2" y="15"/>
                    </a:cubicBezTo>
                    <a:cubicBezTo>
                      <a:pt x="1" y="25"/>
                      <a:pt x="0" y="35"/>
                      <a:pt x="0" y="45"/>
                    </a:cubicBezTo>
                    <a:cubicBezTo>
                      <a:pt x="0" y="211"/>
                      <a:pt x="134" y="345"/>
                      <a:pt x="300" y="345"/>
                    </a:cubicBezTo>
                    <a:cubicBezTo>
                      <a:pt x="466" y="345"/>
                      <a:pt x="600" y="211"/>
                      <a:pt x="600" y="45"/>
                    </a:cubicBezTo>
                    <a:cubicBezTo>
                      <a:pt x="600" y="30"/>
                      <a:pt x="599" y="15"/>
                      <a:pt x="597" y="0"/>
                    </a:cubicBezTo>
                    <a:cubicBezTo>
                      <a:pt x="522" y="2"/>
                      <a:pt x="522" y="2"/>
                      <a:pt x="522" y="2"/>
                    </a:cubicBezTo>
                    <a:cubicBezTo>
                      <a:pt x="522" y="2"/>
                      <a:pt x="522" y="2"/>
                      <a:pt x="522"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514" name="Freeform 78"/>
              <p:cNvSpPr/>
              <p:nvPr/>
            </p:nvSpPr>
            <p:spPr bwMode="auto">
              <a:xfrm>
                <a:off x="4261" y="2504"/>
                <a:ext cx="1" cy="0"/>
              </a:xfrm>
              <a:custGeom>
                <a:avLst/>
                <a:gdLst/>
                <a:ahLst/>
                <a:cxnLst>
                  <a:cxn ang="0">
                    <a:pos x="0" y="0"/>
                  </a:cxn>
                  <a:cxn ang="0">
                    <a:pos x="2" y="2"/>
                  </a:cxn>
                  <a:cxn ang="0">
                    <a:pos x="0" y="0"/>
                  </a:cxn>
                </a:cxnLst>
                <a:rect l="0" t="0" r="r" b="b"/>
                <a:pathLst>
                  <a:path w="2" h="2">
                    <a:moveTo>
                      <a:pt x="0" y="0"/>
                    </a:moveTo>
                    <a:cubicBezTo>
                      <a:pt x="1" y="0"/>
                      <a:pt x="1" y="1"/>
                      <a:pt x="2" y="2"/>
                    </a:cubicBezTo>
                    <a:cubicBezTo>
                      <a:pt x="1" y="1"/>
                      <a:pt x="1"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515" name="Freeform 79"/>
              <p:cNvSpPr/>
              <p:nvPr/>
            </p:nvSpPr>
            <p:spPr bwMode="auto">
              <a:xfrm>
                <a:off x="4247" y="2495"/>
                <a:ext cx="1" cy="0"/>
              </a:xfrm>
              <a:custGeom>
                <a:avLst/>
                <a:gdLst/>
                <a:ahLst/>
                <a:cxnLst>
                  <a:cxn ang="0">
                    <a:pos x="0" y="0"/>
                  </a:cxn>
                  <a:cxn ang="0">
                    <a:pos x="5" y="2"/>
                  </a:cxn>
                  <a:cxn ang="0">
                    <a:pos x="0" y="0"/>
                  </a:cxn>
                </a:cxnLst>
                <a:rect l="0" t="0" r="r" b="b"/>
                <a:pathLst>
                  <a:path w="5" h="2">
                    <a:moveTo>
                      <a:pt x="0" y="0"/>
                    </a:moveTo>
                    <a:cubicBezTo>
                      <a:pt x="2" y="0"/>
                      <a:pt x="4" y="1"/>
                      <a:pt x="5" y="2"/>
                    </a:cubicBezTo>
                    <a:cubicBezTo>
                      <a:pt x="4" y="1"/>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516" name="Freeform 80"/>
              <p:cNvSpPr/>
              <p:nvPr/>
            </p:nvSpPr>
            <p:spPr bwMode="auto">
              <a:xfrm>
                <a:off x="4264" y="2507"/>
                <a:ext cx="0" cy="0"/>
              </a:xfrm>
              <a:custGeom>
                <a:avLst/>
                <a:gdLst/>
                <a:ahLst/>
                <a:cxnLst>
                  <a:cxn ang="0">
                    <a:pos x="0" y="0"/>
                  </a:cxn>
                  <a:cxn ang="0">
                    <a:pos x="1" y="1"/>
                  </a:cxn>
                  <a:cxn ang="0">
                    <a:pos x="0" y="0"/>
                  </a:cxn>
                </a:cxnLst>
                <a:rect l="0" t="0" r="r" b="b"/>
                <a:pathLst>
                  <a:path w="1" h="1">
                    <a:moveTo>
                      <a:pt x="0" y="0"/>
                    </a:moveTo>
                    <a:cubicBezTo>
                      <a:pt x="1" y="1"/>
                      <a:pt x="1" y="1"/>
                      <a:pt x="1" y="1"/>
                    </a:cubicBezTo>
                    <a:cubicBezTo>
                      <a:pt x="1" y="1"/>
                      <a:pt x="1"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517" name="Freeform 81"/>
              <p:cNvSpPr/>
              <p:nvPr/>
            </p:nvSpPr>
            <p:spPr bwMode="auto">
              <a:xfrm>
                <a:off x="4218" y="2491"/>
                <a:ext cx="1" cy="0"/>
              </a:xfrm>
              <a:custGeom>
                <a:avLst/>
                <a:gdLst/>
                <a:ahLst/>
                <a:cxnLst>
                  <a:cxn ang="0">
                    <a:pos x="0" y="1"/>
                  </a:cxn>
                  <a:cxn ang="0">
                    <a:pos x="6" y="0"/>
                  </a:cxn>
                  <a:cxn ang="0">
                    <a:pos x="0" y="1"/>
                  </a:cxn>
                </a:cxnLst>
                <a:rect l="0" t="0" r="r" b="b"/>
                <a:pathLst>
                  <a:path w="6" h="1">
                    <a:moveTo>
                      <a:pt x="0" y="1"/>
                    </a:moveTo>
                    <a:cubicBezTo>
                      <a:pt x="2" y="1"/>
                      <a:pt x="4" y="1"/>
                      <a:pt x="6" y="0"/>
                    </a:cubicBezTo>
                    <a:cubicBezTo>
                      <a:pt x="4" y="1"/>
                      <a:pt x="2"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518" name="Freeform 82"/>
              <p:cNvSpPr/>
              <p:nvPr/>
            </p:nvSpPr>
            <p:spPr bwMode="auto">
              <a:xfrm>
                <a:off x="4230" y="2491"/>
                <a:ext cx="2" cy="0"/>
              </a:xfrm>
              <a:custGeom>
                <a:avLst/>
                <a:gdLst/>
                <a:ahLst/>
                <a:cxnLst>
                  <a:cxn ang="0">
                    <a:pos x="0" y="0"/>
                  </a:cxn>
                  <a:cxn ang="0">
                    <a:pos x="7" y="0"/>
                  </a:cxn>
                  <a:cxn ang="0">
                    <a:pos x="0" y="0"/>
                  </a:cxn>
                </a:cxnLst>
                <a:rect l="0" t="0" r="r" b="b"/>
                <a:pathLst>
                  <a:path w="7">
                    <a:moveTo>
                      <a:pt x="0" y="0"/>
                    </a:moveTo>
                    <a:cubicBezTo>
                      <a:pt x="2" y="0"/>
                      <a:pt x="4" y="0"/>
                      <a:pt x="7" y="0"/>
                    </a:cubicBezTo>
                    <a:cubicBezTo>
                      <a:pt x="4" y="0"/>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519" name="Freeform 83"/>
              <p:cNvSpPr/>
              <p:nvPr/>
            </p:nvSpPr>
            <p:spPr bwMode="auto">
              <a:xfrm>
                <a:off x="4227" y="2490"/>
                <a:ext cx="3" cy="0"/>
              </a:xfrm>
              <a:custGeom>
                <a:avLst/>
                <a:gdLst/>
                <a:ahLst/>
                <a:cxnLst>
                  <a:cxn ang="0">
                    <a:pos x="0" y="0"/>
                  </a:cxn>
                  <a:cxn ang="0">
                    <a:pos x="0" y="0"/>
                  </a:cxn>
                  <a:cxn ang="0">
                    <a:pos x="10" y="1"/>
                  </a:cxn>
                  <a:cxn ang="0">
                    <a:pos x="0" y="0"/>
                  </a:cxn>
                </a:cxnLst>
                <a:rect l="0" t="0" r="r" b="b"/>
                <a:pathLst>
                  <a:path w="10" h="1">
                    <a:moveTo>
                      <a:pt x="0" y="0"/>
                    </a:moveTo>
                    <a:cubicBezTo>
                      <a:pt x="0" y="0"/>
                      <a:pt x="0" y="0"/>
                      <a:pt x="0" y="0"/>
                    </a:cubicBezTo>
                    <a:cubicBezTo>
                      <a:pt x="3" y="0"/>
                      <a:pt x="7" y="0"/>
                      <a:pt x="10" y="1"/>
                    </a:cubicBezTo>
                    <a:cubicBezTo>
                      <a:pt x="7" y="0"/>
                      <a:pt x="3"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520" name="Freeform 84"/>
              <p:cNvSpPr/>
              <p:nvPr/>
            </p:nvSpPr>
            <p:spPr bwMode="auto">
              <a:xfrm>
                <a:off x="4222" y="2491"/>
                <a:ext cx="1" cy="0"/>
              </a:xfrm>
              <a:custGeom>
                <a:avLst/>
                <a:gdLst/>
                <a:ahLst/>
                <a:cxnLst>
                  <a:cxn ang="0">
                    <a:pos x="0" y="0"/>
                  </a:cxn>
                  <a:cxn ang="0">
                    <a:pos x="7" y="0"/>
                  </a:cxn>
                  <a:cxn ang="0">
                    <a:pos x="0" y="0"/>
                  </a:cxn>
                </a:cxnLst>
                <a:rect l="0" t="0" r="r" b="b"/>
                <a:pathLst>
                  <a:path w="7">
                    <a:moveTo>
                      <a:pt x="0" y="0"/>
                    </a:moveTo>
                    <a:cubicBezTo>
                      <a:pt x="2" y="0"/>
                      <a:pt x="4" y="0"/>
                      <a:pt x="7" y="0"/>
                    </a:cubicBezTo>
                    <a:cubicBezTo>
                      <a:pt x="4" y="0"/>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521" name="Freeform 85"/>
              <p:cNvSpPr/>
              <p:nvPr/>
            </p:nvSpPr>
            <p:spPr bwMode="auto">
              <a:xfrm>
                <a:off x="4225" y="2490"/>
                <a:ext cx="3" cy="0"/>
              </a:xfrm>
              <a:custGeom>
                <a:avLst/>
                <a:gdLst/>
                <a:ahLst/>
                <a:cxnLst>
                  <a:cxn ang="0">
                    <a:pos x="0" y="1"/>
                  </a:cxn>
                  <a:cxn ang="0">
                    <a:pos x="11" y="0"/>
                  </a:cxn>
                  <a:cxn ang="0">
                    <a:pos x="0" y="1"/>
                  </a:cxn>
                </a:cxnLst>
                <a:rect l="0" t="0" r="r" b="b"/>
                <a:pathLst>
                  <a:path w="11" h="1">
                    <a:moveTo>
                      <a:pt x="0" y="1"/>
                    </a:moveTo>
                    <a:cubicBezTo>
                      <a:pt x="4" y="0"/>
                      <a:pt x="7" y="0"/>
                      <a:pt x="11" y="0"/>
                    </a:cubicBezTo>
                    <a:cubicBezTo>
                      <a:pt x="7" y="0"/>
                      <a:pt x="4" y="0"/>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522" name="Freeform 86"/>
              <p:cNvSpPr/>
              <p:nvPr/>
            </p:nvSpPr>
            <p:spPr bwMode="auto">
              <a:xfrm>
                <a:off x="4215" y="2491"/>
                <a:ext cx="1" cy="0"/>
              </a:xfrm>
              <a:custGeom>
                <a:avLst/>
                <a:gdLst/>
                <a:ahLst/>
                <a:cxnLst>
                  <a:cxn ang="0">
                    <a:pos x="0" y="2"/>
                  </a:cxn>
                  <a:cxn ang="0">
                    <a:pos x="6" y="0"/>
                  </a:cxn>
                  <a:cxn ang="0">
                    <a:pos x="0" y="2"/>
                  </a:cxn>
                </a:cxnLst>
                <a:rect l="0" t="0" r="r" b="b"/>
                <a:pathLst>
                  <a:path w="6" h="2">
                    <a:moveTo>
                      <a:pt x="0" y="2"/>
                    </a:moveTo>
                    <a:cubicBezTo>
                      <a:pt x="2" y="1"/>
                      <a:pt x="4" y="1"/>
                      <a:pt x="6" y="0"/>
                    </a:cubicBezTo>
                    <a:cubicBezTo>
                      <a:pt x="4" y="1"/>
                      <a:pt x="2"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523" name="Freeform 87"/>
              <p:cNvSpPr/>
              <p:nvPr/>
            </p:nvSpPr>
            <p:spPr bwMode="auto">
              <a:xfrm>
                <a:off x="4220" y="2491"/>
                <a:ext cx="2" cy="0"/>
              </a:xfrm>
              <a:custGeom>
                <a:avLst/>
                <a:gdLst/>
                <a:ahLst/>
                <a:cxnLst>
                  <a:cxn ang="0">
                    <a:pos x="0" y="1"/>
                  </a:cxn>
                  <a:cxn ang="0">
                    <a:pos x="7" y="0"/>
                  </a:cxn>
                  <a:cxn ang="0">
                    <a:pos x="0" y="1"/>
                  </a:cxn>
                </a:cxnLst>
                <a:rect l="0" t="0" r="r" b="b"/>
                <a:pathLst>
                  <a:path w="7" h="1">
                    <a:moveTo>
                      <a:pt x="0" y="1"/>
                    </a:moveTo>
                    <a:cubicBezTo>
                      <a:pt x="2" y="0"/>
                      <a:pt x="5" y="0"/>
                      <a:pt x="7" y="0"/>
                    </a:cubicBezTo>
                    <a:cubicBezTo>
                      <a:pt x="5" y="0"/>
                      <a:pt x="2" y="0"/>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524" name="Freeform 88"/>
              <p:cNvSpPr/>
              <p:nvPr/>
            </p:nvSpPr>
            <p:spPr bwMode="auto">
              <a:xfrm>
                <a:off x="4242" y="2493"/>
                <a:ext cx="2" cy="1"/>
              </a:xfrm>
              <a:custGeom>
                <a:avLst/>
                <a:gdLst/>
                <a:ahLst/>
                <a:cxnLst>
                  <a:cxn ang="0">
                    <a:pos x="0" y="0"/>
                  </a:cxn>
                  <a:cxn ang="0">
                    <a:pos x="9" y="3"/>
                  </a:cxn>
                  <a:cxn ang="0">
                    <a:pos x="0" y="0"/>
                  </a:cxn>
                </a:cxnLst>
                <a:rect l="0" t="0" r="r" b="b"/>
                <a:pathLst>
                  <a:path w="9" h="3">
                    <a:moveTo>
                      <a:pt x="0" y="0"/>
                    </a:moveTo>
                    <a:cubicBezTo>
                      <a:pt x="3" y="1"/>
                      <a:pt x="6" y="2"/>
                      <a:pt x="9" y="3"/>
                    </a:cubicBezTo>
                    <a:cubicBezTo>
                      <a:pt x="6" y="2"/>
                      <a:pt x="3"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525" name="Freeform 89"/>
              <p:cNvSpPr/>
              <p:nvPr/>
            </p:nvSpPr>
            <p:spPr bwMode="auto">
              <a:xfrm>
                <a:off x="4245" y="2494"/>
                <a:ext cx="1" cy="1"/>
              </a:xfrm>
              <a:custGeom>
                <a:avLst/>
                <a:gdLst/>
                <a:ahLst/>
                <a:cxnLst>
                  <a:cxn ang="0">
                    <a:pos x="0" y="0"/>
                  </a:cxn>
                  <a:cxn ang="0">
                    <a:pos x="5" y="2"/>
                  </a:cxn>
                  <a:cxn ang="0">
                    <a:pos x="0" y="0"/>
                  </a:cxn>
                </a:cxnLst>
                <a:rect l="0" t="0" r="r" b="b"/>
                <a:pathLst>
                  <a:path w="5" h="2">
                    <a:moveTo>
                      <a:pt x="0" y="0"/>
                    </a:moveTo>
                    <a:cubicBezTo>
                      <a:pt x="2" y="0"/>
                      <a:pt x="3" y="1"/>
                      <a:pt x="5" y="2"/>
                    </a:cubicBezTo>
                    <a:cubicBezTo>
                      <a:pt x="3" y="1"/>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526" name="Freeform 90"/>
              <p:cNvSpPr/>
              <p:nvPr/>
            </p:nvSpPr>
            <p:spPr bwMode="auto">
              <a:xfrm>
                <a:off x="4240" y="2492"/>
                <a:ext cx="1" cy="1"/>
              </a:xfrm>
              <a:custGeom>
                <a:avLst/>
                <a:gdLst/>
                <a:ahLst/>
                <a:cxnLst>
                  <a:cxn ang="0">
                    <a:pos x="0" y="0"/>
                  </a:cxn>
                  <a:cxn ang="0">
                    <a:pos x="7" y="2"/>
                  </a:cxn>
                  <a:cxn ang="0">
                    <a:pos x="0" y="0"/>
                  </a:cxn>
                </a:cxnLst>
                <a:rect l="0" t="0" r="r" b="b"/>
                <a:pathLst>
                  <a:path w="7" h="2">
                    <a:moveTo>
                      <a:pt x="0" y="0"/>
                    </a:moveTo>
                    <a:cubicBezTo>
                      <a:pt x="2" y="1"/>
                      <a:pt x="5" y="2"/>
                      <a:pt x="7" y="2"/>
                    </a:cubicBezTo>
                    <a:cubicBezTo>
                      <a:pt x="5" y="2"/>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527" name="Freeform 91"/>
              <p:cNvSpPr/>
              <p:nvPr/>
            </p:nvSpPr>
            <p:spPr bwMode="auto">
              <a:xfrm>
                <a:off x="4235" y="2491"/>
                <a:ext cx="1" cy="0"/>
              </a:xfrm>
              <a:custGeom>
                <a:avLst/>
                <a:gdLst/>
                <a:ahLst/>
                <a:cxnLst>
                  <a:cxn ang="0">
                    <a:pos x="0" y="0"/>
                  </a:cxn>
                  <a:cxn ang="0">
                    <a:pos x="6" y="1"/>
                  </a:cxn>
                  <a:cxn ang="0">
                    <a:pos x="0" y="0"/>
                  </a:cxn>
                </a:cxnLst>
                <a:rect l="0" t="0" r="r" b="b"/>
                <a:pathLst>
                  <a:path w="6" h="1">
                    <a:moveTo>
                      <a:pt x="0" y="0"/>
                    </a:moveTo>
                    <a:cubicBezTo>
                      <a:pt x="2" y="1"/>
                      <a:pt x="4" y="1"/>
                      <a:pt x="6" y="1"/>
                    </a:cubicBezTo>
                    <a:cubicBezTo>
                      <a:pt x="4" y="1"/>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528" name="Freeform 92"/>
              <p:cNvSpPr/>
              <p:nvPr/>
            </p:nvSpPr>
            <p:spPr bwMode="auto">
              <a:xfrm>
                <a:off x="4233" y="2491"/>
                <a:ext cx="1" cy="0"/>
              </a:xfrm>
              <a:custGeom>
                <a:avLst/>
                <a:gdLst/>
                <a:ahLst/>
                <a:cxnLst>
                  <a:cxn ang="0">
                    <a:pos x="0" y="0"/>
                  </a:cxn>
                  <a:cxn ang="0">
                    <a:pos x="6" y="1"/>
                  </a:cxn>
                  <a:cxn ang="0">
                    <a:pos x="0" y="0"/>
                  </a:cxn>
                </a:cxnLst>
                <a:rect l="0" t="0" r="r" b="b"/>
                <a:pathLst>
                  <a:path w="6" h="1">
                    <a:moveTo>
                      <a:pt x="0" y="0"/>
                    </a:moveTo>
                    <a:cubicBezTo>
                      <a:pt x="2" y="0"/>
                      <a:pt x="4" y="0"/>
                      <a:pt x="6" y="1"/>
                    </a:cubicBezTo>
                    <a:cubicBezTo>
                      <a:pt x="4" y="0"/>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529" name="Freeform 93"/>
              <p:cNvSpPr/>
              <p:nvPr/>
            </p:nvSpPr>
            <p:spPr bwMode="auto">
              <a:xfrm>
                <a:off x="4238" y="2491"/>
                <a:ext cx="1" cy="0"/>
              </a:xfrm>
              <a:custGeom>
                <a:avLst/>
                <a:gdLst/>
                <a:ahLst/>
                <a:cxnLst>
                  <a:cxn ang="0">
                    <a:pos x="0" y="0"/>
                  </a:cxn>
                  <a:cxn ang="0">
                    <a:pos x="6" y="1"/>
                  </a:cxn>
                  <a:cxn ang="0">
                    <a:pos x="0" y="0"/>
                  </a:cxn>
                </a:cxnLst>
                <a:rect l="0" t="0" r="r" b="b"/>
                <a:pathLst>
                  <a:path w="6" h="1">
                    <a:moveTo>
                      <a:pt x="0" y="0"/>
                    </a:moveTo>
                    <a:cubicBezTo>
                      <a:pt x="2" y="1"/>
                      <a:pt x="4" y="1"/>
                      <a:pt x="6" y="1"/>
                    </a:cubicBezTo>
                    <a:cubicBezTo>
                      <a:pt x="4" y="1"/>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530" name="Freeform 94"/>
              <p:cNvSpPr/>
              <p:nvPr/>
            </p:nvSpPr>
            <p:spPr bwMode="auto">
              <a:xfrm>
                <a:off x="4157" y="2470"/>
                <a:ext cx="136" cy="62"/>
              </a:xfrm>
              <a:custGeom>
                <a:avLst/>
                <a:gdLst/>
                <a:ahLst/>
                <a:cxnLst>
                  <a:cxn ang="0">
                    <a:pos x="0" y="270"/>
                  </a:cxn>
                  <a:cxn ang="0">
                    <a:pos x="115" y="205"/>
                  </a:cxn>
                  <a:cxn ang="0">
                    <a:pos x="119" y="197"/>
                  </a:cxn>
                  <a:cxn ang="0">
                    <a:pos x="124" y="189"/>
                  </a:cxn>
                  <a:cxn ang="0">
                    <a:pos x="129" y="181"/>
                  </a:cxn>
                  <a:cxn ang="0">
                    <a:pos x="159" y="146"/>
                  </a:cxn>
                  <a:cxn ang="0">
                    <a:pos x="166" y="140"/>
                  </a:cxn>
                  <a:cxn ang="0">
                    <a:pos x="173" y="134"/>
                  </a:cxn>
                  <a:cxn ang="0">
                    <a:pos x="180" y="129"/>
                  </a:cxn>
                  <a:cxn ang="0">
                    <a:pos x="188" y="123"/>
                  </a:cxn>
                  <a:cxn ang="0">
                    <a:pos x="197" y="118"/>
                  </a:cxn>
                  <a:cxn ang="0">
                    <a:pos x="205" y="113"/>
                  </a:cxn>
                  <a:cxn ang="0">
                    <a:pos x="214" y="109"/>
                  </a:cxn>
                  <a:cxn ang="0">
                    <a:pos x="227" y="103"/>
                  </a:cxn>
                  <a:cxn ang="0">
                    <a:pos x="236" y="99"/>
                  </a:cxn>
                  <a:cxn ang="0">
                    <a:pos x="246" y="96"/>
                  </a:cxn>
                  <a:cxn ang="0">
                    <a:pos x="256" y="94"/>
                  </a:cxn>
                  <a:cxn ang="0">
                    <a:pos x="266" y="91"/>
                  </a:cxn>
                  <a:cxn ang="0">
                    <a:pos x="276" y="90"/>
                  </a:cxn>
                  <a:cxn ang="0">
                    <a:pos x="287" y="88"/>
                  </a:cxn>
                  <a:cxn ang="0">
                    <a:pos x="297" y="88"/>
                  </a:cxn>
                  <a:cxn ang="0">
                    <a:pos x="308" y="87"/>
                  </a:cxn>
                  <a:cxn ang="0">
                    <a:pos x="308" y="87"/>
                  </a:cxn>
                  <a:cxn ang="0">
                    <a:pos x="322" y="88"/>
                  </a:cxn>
                  <a:cxn ang="0">
                    <a:pos x="333" y="89"/>
                  </a:cxn>
                  <a:cxn ang="0">
                    <a:pos x="343" y="90"/>
                  </a:cxn>
                  <a:cxn ang="0">
                    <a:pos x="353" y="92"/>
                  </a:cxn>
                  <a:cxn ang="0">
                    <a:pos x="363" y="94"/>
                  </a:cxn>
                  <a:cxn ang="0">
                    <a:pos x="373" y="97"/>
                  </a:cxn>
                  <a:cxn ang="0">
                    <a:pos x="386" y="102"/>
                  </a:cxn>
                  <a:cxn ang="0">
                    <a:pos x="395" y="106"/>
                  </a:cxn>
                  <a:cxn ang="0">
                    <a:pos x="405" y="110"/>
                  </a:cxn>
                  <a:cxn ang="0">
                    <a:pos x="413" y="115"/>
                  </a:cxn>
                  <a:cxn ang="0">
                    <a:pos x="422" y="120"/>
                  </a:cxn>
                  <a:cxn ang="0">
                    <a:pos x="430" y="125"/>
                  </a:cxn>
                  <a:cxn ang="0">
                    <a:pos x="443" y="135"/>
                  </a:cxn>
                  <a:cxn ang="0">
                    <a:pos x="450" y="140"/>
                  </a:cxn>
                  <a:cxn ang="0">
                    <a:pos x="457" y="147"/>
                  </a:cxn>
                  <a:cxn ang="0">
                    <a:pos x="464" y="153"/>
                  </a:cxn>
                  <a:cxn ang="0">
                    <a:pos x="470" y="160"/>
                  </a:cxn>
                  <a:cxn ang="0">
                    <a:pos x="497" y="197"/>
                  </a:cxn>
                  <a:cxn ang="0">
                    <a:pos x="501" y="205"/>
                  </a:cxn>
                  <a:cxn ang="0">
                    <a:pos x="520" y="257"/>
                  </a:cxn>
                  <a:cxn ang="0">
                    <a:pos x="595" y="255"/>
                  </a:cxn>
                </a:cxnLst>
                <a:rect l="0" t="0" r="r" b="b"/>
                <a:pathLst>
                  <a:path w="595" h="270">
                    <a:moveTo>
                      <a:pt x="298" y="0"/>
                    </a:moveTo>
                    <a:cubicBezTo>
                      <a:pt x="142" y="0"/>
                      <a:pt x="15" y="118"/>
                      <a:pt x="0" y="270"/>
                    </a:cubicBezTo>
                    <a:cubicBezTo>
                      <a:pt x="94" y="268"/>
                      <a:pt x="94" y="268"/>
                      <a:pt x="94" y="268"/>
                    </a:cubicBezTo>
                    <a:cubicBezTo>
                      <a:pt x="98" y="245"/>
                      <a:pt x="105" y="224"/>
                      <a:pt x="115" y="205"/>
                    </a:cubicBezTo>
                    <a:cubicBezTo>
                      <a:pt x="115" y="205"/>
                      <a:pt x="115" y="204"/>
                      <a:pt x="115" y="204"/>
                    </a:cubicBezTo>
                    <a:cubicBezTo>
                      <a:pt x="116" y="202"/>
                      <a:pt x="118" y="199"/>
                      <a:pt x="119" y="197"/>
                    </a:cubicBezTo>
                    <a:cubicBezTo>
                      <a:pt x="119" y="196"/>
                      <a:pt x="120" y="196"/>
                      <a:pt x="120" y="196"/>
                    </a:cubicBezTo>
                    <a:cubicBezTo>
                      <a:pt x="121" y="193"/>
                      <a:pt x="123" y="191"/>
                      <a:pt x="124" y="189"/>
                    </a:cubicBezTo>
                    <a:cubicBezTo>
                      <a:pt x="124" y="188"/>
                      <a:pt x="125" y="188"/>
                      <a:pt x="125" y="188"/>
                    </a:cubicBezTo>
                    <a:cubicBezTo>
                      <a:pt x="126" y="185"/>
                      <a:pt x="128" y="183"/>
                      <a:pt x="129" y="181"/>
                    </a:cubicBezTo>
                    <a:cubicBezTo>
                      <a:pt x="130" y="180"/>
                      <a:pt x="130" y="180"/>
                      <a:pt x="130" y="180"/>
                    </a:cubicBezTo>
                    <a:cubicBezTo>
                      <a:pt x="139" y="168"/>
                      <a:pt x="148" y="156"/>
                      <a:pt x="159" y="146"/>
                    </a:cubicBezTo>
                    <a:cubicBezTo>
                      <a:pt x="160" y="146"/>
                      <a:pt x="160" y="145"/>
                      <a:pt x="160" y="145"/>
                    </a:cubicBezTo>
                    <a:cubicBezTo>
                      <a:pt x="162" y="143"/>
                      <a:pt x="164" y="142"/>
                      <a:pt x="166" y="140"/>
                    </a:cubicBezTo>
                    <a:cubicBezTo>
                      <a:pt x="166" y="140"/>
                      <a:pt x="167" y="139"/>
                      <a:pt x="168" y="138"/>
                    </a:cubicBezTo>
                    <a:cubicBezTo>
                      <a:pt x="169" y="137"/>
                      <a:pt x="171" y="136"/>
                      <a:pt x="173" y="134"/>
                    </a:cubicBezTo>
                    <a:cubicBezTo>
                      <a:pt x="174" y="134"/>
                      <a:pt x="175" y="133"/>
                      <a:pt x="176" y="132"/>
                    </a:cubicBezTo>
                    <a:cubicBezTo>
                      <a:pt x="177" y="131"/>
                      <a:pt x="179" y="130"/>
                      <a:pt x="180" y="129"/>
                    </a:cubicBezTo>
                    <a:cubicBezTo>
                      <a:pt x="181" y="128"/>
                      <a:pt x="183" y="127"/>
                      <a:pt x="184" y="126"/>
                    </a:cubicBezTo>
                    <a:cubicBezTo>
                      <a:pt x="185" y="125"/>
                      <a:pt x="187" y="124"/>
                      <a:pt x="188" y="123"/>
                    </a:cubicBezTo>
                    <a:cubicBezTo>
                      <a:pt x="190" y="122"/>
                      <a:pt x="191" y="122"/>
                      <a:pt x="192" y="121"/>
                    </a:cubicBezTo>
                    <a:cubicBezTo>
                      <a:pt x="194" y="120"/>
                      <a:pt x="195" y="119"/>
                      <a:pt x="197" y="118"/>
                    </a:cubicBezTo>
                    <a:cubicBezTo>
                      <a:pt x="198" y="117"/>
                      <a:pt x="199" y="116"/>
                      <a:pt x="201" y="116"/>
                    </a:cubicBezTo>
                    <a:cubicBezTo>
                      <a:pt x="202" y="115"/>
                      <a:pt x="204" y="114"/>
                      <a:pt x="205" y="113"/>
                    </a:cubicBezTo>
                    <a:cubicBezTo>
                      <a:pt x="207" y="112"/>
                      <a:pt x="208" y="112"/>
                      <a:pt x="210" y="111"/>
                    </a:cubicBezTo>
                    <a:cubicBezTo>
                      <a:pt x="211" y="110"/>
                      <a:pt x="213" y="109"/>
                      <a:pt x="214" y="109"/>
                    </a:cubicBezTo>
                    <a:cubicBezTo>
                      <a:pt x="217" y="107"/>
                      <a:pt x="220" y="106"/>
                      <a:pt x="223" y="105"/>
                    </a:cubicBezTo>
                    <a:cubicBezTo>
                      <a:pt x="224" y="104"/>
                      <a:pt x="225" y="104"/>
                      <a:pt x="227" y="103"/>
                    </a:cubicBezTo>
                    <a:cubicBezTo>
                      <a:pt x="229" y="102"/>
                      <a:pt x="230" y="102"/>
                      <a:pt x="232" y="101"/>
                    </a:cubicBezTo>
                    <a:cubicBezTo>
                      <a:pt x="234" y="100"/>
                      <a:pt x="235" y="100"/>
                      <a:pt x="236" y="99"/>
                    </a:cubicBezTo>
                    <a:cubicBezTo>
                      <a:pt x="238" y="99"/>
                      <a:pt x="240" y="98"/>
                      <a:pt x="242" y="98"/>
                    </a:cubicBezTo>
                    <a:cubicBezTo>
                      <a:pt x="243" y="97"/>
                      <a:pt x="245" y="97"/>
                      <a:pt x="246" y="96"/>
                    </a:cubicBezTo>
                    <a:cubicBezTo>
                      <a:pt x="248" y="96"/>
                      <a:pt x="250" y="95"/>
                      <a:pt x="252" y="95"/>
                    </a:cubicBezTo>
                    <a:cubicBezTo>
                      <a:pt x="253" y="94"/>
                      <a:pt x="255" y="94"/>
                      <a:pt x="256" y="94"/>
                    </a:cubicBezTo>
                    <a:cubicBezTo>
                      <a:pt x="258" y="93"/>
                      <a:pt x="260" y="93"/>
                      <a:pt x="262" y="92"/>
                    </a:cubicBezTo>
                    <a:cubicBezTo>
                      <a:pt x="263" y="92"/>
                      <a:pt x="265" y="92"/>
                      <a:pt x="266" y="91"/>
                    </a:cubicBezTo>
                    <a:cubicBezTo>
                      <a:pt x="268" y="91"/>
                      <a:pt x="270" y="91"/>
                      <a:pt x="272" y="90"/>
                    </a:cubicBezTo>
                    <a:cubicBezTo>
                      <a:pt x="274" y="90"/>
                      <a:pt x="275" y="90"/>
                      <a:pt x="276" y="90"/>
                    </a:cubicBezTo>
                    <a:cubicBezTo>
                      <a:pt x="278" y="89"/>
                      <a:pt x="281" y="89"/>
                      <a:pt x="283" y="89"/>
                    </a:cubicBezTo>
                    <a:cubicBezTo>
                      <a:pt x="284" y="89"/>
                      <a:pt x="285" y="88"/>
                      <a:pt x="287" y="88"/>
                    </a:cubicBezTo>
                    <a:cubicBezTo>
                      <a:pt x="289" y="88"/>
                      <a:pt x="291" y="88"/>
                      <a:pt x="294" y="88"/>
                    </a:cubicBezTo>
                    <a:cubicBezTo>
                      <a:pt x="295" y="88"/>
                      <a:pt x="296" y="88"/>
                      <a:pt x="297" y="88"/>
                    </a:cubicBezTo>
                    <a:cubicBezTo>
                      <a:pt x="301" y="87"/>
                      <a:pt x="304" y="87"/>
                      <a:pt x="308" y="87"/>
                    </a:cubicBezTo>
                    <a:cubicBezTo>
                      <a:pt x="308" y="87"/>
                      <a:pt x="308" y="87"/>
                      <a:pt x="308" y="87"/>
                    </a:cubicBezTo>
                    <a:cubicBezTo>
                      <a:pt x="308" y="87"/>
                      <a:pt x="308" y="87"/>
                      <a:pt x="308" y="87"/>
                    </a:cubicBezTo>
                    <a:cubicBezTo>
                      <a:pt x="308" y="87"/>
                      <a:pt x="308" y="87"/>
                      <a:pt x="308" y="87"/>
                    </a:cubicBezTo>
                    <a:cubicBezTo>
                      <a:pt x="311" y="87"/>
                      <a:pt x="315" y="87"/>
                      <a:pt x="318" y="88"/>
                    </a:cubicBezTo>
                    <a:cubicBezTo>
                      <a:pt x="320" y="88"/>
                      <a:pt x="321" y="88"/>
                      <a:pt x="322" y="88"/>
                    </a:cubicBezTo>
                    <a:cubicBezTo>
                      <a:pt x="324" y="88"/>
                      <a:pt x="326" y="88"/>
                      <a:pt x="329" y="88"/>
                    </a:cubicBezTo>
                    <a:cubicBezTo>
                      <a:pt x="330" y="88"/>
                      <a:pt x="331" y="89"/>
                      <a:pt x="333" y="89"/>
                    </a:cubicBezTo>
                    <a:cubicBezTo>
                      <a:pt x="335" y="89"/>
                      <a:pt x="337" y="89"/>
                      <a:pt x="339" y="90"/>
                    </a:cubicBezTo>
                    <a:cubicBezTo>
                      <a:pt x="340" y="90"/>
                      <a:pt x="342" y="90"/>
                      <a:pt x="343" y="90"/>
                    </a:cubicBezTo>
                    <a:cubicBezTo>
                      <a:pt x="345" y="91"/>
                      <a:pt x="347" y="91"/>
                      <a:pt x="349" y="91"/>
                    </a:cubicBezTo>
                    <a:cubicBezTo>
                      <a:pt x="351" y="92"/>
                      <a:pt x="352" y="92"/>
                      <a:pt x="353" y="92"/>
                    </a:cubicBezTo>
                    <a:cubicBezTo>
                      <a:pt x="355" y="93"/>
                      <a:pt x="357" y="93"/>
                      <a:pt x="359" y="93"/>
                    </a:cubicBezTo>
                    <a:cubicBezTo>
                      <a:pt x="361" y="94"/>
                      <a:pt x="362" y="94"/>
                      <a:pt x="363" y="94"/>
                    </a:cubicBezTo>
                    <a:cubicBezTo>
                      <a:pt x="365" y="95"/>
                      <a:pt x="368" y="96"/>
                      <a:pt x="370" y="96"/>
                    </a:cubicBezTo>
                    <a:cubicBezTo>
                      <a:pt x="371" y="97"/>
                      <a:pt x="372" y="97"/>
                      <a:pt x="373" y="97"/>
                    </a:cubicBezTo>
                    <a:cubicBezTo>
                      <a:pt x="376" y="98"/>
                      <a:pt x="379" y="99"/>
                      <a:pt x="382" y="100"/>
                    </a:cubicBezTo>
                    <a:cubicBezTo>
                      <a:pt x="383" y="101"/>
                      <a:pt x="384" y="101"/>
                      <a:pt x="386" y="102"/>
                    </a:cubicBezTo>
                    <a:cubicBezTo>
                      <a:pt x="388" y="102"/>
                      <a:pt x="389" y="103"/>
                      <a:pt x="391" y="104"/>
                    </a:cubicBezTo>
                    <a:cubicBezTo>
                      <a:pt x="393" y="104"/>
                      <a:pt x="394" y="105"/>
                      <a:pt x="395" y="106"/>
                    </a:cubicBezTo>
                    <a:cubicBezTo>
                      <a:pt x="397" y="106"/>
                      <a:pt x="399" y="107"/>
                      <a:pt x="400" y="108"/>
                    </a:cubicBezTo>
                    <a:cubicBezTo>
                      <a:pt x="402" y="109"/>
                      <a:pt x="403" y="109"/>
                      <a:pt x="405" y="110"/>
                    </a:cubicBezTo>
                    <a:cubicBezTo>
                      <a:pt x="406" y="111"/>
                      <a:pt x="408" y="111"/>
                      <a:pt x="409" y="112"/>
                    </a:cubicBezTo>
                    <a:cubicBezTo>
                      <a:pt x="410" y="113"/>
                      <a:pt x="412" y="114"/>
                      <a:pt x="413" y="115"/>
                    </a:cubicBezTo>
                    <a:cubicBezTo>
                      <a:pt x="415" y="115"/>
                      <a:pt x="416" y="116"/>
                      <a:pt x="417" y="117"/>
                    </a:cubicBezTo>
                    <a:cubicBezTo>
                      <a:pt x="419" y="118"/>
                      <a:pt x="420" y="119"/>
                      <a:pt x="422" y="120"/>
                    </a:cubicBezTo>
                    <a:cubicBezTo>
                      <a:pt x="423" y="120"/>
                      <a:pt x="424" y="121"/>
                      <a:pt x="425" y="122"/>
                    </a:cubicBezTo>
                    <a:cubicBezTo>
                      <a:pt x="427" y="123"/>
                      <a:pt x="429" y="124"/>
                      <a:pt x="430" y="125"/>
                    </a:cubicBezTo>
                    <a:cubicBezTo>
                      <a:pt x="430" y="125"/>
                      <a:pt x="430" y="125"/>
                      <a:pt x="431" y="125"/>
                    </a:cubicBezTo>
                    <a:cubicBezTo>
                      <a:pt x="435" y="128"/>
                      <a:pt x="439" y="131"/>
                      <a:pt x="443" y="135"/>
                    </a:cubicBezTo>
                    <a:cubicBezTo>
                      <a:pt x="444" y="135"/>
                      <a:pt x="444" y="135"/>
                      <a:pt x="445" y="136"/>
                    </a:cubicBezTo>
                    <a:cubicBezTo>
                      <a:pt x="447" y="137"/>
                      <a:pt x="448" y="139"/>
                      <a:pt x="450" y="140"/>
                    </a:cubicBezTo>
                    <a:cubicBezTo>
                      <a:pt x="451" y="141"/>
                      <a:pt x="451" y="141"/>
                      <a:pt x="452" y="142"/>
                    </a:cubicBezTo>
                    <a:cubicBezTo>
                      <a:pt x="454" y="144"/>
                      <a:pt x="455" y="145"/>
                      <a:pt x="457" y="147"/>
                    </a:cubicBezTo>
                    <a:cubicBezTo>
                      <a:pt x="458" y="147"/>
                      <a:pt x="458" y="148"/>
                      <a:pt x="459" y="149"/>
                    </a:cubicBezTo>
                    <a:cubicBezTo>
                      <a:pt x="461" y="150"/>
                      <a:pt x="462" y="152"/>
                      <a:pt x="464" y="153"/>
                    </a:cubicBezTo>
                    <a:cubicBezTo>
                      <a:pt x="464" y="154"/>
                      <a:pt x="465" y="155"/>
                      <a:pt x="466" y="155"/>
                    </a:cubicBezTo>
                    <a:cubicBezTo>
                      <a:pt x="467" y="157"/>
                      <a:pt x="469" y="159"/>
                      <a:pt x="470" y="160"/>
                    </a:cubicBezTo>
                    <a:cubicBezTo>
                      <a:pt x="471" y="161"/>
                      <a:pt x="471" y="161"/>
                      <a:pt x="471" y="161"/>
                    </a:cubicBezTo>
                    <a:cubicBezTo>
                      <a:pt x="481" y="172"/>
                      <a:pt x="489" y="184"/>
                      <a:pt x="497" y="197"/>
                    </a:cubicBezTo>
                    <a:cubicBezTo>
                      <a:pt x="497" y="197"/>
                      <a:pt x="497" y="197"/>
                      <a:pt x="497" y="198"/>
                    </a:cubicBezTo>
                    <a:cubicBezTo>
                      <a:pt x="498" y="200"/>
                      <a:pt x="500" y="203"/>
                      <a:pt x="501" y="205"/>
                    </a:cubicBezTo>
                    <a:cubicBezTo>
                      <a:pt x="501" y="205"/>
                      <a:pt x="501" y="206"/>
                      <a:pt x="501" y="206"/>
                    </a:cubicBezTo>
                    <a:cubicBezTo>
                      <a:pt x="510" y="222"/>
                      <a:pt x="516" y="239"/>
                      <a:pt x="520" y="257"/>
                    </a:cubicBezTo>
                    <a:cubicBezTo>
                      <a:pt x="520" y="257"/>
                      <a:pt x="520" y="257"/>
                      <a:pt x="520" y="257"/>
                    </a:cubicBezTo>
                    <a:cubicBezTo>
                      <a:pt x="595" y="255"/>
                      <a:pt x="595" y="255"/>
                      <a:pt x="595" y="255"/>
                    </a:cubicBezTo>
                    <a:cubicBezTo>
                      <a:pt x="573" y="111"/>
                      <a:pt x="449" y="0"/>
                      <a:pt x="298"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531" name="Freeform 95"/>
              <p:cNvSpPr/>
              <p:nvPr/>
            </p:nvSpPr>
            <p:spPr bwMode="auto">
              <a:xfrm>
                <a:off x="4057" y="2528"/>
                <a:ext cx="340" cy="183"/>
              </a:xfrm>
              <a:custGeom>
                <a:avLst/>
                <a:gdLst/>
                <a:ahLst/>
                <a:cxnLst>
                  <a:cxn ang="0">
                    <a:pos x="1252" y="0"/>
                  </a:cxn>
                  <a:cxn ang="0">
                    <a:pos x="1107" y="4"/>
                  </a:cxn>
                  <a:cxn ang="0">
                    <a:pos x="1110" y="50"/>
                  </a:cxn>
                  <a:cxn ang="0">
                    <a:pos x="738" y="422"/>
                  </a:cxn>
                  <a:cxn ang="0">
                    <a:pos x="366" y="50"/>
                  </a:cxn>
                  <a:cxn ang="0">
                    <a:pos x="367" y="22"/>
                  </a:cxn>
                  <a:cxn ang="0">
                    <a:pos x="1" y="31"/>
                  </a:cxn>
                  <a:cxn ang="0">
                    <a:pos x="0" y="50"/>
                  </a:cxn>
                  <a:cxn ang="0">
                    <a:pos x="749" y="799"/>
                  </a:cxn>
                  <a:cxn ang="0">
                    <a:pos x="1495" y="121"/>
                  </a:cxn>
                  <a:cxn ang="0">
                    <a:pos x="1484" y="117"/>
                  </a:cxn>
                  <a:cxn ang="0">
                    <a:pos x="1252" y="0"/>
                  </a:cxn>
                </a:cxnLst>
                <a:rect l="0" t="0" r="r" b="b"/>
                <a:pathLst>
                  <a:path w="1495" h="799">
                    <a:moveTo>
                      <a:pt x="1252" y="0"/>
                    </a:moveTo>
                    <a:cubicBezTo>
                      <a:pt x="1107" y="4"/>
                      <a:pt x="1107" y="4"/>
                      <a:pt x="1107" y="4"/>
                    </a:cubicBezTo>
                    <a:cubicBezTo>
                      <a:pt x="1109" y="19"/>
                      <a:pt x="1110" y="34"/>
                      <a:pt x="1110" y="50"/>
                    </a:cubicBezTo>
                    <a:cubicBezTo>
                      <a:pt x="1110" y="255"/>
                      <a:pt x="944" y="422"/>
                      <a:pt x="738" y="422"/>
                    </a:cubicBezTo>
                    <a:cubicBezTo>
                      <a:pt x="533" y="422"/>
                      <a:pt x="366" y="255"/>
                      <a:pt x="366" y="50"/>
                    </a:cubicBezTo>
                    <a:cubicBezTo>
                      <a:pt x="366" y="40"/>
                      <a:pt x="366" y="31"/>
                      <a:pt x="367" y="22"/>
                    </a:cubicBezTo>
                    <a:cubicBezTo>
                      <a:pt x="1" y="31"/>
                      <a:pt x="1" y="31"/>
                      <a:pt x="1" y="31"/>
                    </a:cubicBezTo>
                    <a:cubicBezTo>
                      <a:pt x="1" y="37"/>
                      <a:pt x="0" y="44"/>
                      <a:pt x="0" y="50"/>
                    </a:cubicBezTo>
                    <a:cubicBezTo>
                      <a:pt x="0" y="463"/>
                      <a:pt x="336" y="799"/>
                      <a:pt x="749" y="799"/>
                    </a:cubicBezTo>
                    <a:cubicBezTo>
                      <a:pt x="1139" y="799"/>
                      <a:pt x="1459" y="501"/>
                      <a:pt x="1495" y="121"/>
                    </a:cubicBezTo>
                    <a:cubicBezTo>
                      <a:pt x="1484" y="117"/>
                      <a:pt x="1484" y="117"/>
                      <a:pt x="1484" y="117"/>
                    </a:cubicBezTo>
                    <a:lnTo>
                      <a:pt x="1252" y="0"/>
                    </a:ln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532" name="Freeform 96"/>
              <p:cNvSpPr/>
              <p:nvPr/>
            </p:nvSpPr>
            <p:spPr bwMode="auto">
              <a:xfrm>
                <a:off x="4057" y="2367"/>
                <a:ext cx="341" cy="188"/>
              </a:xfrm>
              <a:custGeom>
                <a:avLst/>
                <a:gdLst/>
                <a:ahLst/>
                <a:cxnLst>
                  <a:cxn ang="0">
                    <a:pos x="748" y="0"/>
                  </a:cxn>
                  <a:cxn ang="0">
                    <a:pos x="0" y="730"/>
                  </a:cxn>
                  <a:cxn ang="0">
                    <a:pos x="366" y="721"/>
                  </a:cxn>
                  <a:cxn ang="0">
                    <a:pos x="737" y="377"/>
                  </a:cxn>
                  <a:cxn ang="0">
                    <a:pos x="1106" y="703"/>
                  </a:cxn>
                  <a:cxn ang="0">
                    <a:pos x="1251" y="699"/>
                  </a:cxn>
                  <a:cxn ang="0">
                    <a:pos x="1483" y="816"/>
                  </a:cxn>
                  <a:cxn ang="0">
                    <a:pos x="1494" y="820"/>
                  </a:cxn>
                  <a:cxn ang="0">
                    <a:pos x="1497" y="749"/>
                  </a:cxn>
                  <a:cxn ang="0">
                    <a:pos x="748" y="0"/>
                  </a:cxn>
                </a:cxnLst>
                <a:rect l="0" t="0" r="r" b="b"/>
                <a:pathLst>
                  <a:path w="1497" h="820">
                    <a:moveTo>
                      <a:pt x="748" y="0"/>
                    </a:moveTo>
                    <a:cubicBezTo>
                      <a:pt x="341" y="0"/>
                      <a:pt x="10" y="325"/>
                      <a:pt x="0" y="730"/>
                    </a:cubicBezTo>
                    <a:cubicBezTo>
                      <a:pt x="366" y="721"/>
                      <a:pt x="366" y="721"/>
                      <a:pt x="366" y="721"/>
                    </a:cubicBezTo>
                    <a:cubicBezTo>
                      <a:pt x="380" y="528"/>
                      <a:pt x="541" y="377"/>
                      <a:pt x="737" y="377"/>
                    </a:cubicBezTo>
                    <a:cubicBezTo>
                      <a:pt x="927" y="377"/>
                      <a:pt x="1084" y="519"/>
                      <a:pt x="1106" y="703"/>
                    </a:cubicBezTo>
                    <a:cubicBezTo>
                      <a:pt x="1251" y="699"/>
                      <a:pt x="1251" y="699"/>
                      <a:pt x="1251" y="699"/>
                    </a:cubicBezTo>
                    <a:cubicBezTo>
                      <a:pt x="1483" y="816"/>
                      <a:pt x="1483" y="816"/>
                      <a:pt x="1483" y="816"/>
                    </a:cubicBezTo>
                    <a:cubicBezTo>
                      <a:pt x="1494" y="820"/>
                      <a:pt x="1494" y="820"/>
                      <a:pt x="1494" y="820"/>
                    </a:cubicBezTo>
                    <a:cubicBezTo>
                      <a:pt x="1496" y="797"/>
                      <a:pt x="1497" y="773"/>
                      <a:pt x="1497" y="749"/>
                    </a:cubicBezTo>
                    <a:cubicBezTo>
                      <a:pt x="1497" y="335"/>
                      <a:pt x="1162" y="0"/>
                      <a:pt x="748"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grpSp>
        <p:cxnSp>
          <p:nvCxnSpPr>
            <p:cNvPr id="441" name="直接连接符 440"/>
            <p:cNvCxnSpPr/>
            <p:nvPr/>
          </p:nvCxnSpPr>
          <p:spPr>
            <a:xfrm>
              <a:off x="8890" y="2262"/>
              <a:ext cx="1417" cy="7"/>
            </a:xfrm>
            <a:prstGeom prst="line">
              <a:avLst/>
            </a:prstGeom>
            <a:gradFill rotWithShape="1">
              <a:gsLst>
                <a:gs pos="0">
                  <a:schemeClr val="bg2"/>
                </a:gs>
                <a:gs pos="100000">
                  <a:schemeClr val="bg2">
                    <a:gamma/>
                    <a:shade val="46275"/>
                    <a:invGamma/>
                  </a:schemeClr>
                </a:gs>
              </a:gsLst>
              <a:lin ang="5400000" scaled="1"/>
            </a:gradFill>
            <a:ln w="12700" cap="flat" cmpd="sng" algn="ctr">
              <a:solidFill>
                <a:srgbClr val="C70019"/>
              </a:solidFill>
              <a:prstDash val="solid"/>
              <a:round/>
              <a:headEnd type="none" w="med" len="med"/>
              <a:tailEnd type="none" w="med" len="med"/>
            </a:ln>
          </p:spPr>
        </p:cxnSp>
      </p:grpSp>
      <p:pic>
        <p:nvPicPr>
          <p:cNvPr id="533" name="图片 21" descr="方案"/>
          <p:cNvPicPr>
            <a:picLocks noChangeAspect="1" noChangeArrowheads="1"/>
          </p:cNvPicPr>
          <p:nvPr/>
        </p:nvPicPr>
        <p:blipFill>
          <a:blip r:embed="rId6">
            <a:clrChange>
              <a:clrFrom>
                <a:srgbClr val="FFFFFF"/>
              </a:clrFrom>
              <a:clrTo>
                <a:srgbClr val="FFFFFF">
                  <a:alpha val="0"/>
                </a:srgbClr>
              </a:clrTo>
            </a:clrChange>
            <a:grayscl/>
          </a:blip>
          <a:srcRect/>
          <a:stretch>
            <a:fillRect/>
          </a:stretch>
        </p:blipFill>
        <p:spPr bwMode="auto">
          <a:xfrm>
            <a:off x="6616099" y="4966193"/>
            <a:ext cx="4126998" cy="1560414"/>
          </a:xfrm>
          <a:prstGeom prst="rect">
            <a:avLst/>
          </a:prstGeom>
          <a:noFill/>
          <a:ln w="9525">
            <a:noFill/>
            <a:miter lim="800000"/>
            <a:headEnd/>
            <a:tailEnd/>
          </a:ln>
        </p:spPr>
      </p:pic>
      <p:sp>
        <p:nvSpPr>
          <p:cNvPr id="534" name="文本框 533"/>
          <p:cNvSpPr txBox="1"/>
          <p:nvPr/>
        </p:nvSpPr>
        <p:spPr>
          <a:xfrm>
            <a:off x="7214075" y="4537421"/>
            <a:ext cx="3329758" cy="415498"/>
          </a:xfrm>
          <a:prstGeom prst="rect">
            <a:avLst/>
          </a:prstGeom>
          <a:noFill/>
        </p:spPr>
        <p:txBody>
          <a:bodyPr wrap="none" rtlCol="0" anchor="t">
            <a:spAutoFit/>
          </a:bodyPr>
          <a:lstStyle/>
          <a:p>
            <a:pPr algn="ctr">
              <a:lnSpc>
                <a:spcPct val="150000"/>
              </a:lnSpc>
              <a:buFont typeface="Arial" panose="020B0604020202020204" pitchFamily="34" charset="0"/>
              <a:buNone/>
            </a:pPr>
            <a:r>
              <a:rPr lang="zh-CN" altLang="en-US" sz="1400" b="1" dirty="0">
                <a:latin typeface="微软雅黑" panose="020B0503020204020204" pitchFamily="34" charset="-122"/>
                <a:sym typeface="+mn-ea"/>
              </a:rPr>
              <a:t>地面控制中心</a:t>
            </a:r>
            <a:r>
              <a:rPr lang="en-US" altLang="zh-CN" sz="1400" b="1" dirty="0">
                <a:latin typeface="微软雅黑" panose="020B0503020204020204" pitchFamily="34" charset="-122"/>
                <a:sym typeface="+mn-ea"/>
              </a:rPr>
              <a:t>+</a:t>
            </a:r>
            <a:r>
              <a:rPr lang="zh-CN" altLang="en-US" sz="1400" b="1" dirty="0">
                <a:latin typeface="微软雅黑" panose="020B0503020204020204" pitchFamily="34" charset="-122"/>
                <a:sym typeface="+mn-ea"/>
              </a:rPr>
              <a:t>车地无线通信</a:t>
            </a:r>
            <a:r>
              <a:rPr lang="en-US" altLang="zh-CN" sz="1400" b="1" dirty="0">
                <a:latin typeface="微软雅黑" panose="020B0503020204020204" pitchFamily="34" charset="-122"/>
                <a:sym typeface="+mn-ea"/>
              </a:rPr>
              <a:t>+</a:t>
            </a:r>
            <a:r>
              <a:rPr lang="zh-CN" altLang="en-US" sz="1400" b="1" dirty="0">
                <a:latin typeface="微软雅黑" panose="020B0503020204020204" pitchFamily="34" charset="-122"/>
                <a:sym typeface="+mn-ea"/>
              </a:rPr>
              <a:t>车载系统</a:t>
            </a:r>
            <a:endParaRPr lang="zh-CN" altLang="en-US" sz="1400" b="1" dirty="0">
              <a:latin typeface="微软雅黑" panose="020B0503020204020204" pitchFamily="34" charset="-122"/>
              <a:sym typeface="+mn-ea"/>
            </a:endParaRPr>
          </a:p>
        </p:txBody>
      </p:sp>
      <p:sp>
        <p:nvSpPr>
          <p:cNvPr id="22" name="文本框 21"/>
          <p:cNvSpPr txBox="1"/>
          <p:nvPr/>
        </p:nvSpPr>
        <p:spPr>
          <a:xfrm>
            <a:off x="797701" y="4685758"/>
            <a:ext cx="2173090" cy="1708160"/>
          </a:xfrm>
          <a:prstGeom prst="rect">
            <a:avLst/>
          </a:prstGeom>
          <a:noFill/>
        </p:spPr>
        <p:txBody>
          <a:bodyPr wrap="square" rtlCol="0">
            <a:spAutoFit/>
          </a:bodyPr>
          <a:lstStyle/>
          <a:p>
            <a:pPr>
              <a:lnSpc>
                <a:spcPct val="150000"/>
              </a:lnSpc>
            </a:pPr>
            <a:r>
              <a:rPr lang="zh-CN" altLang="en-US" sz="1400" b="1" dirty="0" smtClean="0"/>
              <a:t>可以加</a:t>
            </a:r>
            <a:r>
              <a:rPr lang="zh-CN" altLang="en-US" sz="1400" b="1" dirty="0"/>
              <a:t>装无人驾驶执行器，并预留出相关通信接口，满足无人驾驶的线控需求。整车具备无人驾驶和有人驾驶两种功能</a:t>
            </a:r>
            <a:r>
              <a:rPr lang="zh-CN" altLang="en-US" sz="1400" b="1" dirty="0" smtClean="0"/>
              <a:t>。</a:t>
            </a:r>
            <a:endParaRPr lang="zh-CN" altLang="en-US" sz="1400" b="1" dirty="0"/>
          </a:p>
        </p:txBody>
      </p:sp>
    </p:spTree>
    <p:custDataLst>
      <p:tags r:id="rId7"/>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cstate="email">
            <a:lum bright="6000" contrast="18000"/>
          </a:blip>
          <a:srcRect/>
          <a:stretch>
            <a:fillRect/>
          </a:stretch>
        </p:blipFill>
        <p:spPr>
          <a:xfrm>
            <a:off x="3507740" y="1771650"/>
            <a:ext cx="4932045" cy="4402455"/>
          </a:xfrm>
          <a:prstGeom prst="rect">
            <a:avLst/>
          </a:prstGeom>
        </p:spPr>
      </p:pic>
      <p:pic>
        <p:nvPicPr>
          <p:cNvPr id="9" name="Picture 215" descr="复件 E1"/>
          <p:cNvPicPr>
            <a:picLocks noChangeAspect="1" noChangeArrowheads="1"/>
          </p:cNvPicPr>
          <p:nvPr/>
        </p:nvPicPr>
        <p:blipFill>
          <a:blip r:embed="rId2">
            <a:clrChange>
              <a:clrFrom>
                <a:srgbClr val="FFFFFF"/>
              </a:clrFrom>
              <a:clrTo>
                <a:srgbClr val="FFFFFF">
                  <a:alpha val="0"/>
                </a:srgbClr>
              </a:clrTo>
            </a:clrChange>
            <a:grayscl/>
            <a:lum bright="-24000" contrast="18000"/>
          </a:blip>
          <a:srcRect/>
          <a:stretch>
            <a:fillRect/>
          </a:stretch>
        </p:blipFill>
        <p:spPr bwMode="auto">
          <a:xfrm rot="19171" flipH="1">
            <a:off x="8442325" y="2231390"/>
            <a:ext cx="3112135" cy="959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文本框 44"/>
          <p:cNvSpPr txBox="1"/>
          <p:nvPr/>
        </p:nvSpPr>
        <p:spPr>
          <a:xfrm>
            <a:off x="9071610" y="3346961"/>
            <a:ext cx="2176780" cy="170816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ctr">
              <a:lnSpc>
                <a:spcPct val="150000"/>
              </a:lnSpc>
              <a:buFont typeface="Wingdings" panose="05000000000000000000" pitchFamily="2" charset="2"/>
              <a:buNone/>
            </a:pPr>
            <a:r>
              <a:rPr lang="zh-CN" altLang="en-US" sz="1400" dirty="0">
                <a:latin typeface="+mj-ea"/>
                <a:ea typeface="+mj-ea"/>
              </a:rPr>
              <a:t>协同调度控制</a:t>
            </a:r>
            <a:endParaRPr lang="zh-CN" altLang="en-US" sz="1400" dirty="0">
              <a:latin typeface="+mj-ea"/>
              <a:ea typeface="+mj-ea"/>
            </a:endParaRPr>
          </a:p>
          <a:p>
            <a:pPr indent="0" algn="ctr">
              <a:lnSpc>
                <a:spcPct val="150000"/>
              </a:lnSpc>
              <a:buFont typeface="Wingdings" panose="05000000000000000000" pitchFamily="2" charset="2"/>
              <a:buNone/>
            </a:pPr>
            <a:r>
              <a:rPr lang="zh-CN" altLang="en-US" sz="1400" dirty="0">
                <a:latin typeface="+mj-ea"/>
                <a:ea typeface="+mj-ea"/>
                <a:sym typeface="+mn-ea"/>
              </a:rPr>
              <a:t>状态实时监控</a:t>
            </a:r>
            <a:endParaRPr lang="zh-CN" altLang="en-US" sz="1400" dirty="0">
              <a:latin typeface="+mj-ea"/>
              <a:ea typeface="+mj-ea"/>
              <a:sym typeface="+mn-ea"/>
            </a:endParaRPr>
          </a:p>
          <a:p>
            <a:pPr indent="0" algn="ctr">
              <a:lnSpc>
                <a:spcPct val="150000"/>
              </a:lnSpc>
              <a:buFont typeface="Wingdings" panose="05000000000000000000" pitchFamily="2" charset="2"/>
              <a:buNone/>
            </a:pPr>
            <a:r>
              <a:rPr lang="zh-CN" altLang="en-US" sz="1400" dirty="0">
                <a:latin typeface="+mj-ea"/>
                <a:ea typeface="+mj-ea"/>
                <a:sym typeface="+mn-ea"/>
              </a:rPr>
              <a:t>数据存储管理</a:t>
            </a:r>
            <a:endParaRPr lang="zh-CN" altLang="en-US" sz="1400" dirty="0">
              <a:latin typeface="+mj-ea"/>
              <a:ea typeface="+mj-ea"/>
              <a:sym typeface="+mn-ea"/>
            </a:endParaRPr>
          </a:p>
          <a:p>
            <a:pPr indent="0" algn="ctr">
              <a:lnSpc>
                <a:spcPct val="150000"/>
              </a:lnSpc>
              <a:buFont typeface="Wingdings" panose="05000000000000000000" pitchFamily="2" charset="2"/>
              <a:buNone/>
            </a:pPr>
            <a:r>
              <a:rPr lang="zh-CN" altLang="en-US" sz="1400" dirty="0">
                <a:latin typeface="+mj-ea"/>
                <a:ea typeface="+mj-ea"/>
                <a:sym typeface="+mn-ea"/>
              </a:rPr>
              <a:t>异常情况处理</a:t>
            </a:r>
            <a:r>
              <a:rPr lang="en-US" altLang="zh-CN" sz="1400" dirty="0">
                <a:latin typeface="+mj-ea"/>
                <a:ea typeface="+mj-ea"/>
                <a:sym typeface="+mn-ea"/>
              </a:rPr>
              <a:t>&amp;</a:t>
            </a:r>
            <a:r>
              <a:rPr lang="zh-CN" altLang="en-US" sz="1400" dirty="0">
                <a:latin typeface="+mj-ea"/>
                <a:ea typeface="+mj-ea"/>
                <a:sym typeface="+mn-ea"/>
              </a:rPr>
              <a:t>人工干预</a:t>
            </a:r>
            <a:endParaRPr lang="zh-CN" altLang="en-US" sz="1400" dirty="0">
              <a:latin typeface="+mj-ea"/>
              <a:ea typeface="+mj-ea"/>
              <a:sym typeface="+mn-ea"/>
            </a:endParaRPr>
          </a:p>
          <a:p>
            <a:pPr indent="0" algn="ctr">
              <a:lnSpc>
                <a:spcPct val="150000"/>
              </a:lnSpc>
              <a:buFont typeface="Wingdings" panose="05000000000000000000" pitchFamily="2" charset="2"/>
              <a:buNone/>
            </a:pPr>
            <a:r>
              <a:rPr lang="zh-CN" altLang="en-US" sz="1400" dirty="0">
                <a:latin typeface="+mj-ea"/>
                <a:ea typeface="+mj-ea"/>
                <a:sym typeface="+mn-ea"/>
              </a:rPr>
              <a:t>远程遥控</a:t>
            </a:r>
            <a:endParaRPr lang="zh-CN" altLang="en-US" sz="1400" dirty="0">
              <a:latin typeface="+mj-ea"/>
              <a:ea typeface="+mj-ea"/>
            </a:endParaRPr>
          </a:p>
        </p:txBody>
      </p:sp>
      <p:sp>
        <p:nvSpPr>
          <p:cNvPr id="39" name="antenna_31327"/>
          <p:cNvSpPr>
            <a:spLocks noChangeAspect="1"/>
          </p:cNvSpPr>
          <p:nvPr/>
        </p:nvSpPr>
        <p:spPr bwMode="auto">
          <a:xfrm>
            <a:off x="4599940" y="3284220"/>
            <a:ext cx="346710" cy="432435"/>
          </a:xfrm>
          <a:custGeom>
            <a:avLst/>
            <a:gdLst>
              <a:gd name="T0" fmla="*/ 2559 w 4548"/>
              <a:gd name="T1" fmla="*/ 1358 h 5777"/>
              <a:gd name="T2" fmla="*/ 1924 w 4548"/>
              <a:gd name="T3" fmla="*/ 1358 h 5777"/>
              <a:gd name="T4" fmla="*/ 724 w 4548"/>
              <a:gd name="T5" fmla="*/ 5575 h 5777"/>
              <a:gd name="T6" fmla="*/ 882 w 4548"/>
              <a:gd name="T7" fmla="*/ 5733 h 5777"/>
              <a:gd name="T8" fmla="*/ 1349 w 4548"/>
              <a:gd name="T9" fmla="*/ 5131 h 5777"/>
              <a:gd name="T10" fmla="*/ 3600 w 4548"/>
              <a:gd name="T11" fmla="*/ 5733 h 5777"/>
              <a:gd name="T12" fmla="*/ 3759 w 4548"/>
              <a:gd name="T13" fmla="*/ 5733 h 5777"/>
              <a:gd name="T14" fmla="*/ 2386 w 4548"/>
              <a:gd name="T15" fmla="*/ 1639 h 5777"/>
              <a:gd name="T16" fmla="*/ 2580 w 4548"/>
              <a:gd name="T17" fmla="*/ 3728 h 5777"/>
              <a:gd name="T18" fmla="*/ 2243 w 4548"/>
              <a:gd name="T19" fmla="*/ 2220 h 5777"/>
              <a:gd name="T20" fmla="*/ 1824 w 4548"/>
              <a:gd name="T21" fmla="*/ 3952 h 5777"/>
              <a:gd name="T22" fmla="*/ 2648 w 4548"/>
              <a:gd name="T23" fmla="*/ 3951 h 5777"/>
              <a:gd name="T24" fmla="*/ 1428 w 4548"/>
              <a:gd name="T25" fmla="*/ 4906 h 5777"/>
              <a:gd name="T26" fmla="*/ 2826 w 4548"/>
              <a:gd name="T27" fmla="*/ 1713 h 5777"/>
              <a:gd name="T28" fmla="*/ 2826 w 4548"/>
              <a:gd name="T29" fmla="*/ 860 h 5777"/>
              <a:gd name="T30" fmla="*/ 3327 w 4548"/>
              <a:gd name="T31" fmla="*/ 1287 h 5777"/>
              <a:gd name="T32" fmla="*/ 3054 w 4548"/>
              <a:gd name="T33" fmla="*/ 467 h 5777"/>
              <a:gd name="T34" fmla="*/ 3964 w 4548"/>
              <a:gd name="T35" fmla="*/ 1302 h 5777"/>
              <a:gd name="T36" fmla="*/ 3054 w 4548"/>
              <a:gd name="T37" fmla="*/ 2137 h 5777"/>
              <a:gd name="T38" fmla="*/ 3054 w 4548"/>
              <a:gd name="T39" fmla="*/ 467 h 5777"/>
              <a:gd name="T40" fmla="*/ 3236 w 4548"/>
              <a:gd name="T41" fmla="*/ 2623 h 5777"/>
              <a:gd name="T42" fmla="*/ 4473 w 4548"/>
              <a:gd name="T43" fmla="*/ 1312 h 5777"/>
              <a:gd name="T44" fmla="*/ 3236 w 4548"/>
              <a:gd name="T45" fmla="*/ 0 h 5777"/>
              <a:gd name="T46" fmla="*/ 1295 w 4548"/>
              <a:gd name="T47" fmla="*/ 1296 h 5777"/>
              <a:gd name="T48" fmla="*/ 1722 w 4548"/>
              <a:gd name="T49" fmla="*/ 1797 h 5777"/>
              <a:gd name="T50" fmla="*/ 1722 w 4548"/>
              <a:gd name="T51" fmla="*/ 795 h 5777"/>
              <a:gd name="T52" fmla="*/ 1295 w 4548"/>
              <a:gd name="T53" fmla="*/ 1296 h 5777"/>
              <a:gd name="T54" fmla="*/ 1493 w 4548"/>
              <a:gd name="T55" fmla="*/ 477 h 5777"/>
              <a:gd name="T56" fmla="*/ 1493 w 4548"/>
              <a:gd name="T57" fmla="*/ 2146 h 5777"/>
              <a:gd name="T58" fmla="*/ 584 w 4548"/>
              <a:gd name="T59" fmla="*/ 1312 h 5777"/>
              <a:gd name="T60" fmla="*/ 1312 w 4548"/>
              <a:gd name="T61" fmla="*/ 2632 h 5777"/>
              <a:gd name="T62" fmla="*/ 1312 w 4548"/>
              <a:gd name="T63" fmla="*/ 9 h 5777"/>
              <a:gd name="T64" fmla="*/ 75 w 4548"/>
              <a:gd name="T65" fmla="*/ 1321 h 5777"/>
              <a:gd name="T66" fmla="*/ 1312 w 4548"/>
              <a:gd name="T67" fmla="*/ 2632 h 5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548" h="5777">
                <a:moveTo>
                  <a:pt x="2386" y="1639"/>
                </a:moveTo>
                <a:cubicBezTo>
                  <a:pt x="2488" y="1586"/>
                  <a:pt x="2559" y="1481"/>
                  <a:pt x="2559" y="1358"/>
                </a:cubicBezTo>
                <a:cubicBezTo>
                  <a:pt x="2559" y="1182"/>
                  <a:pt x="2417" y="1040"/>
                  <a:pt x="2241" y="1040"/>
                </a:cubicBezTo>
                <a:cubicBezTo>
                  <a:pt x="2066" y="1040"/>
                  <a:pt x="1924" y="1182"/>
                  <a:pt x="1924" y="1358"/>
                </a:cubicBezTo>
                <a:cubicBezTo>
                  <a:pt x="1924" y="1481"/>
                  <a:pt x="1995" y="1587"/>
                  <a:pt x="2098" y="1639"/>
                </a:cubicBezTo>
                <a:cubicBezTo>
                  <a:pt x="1752" y="4506"/>
                  <a:pt x="734" y="5564"/>
                  <a:pt x="724" y="5575"/>
                </a:cubicBezTo>
                <a:cubicBezTo>
                  <a:pt x="680" y="5618"/>
                  <a:pt x="680" y="5689"/>
                  <a:pt x="724" y="5733"/>
                </a:cubicBezTo>
                <a:cubicBezTo>
                  <a:pt x="768" y="5777"/>
                  <a:pt x="839" y="5777"/>
                  <a:pt x="882" y="5733"/>
                </a:cubicBezTo>
                <a:cubicBezTo>
                  <a:pt x="901" y="5715"/>
                  <a:pt x="1080" y="5530"/>
                  <a:pt x="1311" y="5123"/>
                </a:cubicBezTo>
                <a:cubicBezTo>
                  <a:pt x="1323" y="5128"/>
                  <a:pt x="1336" y="5131"/>
                  <a:pt x="1349" y="5131"/>
                </a:cubicBezTo>
                <a:lnTo>
                  <a:pt x="3152" y="5131"/>
                </a:lnTo>
                <a:cubicBezTo>
                  <a:pt x="3285" y="5360"/>
                  <a:pt x="3433" y="5566"/>
                  <a:pt x="3600" y="5733"/>
                </a:cubicBezTo>
                <a:cubicBezTo>
                  <a:pt x="3622" y="5755"/>
                  <a:pt x="3651" y="5766"/>
                  <a:pt x="3680" y="5766"/>
                </a:cubicBezTo>
                <a:cubicBezTo>
                  <a:pt x="3708" y="5766"/>
                  <a:pt x="3737" y="5755"/>
                  <a:pt x="3759" y="5733"/>
                </a:cubicBezTo>
                <a:cubicBezTo>
                  <a:pt x="3803" y="5689"/>
                  <a:pt x="3803" y="5618"/>
                  <a:pt x="3759" y="5574"/>
                </a:cubicBezTo>
                <a:cubicBezTo>
                  <a:pt x="2847" y="4662"/>
                  <a:pt x="2488" y="2437"/>
                  <a:pt x="2386" y="1639"/>
                </a:cubicBezTo>
                <a:close/>
                <a:moveTo>
                  <a:pt x="2243" y="2220"/>
                </a:moveTo>
                <a:cubicBezTo>
                  <a:pt x="2313" y="2646"/>
                  <a:pt x="2420" y="3185"/>
                  <a:pt x="2580" y="3728"/>
                </a:cubicBezTo>
                <a:lnTo>
                  <a:pt x="1896" y="3728"/>
                </a:lnTo>
                <a:cubicBezTo>
                  <a:pt x="2027" y="3304"/>
                  <a:pt x="2148" y="2805"/>
                  <a:pt x="2243" y="2220"/>
                </a:cubicBezTo>
                <a:close/>
                <a:moveTo>
                  <a:pt x="1428" y="4906"/>
                </a:moveTo>
                <a:cubicBezTo>
                  <a:pt x="1556" y="4655"/>
                  <a:pt x="1693" y="4339"/>
                  <a:pt x="1824" y="3952"/>
                </a:cubicBezTo>
                <a:lnTo>
                  <a:pt x="2634" y="3952"/>
                </a:lnTo>
                <a:cubicBezTo>
                  <a:pt x="2639" y="3952"/>
                  <a:pt x="2643" y="3951"/>
                  <a:pt x="2648" y="3951"/>
                </a:cubicBezTo>
                <a:cubicBezTo>
                  <a:pt x="2754" y="4282"/>
                  <a:pt x="2881" y="4609"/>
                  <a:pt x="3031" y="4906"/>
                </a:cubicBezTo>
                <a:lnTo>
                  <a:pt x="1428" y="4906"/>
                </a:lnTo>
                <a:close/>
                <a:moveTo>
                  <a:pt x="2826" y="1788"/>
                </a:moveTo>
                <a:lnTo>
                  <a:pt x="2826" y="1713"/>
                </a:lnTo>
                <a:cubicBezTo>
                  <a:pt x="3061" y="1713"/>
                  <a:pt x="3253" y="1522"/>
                  <a:pt x="3253" y="1287"/>
                </a:cubicBezTo>
                <a:cubicBezTo>
                  <a:pt x="3253" y="1051"/>
                  <a:pt x="3061" y="860"/>
                  <a:pt x="2826" y="860"/>
                </a:cubicBezTo>
                <a:lnTo>
                  <a:pt x="2826" y="785"/>
                </a:lnTo>
                <a:cubicBezTo>
                  <a:pt x="3102" y="785"/>
                  <a:pt x="3327" y="1010"/>
                  <a:pt x="3327" y="1287"/>
                </a:cubicBezTo>
                <a:cubicBezTo>
                  <a:pt x="3327" y="1563"/>
                  <a:pt x="3102" y="1788"/>
                  <a:pt x="2826" y="1788"/>
                </a:cubicBezTo>
                <a:close/>
                <a:moveTo>
                  <a:pt x="3054" y="467"/>
                </a:moveTo>
                <a:lnTo>
                  <a:pt x="3054" y="393"/>
                </a:lnTo>
                <a:cubicBezTo>
                  <a:pt x="3556" y="393"/>
                  <a:pt x="3964" y="801"/>
                  <a:pt x="3964" y="1302"/>
                </a:cubicBezTo>
                <a:cubicBezTo>
                  <a:pt x="3964" y="1804"/>
                  <a:pt x="3556" y="2212"/>
                  <a:pt x="3054" y="2212"/>
                </a:cubicBezTo>
                <a:lnTo>
                  <a:pt x="3054" y="2137"/>
                </a:lnTo>
                <a:cubicBezTo>
                  <a:pt x="3515" y="2137"/>
                  <a:pt x="3889" y="1763"/>
                  <a:pt x="3889" y="1302"/>
                </a:cubicBezTo>
                <a:cubicBezTo>
                  <a:pt x="3889" y="842"/>
                  <a:pt x="3515" y="467"/>
                  <a:pt x="3054" y="467"/>
                </a:cubicBezTo>
                <a:close/>
                <a:moveTo>
                  <a:pt x="4548" y="1312"/>
                </a:moveTo>
                <a:cubicBezTo>
                  <a:pt x="4548" y="2035"/>
                  <a:pt x="3959" y="2623"/>
                  <a:pt x="3236" y="2623"/>
                </a:cubicBezTo>
                <a:lnTo>
                  <a:pt x="3236" y="2548"/>
                </a:lnTo>
                <a:cubicBezTo>
                  <a:pt x="3918" y="2548"/>
                  <a:pt x="4473" y="1994"/>
                  <a:pt x="4473" y="1312"/>
                </a:cubicBezTo>
                <a:cubicBezTo>
                  <a:pt x="4473" y="630"/>
                  <a:pt x="3918" y="75"/>
                  <a:pt x="3236" y="75"/>
                </a:cubicBezTo>
                <a:lnTo>
                  <a:pt x="3236" y="0"/>
                </a:lnTo>
                <a:cubicBezTo>
                  <a:pt x="3959" y="0"/>
                  <a:pt x="4548" y="588"/>
                  <a:pt x="4548" y="1312"/>
                </a:cubicBezTo>
                <a:close/>
                <a:moveTo>
                  <a:pt x="1295" y="1296"/>
                </a:moveTo>
                <a:cubicBezTo>
                  <a:pt x="1295" y="1531"/>
                  <a:pt x="1486" y="1722"/>
                  <a:pt x="1722" y="1722"/>
                </a:cubicBezTo>
                <a:lnTo>
                  <a:pt x="1722" y="1797"/>
                </a:lnTo>
                <a:cubicBezTo>
                  <a:pt x="1445" y="1797"/>
                  <a:pt x="1220" y="1572"/>
                  <a:pt x="1220" y="1296"/>
                </a:cubicBezTo>
                <a:cubicBezTo>
                  <a:pt x="1220" y="1019"/>
                  <a:pt x="1445" y="795"/>
                  <a:pt x="1722" y="795"/>
                </a:cubicBezTo>
                <a:lnTo>
                  <a:pt x="1722" y="869"/>
                </a:lnTo>
                <a:cubicBezTo>
                  <a:pt x="1486" y="869"/>
                  <a:pt x="1295" y="1061"/>
                  <a:pt x="1295" y="1296"/>
                </a:cubicBezTo>
                <a:close/>
                <a:moveTo>
                  <a:pt x="1493" y="402"/>
                </a:moveTo>
                <a:lnTo>
                  <a:pt x="1493" y="477"/>
                </a:lnTo>
                <a:cubicBezTo>
                  <a:pt x="1033" y="477"/>
                  <a:pt x="659" y="851"/>
                  <a:pt x="659" y="1312"/>
                </a:cubicBezTo>
                <a:cubicBezTo>
                  <a:pt x="659" y="1772"/>
                  <a:pt x="1033" y="2146"/>
                  <a:pt x="1493" y="2146"/>
                </a:cubicBezTo>
                <a:lnTo>
                  <a:pt x="1493" y="2221"/>
                </a:lnTo>
                <a:cubicBezTo>
                  <a:pt x="992" y="2221"/>
                  <a:pt x="584" y="1813"/>
                  <a:pt x="584" y="1312"/>
                </a:cubicBezTo>
                <a:cubicBezTo>
                  <a:pt x="584" y="810"/>
                  <a:pt x="992" y="402"/>
                  <a:pt x="1493" y="402"/>
                </a:cubicBezTo>
                <a:close/>
                <a:moveTo>
                  <a:pt x="1312" y="2632"/>
                </a:moveTo>
                <a:cubicBezTo>
                  <a:pt x="588" y="2632"/>
                  <a:pt x="0" y="2044"/>
                  <a:pt x="0" y="1321"/>
                </a:cubicBezTo>
                <a:cubicBezTo>
                  <a:pt x="0" y="598"/>
                  <a:pt x="588" y="9"/>
                  <a:pt x="1312" y="9"/>
                </a:cubicBezTo>
                <a:lnTo>
                  <a:pt x="1312" y="84"/>
                </a:lnTo>
                <a:cubicBezTo>
                  <a:pt x="630" y="84"/>
                  <a:pt x="75" y="639"/>
                  <a:pt x="75" y="1321"/>
                </a:cubicBezTo>
                <a:cubicBezTo>
                  <a:pt x="75" y="2003"/>
                  <a:pt x="630" y="2558"/>
                  <a:pt x="1312" y="2558"/>
                </a:cubicBezTo>
                <a:lnTo>
                  <a:pt x="1312" y="2632"/>
                </a:lnTo>
                <a:close/>
              </a:path>
            </a:pathLst>
          </a:custGeom>
          <a:solidFill>
            <a:schemeClr val="tx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620">
              <a:solidFill>
                <a:schemeClr val="tx1"/>
              </a:solidFill>
            </a:endParaRPr>
          </a:p>
        </p:txBody>
      </p:sp>
      <p:sp>
        <p:nvSpPr>
          <p:cNvPr id="40" name="antenna_31327"/>
          <p:cNvSpPr>
            <a:spLocks noChangeAspect="1"/>
          </p:cNvSpPr>
          <p:nvPr/>
        </p:nvSpPr>
        <p:spPr bwMode="auto">
          <a:xfrm>
            <a:off x="5436235" y="2773045"/>
            <a:ext cx="523240" cy="652780"/>
          </a:xfrm>
          <a:custGeom>
            <a:avLst/>
            <a:gdLst>
              <a:gd name="T0" fmla="*/ 2559 w 4548"/>
              <a:gd name="T1" fmla="*/ 1358 h 5777"/>
              <a:gd name="T2" fmla="*/ 1924 w 4548"/>
              <a:gd name="T3" fmla="*/ 1358 h 5777"/>
              <a:gd name="T4" fmla="*/ 724 w 4548"/>
              <a:gd name="T5" fmla="*/ 5575 h 5777"/>
              <a:gd name="T6" fmla="*/ 882 w 4548"/>
              <a:gd name="T7" fmla="*/ 5733 h 5777"/>
              <a:gd name="T8" fmla="*/ 1349 w 4548"/>
              <a:gd name="T9" fmla="*/ 5131 h 5777"/>
              <a:gd name="T10" fmla="*/ 3600 w 4548"/>
              <a:gd name="T11" fmla="*/ 5733 h 5777"/>
              <a:gd name="T12" fmla="*/ 3759 w 4548"/>
              <a:gd name="T13" fmla="*/ 5733 h 5777"/>
              <a:gd name="T14" fmla="*/ 2386 w 4548"/>
              <a:gd name="T15" fmla="*/ 1639 h 5777"/>
              <a:gd name="T16" fmla="*/ 2580 w 4548"/>
              <a:gd name="T17" fmla="*/ 3728 h 5777"/>
              <a:gd name="T18" fmla="*/ 2243 w 4548"/>
              <a:gd name="T19" fmla="*/ 2220 h 5777"/>
              <a:gd name="T20" fmla="*/ 1824 w 4548"/>
              <a:gd name="T21" fmla="*/ 3952 h 5777"/>
              <a:gd name="T22" fmla="*/ 2648 w 4548"/>
              <a:gd name="T23" fmla="*/ 3951 h 5777"/>
              <a:gd name="T24" fmla="*/ 1428 w 4548"/>
              <a:gd name="T25" fmla="*/ 4906 h 5777"/>
              <a:gd name="T26" fmla="*/ 2826 w 4548"/>
              <a:gd name="T27" fmla="*/ 1713 h 5777"/>
              <a:gd name="T28" fmla="*/ 2826 w 4548"/>
              <a:gd name="T29" fmla="*/ 860 h 5777"/>
              <a:gd name="T30" fmla="*/ 3327 w 4548"/>
              <a:gd name="T31" fmla="*/ 1287 h 5777"/>
              <a:gd name="T32" fmla="*/ 3054 w 4548"/>
              <a:gd name="T33" fmla="*/ 467 h 5777"/>
              <a:gd name="T34" fmla="*/ 3964 w 4548"/>
              <a:gd name="T35" fmla="*/ 1302 h 5777"/>
              <a:gd name="T36" fmla="*/ 3054 w 4548"/>
              <a:gd name="T37" fmla="*/ 2137 h 5777"/>
              <a:gd name="T38" fmla="*/ 3054 w 4548"/>
              <a:gd name="T39" fmla="*/ 467 h 5777"/>
              <a:gd name="T40" fmla="*/ 3236 w 4548"/>
              <a:gd name="T41" fmla="*/ 2623 h 5777"/>
              <a:gd name="T42" fmla="*/ 4473 w 4548"/>
              <a:gd name="T43" fmla="*/ 1312 h 5777"/>
              <a:gd name="T44" fmla="*/ 3236 w 4548"/>
              <a:gd name="T45" fmla="*/ 0 h 5777"/>
              <a:gd name="T46" fmla="*/ 1295 w 4548"/>
              <a:gd name="T47" fmla="*/ 1296 h 5777"/>
              <a:gd name="T48" fmla="*/ 1722 w 4548"/>
              <a:gd name="T49" fmla="*/ 1797 h 5777"/>
              <a:gd name="T50" fmla="*/ 1722 w 4548"/>
              <a:gd name="T51" fmla="*/ 795 h 5777"/>
              <a:gd name="T52" fmla="*/ 1295 w 4548"/>
              <a:gd name="T53" fmla="*/ 1296 h 5777"/>
              <a:gd name="T54" fmla="*/ 1493 w 4548"/>
              <a:gd name="T55" fmla="*/ 477 h 5777"/>
              <a:gd name="T56" fmla="*/ 1493 w 4548"/>
              <a:gd name="T57" fmla="*/ 2146 h 5777"/>
              <a:gd name="T58" fmla="*/ 584 w 4548"/>
              <a:gd name="T59" fmla="*/ 1312 h 5777"/>
              <a:gd name="T60" fmla="*/ 1312 w 4548"/>
              <a:gd name="T61" fmla="*/ 2632 h 5777"/>
              <a:gd name="T62" fmla="*/ 1312 w 4548"/>
              <a:gd name="T63" fmla="*/ 9 h 5777"/>
              <a:gd name="T64" fmla="*/ 75 w 4548"/>
              <a:gd name="T65" fmla="*/ 1321 h 5777"/>
              <a:gd name="T66" fmla="*/ 1312 w 4548"/>
              <a:gd name="T67" fmla="*/ 2632 h 5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548" h="5777">
                <a:moveTo>
                  <a:pt x="2386" y="1639"/>
                </a:moveTo>
                <a:cubicBezTo>
                  <a:pt x="2488" y="1586"/>
                  <a:pt x="2559" y="1481"/>
                  <a:pt x="2559" y="1358"/>
                </a:cubicBezTo>
                <a:cubicBezTo>
                  <a:pt x="2559" y="1182"/>
                  <a:pt x="2417" y="1040"/>
                  <a:pt x="2241" y="1040"/>
                </a:cubicBezTo>
                <a:cubicBezTo>
                  <a:pt x="2066" y="1040"/>
                  <a:pt x="1924" y="1182"/>
                  <a:pt x="1924" y="1358"/>
                </a:cubicBezTo>
                <a:cubicBezTo>
                  <a:pt x="1924" y="1481"/>
                  <a:pt x="1995" y="1587"/>
                  <a:pt x="2098" y="1639"/>
                </a:cubicBezTo>
                <a:cubicBezTo>
                  <a:pt x="1752" y="4506"/>
                  <a:pt x="734" y="5564"/>
                  <a:pt x="724" y="5575"/>
                </a:cubicBezTo>
                <a:cubicBezTo>
                  <a:pt x="680" y="5618"/>
                  <a:pt x="680" y="5689"/>
                  <a:pt x="724" y="5733"/>
                </a:cubicBezTo>
                <a:cubicBezTo>
                  <a:pt x="768" y="5777"/>
                  <a:pt x="839" y="5777"/>
                  <a:pt x="882" y="5733"/>
                </a:cubicBezTo>
                <a:cubicBezTo>
                  <a:pt x="901" y="5715"/>
                  <a:pt x="1080" y="5530"/>
                  <a:pt x="1311" y="5123"/>
                </a:cubicBezTo>
                <a:cubicBezTo>
                  <a:pt x="1323" y="5128"/>
                  <a:pt x="1336" y="5131"/>
                  <a:pt x="1349" y="5131"/>
                </a:cubicBezTo>
                <a:lnTo>
                  <a:pt x="3152" y="5131"/>
                </a:lnTo>
                <a:cubicBezTo>
                  <a:pt x="3285" y="5360"/>
                  <a:pt x="3433" y="5566"/>
                  <a:pt x="3600" y="5733"/>
                </a:cubicBezTo>
                <a:cubicBezTo>
                  <a:pt x="3622" y="5755"/>
                  <a:pt x="3651" y="5766"/>
                  <a:pt x="3680" y="5766"/>
                </a:cubicBezTo>
                <a:cubicBezTo>
                  <a:pt x="3708" y="5766"/>
                  <a:pt x="3737" y="5755"/>
                  <a:pt x="3759" y="5733"/>
                </a:cubicBezTo>
                <a:cubicBezTo>
                  <a:pt x="3803" y="5689"/>
                  <a:pt x="3803" y="5618"/>
                  <a:pt x="3759" y="5574"/>
                </a:cubicBezTo>
                <a:cubicBezTo>
                  <a:pt x="2847" y="4662"/>
                  <a:pt x="2488" y="2437"/>
                  <a:pt x="2386" y="1639"/>
                </a:cubicBezTo>
                <a:close/>
                <a:moveTo>
                  <a:pt x="2243" y="2220"/>
                </a:moveTo>
                <a:cubicBezTo>
                  <a:pt x="2313" y="2646"/>
                  <a:pt x="2420" y="3185"/>
                  <a:pt x="2580" y="3728"/>
                </a:cubicBezTo>
                <a:lnTo>
                  <a:pt x="1896" y="3728"/>
                </a:lnTo>
                <a:cubicBezTo>
                  <a:pt x="2027" y="3304"/>
                  <a:pt x="2148" y="2805"/>
                  <a:pt x="2243" y="2220"/>
                </a:cubicBezTo>
                <a:close/>
                <a:moveTo>
                  <a:pt x="1428" y="4906"/>
                </a:moveTo>
                <a:cubicBezTo>
                  <a:pt x="1556" y="4655"/>
                  <a:pt x="1693" y="4339"/>
                  <a:pt x="1824" y="3952"/>
                </a:cubicBezTo>
                <a:lnTo>
                  <a:pt x="2634" y="3952"/>
                </a:lnTo>
                <a:cubicBezTo>
                  <a:pt x="2639" y="3952"/>
                  <a:pt x="2643" y="3951"/>
                  <a:pt x="2648" y="3951"/>
                </a:cubicBezTo>
                <a:cubicBezTo>
                  <a:pt x="2754" y="4282"/>
                  <a:pt x="2881" y="4609"/>
                  <a:pt x="3031" y="4906"/>
                </a:cubicBezTo>
                <a:lnTo>
                  <a:pt x="1428" y="4906"/>
                </a:lnTo>
                <a:close/>
                <a:moveTo>
                  <a:pt x="2826" y="1788"/>
                </a:moveTo>
                <a:lnTo>
                  <a:pt x="2826" y="1713"/>
                </a:lnTo>
                <a:cubicBezTo>
                  <a:pt x="3061" y="1713"/>
                  <a:pt x="3253" y="1522"/>
                  <a:pt x="3253" y="1287"/>
                </a:cubicBezTo>
                <a:cubicBezTo>
                  <a:pt x="3253" y="1051"/>
                  <a:pt x="3061" y="860"/>
                  <a:pt x="2826" y="860"/>
                </a:cubicBezTo>
                <a:lnTo>
                  <a:pt x="2826" y="785"/>
                </a:lnTo>
                <a:cubicBezTo>
                  <a:pt x="3102" y="785"/>
                  <a:pt x="3327" y="1010"/>
                  <a:pt x="3327" y="1287"/>
                </a:cubicBezTo>
                <a:cubicBezTo>
                  <a:pt x="3327" y="1563"/>
                  <a:pt x="3102" y="1788"/>
                  <a:pt x="2826" y="1788"/>
                </a:cubicBezTo>
                <a:close/>
                <a:moveTo>
                  <a:pt x="3054" y="467"/>
                </a:moveTo>
                <a:lnTo>
                  <a:pt x="3054" y="393"/>
                </a:lnTo>
                <a:cubicBezTo>
                  <a:pt x="3556" y="393"/>
                  <a:pt x="3964" y="801"/>
                  <a:pt x="3964" y="1302"/>
                </a:cubicBezTo>
                <a:cubicBezTo>
                  <a:pt x="3964" y="1804"/>
                  <a:pt x="3556" y="2212"/>
                  <a:pt x="3054" y="2212"/>
                </a:cubicBezTo>
                <a:lnTo>
                  <a:pt x="3054" y="2137"/>
                </a:lnTo>
                <a:cubicBezTo>
                  <a:pt x="3515" y="2137"/>
                  <a:pt x="3889" y="1763"/>
                  <a:pt x="3889" y="1302"/>
                </a:cubicBezTo>
                <a:cubicBezTo>
                  <a:pt x="3889" y="842"/>
                  <a:pt x="3515" y="467"/>
                  <a:pt x="3054" y="467"/>
                </a:cubicBezTo>
                <a:close/>
                <a:moveTo>
                  <a:pt x="4548" y="1312"/>
                </a:moveTo>
                <a:cubicBezTo>
                  <a:pt x="4548" y="2035"/>
                  <a:pt x="3959" y="2623"/>
                  <a:pt x="3236" y="2623"/>
                </a:cubicBezTo>
                <a:lnTo>
                  <a:pt x="3236" y="2548"/>
                </a:lnTo>
                <a:cubicBezTo>
                  <a:pt x="3918" y="2548"/>
                  <a:pt x="4473" y="1994"/>
                  <a:pt x="4473" y="1312"/>
                </a:cubicBezTo>
                <a:cubicBezTo>
                  <a:pt x="4473" y="630"/>
                  <a:pt x="3918" y="75"/>
                  <a:pt x="3236" y="75"/>
                </a:cubicBezTo>
                <a:lnTo>
                  <a:pt x="3236" y="0"/>
                </a:lnTo>
                <a:cubicBezTo>
                  <a:pt x="3959" y="0"/>
                  <a:pt x="4548" y="588"/>
                  <a:pt x="4548" y="1312"/>
                </a:cubicBezTo>
                <a:close/>
                <a:moveTo>
                  <a:pt x="1295" y="1296"/>
                </a:moveTo>
                <a:cubicBezTo>
                  <a:pt x="1295" y="1531"/>
                  <a:pt x="1486" y="1722"/>
                  <a:pt x="1722" y="1722"/>
                </a:cubicBezTo>
                <a:lnTo>
                  <a:pt x="1722" y="1797"/>
                </a:lnTo>
                <a:cubicBezTo>
                  <a:pt x="1445" y="1797"/>
                  <a:pt x="1220" y="1572"/>
                  <a:pt x="1220" y="1296"/>
                </a:cubicBezTo>
                <a:cubicBezTo>
                  <a:pt x="1220" y="1019"/>
                  <a:pt x="1445" y="795"/>
                  <a:pt x="1722" y="795"/>
                </a:cubicBezTo>
                <a:lnTo>
                  <a:pt x="1722" y="869"/>
                </a:lnTo>
                <a:cubicBezTo>
                  <a:pt x="1486" y="869"/>
                  <a:pt x="1295" y="1061"/>
                  <a:pt x="1295" y="1296"/>
                </a:cubicBezTo>
                <a:close/>
                <a:moveTo>
                  <a:pt x="1493" y="402"/>
                </a:moveTo>
                <a:lnTo>
                  <a:pt x="1493" y="477"/>
                </a:lnTo>
                <a:cubicBezTo>
                  <a:pt x="1033" y="477"/>
                  <a:pt x="659" y="851"/>
                  <a:pt x="659" y="1312"/>
                </a:cubicBezTo>
                <a:cubicBezTo>
                  <a:pt x="659" y="1772"/>
                  <a:pt x="1033" y="2146"/>
                  <a:pt x="1493" y="2146"/>
                </a:cubicBezTo>
                <a:lnTo>
                  <a:pt x="1493" y="2221"/>
                </a:lnTo>
                <a:cubicBezTo>
                  <a:pt x="992" y="2221"/>
                  <a:pt x="584" y="1813"/>
                  <a:pt x="584" y="1312"/>
                </a:cubicBezTo>
                <a:cubicBezTo>
                  <a:pt x="584" y="810"/>
                  <a:pt x="992" y="402"/>
                  <a:pt x="1493" y="402"/>
                </a:cubicBezTo>
                <a:close/>
                <a:moveTo>
                  <a:pt x="1312" y="2632"/>
                </a:moveTo>
                <a:cubicBezTo>
                  <a:pt x="588" y="2632"/>
                  <a:pt x="0" y="2044"/>
                  <a:pt x="0" y="1321"/>
                </a:cubicBezTo>
                <a:cubicBezTo>
                  <a:pt x="0" y="598"/>
                  <a:pt x="588" y="9"/>
                  <a:pt x="1312" y="9"/>
                </a:cubicBezTo>
                <a:lnTo>
                  <a:pt x="1312" y="84"/>
                </a:lnTo>
                <a:cubicBezTo>
                  <a:pt x="630" y="84"/>
                  <a:pt x="75" y="639"/>
                  <a:pt x="75" y="1321"/>
                </a:cubicBezTo>
                <a:cubicBezTo>
                  <a:pt x="75" y="2003"/>
                  <a:pt x="630" y="2558"/>
                  <a:pt x="1312" y="2558"/>
                </a:cubicBezTo>
                <a:lnTo>
                  <a:pt x="1312" y="2632"/>
                </a:lnTo>
                <a:close/>
              </a:path>
            </a:pathLst>
          </a:custGeom>
          <a:solidFill>
            <a:schemeClr val="tx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620">
              <a:solidFill>
                <a:schemeClr val="tx1"/>
              </a:solidFill>
            </a:endParaRPr>
          </a:p>
        </p:txBody>
      </p:sp>
      <p:sp>
        <p:nvSpPr>
          <p:cNvPr id="41" name="antenna_31327"/>
          <p:cNvSpPr>
            <a:spLocks noChangeAspect="1"/>
          </p:cNvSpPr>
          <p:nvPr/>
        </p:nvSpPr>
        <p:spPr bwMode="auto">
          <a:xfrm>
            <a:off x="6582410" y="2816225"/>
            <a:ext cx="369570" cy="461010"/>
          </a:xfrm>
          <a:custGeom>
            <a:avLst/>
            <a:gdLst>
              <a:gd name="T0" fmla="*/ 2559 w 4548"/>
              <a:gd name="T1" fmla="*/ 1358 h 5777"/>
              <a:gd name="T2" fmla="*/ 1924 w 4548"/>
              <a:gd name="T3" fmla="*/ 1358 h 5777"/>
              <a:gd name="T4" fmla="*/ 724 w 4548"/>
              <a:gd name="T5" fmla="*/ 5575 h 5777"/>
              <a:gd name="T6" fmla="*/ 882 w 4548"/>
              <a:gd name="T7" fmla="*/ 5733 h 5777"/>
              <a:gd name="T8" fmla="*/ 1349 w 4548"/>
              <a:gd name="T9" fmla="*/ 5131 h 5777"/>
              <a:gd name="T10" fmla="*/ 3600 w 4548"/>
              <a:gd name="T11" fmla="*/ 5733 h 5777"/>
              <a:gd name="T12" fmla="*/ 3759 w 4548"/>
              <a:gd name="T13" fmla="*/ 5733 h 5777"/>
              <a:gd name="T14" fmla="*/ 2386 w 4548"/>
              <a:gd name="T15" fmla="*/ 1639 h 5777"/>
              <a:gd name="T16" fmla="*/ 2580 w 4548"/>
              <a:gd name="T17" fmla="*/ 3728 h 5777"/>
              <a:gd name="T18" fmla="*/ 2243 w 4548"/>
              <a:gd name="T19" fmla="*/ 2220 h 5777"/>
              <a:gd name="T20" fmla="*/ 1824 w 4548"/>
              <a:gd name="T21" fmla="*/ 3952 h 5777"/>
              <a:gd name="T22" fmla="*/ 2648 w 4548"/>
              <a:gd name="T23" fmla="*/ 3951 h 5777"/>
              <a:gd name="T24" fmla="*/ 1428 w 4548"/>
              <a:gd name="T25" fmla="*/ 4906 h 5777"/>
              <a:gd name="T26" fmla="*/ 2826 w 4548"/>
              <a:gd name="T27" fmla="*/ 1713 h 5777"/>
              <a:gd name="T28" fmla="*/ 2826 w 4548"/>
              <a:gd name="T29" fmla="*/ 860 h 5777"/>
              <a:gd name="T30" fmla="*/ 3327 w 4548"/>
              <a:gd name="T31" fmla="*/ 1287 h 5777"/>
              <a:gd name="T32" fmla="*/ 3054 w 4548"/>
              <a:gd name="T33" fmla="*/ 467 h 5777"/>
              <a:gd name="T34" fmla="*/ 3964 w 4548"/>
              <a:gd name="T35" fmla="*/ 1302 h 5777"/>
              <a:gd name="T36" fmla="*/ 3054 w 4548"/>
              <a:gd name="T37" fmla="*/ 2137 h 5777"/>
              <a:gd name="T38" fmla="*/ 3054 w 4548"/>
              <a:gd name="T39" fmla="*/ 467 h 5777"/>
              <a:gd name="T40" fmla="*/ 3236 w 4548"/>
              <a:gd name="T41" fmla="*/ 2623 h 5777"/>
              <a:gd name="T42" fmla="*/ 4473 w 4548"/>
              <a:gd name="T43" fmla="*/ 1312 h 5777"/>
              <a:gd name="T44" fmla="*/ 3236 w 4548"/>
              <a:gd name="T45" fmla="*/ 0 h 5777"/>
              <a:gd name="T46" fmla="*/ 1295 w 4548"/>
              <a:gd name="T47" fmla="*/ 1296 h 5777"/>
              <a:gd name="T48" fmla="*/ 1722 w 4548"/>
              <a:gd name="T49" fmla="*/ 1797 h 5777"/>
              <a:gd name="T50" fmla="*/ 1722 w 4548"/>
              <a:gd name="T51" fmla="*/ 795 h 5777"/>
              <a:gd name="T52" fmla="*/ 1295 w 4548"/>
              <a:gd name="T53" fmla="*/ 1296 h 5777"/>
              <a:gd name="T54" fmla="*/ 1493 w 4548"/>
              <a:gd name="T55" fmla="*/ 477 h 5777"/>
              <a:gd name="T56" fmla="*/ 1493 w 4548"/>
              <a:gd name="T57" fmla="*/ 2146 h 5777"/>
              <a:gd name="T58" fmla="*/ 584 w 4548"/>
              <a:gd name="T59" fmla="*/ 1312 h 5777"/>
              <a:gd name="T60" fmla="*/ 1312 w 4548"/>
              <a:gd name="T61" fmla="*/ 2632 h 5777"/>
              <a:gd name="T62" fmla="*/ 1312 w 4548"/>
              <a:gd name="T63" fmla="*/ 9 h 5777"/>
              <a:gd name="T64" fmla="*/ 75 w 4548"/>
              <a:gd name="T65" fmla="*/ 1321 h 5777"/>
              <a:gd name="T66" fmla="*/ 1312 w 4548"/>
              <a:gd name="T67" fmla="*/ 2632 h 5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548" h="5777">
                <a:moveTo>
                  <a:pt x="2386" y="1639"/>
                </a:moveTo>
                <a:cubicBezTo>
                  <a:pt x="2488" y="1586"/>
                  <a:pt x="2559" y="1481"/>
                  <a:pt x="2559" y="1358"/>
                </a:cubicBezTo>
                <a:cubicBezTo>
                  <a:pt x="2559" y="1182"/>
                  <a:pt x="2417" y="1040"/>
                  <a:pt x="2241" y="1040"/>
                </a:cubicBezTo>
                <a:cubicBezTo>
                  <a:pt x="2066" y="1040"/>
                  <a:pt x="1924" y="1182"/>
                  <a:pt x="1924" y="1358"/>
                </a:cubicBezTo>
                <a:cubicBezTo>
                  <a:pt x="1924" y="1481"/>
                  <a:pt x="1995" y="1587"/>
                  <a:pt x="2098" y="1639"/>
                </a:cubicBezTo>
                <a:cubicBezTo>
                  <a:pt x="1752" y="4506"/>
                  <a:pt x="734" y="5564"/>
                  <a:pt x="724" y="5575"/>
                </a:cubicBezTo>
                <a:cubicBezTo>
                  <a:pt x="680" y="5618"/>
                  <a:pt x="680" y="5689"/>
                  <a:pt x="724" y="5733"/>
                </a:cubicBezTo>
                <a:cubicBezTo>
                  <a:pt x="768" y="5777"/>
                  <a:pt x="839" y="5777"/>
                  <a:pt x="882" y="5733"/>
                </a:cubicBezTo>
                <a:cubicBezTo>
                  <a:pt x="901" y="5715"/>
                  <a:pt x="1080" y="5530"/>
                  <a:pt x="1311" y="5123"/>
                </a:cubicBezTo>
                <a:cubicBezTo>
                  <a:pt x="1323" y="5128"/>
                  <a:pt x="1336" y="5131"/>
                  <a:pt x="1349" y="5131"/>
                </a:cubicBezTo>
                <a:lnTo>
                  <a:pt x="3152" y="5131"/>
                </a:lnTo>
                <a:cubicBezTo>
                  <a:pt x="3285" y="5360"/>
                  <a:pt x="3433" y="5566"/>
                  <a:pt x="3600" y="5733"/>
                </a:cubicBezTo>
                <a:cubicBezTo>
                  <a:pt x="3622" y="5755"/>
                  <a:pt x="3651" y="5766"/>
                  <a:pt x="3680" y="5766"/>
                </a:cubicBezTo>
                <a:cubicBezTo>
                  <a:pt x="3708" y="5766"/>
                  <a:pt x="3737" y="5755"/>
                  <a:pt x="3759" y="5733"/>
                </a:cubicBezTo>
                <a:cubicBezTo>
                  <a:pt x="3803" y="5689"/>
                  <a:pt x="3803" y="5618"/>
                  <a:pt x="3759" y="5574"/>
                </a:cubicBezTo>
                <a:cubicBezTo>
                  <a:pt x="2847" y="4662"/>
                  <a:pt x="2488" y="2437"/>
                  <a:pt x="2386" y="1639"/>
                </a:cubicBezTo>
                <a:close/>
                <a:moveTo>
                  <a:pt x="2243" y="2220"/>
                </a:moveTo>
                <a:cubicBezTo>
                  <a:pt x="2313" y="2646"/>
                  <a:pt x="2420" y="3185"/>
                  <a:pt x="2580" y="3728"/>
                </a:cubicBezTo>
                <a:lnTo>
                  <a:pt x="1896" y="3728"/>
                </a:lnTo>
                <a:cubicBezTo>
                  <a:pt x="2027" y="3304"/>
                  <a:pt x="2148" y="2805"/>
                  <a:pt x="2243" y="2220"/>
                </a:cubicBezTo>
                <a:close/>
                <a:moveTo>
                  <a:pt x="1428" y="4906"/>
                </a:moveTo>
                <a:cubicBezTo>
                  <a:pt x="1556" y="4655"/>
                  <a:pt x="1693" y="4339"/>
                  <a:pt x="1824" y="3952"/>
                </a:cubicBezTo>
                <a:lnTo>
                  <a:pt x="2634" y="3952"/>
                </a:lnTo>
                <a:cubicBezTo>
                  <a:pt x="2639" y="3952"/>
                  <a:pt x="2643" y="3951"/>
                  <a:pt x="2648" y="3951"/>
                </a:cubicBezTo>
                <a:cubicBezTo>
                  <a:pt x="2754" y="4282"/>
                  <a:pt x="2881" y="4609"/>
                  <a:pt x="3031" y="4906"/>
                </a:cubicBezTo>
                <a:lnTo>
                  <a:pt x="1428" y="4906"/>
                </a:lnTo>
                <a:close/>
                <a:moveTo>
                  <a:pt x="2826" y="1788"/>
                </a:moveTo>
                <a:lnTo>
                  <a:pt x="2826" y="1713"/>
                </a:lnTo>
                <a:cubicBezTo>
                  <a:pt x="3061" y="1713"/>
                  <a:pt x="3253" y="1522"/>
                  <a:pt x="3253" y="1287"/>
                </a:cubicBezTo>
                <a:cubicBezTo>
                  <a:pt x="3253" y="1051"/>
                  <a:pt x="3061" y="860"/>
                  <a:pt x="2826" y="860"/>
                </a:cubicBezTo>
                <a:lnTo>
                  <a:pt x="2826" y="785"/>
                </a:lnTo>
                <a:cubicBezTo>
                  <a:pt x="3102" y="785"/>
                  <a:pt x="3327" y="1010"/>
                  <a:pt x="3327" y="1287"/>
                </a:cubicBezTo>
                <a:cubicBezTo>
                  <a:pt x="3327" y="1563"/>
                  <a:pt x="3102" y="1788"/>
                  <a:pt x="2826" y="1788"/>
                </a:cubicBezTo>
                <a:close/>
                <a:moveTo>
                  <a:pt x="3054" y="467"/>
                </a:moveTo>
                <a:lnTo>
                  <a:pt x="3054" y="393"/>
                </a:lnTo>
                <a:cubicBezTo>
                  <a:pt x="3556" y="393"/>
                  <a:pt x="3964" y="801"/>
                  <a:pt x="3964" y="1302"/>
                </a:cubicBezTo>
                <a:cubicBezTo>
                  <a:pt x="3964" y="1804"/>
                  <a:pt x="3556" y="2212"/>
                  <a:pt x="3054" y="2212"/>
                </a:cubicBezTo>
                <a:lnTo>
                  <a:pt x="3054" y="2137"/>
                </a:lnTo>
                <a:cubicBezTo>
                  <a:pt x="3515" y="2137"/>
                  <a:pt x="3889" y="1763"/>
                  <a:pt x="3889" y="1302"/>
                </a:cubicBezTo>
                <a:cubicBezTo>
                  <a:pt x="3889" y="842"/>
                  <a:pt x="3515" y="467"/>
                  <a:pt x="3054" y="467"/>
                </a:cubicBezTo>
                <a:close/>
                <a:moveTo>
                  <a:pt x="4548" y="1312"/>
                </a:moveTo>
                <a:cubicBezTo>
                  <a:pt x="4548" y="2035"/>
                  <a:pt x="3959" y="2623"/>
                  <a:pt x="3236" y="2623"/>
                </a:cubicBezTo>
                <a:lnTo>
                  <a:pt x="3236" y="2548"/>
                </a:lnTo>
                <a:cubicBezTo>
                  <a:pt x="3918" y="2548"/>
                  <a:pt x="4473" y="1994"/>
                  <a:pt x="4473" y="1312"/>
                </a:cubicBezTo>
                <a:cubicBezTo>
                  <a:pt x="4473" y="630"/>
                  <a:pt x="3918" y="75"/>
                  <a:pt x="3236" y="75"/>
                </a:cubicBezTo>
                <a:lnTo>
                  <a:pt x="3236" y="0"/>
                </a:lnTo>
                <a:cubicBezTo>
                  <a:pt x="3959" y="0"/>
                  <a:pt x="4548" y="588"/>
                  <a:pt x="4548" y="1312"/>
                </a:cubicBezTo>
                <a:close/>
                <a:moveTo>
                  <a:pt x="1295" y="1296"/>
                </a:moveTo>
                <a:cubicBezTo>
                  <a:pt x="1295" y="1531"/>
                  <a:pt x="1486" y="1722"/>
                  <a:pt x="1722" y="1722"/>
                </a:cubicBezTo>
                <a:lnTo>
                  <a:pt x="1722" y="1797"/>
                </a:lnTo>
                <a:cubicBezTo>
                  <a:pt x="1445" y="1797"/>
                  <a:pt x="1220" y="1572"/>
                  <a:pt x="1220" y="1296"/>
                </a:cubicBezTo>
                <a:cubicBezTo>
                  <a:pt x="1220" y="1019"/>
                  <a:pt x="1445" y="795"/>
                  <a:pt x="1722" y="795"/>
                </a:cubicBezTo>
                <a:lnTo>
                  <a:pt x="1722" y="869"/>
                </a:lnTo>
                <a:cubicBezTo>
                  <a:pt x="1486" y="869"/>
                  <a:pt x="1295" y="1061"/>
                  <a:pt x="1295" y="1296"/>
                </a:cubicBezTo>
                <a:close/>
                <a:moveTo>
                  <a:pt x="1493" y="402"/>
                </a:moveTo>
                <a:lnTo>
                  <a:pt x="1493" y="477"/>
                </a:lnTo>
                <a:cubicBezTo>
                  <a:pt x="1033" y="477"/>
                  <a:pt x="659" y="851"/>
                  <a:pt x="659" y="1312"/>
                </a:cubicBezTo>
                <a:cubicBezTo>
                  <a:pt x="659" y="1772"/>
                  <a:pt x="1033" y="2146"/>
                  <a:pt x="1493" y="2146"/>
                </a:cubicBezTo>
                <a:lnTo>
                  <a:pt x="1493" y="2221"/>
                </a:lnTo>
                <a:cubicBezTo>
                  <a:pt x="992" y="2221"/>
                  <a:pt x="584" y="1813"/>
                  <a:pt x="584" y="1312"/>
                </a:cubicBezTo>
                <a:cubicBezTo>
                  <a:pt x="584" y="810"/>
                  <a:pt x="992" y="402"/>
                  <a:pt x="1493" y="402"/>
                </a:cubicBezTo>
                <a:close/>
                <a:moveTo>
                  <a:pt x="1312" y="2632"/>
                </a:moveTo>
                <a:cubicBezTo>
                  <a:pt x="588" y="2632"/>
                  <a:pt x="0" y="2044"/>
                  <a:pt x="0" y="1321"/>
                </a:cubicBezTo>
                <a:cubicBezTo>
                  <a:pt x="0" y="598"/>
                  <a:pt x="588" y="9"/>
                  <a:pt x="1312" y="9"/>
                </a:cubicBezTo>
                <a:lnTo>
                  <a:pt x="1312" y="84"/>
                </a:lnTo>
                <a:cubicBezTo>
                  <a:pt x="630" y="84"/>
                  <a:pt x="75" y="639"/>
                  <a:pt x="75" y="1321"/>
                </a:cubicBezTo>
                <a:cubicBezTo>
                  <a:pt x="75" y="2003"/>
                  <a:pt x="630" y="2558"/>
                  <a:pt x="1312" y="2558"/>
                </a:cubicBezTo>
                <a:lnTo>
                  <a:pt x="1312" y="2632"/>
                </a:lnTo>
                <a:close/>
              </a:path>
            </a:pathLst>
          </a:custGeom>
          <a:solidFill>
            <a:schemeClr val="tx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620">
              <a:solidFill>
                <a:schemeClr val="tx1"/>
              </a:solidFill>
            </a:endParaRPr>
          </a:p>
        </p:txBody>
      </p:sp>
      <p:pic>
        <p:nvPicPr>
          <p:cNvPr id="42" name="图片 41"/>
          <p:cNvPicPr>
            <a:picLocks noChangeAspect="1"/>
          </p:cNvPicPr>
          <p:nvPr/>
        </p:nvPicPr>
        <p:blipFill>
          <a:blip r:embed="rId3" cstate="email"/>
          <a:stretch>
            <a:fillRect/>
          </a:stretch>
        </p:blipFill>
        <p:spPr>
          <a:xfrm flipH="1">
            <a:off x="6080125" y="4248150"/>
            <a:ext cx="375285" cy="221615"/>
          </a:xfrm>
          <a:prstGeom prst="rect">
            <a:avLst/>
          </a:prstGeom>
        </p:spPr>
      </p:pic>
      <p:sp>
        <p:nvSpPr>
          <p:cNvPr id="43" name="椭圆 42"/>
          <p:cNvSpPr/>
          <p:nvPr/>
        </p:nvSpPr>
        <p:spPr bwMode="auto">
          <a:xfrm>
            <a:off x="3590925" y="2696210"/>
            <a:ext cx="4471670" cy="3056255"/>
          </a:xfrm>
          <a:prstGeom prst="ellipse">
            <a:avLst/>
          </a:prstGeom>
          <a:solidFill>
            <a:schemeClr val="lt1">
              <a:alpha val="0"/>
            </a:schemeClr>
          </a:solidFill>
          <a:ln w="22225">
            <a:solidFill>
              <a:schemeClr val="tx1"/>
            </a:solidFill>
            <a:prstDash val="lgDash"/>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82376" tIns="41188" rIns="82376" bIns="41188" numCol="1" rtlCol="0" anchor="t" anchorCtr="0" compatLnSpc="1"/>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defTabSz="1097915" fontAlgn="base">
              <a:spcBef>
                <a:spcPct val="0"/>
              </a:spcBef>
              <a:spcAft>
                <a:spcPct val="0"/>
              </a:spcAft>
            </a:pPr>
            <a:endParaRPr lang="zh-CN" altLang="en-US" sz="1620">
              <a:solidFill>
                <a:schemeClr val="tx1"/>
              </a:solidFill>
              <a:latin typeface="Arial" panose="020B0604020202020204" pitchFamily="34" charset="0"/>
              <a:ea typeface="宋体" panose="02010600030101010101" pitchFamily="2" charset="-122"/>
            </a:endParaRPr>
          </a:p>
        </p:txBody>
      </p:sp>
      <p:cxnSp>
        <p:nvCxnSpPr>
          <p:cNvPr id="44" name="直接连接符 43"/>
          <p:cNvCxnSpPr>
            <a:stCxn id="47" idx="8"/>
            <a:endCxn id="33" idx="1"/>
          </p:cNvCxnSpPr>
          <p:nvPr/>
        </p:nvCxnSpPr>
        <p:spPr bwMode="auto">
          <a:xfrm flipV="1">
            <a:off x="6638925" y="5610860"/>
            <a:ext cx="2524760" cy="13970"/>
          </a:xfrm>
          <a:prstGeom prst="line">
            <a:avLst/>
          </a:prstGeom>
          <a:ln w="25400">
            <a:solidFill>
              <a:schemeClr val="accent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45" name="circle-outline-with-huge-dot-at-the-center_38311"/>
          <p:cNvSpPr>
            <a:spLocks noChangeAspect="1"/>
          </p:cNvSpPr>
          <p:nvPr/>
        </p:nvSpPr>
        <p:spPr bwMode="auto">
          <a:xfrm>
            <a:off x="5180965" y="2611755"/>
            <a:ext cx="202565" cy="198120"/>
          </a:xfrm>
          <a:custGeom>
            <a:avLst/>
            <a:gdLst>
              <a:gd name="T0" fmla="*/ 196 w 391"/>
              <a:gd name="T1" fmla="*/ 0 h 391"/>
              <a:gd name="T2" fmla="*/ 0 w 391"/>
              <a:gd name="T3" fmla="*/ 196 h 391"/>
              <a:gd name="T4" fmla="*/ 196 w 391"/>
              <a:gd name="T5" fmla="*/ 391 h 391"/>
              <a:gd name="T6" fmla="*/ 391 w 391"/>
              <a:gd name="T7" fmla="*/ 196 h 391"/>
              <a:gd name="T8" fmla="*/ 196 w 391"/>
              <a:gd name="T9" fmla="*/ 0 h 391"/>
              <a:gd name="T10" fmla="*/ 196 w 391"/>
              <a:gd name="T11" fmla="*/ 338 h 391"/>
              <a:gd name="T12" fmla="*/ 53 w 391"/>
              <a:gd name="T13" fmla="*/ 196 h 391"/>
              <a:gd name="T14" fmla="*/ 196 w 391"/>
              <a:gd name="T15" fmla="*/ 53 h 391"/>
              <a:gd name="T16" fmla="*/ 338 w 391"/>
              <a:gd name="T17" fmla="*/ 196 h 391"/>
              <a:gd name="T18" fmla="*/ 196 w 391"/>
              <a:gd name="T19" fmla="*/ 338 h 391"/>
              <a:gd name="T20" fmla="*/ 258 w 391"/>
              <a:gd name="T21" fmla="*/ 196 h 391"/>
              <a:gd name="T22" fmla="*/ 196 w 391"/>
              <a:gd name="T23" fmla="*/ 258 h 391"/>
              <a:gd name="T24" fmla="*/ 133 w 391"/>
              <a:gd name="T25" fmla="*/ 196 h 391"/>
              <a:gd name="T26" fmla="*/ 196 w 391"/>
              <a:gd name="T27" fmla="*/ 133 h 391"/>
              <a:gd name="T28" fmla="*/ 258 w 391"/>
              <a:gd name="T29" fmla="*/ 196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1" h="391">
                <a:moveTo>
                  <a:pt x="196" y="0"/>
                </a:moveTo>
                <a:cubicBezTo>
                  <a:pt x="88" y="0"/>
                  <a:pt x="0" y="88"/>
                  <a:pt x="0" y="196"/>
                </a:cubicBezTo>
                <a:cubicBezTo>
                  <a:pt x="0" y="303"/>
                  <a:pt x="88" y="391"/>
                  <a:pt x="196" y="391"/>
                </a:cubicBezTo>
                <a:cubicBezTo>
                  <a:pt x="303" y="391"/>
                  <a:pt x="391" y="303"/>
                  <a:pt x="391" y="196"/>
                </a:cubicBezTo>
                <a:cubicBezTo>
                  <a:pt x="391" y="88"/>
                  <a:pt x="303" y="0"/>
                  <a:pt x="196" y="0"/>
                </a:cubicBezTo>
                <a:close/>
                <a:moveTo>
                  <a:pt x="196" y="338"/>
                </a:moveTo>
                <a:cubicBezTo>
                  <a:pt x="117" y="338"/>
                  <a:pt x="53" y="274"/>
                  <a:pt x="53" y="196"/>
                </a:cubicBezTo>
                <a:cubicBezTo>
                  <a:pt x="53" y="117"/>
                  <a:pt x="117" y="53"/>
                  <a:pt x="196" y="53"/>
                </a:cubicBezTo>
                <a:cubicBezTo>
                  <a:pt x="274" y="53"/>
                  <a:pt x="338" y="117"/>
                  <a:pt x="338" y="196"/>
                </a:cubicBezTo>
                <a:cubicBezTo>
                  <a:pt x="338" y="274"/>
                  <a:pt x="274" y="338"/>
                  <a:pt x="196" y="338"/>
                </a:cubicBezTo>
                <a:close/>
                <a:moveTo>
                  <a:pt x="258" y="196"/>
                </a:moveTo>
                <a:cubicBezTo>
                  <a:pt x="258" y="230"/>
                  <a:pt x="230" y="258"/>
                  <a:pt x="196" y="258"/>
                </a:cubicBezTo>
                <a:cubicBezTo>
                  <a:pt x="161" y="258"/>
                  <a:pt x="133" y="230"/>
                  <a:pt x="133" y="196"/>
                </a:cubicBezTo>
                <a:cubicBezTo>
                  <a:pt x="133" y="161"/>
                  <a:pt x="161" y="133"/>
                  <a:pt x="196" y="133"/>
                </a:cubicBezTo>
                <a:cubicBezTo>
                  <a:pt x="230" y="133"/>
                  <a:pt x="258" y="161"/>
                  <a:pt x="258" y="196"/>
                </a:cubicBezTo>
                <a:close/>
              </a:path>
            </a:pathLst>
          </a:custGeom>
          <a:solidFill>
            <a:schemeClr val="accent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620">
              <a:solidFill>
                <a:schemeClr val="tx1"/>
              </a:solidFill>
            </a:endParaRPr>
          </a:p>
        </p:txBody>
      </p:sp>
      <p:sp>
        <p:nvSpPr>
          <p:cNvPr id="47" name="circle-outline-with-huge-dot-at-the-center_38311"/>
          <p:cNvSpPr>
            <a:spLocks noChangeAspect="1"/>
          </p:cNvSpPr>
          <p:nvPr/>
        </p:nvSpPr>
        <p:spPr bwMode="auto">
          <a:xfrm>
            <a:off x="6463665" y="5525770"/>
            <a:ext cx="202565" cy="198120"/>
          </a:xfrm>
          <a:custGeom>
            <a:avLst/>
            <a:gdLst>
              <a:gd name="T0" fmla="*/ 196 w 391"/>
              <a:gd name="T1" fmla="*/ 0 h 391"/>
              <a:gd name="T2" fmla="*/ 0 w 391"/>
              <a:gd name="T3" fmla="*/ 196 h 391"/>
              <a:gd name="T4" fmla="*/ 196 w 391"/>
              <a:gd name="T5" fmla="*/ 391 h 391"/>
              <a:gd name="T6" fmla="*/ 391 w 391"/>
              <a:gd name="T7" fmla="*/ 196 h 391"/>
              <a:gd name="T8" fmla="*/ 196 w 391"/>
              <a:gd name="T9" fmla="*/ 0 h 391"/>
              <a:gd name="T10" fmla="*/ 196 w 391"/>
              <a:gd name="T11" fmla="*/ 338 h 391"/>
              <a:gd name="T12" fmla="*/ 53 w 391"/>
              <a:gd name="T13" fmla="*/ 196 h 391"/>
              <a:gd name="T14" fmla="*/ 196 w 391"/>
              <a:gd name="T15" fmla="*/ 53 h 391"/>
              <a:gd name="T16" fmla="*/ 338 w 391"/>
              <a:gd name="T17" fmla="*/ 196 h 391"/>
              <a:gd name="T18" fmla="*/ 196 w 391"/>
              <a:gd name="T19" fmla="*/ 338 h 391"/>
              <a:gd name="T20" fmla="*/ 258 w 391"/>
              <a:gd name="T21" fmla="*/ 196 h 391"/>
              <a:gd name="T22" fmla="*/ 196 w 391"/>
              <a:gd name="T23" fmla="*/ 258 h 391"/>
              <a:gd name="T24" fmla="*/ 133 w 391"/>
              <a:gd name="T25" fmla="*/ 196 h 391"/>
              <a:gd name="T26" fmla="*/ 196 w 391"/>
              <a:gd name="T27" fmla="*/ 133 h 391"/>
              <a:gd name="T28" fmla="*/ 258 w 391"/>
              <a:gd name="T29" fmla="*/ 196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1" h="391">
                <a:moveTo>
                  <a:pt x="196" y="0"/>
                </a:moveTo>
                <a:cubicBezTo>
                  <a:pt x="88" y="0"/>
                  <a:pt x="0" y="88"/>
                  <a:pt x="0" y="196"/>
                </a:cubicBezTo>
                <a:cubicBezTo>
                  <a:pt x="0" y="303"/>
                  <a:pt x="88" y="391"/>
                  <a:pt x="196" y="391"/>
                </a:cubicBezTo>
                <a:cubicBezTo>
                  <a:pt x="303" y="391"/>
                  <a:pt x="391" y="303"/>
                  <a:pt x="391" y="196"/>
                </a:cubicBezTo>
                <a:cubicBezTo>
                  <a:pt x="391" y="88"/>
                  <a:pt x="303" y="0"/>
                  <a:pt x="196" y="0"/>
                </a:cubicBezTo>
                <a:close/>
                <a:moveTo>
                  <a:pt x="196" y="338"/>
                </a:moveTo>
                <a:cubicBezTo>
                  <a:pt x="117" y="338"/>
                  <a:pt x="53" y="274"/>
                  <a:pt x="53" y="196"/>
                </a:cubicBezTo>
                <a:cubicBezTo>
                  <a:pt x="53" y="117"/>
                  <a:pt x="117" y="53"/>
                  <a:pt x="196" y="53"/>
                </a:cubicBezTo>
                <a:cubicBezTo>
                  <a:pt x="274" y="53"/>
                  <a:pt x="338" y="117"/>
                  <a:pt x="338" y="196"/>
                </a:cubicBezTo>
                <a:cubicBezTo>
                  <a:pt x="338" y="274"/>
                  <a:pt x="274" y="338"/>
                  <a:pt x="196" y="338"/>
                </a:cubicBezTo>
                <a:close/>
                <a:moveTo>
                  <a:pt x="258" y="196"/>
                </a:moveTo>
                <a:cubicBezTo>
                  <a:pt x="258" y="230"/>
                  <a:pt x="230" y="258"/>
                  <a:pt x="196" y="258"/>
                </a:cubicBezTo>
                <a:cubicBezTo>
                  <a:pt x="161" y="258"/>
                  <a:pt x="133" y="230"/>
                  <a:pt x="133" y="196"/>
                </a:cubicBezTo>
                <a:cubicBezTo>
                  <a:pt x="133" y="161"/>
                  <a:pt x="161" y="133"/>
                  <a:pt x="196" y="133"/>
                </a:cubicBezTo>
                <a:cubicBezTo>
                  <a:pt x="230" y="133"/>
                  <a:pt x="258" y="161"/>
                  <a:pt x="258" y="196"/>
                </a:cubicBezTo>
                <a:close/>
              </a:path>
            </a:pathLst>
          </a:custGeom>
          <a:solidFill>
            <a:schemeClr val="accent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620">
              <a:solidFill>
                <a:schemeClr val="tx1"/>
              </a:solidFill>
            </a:endParaRPr>
          </a:p>
        </p:txBody>
      </p:sp>
      <p:pic>
        <p:nvPicPr>
          <p:cNvPr id="61" name="图片 60"/>
          <p:cNvPicPr>
            <a:picLocks noChangeAspect="1"/>
          </p:cNvPicPr>
          <p:nvPr/>
        </p:nvPicPr>
        <p:blipFill>
          <a:blip r:embed="rId3" cstate="email"/>
          <a:stretch>
            <a:fillRect/>
          </a:stretch>
        </p:blipFill>
        <p:spPr>
          <a:xfrm flipH="1">
            <a:off x="6606540" y="4263390"/>
            <a:ext cx="375285" cy="221615"/>
          </a:xfrm>
          <a:prstGeom prst="rect">
            <a:avLst/>
          </a:prstGeom>
        </p:spPr>
      </p:pic>
      <p:sp>
        <p:nvSpPr>
          <p:cNvPr id="63" name="矩形 62"/>
          <p:cNvSpPr/>
          <p:nvPr/>
        </p:nvSpPr>
        <p:spPr>
          <a:xfrm>
            <a:off x="4524375" y="3775075"/>
            <a:ext cx="1956435" cy="28448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260" b="1" kern="100" dirty="0" err="1">
                <a:solidFill>
                  <a:schemeClr val="tx1"/>
                </a:solidFill>
                <a:latin typeface="Times New Roman" panose="02020603050405020304" pitchFamily="18" charset="0"/>
              </a:rPr>
              <a:t>WIFI</a:t>
            </a:r>
            <a:r>
              <a:rPr lang="en-US" altLang="zh-CN" sz="1260" b="1" kern="100" dirty="0">
                <a:solidFill>
                  <a:schemeClr val="tx1"/>
                </a:solidFill>
                <a:latin typeface="Times New Roman" panose="02020603050405020304" pitchFamily="18" charset="0"/>
              </a:rPr>
              <a:t>-</a:t>
            </a:r>
            <a:r>
              <a:rPr lang="en-US" altLang="zh-CN" sz="1260" b="1" kern="100" dirty="0" err="1">
                <a:solidFill>
                  <a:schemeClr val="tx1"/>
                </a:solidFill>
                <a:latin typeface="Times New Roman" panose="02020603050405020304" pitchFamily="18" charset="0"/>
              </a:rPr>
              <a:t>-LTE</a:t>
            </a:r>
            <a:r>
              <a:rPr lang="zh-CN" altLang="en-US" sz="1260" b="1" kern="100" dirty="0">
                <a:solidFill>
                  <a:schemeClr val="tx1"/>
                </a:solidFill>
                <a:latin typeface="Times New Roman" panose="02020603050405020304" pitchFamily="18" charset="0"/>
              </a:rPr>
              <a:t>多模通信</a:t>
            </a:r>
            <a:endParaRPr lang="zh-CN" altLang="en-US" sz="1260" b="1" kern="100" dirty="0">
              <a:solidFill>
                <a:schemeClr val="tx1"/>
              </a:solidFill>
              <a:latin typeface="Times New Roman" panose="02020603050405020304" pitchFamily="18" charset="0"/>
            </a:endParaRPr>
          </a:p>
        </p:txBody>
      </p:sp>
      <p:sp>
        <p:nvSpPr>
          <p:cNvPr id="64" name="文本框 56"/>
          <p:cNvSpPr txBox="1"/>
          <p:nvPr/>
        </p:nvSpPr>
        <p:spPr>
          <a:xfrm>
            <a:off x="831679" y="5057873"/>
            <a:ext cx="1408430" cy="3077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buFont typeface="Wingdings" panose="05000000000000000000" pitchFamily="2" charset="2"/>
              <a:buNone/>
            </a:pPr>
            <a:r>
              <a:rPr lang="zh-CN" altLang="en-US" sz="1400" dirty="0">
                <a:solidFill>
                  <a:schemeClr val="tx1"/>
                </a:solidFill>
                <a:latin typeface="+mj-ea"/>
                <a:ea typeface="+mj-ea"/>
              </a:rPr>
              <a:t>环境感知</a:t>
            </a:r>
            <a:endParaRPr lang="zh-CN" altLang="en-US" sz="1400" dirty="0">
              <a:solidFill>
                <a:schemeClr val="tx1"/>
              </a:solidFill>
              <a:latin typeface="+mj-ea"/>
              <a:ea typeface="+mj-ea"/>
            </a:endParaRPr>
          </a:p>
        </p:txBody>
      </p:sp>
      <p:sp>
        <p:nvSpPr>
          <p:cNvPr id="65" name="文本框 59"/>
          <p:cNvSpPr txBox="1"/>
          <p:nvPr/>
        </p:nvSpPr>
        <p:spPr>
          <a:xfrm>
            <a:off x="830708" y="5470941"/>
            <a:ext cx="1539875" cy="3077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buFont typeface="Wingdings" panose="05000000000000000000" pitchFamily="2" charset="2"/>
              <a:buNone/>
            </a:pPr>
            <a:r>
              <a:rPr lang="zh-CN" altLang="en-US" sz="1400" dirty="0">
                <a:solidFill>
                  <a:schemeClr val="tx1"/>
                </a:solidFill>
                <a:latin typeface="+mj-ea"/>
                <a:ea typeface="+mj-ea"/>
              </a:rPr>
              <a:t>决策规划</a:t>
            </a:r>
            <a:endParaRPr lang="zh-CN" altLang="en-US" sz="1400" dirty="0">
              <a:solidFill>
                <a:schemeClr val="tx1"/>
              </a:solidFill>
              <a:latin typeface="+mj-ea"/>
              <a:ea typeface="+mj-ea"/>
            </a:endParaRPr>
          </a:p>
        </p:txBody>
      </p:sp>
      <p:sp>
        <p:nvSpPr>
          <p:cNvPr id="66" name="文本框 61"/>
          <p:cNvSpPr txBox="1"/>
          <p:nvPr/>
        </p:nvSpPr>
        <p:spPr>
          <a:xfrm>
            <a:off x="1965965" y="5061233"/>
            <a:ext cx="1540510" cy="3077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buFont typeface="Wingdings" panose="05000000000000000000" pitchFamily="2" charset="2"/>
              <a:buNone/>
            </a:pPr>
            <a:r>
              <a:rPr lang="zh-CN" altLang="en-US" sz="1400" dirty="0">
                <a:solidFill>
                  <a:schemeClr val="tx1"/>
                </a:solidFill>
                <a:latin typeface="+mj-ea"/>
                <a:ea typeface="+mj-ea"/>
              </a:rPr>
              <a:t>车辆控制</a:t>
            </a:r>
            <a:endParaRPr lang="zh-CN" altLang="en-US" sz="1400" dirty="0">
              <a:solidFill>
                <a:schemeClr val="tx1"/>
              </a:solidFill>
              <a:latin typeface="+mj-ea"/>
              <a:ea typeface="+mj-ea"/>
            </a:endParaRPr>
          </a:p>
        </p:txBody>
      </p:sp>
      <p:sp>
        <p:nvSpPr>
          <p:cNvPr id="68" name="文本框 62"/>
          <p:cNvSpPr txBox="1"/>
          <p:nvPr/>
        </p:nvSpPr>
        <p:spPr>
          <a:xfrm>
            <a:off x="1942465" y="5449382"/>
            <a:ext cx="2623820"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buFont typeface="Wingdings" panose="05000000000000000000" pitchFamily="2" charset="2"/>
              <a:buNone/>
            </a:pPr>
            <a:r>
              <a:rPr lang="zh-CN" altLang="en-US" sz="1400" dirty="0">
                <a:solidFill>
                  <a:schemeClr val="tx1"/>
                </a:solidFill>
                <a:latin typeface="+mj-ea"/>
                <a:ea typeface="+mj-ea"/>
              </a:rPr>
              <a:t>数据记录与</a:t>
            </a:r>
            <a:endParaRPr lang="zh-CN" altLang="en-US" sz="1400" dirty="0">
              <a:solidFill>
                <a:schemeClr val="tx1"/>
              </a:solidFill>
              <a:latin typeface="+mj-ea"/>
              <a:ea typeface="+mj-ea"/>
            </a:endParaRPr>
          </a:p>
          <a:p>
            <a:pPr indent="0">
              <a:buFont typeface="Wingdings" panose="05000000000000000000" pitchFamily="2" charset="2"/>
              <a:buNone/>
            </a:pPr>
            <a:r>
              <a:rPr lang="zh-CN" altLang="en-US" sz="1400" dirty="0">
                <a:solidFill>
                  <a:schemeClr val="tx1"/>
                </a:solidFill>
                <a:latin typeface="+mj-ea"/>
                <a:ea typeface="+mj-ea"/>
              </a:rPr>
              <a:t>故障自诊断</a:t>
            </a:r>
            <a:endParaRPr lang="zh-CN" altLang="en-US" sz="1400" dirty="0">
              <a:solidFill>
                <a:schemeClr val="tx1"/>
              </a:solidFill>
              <a:latin typeface="+mj-ea"/>
              <a:ea typeface="+mj-ea"/>
            </a:endParaRPr>
          </a:p>
        </p:txBody>
      </p:sp>
      <p:pic>
        <p:nvPicPr>
          <p:cNvPr id="69" name="图片 68"/>
          <p:cNvPicPr>
            <a:picLocks noChangeAspect="1"/>
          </p:cNvPicPr>
          <p:nvPr/>
        </p:nvPicPr>
        <p:blipFill>
          <a:blip r:embed="rId4" cstate="email"/>
          <a:stretch>
            <a:fillRect/>
          </a:stretch>
        </p:blipFill>
        <p:spPr>
          <a:xfrm>
            <a:off x="966470" y="3932555"/>
            <a:ext cx="1743710" cy="925195"/>
          </a:xfrm>
          <a:prstGeom prst="rect">
            <a:avLst/>
          </a:prstGeom>
        </p:spPr>
      </p:pic>
      <p:pic>
        <p:nvPicPr>
          <p:cNvPr id="70" name="图片 69" descr="小卡车.png"/>
          <p:cNvPicPr>
            <a:picLocks noChangeAspect="1"/>
          </p:cNvPicPr>
          <p:nvPr/>
        </p:nvPicPr>
        <p:blipFill>
          <a:blip r:embed="rId5"/>
          <a:stretch>
            <a:fillRect/>
          </a:stretch>
        </p:blipFill>
        <p:spPr>
          <a:xfrm>
            <a:off x="4331335" y="5100955"/>
            <a:ext cx="312420" cy="221615"/>
          </a:xfrm>
          <a:prstGeom prst="rect">
            <a:avLst/>
          </a:prstGeom>
        </p:spPr>
      </p:pic>
      <p:pic>
        <p:nvPicPr>
          <p:cNvPr id="71" name="图片 70" descr="小卡车.png"/>
          <p:cNvPicPr>
            <a:picLocks noChangeAspect="1"/>
          </p:cNvPicPr>
          <p:nvPr/>
        </p:nvPicPr>
        <p:blipFill>
          <a:blip r:embed="rId5"/>
          <a:stretch>
            <a:fillRect/>
          </a:stretch>
        </p:blipFill>
        <p:spPr>
          <a:xfrm>
            <a:off x="5177790" y="4663440"/>
            <a:ext cx="312420" cy="221615"/>
          </a:xfrm>
          <a:prstGeom prst="rect">
            <a:avLst/>
          </a:prstGeom>
        </p:spPr>
      </p:pic>
      <p:pic>
        <p:nvPicPr>
          <p:cNvPr id="72" name="图片 71" descr="小卡车.png"/>
          <p:cNvPicPr>
            <a:picLocks noChangeAspect="1"/>
          </p:cNvPicPr>
          <p:nvPr/>
        </p:nvPicPr>
        <p:blipFill>
          <a:blip r:embed="rId5"/>
          <a:stretch>
            <a:fillRect/>
          </a:stretch>
        </p:blipFill>
        <p:spPr>
          <a:xfrm>
            <a:off x="4791075" y="4848225"/>
            <a:ext cx="312420" cy="221615"/>
          </a:xfrm>
          <a:prstGeom prst="rect">
            <a:avLst/>
          </a:prstGeom>
        </p:spPr>
      </p:pic>
      <p:sp>
        <p:nvSpPr>
          <p:cNvPr id="73" name="circle-outline-with-huge-dot-at-the-center_38311"/>
          <p:cNvSpPr>
            <a:spLocks noChangeAspect="1"/>
          </p:cNvSpPr>
          <p:nvPr/>
        </p:nvSpPr>
        <p:spPr bwMode="auto">
          <a:xfrm>
            <a:off x="4131945" y="5203190"/>
            <a:ext cx="202565" cy="198120"/>
          </a:xfrm>
          <a:custGeom>
            <a:avLst/>
            <a:gdLst>
              <a:gd name="T0" fmla="*/ 196 w 391"/>
              <a:gd name="T1" fmla="*/ 0 h 391"/>
              <a:gd name="T2" fmla="*/ 0 w 391"/>
              <a:gd name="T3" fmla="*/ 196 h 391"/>
              <a:gd name="T4" fmla="*/ 196 w 391"/>
              <a:gd name="T5" fmla="*/ 391 h 391"/>
              <a:gd name="T6" fmla="*/ 391 w 391"/>
              <a:gd name="T7" fmla="*/ 196 h 391"/>
              <a:gd name="T8" fmla="*/ 196 w 391"/>
              <a:gd name="T9" fmla="*/ 0 h 391"/>
              <a:gd name="T10" fmla="*/ 196 w 391"/>
              <a:gd name="T11" fmla="*/ 338 h 391"/>
              <a:gd name="T12" fmla="*/ 53 w 391"/>
              <a:gd name="T13" fmla="*/ 196 h 391"/>
              <a:gd name="T14" fmla="*/ 196 w 391"/>
              <a:gd name="T15" fmla="*/ 53 h 391"/>
              <a:gd name="T16" fmla="*/ 338 w 391"/>
              <a:gd name="T17" fmla="*/ 196 h 391"/>
              <a:gd name="T18" fmla="*/ 196 w 391"/>
              <a:gd name="T19" fmla="*/ 338 h 391"/>
              <a:gd name="T20" fmla="*/ 258 w 391"/>
              <a:gd name="T21" fmla="*/ 196 h 391"/>
              <a:gd name="T22" fmla="*/ 196 w 391"/>
              <a:gd name="T23" fmla="*/ 258 h 391"/>
              <a:gd name="T24" fmla="*/ 133 w 391"/>
              <a:gd name="T25" fmla="*/ 196 h 391"/>
              <a:gd name="T26" fmla="*/ 196 w 391"/>
              <a:gd name="T27" fmla="*/ 133 h 391"/>
              <a:gd name="T28" fmla="*/ 258 w 391"/>
              <a:gd name="T29" fmla="*/ 196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1" h="391">
                <a:moveTo>
                  <a:pt x="196" y="0"/>
                </a:moveTo>
                <a:cubicBezTo>
                  <a:pt x="88" y="0"/>
                  <a:pt x="0" y="88"/>
                  <a:pt x="0" y="196"/>
                </a:cubicBezTo>
                <a:cubicBezTo>
                  <a:pt x="0" y="303"/>
                  <a:pt x="88" y="391"/>
                  <a:pt x="196" y="391"/>
                </a:cubicBezTo>
                <a:cubicBezTo>
                  <a:pt x="303" y="391"/>
                  <a:pt x="391" y="303"/>
                  <a:pt x="391" y="196"/>
                </a:cubicBezTo>
                <a:cubicBezTo>
                  <a:pt x="391" y="88"/>
                  <a:pt x="303" y="0"/>
                  <a:pt x="196" y="0"/>
                </a:cubicBezTo>
                <a:close/>
                <a:moveTo>
                  <a:pt x="196" y="338"/>
                </a:moveTo>
                <a:cubicBezTo>
                  <a:pt x="117" y="338"/>
                  <a:pt x="53" y="274"/>
                  <a:pt x="53" y="196"/>
                </a:cubicBezTo>
                <a:cubicBezTo>
                  <a:pt x="53" y="117"/>
                  <a:pt x="117" y="53"/>
                  <a:pt x="196" y="53"/>
                </a:cubicBezTo>
                <a:cubicBezTo>
                  <a:pt x="274" y="53"/>
                  <a:pt x="338" y="117"/>
                  <a:pt x="338" y="196"/>
                </a:cubicBezTo>
                <a:cubicBezTo>
                  <a:pt x="338" y="274"/>
                  <a:pt x="274" y="338"/>
                  <a:pt x="196" y="338"/>
                </a:cubicBezTo>
                <a:close/>
                <a:moveTo>
                  <a:pt x="258" y="196"/>
                </a:moveTo>
                <a:cubicBezTo>
                  <a:pt x="258" y="230"/>
                  <a:pt x="230" y="258"/>
                  <a:pt x="196" y="258"/>
                </a:cubicBezTo>
                <a:cubicBezTo>
                  <a:pt x="161" y="258"/>
                  <a:pt x="133" y="230"/>
                  <a:pt x="133" y="196"/>
                </a:cubicBezTo>
                <a:cubicBezTo>
                  <a:pt x="133" y="161"/>
                  <a:pt x="161" y="133"/>
                  <a:pt x="196" y="133"/>
                </a:cubicBezTo>
                <a:cubicBezTo>
                  <a:pt x="230" y="133"/>
                  <a:pt x="258" y="161"/>
                  <a:pt x="258" y="196"/>
                </a:cubicBezTo>
                <a:close/>
              </a:path>
            </a:pathLst>
          </a:custGeom>
          <a:solidFill>
            <a:schemeClr val="accent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620">
              <a:solidFill>
                <a:schemeClr val="tx1"/>
              </a:solidFill>
            </a:endParaRPr>
          </a:p>
        </p:txBody>
      </p:sp>
      <p:sp>
        <p:nvSpPr>
          <p:cNvPr id="55" name="矩形 54"/>
          <p:cNvSpPr/>
          <p:nvPr/>
        </p:nvSpPr>
        <p:spPr>
          <a:xfrm>
            <a:off x="675006" y="958850"/>
            <a:ext cx="2035174" cy="424180"/>
          </a:xfrm>
          <a:prstGeom prst="rect">
            <a:avLst/>
          </a:prstGeom>
          <a:solidFill>
            <a:schemeClr val="accent1"/>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bg1"/>
              </a:solidFill>
              <a:effectLst/>
              <a:latin typeface="Arial" panose="020B0604020202020204" pitchFamily="34" charset="0"/>
              <a:ea typeface="黑体" panose="02010609060101010101" pitchFamily="49" charset="-122"/>
            </a:endParaRPr>
          </a:p>
        </p:txBody>
      </p:sp>
      <p:sp>
        <p:nvSpPr>
          <p:cNvPr id="8" name="标题 7"/>
          <p:cNvSpPr>
            <a:spLocks noGrp="1"/>
          </p:cNvSpPr>
          <p:nvPr>
            <p:ph type="title"/>
          </p:nvPr>
        </p:nvSpPr>
        <p:spPr/>
        <p:txBody>
          <a:bodyPr/>
          <a:lstStyle/>
          <a:p>
            <a:r>
              <a:rPr lang="zh-CN" dirty="0">
                <a:solidFill>
                  <a:srgbClr val="C00000"/>
                </a:solidFill>
                <a:sym typeface="+mn-ea"/>
              </a:rPr>
              <a:t>五</a:t>
            </a:r>
            <a:r>
              <a:rPr dirty="0">
                <a:solidFill>
                  <a:srgbClr val="C00000"/>
                </a:solidFill>
                <a:sym typeface="+mn-ea"/>
              </a:rPr>
              <a:t> </a:t>
            </a:r>
            <a:r>
              <a:rPr lang="en-US" dirty="0">
                <a:solidFill>
                  <a:srgbClr val="C00000"/>
                </a:solidFill>
                <a:sym typeface="+mn-ea"/>
              </a:rPr>
              <a:t>| </a:t>
            </a:r>
            <a:r>
              <a:rPr lang="zh-CN" dirty="0">
                <a:solidFill>
                  <a:srgbClr val="C00000"/>
                </a:solidFill>
                <a:sym typeface="+mn-ea"/>
              </a:rPr>
              <a:t>在研技术</a:t>
            </a:r>
            <a:r>
              <a:rPr lang="zh-CN" altLang="en-US" dirty="0">
                <a:solidFill>
                  <a:srgbClr val="C00000"/>
                </a:solidFill>
              </a:rPr>
              <a:t> </a:t>
            </a:r>
            <a:endParaRPr lang="zh-CN" altLang="en-US" dirty="0">
              <a:solidFill>
                <a:srgbClr val="C00000"/>
              </a:solidFill>
            </a:endParaRPr>
          </a:p>
        </p:txBody>
      </p:sp>
      <p:sp>
        <p:nvSpPr>
          <p:cNvPr id="3" name="文本框 2"/>
          <p:cNvSpPr txBox="1"/>
          <p:nvPr/>
        </p:nvSpPr>
        <p:spPr>
          <a:xfrm>
            <a:off x="1778000" y="878205"/>
            <a:ext cx="309880" cy="506730"/>
          </a:xfrm>
          <a:prstGeom prst="rect">
            <a:avLst/>
          </a:prstGeom>
          <a:noFill/>
        </p:spPr>
        <p:txBody>
          <a:bodyPr wrap="none" rtlCol="0" anchor="t">
            <a:spAutoFit/>
          </a:bodyPr>
          <a:lstStyle/>
          <a:p>
            <a:pPr algn="just">
              <a:lnSpc>
                <a:spcPct val="150000"/>
              </a:lnSpc>
            </a:pPr>
            <a:endParaRPr lang="zh-CN" altLang="en-US"/>
          </a:p>
        </p:txBody>
      </p:sp>
      <p:sp>
        <p:nvSpPr>
          <p:cNvPr id="34" name="页脚占位符 33"/>
          <p:cNvSpPr>
            <a:spLocks noGrp="1"/>
          </p:cNvSpPr>
          <p:nvPr>
            <p:ph type="ftr" sz="quarter" idx="11"/>
          </p:nvPr>
        </p:nvSpPr>
        <p:spPr/>
        <p:txBody>
          <a:bodyPr/>
          <a:lstStyle/>
          <a:p>
            <a:r>
              <a:rPr lang="zh-CN" altLang="en-US" smtClean="0"/>
              <a:t>中国中车股份有限公司 版权所有 </a:t>
            </a:r>
            <a:r>
              <a:rPr lang="en-US" altLang="zh-CN" smtClean="0"/>
              <a:t>2015</a:t>
            </a:r>
            <a:endParaRPr lang="zh-CN" altLang="en-US"/>
          </a:p>
        </p:txBody>
      </p:sp>
      <p:sp>
        <p:nvSpPr>
          <p:cNvPr id="35" name="灯片编号占位符 34"/>
          <p:cNvSpPr>
            <a:spLocks noGrp="1"/>
          </p:cNvSpPr>
          <p:nvPr>
            <p:ph type="sldNum" sz="quarter" idx="12"/>
          </p:nvPr>
        </p:nvSpPr>
        <p:spPr/>
        <p:txBody>
          <a:bodyPr/>
          <a:lstStyle/>
          <a:p>
            <a:fld id="{6B8E27FD-115D-4720-AE9C-63133A02825A}" type="slidenum">
              <a:rPr lang="zh-CN" altLang="en-US" smtClean="0"/>
            </a:fld>
            <a:endParaRPr lang="zh-CN" altLang="en-US" dirty="0"/>
          </a:p>
        </p:txBody>
      </p:sp>
      <p:sp>
        <p:nvSpPr>
          <p:cNvPr id="11" name="文本框 10"/>
          <p:cNvSpPr txBox="1"/>
          <p:nvPr/>
        </p:nvSpPr>
        <p:spPr>
          <a:xfrm>
            <a:off x="1778000" y="878205"/>
            <a:ext cx="309880" cy="506730"/>
          </a:xfrm>
          <a:prstGeom prst="rect">
            <a:avLst/>
          </a:prstGeom>
          <a:noFill/>
        </p:spPr>
        <p:txBody>
          <a:bodyPr wrap="none" rtlCol="0" anchor="t">
            <a:spAutoFit/>
          </a:bodyPr>
          <a:lstStyle/>
          <a:p>
            <a:pPr algn="just">
              <a:lnSpc>
                <a:spcPct val="150000"/>
              </a:lnSpc>
            </a:pPr>
            <a:endParaRPr lang="zh-CN" altLang="en-US"/>
          </a:p>
        </p:txBody>
      </p:sp>
      <p:sp>
        <p:nvSpPr>
          <p:cNvPr id="46" name="文本框 45"/>
          <p:cNvSpPr txBox="1"/>
          <p:nvPr/>
        </p:nvSpPr>
        <p:spPr>
          <a:xfrm>
            <a:off x="779145" y="986155"/>
            <a:ext cx="1931035" cy="369332"/>
          </a:xfrm>
          <a:prstGeom prst="rect">
            <a:avLst/>
          </a:prstGeom>
          <a:noFill/>
        </p:spPr>
        <p:txBody>
          <a:bodyPr wrap="square" rtlCol="0" anchor="t">
            <a:spAutoFit/>
          </a:bodyPr>
          <a:lstStyle/>
          <a:p>
            <a:pPr algn="l"/>
            <a:r>
              <a:rPr lang="zh-CN" altLang="en-US" b="1" dirty="0" smtClean="0">
                <a:solidFill>
                  <a:schemeClr val="bg1"/>
                </a:solidFill>
                <a:sym typeface="+mn-ea"/>
              </a:rPr>
              <a:t>（五）智慧矿山</a:t>
            </a:r>
            <a:endParaRPr lang="zh-CN" altLang="en-US" b="1" dirty="0" smtClean="0">
              <a:solidFill>
                <a:schemeClr val="bg1"/>
              </a:solidFill>
              <a:sym typeface="+mn-ea"/>
            </a:endParaRPr>
          </a:p>
        </p:txBody>
      </p:sp>
      <p:sp>
        <p:nvSpPr>
          <p:cNvPr id="82" name="矩形 81"/>
          <p:cNvSpPr/>
          <p:nvPr/>
        </p:nvSpPr>
        <p:spPr>
          <a:xfrm>
            <a:off x="649605" y="1762760"/>
            <a:ext cx="2392680" cy="335915"/>
          </a:xfrm>
          <a:prstGeom prst="rect">
            <a:avLst/>
          </a:prstGeom>
          <a:solidFill>
            <a:schemeClr val="accent1"/>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lang="zh-CN" altLang="en-US" sz="1400" b="1" dirty="0" smtClean="0">
                <a:solidFill>
                  <a:schemeClr val="bg1"/>
                </a:solidFill>
                <a:sym typeface="+mn-ea"/>
              </a:rPr>
              <a:t>车地无线通信系统</a:t>
            </a:r>
            <a:endParaRPr lang="zh-CN" altLang="en-US" sz="1400" b="1" dirty="0" smtClean="0">
              <a:solidFill>
                <a:schemeClr val="bg1"/>
              </a:solidFill>
              <a:sym typeface="+mn-ea"/>
            </a:endParaRPr>
          </a:p>
        </p:txBody>
      </p:sp>
      <p:sp>
        <p:nvSpPr>
          <p:cNvPr id="85" name="矩形 84"/>
          <p:cNvSpPr/>
          <p:nvPr/>
        </p:nvSpPr>
        <p:spPr>
          <a:xfrm>
            <a:off x="649605" y="3569970"/>
            <a:ext cx="2392680" cy="335915"/>
          </a:xfrm>
          <a:prstGeom prst="rect">
            <a:avLst/>
          </a:prstGeom>
          <a:solidFill>
            <a:schemeClr val="accent1"/>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lang="zh-CN" altLang="en-US" sz="1400" b="1" dirty="0" smtClean="0">
                <a:solidFill>
                  <a:schemeClr val="bg1"/>
                </a:solidFill>
                <a:sym typeface="+mn-ea"/>
              </a:rPr>
              <a:t>车载自动驾驶系统</a:t>
            </a:r>
            <a:endParaRPr lang="zh-CN" altLang="en-US" sz="1400" b="1" dirty="0" smtClean="0">
              <a:solidFill>
                <a:schemeClr val="bg1"/>
              </a:solidFill>
              <a:sym typeface="+mn-ea"/>
            </a:endParaRPr>
          </a:p>
        </p:txBody>
      </p:sp>
      <p:sp>
        <p:nvSpPr>
          <p:cNvPr id="86" name="矩形 85"/>
          <p:cNvSpPr/>
          <p:nvPr/>
        </p:nvSpPr>
        <p:spPr>
          <a:xfrm>
            <a:off x="8964295" y="5292725"/>
            <a:ext cx="2392680" cy="335915"/>
          </a:xfrm>
          <a:prstGeom prst="rect">
            <a:avLst/>
          </a:prstGeom>
          <a:solidFill>
            <a:schemeClr val="accent1"/>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lang="zh-CN" altLang="en-US" sz="1400" b="1" dirty="0" smtClean="0">
                <a:solidFill>
                  <a:schemeClr val="bg1"/>
                </a:solidFill>
                <a:sym typeface="+mn-ea"/>
              </a:rPr>
              <a:t>数字矿山管理系统</a:t>
            </a:r>
            <a:endParaRPr lang="zh-CN" altLang="en-US" sz="1400" b="1" dirty="0" smtClean="0">
              <a:solidFill>
                <a:schemeClr val="bg1"/>
              </a:solidFill>
              <a:sym typeface="+mn-ea"/>
            </a:endParaRPr>
          </a:p>
        </p:txBody>
      </p:sp>
      <p:cxnSp>
        <p:nvCxnSpPr>
          <p:cNvPr id="4" name="直接连接符 3"/>
          <p:cNvCxnSpPr/>
          <p:nvPr/>
        </p:nvCxnSpPr>
        <p:spPr bwMode="auto">
          <a:xfrm flipH="1" flipV="1">
            <a:off x="5281930" y="1765300"/>
            <a:ext cx="6985" cy="871855"/>
          </a:xfrm>
          <a:prstGeom prst="line">
            <a:avLst/>
          </a:prstGeom>
          <a:ln w="25400">
            <a:solidFill>
              <a:schemeClr val="accent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 name="直接连接符 4"/>
          <p:cNvCxnSpPr/>
          <p:nvPr/>
        </p:nvCxnSpPr>
        <p:spPr bwMode="auto">
          <a:xfrm flipH="1">
            <a:off x="3014980" y="1771650"/>
            <a:ext cx="2266950" cy="5715"/>
          </a:xfrm>
          <a:prstGeom prst="line">
            <a:avLst/>
          </a:prstGeom>
          <a:ln w="25400">
            <a:solidFill>
              <a:schemeClr val="accent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 name="直接连接符 5"/>
          <p:cNvCxnSpPr/>
          <p:nvPr/>
        </p:nvCxnSpPr>
        <p:spPr bwMode="auto">
          <a:xfrm flipH="1" flipV="1">
            <a:off x="4231640" y="3893185"/>
            <a:ext cx="5080" cy="1300480"/>
          </a:xfrm>
          <a:prstGeom prst="line">
            <a:avLst/>
          </a:prstGeom>
          <a:ln w="25400">
            <a:solidFill>
              <a:schemeClr val="accent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2" name="直接连接符 11"/>
          <p:cNvCxnSpPr/>
          <p:nvPr/>
        </p:nvCxnSpPr>
        <p:spPr bwMode="auto">
          <a:xfrm flipH="1">
            <a:off x="1962785" y="3893185"/>
            <a:ext cx="2266950" cy="5715"/>
          </a:xfrm>
          <a:prstGeom prst="line">
            <a:avLst/>
          </a:prstGeom>
          <a:ln w="25400">
            <a:solidFill>
              <a:schemeClr val="accent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3" name="文本框 126"/>
          <p:cNvSpPr txBox="1"/>
          <p:nvPr/>
        </p:nvSpPr>
        <p:spPr>
          <a:xfrm>
            <a:off x="878556" y="2218539"/>
            <a:ext cx="1892300" cy="170816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ctr">
              <a:lnSpc>
                <a:spcPct val="150000"/>
              </a:lnSpc>
              <a:buFont typeface="Wingdings" panose="05000000000000000000" pitchFamily="2" charset="2"/>
              <a:buNone/>
            </a:pPr>
            <a:r>
              <a:rPr lang="zh-CN" altLang="en-US" sz="1400" dirty="0">
                <a:solidFill>
                  <a:schemeClr val="tx1"/>
                </a:solidFill>
                <a:latin typeface="+mj-ea"/>
                <a:ea typeface="+mj-ea"/>
              </a:rPr>
              <a:t>无线通信系统</a:t>
            </a:r>
            <a:endParaRPr lang="zh-CN" altLang="en-US" sz="1400" dirty="0">
              <a:solidFill>
                <a:schemeClr val="tx1"/>
              </a:solidFill>
              <a:latin typeface="+mj-ea"/>
              <a:ea typeface="+mj-ea"/>
            </a:endParaRPr>
          </a:p>
          <a:p>
            <a:pPr indent="0" algn="ctr">
              <a:lnSpc>
                <a:spcPct val="150000"/>
              </a:lnSpc>
              <a:buFont typeface="Wingdings" panose="05000000000000000000" pitchFamily="2" charset="2"/>
              <a:buNone/>
            </a:pPr>
            <a:r>
              <a:rPr lang="en-US" altLang="zh-CN" sz="1400" dirty="0">
                <a:solidFill>
                  <a:schemeClr val="tx1"/>
                </a:solidFill>
                <a:latin typeface="+mj-ea"/>
                <a:ea typeface="+mj-ea"/>
                <a:sym typeface="+mn-ea"/>
              </a:rPr>
              <a:t>RTK GPS</a:t>
            </a:r>
            <a:r>
              <a:rPr lang="zh-CN" altLang="en-US" sz="1400" dirty="0">
                <a:solidFill>
                  <a:schemeClr val="tx1"/>
                </a:solidFill>
                <a:latin typeface="+mj-ea"/>
                <a:ea typeface="+mj-ea"/>
                <a:sym typeface="+mn-ea"/>
              </a:rPr>
              <a:t>差分服务</a:t>
            </a:r>
            <a:endParaRPr lang="zh-CN" altLang="en-US" sz="1400" dirty="0">
              <a:solidFill>
                <a:schemeClr val="tx1"/>
              </a:solidFill>
              <a:latin typeface="+mj-ea"/>
              <a:ea typeface="+mj-ea"/>
            </a:endParaRPr>
          </a:p>
          <a:p>
            <a:pPr indent="0" algn="ctr">
              <a:lnSpc>
                <a:spcPct val="150000"/>
              </a:lnSpc>
              <a:buFont typeface="Wingdings" panose="05000000000000000000" pitchFamily="2" charset="2"/>
              <a:buNone/>
            </a:pPr>
            <a:r>
              <a:rPr lang="zh-CN" altLang="en-US" sz="1400" dirty="0">
                <a:solidFill>
                  <a:schemeClr val="tx1"/>
                </a:solidFill>
                <a:latin typeface="+mj-ea"/>
                <a:ea typeface="+mj-ea"/>
                <a:sym typeface="+mn-ea"/>
              </a:rPr>
              <a:t>路侧感知监控</a:t>
            </a:r>
            <a:endParaRPr lang="zh-CN" altLang="en-US" sz="1400" dirty="0">
              <a:solidFill>
                <a:schemeClr val="tx1"/>
              </a:solidFill>
              <a:latin typeface="+mj-ea"/>
              <a:ea typeface="+mj-ea"/>
            </a:endParaRPr>
          </a:p>
          <a:p>
            <a:pPr indent="0" algn="ctr">
              <a:lnSpc>
                <a:spcPct val="150000"/>
              </a:lnSpc>
              <a:buFont typeface="Wingdings" panose="05000000000000000000" pitchFamily="2" charset="2"/>
              <a:buNone/>
            </a:pPr>
            <a:endParaRPr lang="zh-CN" altLang="en-US" sz="1400" dirty="0">
              <a:solidFill>
                <a:schemeClr val="tx1"/>
              </a:solidFill>
              <a:latin typeface="+mj-ea"/>
              <a:ea typeface="+mj-ea"/>
            </a:endParaRPr>
          </a:p>
          <a:p>
            <a:pPr indent="0" algn="ctr">
              <a:lnSpc>
                <a:spcPct val="150000"/>
              </a:lnSpc>
              <a:buFont typeface="Wingdings" panose="05000000000000000000" pitchFamily="2" charset="2"/>
              <a:buNone/>
            </a:pPr>
            <a:endParaRPr lang="zh-CN" altLang="en-US" sz="1400" dirty="0">
              <a:solidFill>
                <a:schemeClr val="tx1"/>
              </a:solidFill>
              <a:latin typeface="+mj-ea"/>
              <a:ea typeface="+mj-ea"/>
            </a:endParaRPr>
          </a:p>
        </p:txBody>
      </p:sp>
      <p:grpSp>
        <p:nvGrpSpPr>
          <p:cNvPr id="7" name="组合 6"/>
          <p:cNvGrpSpPr/>
          <p:nvPr/>
        </p:nvGrpSpPr>
        <p:grpSpPr>
          <a:xfrm>
            <a:off x="2710180" y="1015683"/>
            <a:ext cx="899160" cy="356235"/>
            <a:chOff x="8890" y="1707"/>
            <a:chExt cx="1416" cy="561"/>
          </a:xfrm>
        </p:grpSpPr>
        <p:grpSp>
          <p:nvGrpSpPr>
            <p:cNvPr id="14" name="组合 13"/>
            <p:cNvGrpSpPr/>
            <p:nvPr/>
          </p:nvGrpSpPr>
          <p:grpSpPr>
            <a:xfrm>
              <a:off x="9107" y="1707"/>
              <a:ext cx="1057" cy="555"/>
              <a:chOff x="3227" y="2040"/>
              <a:chExt cx="1276" cy="670"/>
            </a:xfrm>
          </p:grpSpPr>
          <p:sp>
            <p:nvSpPr>
              <p:cNvPr id="1030" name="Oval 6"/>
              <p:cNvSpPr>
                <a:spLocks noChangeArrowheads="1"/>
              </p:cNvSpPr>
              <p:nvPr/>
            </p:nvSpPr>
            <p:spPr bwMode="auto">
              <a:xfrm>
                <a:off x="3633" y="2528"/>
                <a:ext cx="25" cy="25"/>
              </a:xfrm>
              <a:prstGeom prst="ellipse">
                <a:avLst/>
              </a:pr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31" name="Freeform 7"/>
              <p:cNvSpPr>
                <a:spLocks noEditPoints="1"/>
              </p:cNvSpPr>
              <p:nvPr/>
            </p:nvSpPr>
            <p:spPr bwMode="auto">
              <a:xfrm>
                <a:off x="3575" y="2470"/>
                <a:ext cx="136" cy="138"/>
              </a:xfrm>
              <a:custGeom>
                <a:avLst/>
                <a:gdLst/>
                <a:ahLst/>
                <a:cxnLst>
                  <a:cxn ang="0">
                    <a:pos x="300" y="0"/>
                  </a:cxn>
                  <a:cxn ang="0">
                    <a:pos x="0" y="300"/>
                  </a:cxn>
                  <a:cxn ang="0">
                    <a:pos x="300" y="600"/>
                  </a:cxn>
                  <a:cxn ang="0">
                    <a:pos x="600" y="300"/>
                  </a:cxn>
                  <a:cxn ang="0">
                    <a:pos x="300" y="0"/>
                  </a:cxn>
                  <a:cxn ang="0">
                    <a:pos x="310" y="522"/>
                  </a:cxn>
                  <a:cxn ang="0">
                    <a:pos x="93" y="305"/>
                  </a:cxn>
                  <a:cxn ang="0">
                    <a:pos x="310" y="87"/>
                  </a:cxn>
                  <a:cxn ang="0">
                    <a:pos x="527" y="305"/>
                  </a:cxn>
                  <a:cxn ang="0">
                    <a:pos x="310" y="522"/>
                  </a:cxn>
                </a:cxnLst>
                <a:rect l="0" t="0" r="r" b="b"/>
                <a:pathLst>
                  <a:path w="600" h="600">
                    <a:moveTo>
                      <a:pt x="300" y="0"/>
                    </a:moveTo>
                    <a:cubicBezTo>
                      <a:pt x="135" y="0"/>
                      <a:pt x="0" y="134"/>
                      <a:pt x="0" y="300"/>
                    </a:cubicBezTo>
                    <a:cubicBezTo>
                      <a:pt x="0" y="466"/>
                      <a:pt x="135" y="600"/>
                      <a:pt x="300" y="600"/>
                    </a:cubicBezTo>
                    <a:cubicBezTo>
                      <a:pt x="466" y="600"/>
                      <a:pt x="600" y="466"/>
                      <a:pt x="600" y="300"/>
                    </a:cubicBezTo>
                    <a:cubicBezTo>
                      <a:pt x="600" y="134"/>
                      <a:pt x="466" y="0"/>
                      <a:pt x="300" y="0"/>
                    </a:cubicBezTo>
                    <a:close/>
                    <a:moveTo>
                      <a:pt x="310" y="522"/>
                    </a:moveTo>
                    <a:cubicBezTo>
                      <a:pt x="190" y="522"/>
                      <a:pt x="93" y="425"/>
                      <a:pt x="93" y="305"/>
                    </a:cubicBezTo>
                    <a:cubicBezTo>
                      <a:pt x="93" y="185"/>
                      <a:pt x="190" y="87"/>
                      <a:pt x="310" y="87"/>
                    </a:cubicBezTo>
                    <a:cubicBezTo>
                      <a:pt x="430" y="87"/>
                      <a:pt x="527" y="185"/>
                      <a:pt x="527" y="305"/>
                    </a:cubicBezTo>
                    <a:cubicBezTo>
                      <a:pt x="527" y="425"/>
                      <a:pt x="430" y="522"/>
                      <a:pt x="310" y="52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32" name="Freeform 8"/>
              <p:cNvSpPr>
                <a:spLocks noEditPoints="1"/>
              </p:cNvSpPr>
              <p:nvPr/>
            </p:nvSpPr>
            <p:spPr bwMode="auto">
              <a:xfrm>
                <a:off x="3475" y="2367"/>
                <a:ext cx="341" cy="343"/>
              </a:xfrm>
              <a:custGeom>
                <a:avLst/>
                <a:gdLst/>
                <a:ahLst/>
                <a:cxnLst>
                  <a:cxn ang="0">
                    <a:pos x="748" y="0"/>
                  </a:cxn>
                  <a:cxn ang="0">
                    <a:pos x="0" y="749"/>
                  </a:cxn>
                  <a:cxn ang="0">
                    <a:pos x="748" y="1498"/>
                  </a:cxn>
                  <a:cxn ang="0">
                    <a:pos x="1497" y="749"/>
                  </a:cxn>
                  <a:cxn ang="0">
                    <a:pos x="748" y="0"/>
                  </a:cxn>
                  <a:cxn ang="0">
                    <a:pos x="737" y="1121"/>
                  </a:cxn>
                  <a:cxn ang="0">
                    <a:pos x="365" y="749"/>
                  </a:cxn>
                  <a:cxn ang="0">
                    <a:pos x="737" y="377"/>
                  </a:cxn>
                  <a:cxn ang="0">
                    <a:pos x="1109" y="749"/>
                  </a:cxn>
                  <a:cxn ang="0">
                    <a:pos x="737" y="1121"/>
                  </a:cxn>
                </a:cxnLst>
                <a:rect l="0" t="0" r="r" b="b"/>
                <a:pathLst>
                  <a:path w="1497" h="1498">
                    <a:moveTo>
                      <a:pt x="748" y="0"/>
                    </a:moveTo>
                    <a:cubicBezTo>
                      <a:pt x="335" y="0"/>
                      <a:pt x="0" y="335"/>
                      <a:pt x="0" y="749"/>
                    </a:cubicBezTo>
                    <a:cubicBezTo>
                      <a:pt x="0" y="1162"/>
                      <a:pt x="335" y="1498"/>
                      <a:pt x="748" y="1498"/>
                    </a:cubicBezTo>
                    <a:cubicBezTo>
                      <a:pt x="1162" y="1498"/>
                      <a:pt x="1497" y="1162"/>
                      <a:pt x="1497" y="749"/>
                    </a:cubicBezTo>
                    <a:cubicBezTo>
                      <a:pt x="1497" y="335"/>
                      <a:pt x="1162" y="0"/>
                      <a:pt x="748" y="0"/>
                    </a:cubicBezTo>
                    <a:close/>
                    <a:moveTo>
                      <a:pt x="737" y="1121"/>
                    </a:moveTo>
                    <a:cubicBezTo>
                      <a:pt x="532" y="1121"/>
                      <a:pt x="365" y="954"/>
                      <a:pt x="365" y="749"/>
                    </a:cubicBezTo>
                    <a:cubicBezTo>
                      <a:pt x="365" y="543"/>
                      <a:pt x="532" y="377"/>
                      <a:pt x="737" y="377"/>
                    </a:cubicBezTo>
                    <a:cubicBezTo>
                      <a:pt x="943" y="377"/>
                      <a:pt x="1109" y="543"/>
                      <a:pt x="1109" y="749"/>
                    </a:cubicBezTo>
                    <a:cubicBezTo>
                      <a:pt x="1109" y="954"/>
                      <a:pt x="943" y="1121"/>
                      <a:pt x="737" y="112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33" name="Oval 9"/>
              <p:cNvSpPr>
                <a:spLocks noChangeArrowheads="1"/>
              </p:cNvSpPr>
              <p:nvPr/>
            </p:nvSpPr>
            <p:spPr bwMode="auto">
              <a:xfrm>
                <a:off x="4215" y="2528"/>
                <a:ext cx="25" cy="25"/>
              </a:xfrm>
              <a:prstGeom prst="ellipse">
                <a:avLst/>
              </a:pr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34" name="Freeform 10"/>
              <p:cNvSpPr/>
              <p:nvPr/>
            </p:nvSpPr>
            <p:spPr bwMode="auto">
              <a:xfrm>
                <a:off x="4219" y="2528"/>
                <a:ext cx="16" cy="3"/>
              </a:xfrm>
              <a:custGeom>
                <a:avLst/>
                <a:gdLst/>
                <a:ahLst/>
                <a:cxnLst>
                  <a:cxn ang="0">
                    <a:pos x="36" y="0"/>
                  </a:cxn>
                  <a:cxn ang="0">
                    <a:pos x="0" y="13"/>
                  </a:cxn>
                  <a:cxn ang="0">
                    <a:pos x="69" y="12"/>
                  </a:cxn>
                  <a:cxn ang="0">
                    <a:pos x="36" y="0"/>
                  </a:cxn>
                </a:cxnLst>
                <a:rect l="0" t="0" r="r" b="b"/>
                <a:pathLst>
                  <a:path w="69" h="13">
                    <a:moveTo>
                      <a:pt x="36" y="0"/>
                    </a:moveTo>
                    <a:cubicBezTo>
                      <a:pt x="22" y="0"/>
                      <a:pt x="10" y="5"/>
                      <a:pt x="0" y="13"/>
                    </a:cubicBezTo>
                    <a:cubicBezTo>
                      <a:pt x="69" y="12"/>
                      <a:pt x="69" y="12"/>
                      <a:pt x="69" y="12"/>
                    </a:cubicBezTo>
                    <a:cubicBezTo>
                      <a:pt x="60" y="4"/>
                      <a:pt x="49" y="0"/>
                      <a:pt x="36"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35" name="Freeform 11"/>
              <p:cNvSpPr/>
              <p:nvPr/>
            </p:nvSpPr>
            <p:spPr bwMode="auto">
              <a:xfrm>
                <a:off x="4205" y="2495"/>
                <a:ext cx="1" cy="0"/>
              </a:xfrm>
              <a:custGeom>
                <a:avLst/>
                <a:gdLst/>
                <a:ahLst/>
                <a:cxnLst>
                  <a:cxn ang="0">
                    <a:pos x="0" y="2"/>
                  </a:cxn>
                  <a:cxn ang="0">
                    <a:pos x="4" y="0"/>
                  </a:cxn>
                  <a:cxn ang="0">
                    <a:pos x="0" y="2"/>
                  </a:cxn>
                </a:cxnLst>
                <a:rect l="0" t="0" r="r" b="b"/>
                <a:pathLst>
                  <a:path w="4" h="2">
                    <a:moveTo>
                      <a:pt x="0" y="2"/>
                    </a:moveTo>
                    <a:cubicBezTo>
                      <a:pt x="1" y="1"/>
                      <a:pt x="3" y="0"/>
                      <a:pt x="4" y="0"/>
                    </a:cubicBezTo>
                    <a:cubicBezTo>
                      <a:pt x="3" y="0"/>
                      <a:pt x="1"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36" name="Freeform 12"/>
              <p:cNvSpPr/>
              <p:nvPr/>
            </p:nvSpPr>
            <p:spPr bwMode="auto">
              <a:xfrm>
                <a:off x="4237" y="2491"/>
                <a:ext cx="1" cy="0"/>
              </a:xfrm>
              <a:custGeom>
                <a:avLst/>
                <a:gdLst/>
                <a:ahLst/>
                <a:cxnLst>
                  <a:cxn ang="0">
                    <a:pos x="0" y="0"/>
                  </a:cxn>
                  <a:cxn ang="0">
                    <a:pos x="4" y="1"/>
                  </a:cxn>
                  <a:cxn ang="0">
                    <a:pos x="0" y="0"/>
                  </a:cxn>
                </a:cxnLst>
                <a:rect l="0" t="0" r="r" b="b"/>
                <a:pathLst>
                  <a:path w="4" h="1">
                    <a:moveTo>
                      <a:pt x="0" y="0"/>
                    </a:moveTo>
                    <a:cubicBezTo>
                      <a:pt x="2" y="1"/>
                      <a:pt x="3" y="1"/>
                      <a:pt x="4" y="1"/>
                    </a:cubicBezTo>
                    <a:cubicBezTo>
                      <a:pt x="3" y="1"/>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37" name="Freeform 13"/>
              <p:cNvSpPr/>
              <p:nvPr/>
            </p:nvSpPr>
            <p:spPr bwMode="auto">
              <a:xfrm>
                <a:off x="4239" y="2492"/>
                <a:ext cx="1" cy="0"/>
              </a:xfrm>
              <a:custGeom>
                <a:avLst/>
                <a:gdLst/>
                <a:ahLst/>
                <a:cxnLst>
                  <a:cxn ang="0">
                    <a:pos x="0" y="0"/>
                  </a:cxn>
                  <a:cxn ang="0">
                    <a:pos x="4" y="1"/>
                  </a:cxn>
                  <a:cxn ang="0">
                    <a:pos x="0" y="0"/>
                  </a:cxn>
                </a:cxnLst>
                <a:rect l="0" t="0" r="r" b="b"/>
                <a:pathLst>
                  <a:path w="4" h="1">
                    <a:moveTo>
                      <a:pt x="0" y="0"/>
                    </a:moveTo>
                    <a:cubicBezTo>
                      <a:pt x="2" y="1"/>
                      <a:pt x="3" y="1"/>
                      <a:pt x="4" y="1"/>
                    </a:cubicBezTo>
                    <a:cubicBezTo>
                      <a:pt x="3" y="1"/>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38" name="Freeform 14"/>
              <p:cNvSpPr/>
              <p:nvPr/>
            </p:nvSpPr>
            <p:spPr bwMode="auto">
              <a:xfrm>
                <a:off x="4241" y="2493"/>
                <a:ext cx="1" cy="0"/>
              </a:xfrm>
              <a:custGeom>
                <a:avLst/>
                <a:gdLst/>
                <a:ahLst/>
                <a:cxnLst>
                  <a:cxn ang="0">
                    <a:pos x="0" y="0"/>
                  </a:cxn>
                  <a:cxn ang="0">
                    <a:pos x="3" y="1"/>
                  </a:cxn>
                  <a:cxn ang="0">
                    <a:pos x="0" y="0"/>
                  </a:cxn>
                </a:cxnLst>
                <a:rect l="0" t="0" r="r" b="b"/>
                <a:pathLst>
                  <a:path w="3" h="1">
                    <a:moveTo>
                      <a:pt x="0" y="0"/>
                    </a:moveTo>
                    <a:cubicBezTo>
                      <a:pt x="1" y="1"/>
                      <a:pt x="2" y="1"/>
                      <a:pt x="3" y="1"/>
                    </a:cubicBezTo>
                    <a:cubicBezTo>
                      <a:pt x="2" y="1"/>
                      <a:pt x="1"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39" name="Freeform 15"/>
              <p:cNvSpPr/>
              <p:nvPr/>
            </p:nvSpPr>
            <p:spPr bwMode="auto">
              <a:xfrm>
                <a:off x="4201" y="2497"/>
                <a:ext cx="1" cy="1"/>
              </a:xfrm>
              <a:custGeom>
                <a:avLst/>
                <a:gdLst/>
                <a:ahLst/>
                <a:cxnLst>
                  <a:cxn ang="0">
                    <a:pos x="0" y="3"/>
                  </a:cxn>
                  <a:cxn ang="0">
                    <a:pos x="5" y="0"/>
                  </a:cxn>
                  <a:cxn ang="0">
                    <a:pos x="0" y="3"/>
                  </a:cxn>
                </a:cxnLst>
                <a:rect l="0" t="0" r="r" b="b"/>
                <a:pathLst>
                  <a:path w="5" h="3">
                    <a:moveTo>
                      <a:pt x="0" y="3"/>
                    </a:moveTo>
                    <a:cubicBezTo>
                      <a:pt x="2" y="2"/>
                      <a:pt x="3" y="1"/>
                      <a:pt x="5" y="0"/>
                    </a:cubicBezTo>
                    <a:cubicBezTo>
                      <a:pt x="3" y="1"/>
                      <a:pt x="2" y="2"/>
                      <a:pt x="0" y="3"/>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40" name="Freeform 16"/>
              <p:cNvSpPr/>
              <p:nvPr/>
            </p:nvSpPr>
            <p:spPr bwMode="auto">
              <a:xfrm>
                <a:off x="4203" y="2496"/>
                <a:ext cx="1" cy="1"/>
              </a:xfrm>
              <a:custGeom>
                <a:avLst/>
                <a:gdLst/>
                <a:ahLst/>
                <a:cxnLst>
                  <a:cxn ang="0">
                    <a:pos x="0" y="3"/>
                  </a:cxn>
                  <a:cxn ang="0">
                    <a:pos x="4" y="0"/>
                  </a:cxn>
                  <a:cxn ang="0">
                    <a:pos x="0" y="3"/>
                  </a:cxn>
                </a:cxnLst>
                <a:rect l="0" t="0" r="r" b="b"/>
                <a:pathLst>
                  <a:path w="4" h="3">
                    <a:moveTo>
                      <a:pt x="0" y="3"/>
                    </a:moveTo>
                    <a:cubicBezTo>
                      <a:pt x="1" y="2"/>
                      <a:pt x="3" y="1"/>
                      <a:pt x="4" y="0"/>
                    </a:cubicBezTo>
                    <a:cubicBezTo>
                      <a:pt x="3" y="1"/>
                      <a:pt x="1" y="2"/>
                      <a:pt x="0" y="3"/>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41" name="Freeform 17"/>
              <p:cNvSpPr/>
              <p:nvPr/>
            </p:nvSpPr>
            <p:spPr bwMode="auto">
              <a:xfrm>
                <a:off x="4215" y="2492"/>
                <a:ext cx="1" cy="0"/>
              </a:xfrm>
              <a:custGeom>
                <a:avLst/>
                <a:gdLst/>
                <a:ahLst/>
                <a:cxnLst>
                  <a:cxn ang="0">
                    <a:pos x="0" y="1"/>
                  </a:cxn>
                  <a:cxn ang="0">
                    <a:pos x="4" y="0"/>
                  </a:cxn>
                  <a:cxn ang="0">
                    <a:pos x="0" y="1"/>
                  </a:cxn>
                </a:cxnLst>
                <a:rect l="0" t="0" r="r" b="b"/>
                <a:pathLst>
                  <a:path w="4" h="1">
                    <a:moveTo>
                      <a:pt x="0" y="1"/>
                    </a:moveTo>
                    <a:cubicBezTo>
                      <a:pt x="1" y="0"/>
                      <a:pt x="3" y="0"/>
                      <a:pt x="4" y="0"/>
                    </a:cubicBezTo>
                    <a:cubicBezTo>
                      <a:pt x="3" y="0"/>
                      <a:pt x="1" y="0"/>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42" name="Freeform 18"/>
              <p:cNvSpPr/>
              <p:nvPr/>
            </p:nvSpPr>
            <p:spPr bwMode="auto">
              <a:xfrm>
                <a:off x="4250" y="2496"/>
                <a:ext cx="1" cy="1"/>
              </a:xfrm>
              <a:custGeom>
                <a:avLst/>
                <a:gdLst/>
                <a:ahLst/>
                <a:cxnLst>
                  <a:cxn ang="0">
                    <a:pos x="0" y="0"/>
                  </a:cxn>
                  <a:cxn ang="0">
                    <a:pos x="4" y="3"/>
                  </a:cxn>
                  <a:cxn ang="0">
                    <a:pos x="0" y="0"/>
                  </a:cxn>
                </a:cxnLst>
                <a:rect l="0" t="0" r="r" b="b"/>
                <a:pathLst>
                  <a:path w="4" h="3">
                    <a:moveTo>
                      <a:pt x="0" y="0"/>
                    </a:moveTo>
                    <a:cubicBezTo>
                      <a:pt x="1" y="1"/>
                      <a:pt x="3" y="2"/>
                      <a:pt x="4" y="3"/>
                    </a:cubicBezTo>
                    <a:cubicBezTo>
                      <a:pt x="3" y="2"/>
                      <a:pt x="1"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43" name="Freeform 19"/>
              <p:cNvSpPr/>
              <p:nvPr/>
            </p:nvSpPr>
            <p:spPr bwMode="auto">
              <a:xfrm>
                <a:off x="4252" y="2497"/>
                <a:ext cx="1" cy="1"/>
              </a:xfrm>
              <a:custGeom>
                <a:avLst/>
                <a:gdLst/>
                <a:ahLst/>
                <a:cxnLst>
                  <a:cxn ang="0">
                    <a:pos x="0" y="0"/>
                  </a:cxn>
                  <a:cxn ang="0">
                    <a:pos x="5" y="3"/>
                  </a:cxn>
                  <a:cxn ang="0">
                    <a:pos x="0" y="0"/>
                  </a:cxn>
                </a:cxnLst>
                <a:rect l="0" t="0" r="r" b="b"/>
                <a:pathLst>
                  <a:path w="5" h="3">
                    <a:moveTo>
                      <a:pt x="0" y="0"/>
                    </a:moveTo>
                    <a:cubicBezTo>
                      <a:pt x="2" y="1"/>
                      <a:pt x="3" y="2"/>
                      <a:pt x="5" y="3"/>
                    </a:cubicBezTo>
                    <a:cubicBezTo>
                      <a:pt x="3" y="2"/>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44" name="Freeform 20"/>
              <p:cNvSpPr/>
              <p:nvPr/>
            </p:nvSpPr>
            <p:spPr bwMode="auto">
              <a:xfrm>
                <a:off x="4248" y="2495"/>
                <a:ext cx="1" cy="0"/>
              </a:xfrm>
              <a:custGeom>
                <a:avLst/>
                <a:gdLst/>
                <a:ahLst/>
                <a:cxnLst>
                  <a:cxn ang="0">
                    <a:pos x="0" y="0"/>
                  </a:cxn>
                  <a:cxn ang="0">
                    <a:pos x="5" y="2"/>
                  </a:cxn>
                  <a:cxn ang="0">
                    <a:pos x="0" y="0"/>
                  </a:cxn>
                </a:cxnLst>
                <a:rect l="0" t="0" r="r" b="b"/>
                <a:pathLst>
                  <a:path w="5" h="2">
                    <a:moveTo>
                      <a:pt x="0" y="0"/>
                    </a:moveTo>
                    <a:cubicBezTo>
                      <a:pt x="2" y="1"/>
                      <a:pt x="3" y="1"/>
                      <a:pt x="5" y="2"/>
                    </a:cubicBezTo>
                    <a:cubicBezTo>
                      <a:pt x="3" y="1"/>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45" name="Freeform 21"/>
              <p:cNvSpPr/>
              <p:nvPr/>
            </p:nvSpPr>
            <p:spPr bwMode="auto">
              <a:xfrm>
                <a:off x="4199" y="2499"/>
                <a:ext cx="1" cy="1"/>
              </a:xfrm>
              <a:custGeom>
                <a:avLst/>
                <a:gdLst/>
                <a:ahLst/>
                <a:cxnLst>
                  <a:cxn ang="0">
                    <a:pos x="0" y="3"/>
                  </a:cxn>
                  <a:cxn ang="0">
                    <a:pos x="4" y="0"/>
                  </a:cxn>
                  <a:cxn ang="0">
                    <a:pos x="0" y="3"/>
                  </a:cxn>
                </a:cxnLst>
                <a:rect l="0" t="0" r="r" b="b"/>
                <a:pathLst>
                  <a:path w="4" h="3">
                    <a:moveTo>
                      <a:pt x="0" y="3"/>
                    </a:moveTo>
                    <a:cubicBezTo>
                      <a:pt x="1" y="2"/>
                      <a:pt x="3" y="1"/>
                      <a:pt x="4" y="0"/>
                    </a:cubicBezTo>
                    <a:cubicBezTo>
                      <a:pt x="3" y="1"/>
                      <a:pt x="1" y="2"/>
                      <a:pt x="0" y="3"/>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46" name="Freeform 22"/>
              <p:cNvSpPr/>
              <p:nvPr/>
            </p:nvSpPr>
            <p:spPr bwMode="auto">
              <a:xfrm>
                <a:off x="4246" y="2494"/>
                <a:ext cx="1" cy="0"/>
              </a:xfrm>
              <a:custGeom>
                <a:avLst/>
                <a:gdLst/>
                <a:ahLst/>
                <a:cxnLst>
                  <a:cxn ang="0">
                    <a:pos x="0" y="0"/>
                  </a:cxn>
                  <a:cxn ang="0">
                    <a:pos x="4" y="2"/>
                  </a:cxn>
                  <a:cxn ang="0">
                    <a:pos x="0" y="0"/>
                  </a:cxn>
                </a:cxnLst>
                <a:rect l="0" t="0" r="r" b="b"/>
                <a:pathLst>
                  <a:path w="4" h="2">
                    <a:moveTo>
                      <a:pt x="0" y="0"/>
                    </a:moveTo>
                    <a:cubicBezTo>
                      <a:pt x="2" y="0"/>
                      <a:pt x="3" y="1"/>
                      <a:pt x="4" y="2"/>
                    </a:cubicBezTo>
                    <a:cubicBezTo>
                      <a:pt x="3" y="1"/>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47" name="Freeform 23"/>
              <p:cNvSpPr/>
              <p:nvPr/>
            </p:nvSpPr>
            <p:spPr bwMode="auto">
              <a:xfrm>
                <a:off x="4210" y="2493"/>
                <a:ext cx="1" cy="1"/>
              </a:xfrm>
              <a:custGeom>
                <a:avLst/>
                <a:gdLst/>
                <a:ahLst/>
                <a:cxnLst>
                  <a:cxn ang="0">
                    <a:pos x="0" y="2"/>
                  </a:cxn>
                  <a:cxn ang="0">
                    <a:pos x="4" y="0"/>
                  </a:cxn>
                  <a:cxn ang="0">
                    <a:pos x="0" y="2"/>
                  </a:cxn>
                </a:cxnLst>
                <a:rect l="0" t="0" r="r" b="b"/>
                <a:pathLst>
                  <a:path w="4" h="2">
                    <a:moveTo>
                      <a:pt x="0" y="2"/>
                    </a:moveTo>
                    <a:cubicBezTo>
                      <a:pt x="2" y="1"/>
                      <a:pt x="3" y="1"/>
                      <a:pt x="4" y="0"/>
                    </a:cubicBezTo>
                    <a:cubicBezTo>
                      <a:pt x="3" y="1"/>
                      <a:pt x="2"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48" name="Freeform 24"/>
              <p:cNvSpPr/>
              <p:nvPr/>
            </p:nvSpPr>
            <p:spPr bwMode="auto">
              <a:xfrm>
                <a:off x="4212" y="2493"/>
                <a:ext cx="1" cy="0"/>
              </a:xfrm>
              <a:custGeom>
                <a:avLst/>
                <a:gdLst/>
                <a:ahLst/>
                <a:cxnLst>
                  <a:cxn ang="0">
                    <a:pos x="0" y="2"/>
                  </a:cxn>
                  <a:cxn ang="0">
                    <a:pos x="4" y="0"/>
                  </a:cxn>
                  <a:cxn ang="0">
                    <a:pos x="0" y="2"/>
                  </a:cxn>
                </a:cxnLst>
                <a:rect l="0" t="0" r="r" b="b"/>
                <a:pathLst>
                  <a:path w="4" h="2">
                    <a:moveTo>
                      <a:pt x="0" y="2"/>
                    </a:moveTo>
                    <a:cubicBezTo>
                      <a:pt x="1" y="1"/>
                      <a:pt x="3" y="1"/>
                      <a:pt x="4" y="0"/>
                    </a:cubicBezTo>
                    <a:cubicBezTo>
                      <a:pt x="3" y="1"/>
                      <a:pt x="1"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49" name="Freeform 25"/>
              <p:cNvSpPr/>
              <p:nvPr/>
            </p:nvSpPr>
            <p:spPr bwMode="auto">
              <a:xfrm>
                <a:off x="4222" y="2491"/>
                <a:ext cx="1" cy="0"/>
              </a:xfrm>
              <a:custGeom>
                <a:avLst/>
                <a:gdLst/>
                <a:ahLst/>
                <a:cxnLst>
                  <a:cxn ang="0">
                    <a:pos x="0" y="1"/>
                  </a:cxn>
                  <a:cxn ang="0">
                    <a:pos x="4" y="0"/>
                  </a:cxn>
                  <a:cxn ang="0">
                    <a:pos x="0" y="1"/>
                  </a:cxn>
                </a:cxnLst>
                <a:rect l="0" t="0" r="r" b="b"/>
                <a:pathLst>
                  <a:path w="4" h="1">
                    <a:moveTo>
                      <a:pt x="0" y="1"/>
                    </a:moveTo>
                    <a:cubicBezTo>
                      <a:pt x="1" y="1"/>
                      <a:pt x="2" y="0"/>
                      <a:pt x="4" y="0"/>
                    </a:cubicBezTo>
                    <a:cubicBezTo>
                      <a:pt x="2" y="0"/>
                      <a:pt x="1"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50" name="Freeform 26"/>
              <p:cNvSpPr/>
              <p:nvPr/>
            </p:nvSpPr>
            <p:spPr bwMode="auto">
              <a:xfrm>
                <a:off x="4219" y="2491"/>
                <a:ext cx="1" cy="0"/>
              </a:xfrm>
              <a:custGeom>
                <a:avLst/>
                <a:gdLst/>
                <a:ahLst/>
                <a:cxnLst>
                  <a:cxn ang="0">
                    <a:pos x="0" y="0"/>
                  </a:cxn>
                  <a:cxn ang="0">
                    <a:pos x="4" y="0"/>
                  </a:cxn>
                  <a:cxn ang="0">
                    <a:pos x="0" y="0"/>
                  </a:cxn>
                </a:cxnLst>
                <a:rect l="0" t="0" r="r" b="b"/>
                <a:pathLst>
                  <a:path w="4">
                    <a:moveTo>
                      <a:pt x="0" y="0"/>
                    </a:moveTo>
                    <a:cubicBezTo>
                      <a:pt x="2" y="0"/>
                      <a:pt x="3" y="0"/>
                      <a:pt x="4" y="0"/>
                    </a:cubicBezTo>
                    <a:cubicBezTo>
                      <a:pt x="3" y="0"/>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51" name="Freeform 27"/>
              <p:cNvSpPr/>
              <p:nvPr/>
            </p:nvSpPr>
            <p:spPr bwMode="auto">
              <a:xfrm>
                <a:off x="4224" y="2491"/>
                <a:ext cx="1" cy="0"/>
              </a:xfrm>
              <a:custGeom>
                <a:avLst/>
                <a:gdLst/>
                <a:ahLst/>
                <a:cxnLst>
                  <a:cxn ang="0">
                    <a:pos x="0" y="0"/>
                  </a:cxn>
                  <a:cxn ang="0">
                    <a:pos x="3" y="0"/>
                  </a:cxn>
                  <a:cxn ang="0">
                    <a:pos x="0" y="0"/>
                  </a:cxn>
                </a:cxnLst>
                <a:rect l="0" t="0" r="r" b="b"/>
                <a:pathLst>
                  <a:path w="3">
                    <a:moveTo>
                      <a:pt x="0" y="0"/>
                    </a:moveTo>
                    <a:cubicBezTo>
                      <a:pt x="1" y="0"/>
                      <a:pt x="2" y="0"/>
                      <a:pt x="3" y="0"/>
                    </a:cubicBezTo>
                    <a:cubicBezTo>
                      <a:pt x="2" y="0"/>
                      <a:pt x="1"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52" name="Freeform 28"/>
              <p:cNvSpPr/>
              <p:nvPr/>
            </p:nvSpPr>
            <p:spPr bwMode="auto">
              <a:xfrm>
                <a:off x="4217" y="2491"/>
                <a:ext cx="1" cy="0"/>
              </a:xfrm>
              <a:custGeom>
                <a:avLst/>
                <a:gdLst/>
                <a:ahLst/>
                <a:cxnLst>
                  <a:cxn ang="0">
                    <a:pos x="0" y="1"/>
                  </a:cxn>
                  <a:cxn ang="0">
                    <a:pos x="4" y="0"/>
                  </a:cxn>
                  <a:cxn ang="0">
                    <a:pos x="0" y="1"/>
                  </a:cxn>
                </a:cxnLst>
                <a:rect l="0" t="0" r="r" b="b"/>
                <a:pathLst>
                  <a:path w="4" h="1">
                    <a:moveTo>
                      <a:pt x="0" y="1"/>
                    </a:moveTo>
                    <a:cubicBezTo>
                      <a:pt x="1" y="1"/>
                      <a:pt x="3" y="1"/>
                      <a:pt x="4" y="0"/>
                    </a:cubicBezTo>
                    <a:cubicBezTo>
                      <a:pt x="3" y="1"/>
                      <a:pt x="1"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53" name="Freeform 29"/>
              <p:cNvSpPr/>
              <p:nvPr/>
            </p:nvSpPr>
            <p:spPr bwMode="auto">
              <a:xfrm>
                <a:off x="4227" y="249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54" name="Freeform 30"/>
              <p:cNvSpPr/>
              <p:nvPr/>
            </p:nvSpPr>
            <p:spPr bwMode="auto">
              <a:xfrm>
                <a:off x="4232" y="2491"/>
                <a:ext cx="1" cy="0"/>
              </a:xfrm>
              <a:custGeom>
                <a:avLst/>
                <a:gdLst/>
                <a:ahLst/>
                <a:cxnLst>
                  <a:cxn ang="0">
                    <a:pos x="0" y="0"/>
                  </a:cxn>
                  <a:cxn ang="0">
                    <a:pos x="4" y="1"/>
                  </a:cxn>
                  <a:cxn ang="0">
                    <a:pos x="0" y="0"/>
                  </a:cxn>
                </a:cxnLst>
                <a:rect l="0" t="0" r="r" b="b"/>
                <a:pathLst>
                  <a:path w="4" h="1">
                    <a:moveTo>
                      <a:pt x="0" y="0"/>
                    </a:moveTo>
                    <a:cubicBezTo>
                      <a:pt x="1" y="0"/>
                      <a:pt x="2" y="1"/>
                      <a:pt x="4" y="1"/>
                    </a:cubicBezTo>
                    <a:cubicBezTo>
                      <a:pt x="2" y="1"/>
                      <a:pt x="1"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55" name="Freeform 31"/>
              <p:cNvSpPr/>
              <p:nvPr/>
            </p:nvSpPr>
            <p:spPr bwMode="auto">
              <a:xfrm>
                <a:off x="4208" y="2494"/>
                <a:ext cx="1" cy="0"/>
              </a:xfrm>
              <a:custGeom>
                <a:avLst/>
                <a:gdLst/>
                <a:ahLst/>
                <a:cxnLst>
                  <a:cxn ang="0">
                    <a:pos x="0" y="2"/>
                  </a:cxn>
                  <a:cxn ang="0">
                    <a:pos x="4" y="0"/>
                  </a:cxn>
                  <a:cxn ang="0">
                    <a:pos x="0" y="2"/>
                  </a:cxn>
                </a:cxnLst>
                <a:rect l="0" t="0" r="r" b="b"/>
                <a:pathLst>
                  <a:path w="4" h="2">
                    <a:moveTo>
                      <a:pt x="0" y="2"/>
                    </a:moveTo>
                    <a:cubicBezTo>
                      <a:pt x="1" y="1"/>
                      <a:pt x="2" y="1"/>
                      <a:pt x="4" y="0"/>
                    </a:cubicBezTo>
                    <a:cubicBezTo>
                      <a:pt x="2" y="1"/>
                      <a:pt x="1"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56" name="Freeform 32"/>
              <p:cNvSpPr/>
              <p:nvPr/>
            </p:nvSpPr>
            <p:spPr bwMode="auto">
              <a:xfrm>
                <a:off x="4197" y="2500"/>
                <a:ext cx="1" cy="1"/>
              </a:xfrm>
              <a:custGeom>
                <a:avLst/>
                <a:gdLst/>
                <a:ahLst/>
                <a:cxnLst>
                  <a:cxn ang="0">
                    <a:pos x="0" y="3"/>
                  </a:cxn>
                  <a:cxn ang="0">
                    <a:pos x="4" y="0"/>
                  </a:cxn>
                  <a:cxn ang="0">
                    <a:pos x="0" y="3"/>
                  </a:cxn>
                </a:cxnLst>
                <a:rect l="0" t="0" r="r" b="b"/>
                <a:pathLst>
                  <a:path w="4" h="3">
                    <a:moveTo>
                      <a:pt x="0" y="3"/>
                    </a:moveTo>
                    <a:cubicBezTo>
                      <a:pt x="1" y="2"/>
                      <a:pt x="3" y="1"/>
                      <a:pt x="4" y="0"/>
                    </a:cubicBezTo>
                    <a:cubicBezTo>
                      <a:pt x="3" y="1"/>
                      <a:pt x="1" y="2"/>
                      <a:pt x="0" y="3"/>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57" name="Freeform 33"/>
              <p:cNvSpPr/>
              <p:nvPr/>
            </p:nvSpPr>
            <p:spPr bwMode="auto">
              <a:xfrm>
                <a:off x="4230" y="2491"/>
                <a:ext cx="1" cy="0"/>
              </a:xfrm>
              <a:custGeom>
                <a:avLst/>
                <a:gdLst/>
                <a:ahLst/>
                <a:cxnLst>
                  <a:cxn ang="0">
                    <a:pos x="0" y="0"/>
                  </a:cxn>
                  <a:cxn ang="0">
                    <a:pos x="4" y="0"/>
                  </a:cxn>
                  <a:cxn ang="0">
                    <a:pos x="0" y="0"/>
                  </a:cxn>
                </a:cxnLst>
                <a:rect l="0" t="0" r="r" b="b"/>
                <a:pathLst>
                  <a:path w="4">
                    <a:moveTo>
                      <a:pt x="0" y="0"/>
                    </a:moveTo>
                    <a:cubicBezTo>
                      <a:pt x="2" y="0"/>
                      <a:pt x="3" y="0"/>
                      <a:pt x="4" y="0"/>
                    </a:cubicBezTo>
                    <a:cubicBezTo>
                      <a:pt x="3" y="0"/>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58" name="Freeform 34"/>
              <p:cNvSpPr/>
              <p:nvPr/>
            </p:nvSpPr>
            <p:spPr bwMode="auto">
              <a:xfrm>
                <a:off x="4234" y="2491"/>
                <a:ext cx="1" cy="0"/>
              </a:xfrm>
              <a:custGeom>
                <a:avLst/>
                <a:gdLst/>
                <a:ahLst/>
                <a:cxnLst>
                  <a:cxn ang="0">
                    <a:pos x="0" y="0"/>
                  </a:cxn>
                  <a:cxn ang="0">
                    <a:pos x="4" y="0"/>
                  </a:cxn>
                  <a:cxn ang="0">
                    <a:pos x="0" y="0"/>
                  </a:cxn>
                </a:cxnLst>
                <a:rect l="0" t="0" r="r" b="b"/>
                <a:pathLst>
                  <a:path w="4">
                    <a:moveTo>
                      <a:pt x="0" y="0"/>
                    </a:moveTo>
                    <a:cubicBezTo>
                      <a:pt x="1" y="0"/>
                      <a:pt x="3" y="0"/>
                      <a:pt x="4" y="0"/>
                    </a:cubicBezTo>
                    <a:cubicBezTo>
                      <a:pt x="3" y="0"/>
                      <a:pt x="1"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59" name="Freeform 35"/>
              <p:cNvSpPr/>
              <p:nvPr/>
            </p:nvSpPr>
            <p:spPr bwMode="auto">
              <a:xfrm>
                <a:off x="4244" y="2493"/>
                <a:ext cx="1" cy="0"/>
              </a:xfrm>
              <a:custGeom>
                <a:avLst/>
                <a:gdLst/>
                <a:ahLst/>
                <a:cxnLst>
                  <a:cxn ang="0">
                    <a:pos x="0" y="0"/>
                  </a:cxn>
                  <a:cxn ang="0">
                    <a:pos x="4" y="2"/>
                  </a:cxn>
                  <a:cxn ang="0">
                    <a:pos x="0" y="0"/>
                  </a:cxn>
                </a:cxnLst>
                <a:rect l="0" t="0" r="r" b="b"/>
                <a:pathLst>
                  <a:path w="4" h="2">
                    <a:moveTo>
                      <a:pt x="0" y="0"/>
                    </a:moveTo>
                    <a:cubicBezTo>
                      <a:pt x="1" y="1"/>
                      <a:pt x="2" y="1"/>
                      <a:pt x="4" y="2"/>
                    </a:cubicBezTo>
                    <a:cubicBezTo>
                      <a:pt x="2" y="1"/>
                      <a:pt x="1"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60" name="Freeform 36"/>
              <p:cNvSpPr/>
              <p:nvPr/>
            </p:nvSpPr>
            <p:spPr bwMode="auto">
              <a:xfrm>
                <a:off x="4187" y="2504"/>
                <a:ext cx="6" cy="8"/>
              </a:xfrm>
              <a:custGeom>
                <a:avLst/>
                <a:gdLst/>
                <a:ahLst/>
                <a:cxnLst>
                  <a:cxn ang="0">
                    <a:pos x="29" y="0"/>
                  </a:cxn>
                  <a:cxn ang="0">
                    <a:pos x="0" y="34"/>
                  </a:cxn>
                  <a:cxn ang="0">
                    <a:pos x="29" y="0"/>
                  </a:cxn>
                </a:cxnLst>
                <a:rect l="0" t="0" r="r" b="b"/>
                <a:pathLst>
                  <a:path w="29" h="34">
                    <a:moveTo>
                      <a:pt x="29" y="0"/>
                    </a:moveTo>
                    <a:cubicBezTo>
                      <a:pt x="18" y="10"/>
                      <a:pt x="9" y="22"/>
                      <a:pt x="0" y="34"/>
                    </a:cubicBezTo>
                    <a:cubicBezTo>
                      <a:pt x="9" y="22"/>
                      <a:pt x="18" y="10"/>
                      <a:pt x="29"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61" name="Freeform 37"/>
              <p:cNvSpPr/>
              <p:nvPr/>
            </p:nvSpPr>
            <p:spPr bwMode="auto">
              <a:xfrm>
                <a:off x="4271" y="2518"/>
                <a:ext cx="4" cy="12"/>
              </a:xfrm>
              <a:custGeom>
                <a:avLst/>
                <a:gdLst/>
                <a:ahLst/>
                <a:cxnLst>
                  <a:cxn ang="0">
                    <a:pos x="0" y="0"/>
                  </a:cxn>
                  <a:cxn ang="0">
                    <a:pos x="19" y="51"/>
                  </a:cxn>
                  <a:cxn ang="0">
                    <a:pos x="0" y="0"/>
                  </a:cxn>
                </a:cxnLst>
                <a:rect l="0" t="0" r="r" b="b"/>
                <a:pathLst>
                  <a:path w="19" h="51">
                    <a:moveTo>
                      <a:pt x="0" y="0"/>
                    </a:moveTo>
                    <a:cubicBezTo>
                      <a:pt x="9" y="16"/>
                      <a:pt x="15" y="33"/>
                      <a:pt x="19" y="51"/>
                    </a:cubicBezTo>
                    <a:cubicBezTo>
                      <a:pt x="15" y="33"/>
                      <a:pt x="9" y="16"/>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62" name="Freeform 38"/>
              <p:cNvSpPr/>
              <p:nvPr/>
            </p:nvSpPr>
            <p:spPr bwMode="auto">
              <a:xfrm>
                <a:off x="4270" y="2516"/>
                <a:ext cx="1" cy="1"/>
              </a:xfrm>
              <a:custGeom>
                <a:avLst/>
                <a:gdLst/>
                <a:ahLst/>
                <a:cxnLst>
                  <a:cxn ang="0">
                    <a:pos x="0" y="0"/>
                  </a:cxn>
                  <a:cxn ang="0">
                    <a:pos x="4" y="7"/>
                  </a:cxn>
                  <a:cxn ang="0">
                    <a:pos x="0" y="0"/>
                  </a:cxn>
                </a:cxnLst>
                <a:rect l="0" t="0" r="r" b="b"/>
                <a:pathLst>
                  <a:path w="4" h="7">
                    <a:moveTo>
                      <a:pt x="0" y="0"/>
                    </a:moveTo>
                    <a:cubicBezTo>
                      <a:pt x="1" y="2"/>
                      <a:pt x="3" y="5"/>
                      <a:pt x="4" y="7"/>
                    </a:cubicBezTo>
                    <a:cubicBezTo>
                      <a:pt x="3" y="5"/>
                      <a:pt x="1" y="2"/>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63" name="Freeform 39"/>
              <p:cNvSpPr/>
              <p:nvPr/>
            </p:nvSpPr>
            <p:spPr bwMode="auto">
              <a:xfrm>
                <a:off x="4186" y="2512"/>
                <a:ext cx="1" cy="2"/>
              </a:xfrm>
              <a:custGeom>
                <a:avLst/>
                <a:gdLst/>
                <a:ahLst/>
                <a:cxnLst>
                  <a:cxn ang="0">
                    <a:pos x="0" y="7"/>
                  </a:cxn>
                  <a:cxn ang="0">
                    <a:pos x="4" y="0"/>
                  </a:cxn>
                  <a:cxn ang="0">
                    <a:pos x="0" y="7"/>
                  </a:cxn>
                </a:cxnLst>
                <a:rect l="0" t="0" r="r" b="b"/>
                <a:pathLst>
                  <a:path w="4" h="7">
                    <a:moveTo>
                      <a:pt x="0" y="7"/>
                    </a:moveTo>
                    <a:cubicBezTo>
                      <a:pt x="1" y="4"/>
                      <a:pt x="3" y="2"/>
                      <a:pt x="4" y="0"/>
                    </a:cubicBezTo>
                    <a:cubicBezTo>
                      <a:pt x="3" y="2"/>
                      <a:pt x="1" y="4"/>
                      <a:pt x="0" y="7"/>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64" name="Freeform 40"/>
              <p:cNvSpPr/>
              <p:nvPr/>
            </p:nvSpPr>
            <p:spPr bwMode="auto">
              <a:xfrm>
                <a:off x="4264" y="2507"/>
                <a:ext cx="6" cy="8"/>
              </a:xfrm>
              <a:custGeom>
                <a:avLst/>
                <a:gdLst/>
                <a:ahLst/>
                <a:cxnLst>
                  <a:cxn ang="0">
                    <a:pos x="0" y="0"/>
                  </a:cxn>
                  <a:cxn ang="0">
                    <a:pos x="26" y="36"/>
                  </a:cxn>
                  <a:cxn ang="0">
                    <a:pos x="0" y="0"/>
                  </a:cxn>
                </a:cxnLst>
                <a:rect l="0" t="0" r="r" b="b"/>
                <a:pathLst>
                  <a:path w="26" h="36">
                    <a:moveTo>
                      <a:pt x="0" y="0"/>
                    </a:moveTo>
                    <a:cubicBezTo>
                      <a:pt x="10" y="11"/>
                      <a:pt x="18" y="23"/>
                      <a:pt x="26" y="36"/>
                    </a:cubicBezTo>
                    <a:cubicBezTo>
                      <a:pt x="18" y="23"/>
                      <a:pt x="10" y="1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65" name="Freeform 41"/>
              <p:cNvSpPr/>
              <p:nvPr/>
            </p:nvSpPr>
            <p:spPr bwMode="auto">
              <a:xfrm>
                <a:off x="4263" y="2506"/>
                <a:ext cx="1" cy="1"/>
              </a:xfrm>
              <a:custGeom>
                <a:avLst/>
                <a:gdLst/>
                <a:ahLst/>
                <a:cxnLst>
                  <a:cxn ang="0">
                    <a:pos x="0" y="0"/>
                  </a:cxn>
                  <a:cxn ang="0">
                    <a:pos x="4" y="5"/>
                  </a:cxn>
                  <a:cxn ang="0">
                    <a:pos x="0" y="0"/>
                  </a:cxn>
                </a:cxnLst>
                <a:rect l="0" t="0" r="r" b="b"/>
                <a:pathLst>
                  <a:path w="4" h="5">
                    <a:moveTo>
                      <a:pt x="0" y="0"/>
                    </a:moveTo>
                    <a:cubicBezTo>
                      <a:pt x="1" y="2"/>
                      <a:pt x="3" y="4"/>
                      <a:pt x="4" y="5"/>
                    </a:cubicBezTo>
                    <a:cubicBezTo>
                      <a:pt x="3" y="4"/>
                      <a:pt x="1" y="2"/>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66" name="Freeform 42"/>
              <p:cNvSpPr/>
              <p:nvPr/>
            </p:nvSpPr>
            <p:spPr bwMode="auto">
              <a:xfrm>
                <a:off x="4183" y="2515"/>
                <a:ext cx="1" cy="2"/>
              </a:xfrm>
              <a:custGeom>
                <a:avLst/>
                <a:gdLst/>
                <a:ahLst/>
                <a:cxnLst>
                  <a:cxn ang="0">
                    <a:pos x="0" y="7"/>
                  </a:cxn>
                  <a:cxn ang="0">
                    <a:pos x="4" y="0"/>
                  </a:cxn>
                  <a:cxn ang="0">
                    <a:pos x="0" y="7"/>
                  </a:cxn>
                </a:cxnLst>
                <a:rect l="0" t="0" r="r" b="b"/>
                <a:pathLst>
                  <a:path w="4" h="7">
                    <a:moveTo>
                      <a:pt x="0" y="7"/>
                    </a:moveTo>
                    <a:cubicBezTo>
                      <a:pt x="1" y="5"/>
                      <a:pt x="3" y="2"/>
                      <a:pt x="4" y="0"/>
                    </a:cubicBezTo>
                    <a:cubicBezTo>
                      <a:pt x="3" y="2"/>
                      <a:pt x="1" y="5"/>
                      <a:pt x="0" y="7"/>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67" name="Freeform 43"/>
              <p:cNvSpPr>
                <a:spLocks noEditPoints="1"/>
              </p:cNvSpPr>
              <p:nvPr/>
            </p:nvSpPr>
            <p:spPr bwMode="auto">
              <a:xfrm>
                <a:off x="3227" y="2040"/>
                <a:ext cx="1276" cy="566"/>
              </a:xfrm>
              <a:custGeom>
                <a:avLst/>
                <a:gdLst/>
                <a:ahLst/>
                <a:cxnLst>
                  <a:cxn ang="0">
                    <a:pos x="4833" y="1102"/>
                  </a:cxn>
                  <a:cxn ang="0">
                    <a:pos x="4881" y="544"/>
                  </a:cxn>
                  <a:cxn ang="0">
                    <a:pos x="4192" y="171"/>
                  </a:cxn>
                  <a:cxn ang="0">
                    <a:pos x="3726" y="462"/>
                  </a:cxn>
                  <a:cxn ang="0">
                    <a:pos x="5459" y="159"/>
                  </a:cxn>
                  <a:cxn ang="0">
                    <a:pos x="5492" y="17"/>
                  </a:cxn>
                  <a:cxn ang="0">
                    <a:pos x="3873" y="4"/>
                  </a:cxn>
                  <a:cxn ang="0">
                    <a:pos x="621" y="256"/>
                  </a:cxn>
                  <a:cxn ang="0">
                    <a:pos x="102" y="1005"/>
                  </a:cxn>
                  <a:cxn ang="0">
                    <a:pos x="1886" y="1592"/>
                  </a:cxn>
                  <a:cxn ang="0">
                    <a:pos x="2820" y="2352"/>
                  </a:cxn>
                  <a:cxn ang="0">
                    <a:pos x="3281" y="2472"/>
                  </a:cxn>
                  <a:cxn ang="0">
                    <a:pos x="3353" y="2232"/>
                  </a:cxn>
                  <a:cxn ang="0">
                    <a:pos x="3646" y="2159"/>
                  </a:cxn>
                  <a:cxn ang="0">
                    <a:pos x="5143" y="2178"/>
                  </a:cxn>
                  <a:cxn ang="0">
                    <a:pos x="5388" y="2344"/>
                  </a:cxn>
                  <a:cxn ang="0">
                    <a:pos x="5604" y="2323"/>
                  </a:cxn>
                  <a:cxn ang="0">
                    <a:pos x="5593" y="1131"/>
                  </a:cxn>
                  <a:cxn ang="0">
                    <a:pos x="193" y="920"/>
                  </a:cxn>
                  <a:cxn ang="0">
                    <a:pos x="1006" y="880"/>
                  </a:cxn>
                  <a:cxn ang="0">
                    <a:pos x="1022" y="773"/>
                  </a:cxn>
                  <a:cxn ang="0">
                    <a:pos x="580" y="437"/>
                  </a:cxn>
                  <a:cxn ang="0">
                    <a:pos x="1022" y="773"/>
                  </a:cxn>
                  <a:cxn ang="0">
                    <a:pos x="1173" y="1093"/>
                  </a:cxn>
                  <a:cxn ang="0">
                    <a:pos x="1172" y="905"/>
                  </a:cxn>
                  <a:cxn ang="0">
                    <a:pos x="1584" y="1172"/>
                  </a:cxn>
                  <a:cxn ang="0">
                    <a:pos x="1196" y="800"/>
                  </a:cxn>
                  <a:cxn ang="0">
                    <a:pos x="1697" y="448"/>
                  </a:cxn>
                  <a:cxn ang="0">
                    <a:pos x="2297" y="1299"/>
                  </a:cxn>
                  <a:cxn ang="0">
                    <a:pos x="1753" y="1008"/>
                  </a:cxn>
                  <a:cxn ang="0">
                    <a:pos x="2297" y="1299"/>
                  </a:cxn>
                  <a:cxn ang="0">
                    <a:pos x="1852" y="448"/>
                  </a:cxn>
                  <a:cxn ang="0">
                    <a:pos x="2341" y="980"/>
                  </a:cxn>
                  <a:cxn ang="0">
                    <a:pos x="2876" y="1416"/>
                  </a:cxn>
                  <a:cxn ang="0">
                    <a:pos x="2465" y="1136"/>
                  </a:cxn>
                  <a:cxn ang="0">
                    <a:pos x="2876" y="1416"/>
                  </a:cxn>
                  <a:cxn ang="0">
                    <a:pos x="2599" y="448"/>
                  </a:cxn>
                  <a:cxn ang="0">
                    <a:pos x="2928" y="1081"/>
                  </a:cxn>
                  <a:cxn ang="0">
                    <a:pos x="3462" y="1501"/>
                  </a:cxn>
                  <a:cxn ang="0">
                    <a:pos x="3048" y="1237"/>
                  </a:cxn>
                  <a:cxn ang="0">
                    <a:pos x="3462" y="1501"/>
                  </a:cxn>
                  <a:cxn ang="0">
                    <a:pos x="3084" y="1104"/>
                  </a:cxn>
                  <a:cxn ang="0">
                    <a:pos x="3511" y="448"/>
                  </a:cxn>
                  <a:cxn ang="0">
                    <a:pos x="3612" y="1020"/>
                  </a:cxn>
                </a:cxnLst>
                <a:rect l="0" t="0" r="r" b="b"/>
                <a:pathLst>
                  <a:path w="5604" h="2472">
                    <a:moveTo>
                      <a:pt x="5593" y="1131"/>
                    </a:moveTo>
                    <a:cubicBezTo>
                      <a:pt x="4833" y="1102"/>
                      <a:pt x="4833" y="1102"/>
                      <a:pt x="4833" y="1102"/>
                    </a:cubicBezTo>
                    <a:cubicBezTo>
                      <a:pt x="4823" y="550"/>
                      <a:pt x="4823" y="550"/>
                      <a:pt x="4823" y="550"/>
                    </a:cubicBezTo>
                    <a:cubicBezTo>
                      <a:pt x="4881" y="544"/>
                      <a:pt x="4881" y="544"/>
                      <a:pt x="4881" y="544"/>
                    </a:cubicBezTo>
                    <a:cubicBezTo>
                      <a:pt x="4881" y="544"/>
                      <a:pt x="5357" y="225"/>
                      <a:pt x="5441" y="171"/>
                    </a:cubicBezTo>
                    <a:cubicBezTo>
                      <a:pt x="4192" y="171"/>
                      <a:pt x="4192" y="171"/>
                      <a:pt x="4192" y="171"/>
                    </a:cubicBezTo>
                    <a:cubicBezTo>
                      <a:pt x="3732" y="472"/>
                      <a:pt x="3732" y="472"/>
                      <a:pt x="3732" y="472"/>
                    </a:cubicBezTo>
                    <a:cubicBezTo>
                      <a:pt x="3726" y="462"/>
                      <a:pt x="3726" y="462"/>
                      <a:pt x="3726" y="462"/>
                    </a:cubicBezTo>
                    <a:cubicBezTo>
                      <a:pt x="4189" y="159"/>
                      <a:pt x="4189" y="159"/>
                      <a:pt x="4189" y="159"/>
                    </a:cubicBezTo>
                    <a:cubicBezTo>
                      <a:pt x="5459" y="159"/>
                      <a:pt x="5459" y="159"/>
                      <a:pt x="5459" y="159"/>
                    </a:cubicBezTo>
                    <a:cubicBezTo>
                      <a:pt x="5499" y="132"/>
                      <a:pt x="5492" y="115"/>
                      <a:pt x="5492" y="115"/>
                    </a:cubicBezTo>
                    <a:cubicBezTo>
                      <a:pt x="5492" y="115"/>
                      <a:pt x="5492" y="33"/>
                      <a:pt x="5492" y="17"/>
                    </a:cubicBezTo>
                    <a:cubicBezTo>
                      <a:pt x="5492" y="0"/>
                      <a:pt x="5470" y="1"/>
                      <a:pt x="5470" y="1"/>
                    </a:cubicBezTo>
                    <a:cubicBezTo>
                      <a:pt x="3873" y="4"/>
                      <a:pt x="3873" y="4"/>
                      <a:pt x="3873" y="4"/>
                    </a:cubicBezTo>
                    <a:cubicBezTo>
                      <a:pt x="3421" y="256"/>
                      <a:pt x="3421" y="256"/>
                      <a:pt x="3421" y="256"/>
                    </a:cubicBezTo>
                    <a:cubicBezTo>
                      <a:pt x="621" y="256"/>
                      <a:pt x="621" y="256"/>
                      <a:pt x="621" y="256"/>
                    </a:cubicBezTo>
                    <a:cubicBezTo>
                      <a:pt x="621" y="256"/>
                      <a:pt x="102" y="795"/>
                      <a:pt x="51" y="880"/>
                    </a:cubicBezTo>
                    <a:cubicBezTo>
                      <a:pt x="0" y="965"/>
                      <a:pt x="102" y="1005"/>
                      <a:pt x="102" y="1005"/>
                    </a:cubicBezTo>
                    <a:cubicBezTo>
                      <a:pt x="1292" y="1280"/>
                      <a:pt x="1292" y="1280"/>
                      <a:pt x="1292" y="1280"/>
                    </a:cubicBezTo>
                    <a:cubicBezTo>
                      <a:pt x="1886" y="1592"/>
                      <a:pt x="1886" y="1592"/>
                      <a:pt x="1886" y="1592"/>
                    </a:cubicBezTo>
                    <a:cubicBezTo>
                      <a:pt x="2624" y="2317"/>
                      <a:pt x="2624" y="2317"/>
                      <a:pt x="2624" y="2317"/>
                    </a:cubicBezTo>
                    <a:cubicBezTo>
                      <a:pt x="2820" y="2352"/>
                      <a:pt x="2820" y="2352"/>
                      <a:pt x="2820" y="2352"/>
                    </a:cubicBezTo>
                    <a:cubicBezTo>
                      <a:pt x="2820" y="2472"/>
                      <a:pt x="2820" y="2472"/>
                      <a:pt x="2820" y="2472"/>
                    </a:cubicBezTo>
                    <a:cubicBezTo>
                      <a:pt x="3281" y="2472"/>
                      <a:pt x="3281" y="2472"/>
                      <a:pt x="3281" y="2472"/>
                    </a:cubicBezTo>
                    <a:cubicBezTo>
                      <a:pt x="3357" y="2420"/>
                      <a:pt x="3357" y="2420"/>
                      <a:pt x="3357" y="2420"/>
                    </a:cubicBezTo>
                    <a:cubicBezTo>
                      <a:pt x="3353" y="2232"/>
                      <a:pt x="3353" y="2232"/>
                      <a:pt x="3353" y="2232"/>
                    </a:cubicBezTo>
                    <a:cubicBezTo>
                      <a:pt x="3433" y="2164"/>
                      <a:pt x="3433" y="2164"/>
                      <a:pt x="3433" y="2164"/>
                    </a:cubicBezTo>
                    <a:cubicBezTo>
                      <a:pt x="3646" y="2159"/>
                      <a:pt x="3646" y="2159"/>
                      <a:pt x="3646" y="2159"/>
                    </a:cubicBezTo>
                    <a:cubicBezTo>
                      <a:pt x="3656" y="1754"/>
                      <a:pt x="3987" y="1429"/>
                      <a:pt x="4394" y="1429"/>
                    </a:cubicBezTo>
                    <a:cubicBezTo>
                      <a:pt x="4808" y="1429"/>
                      <a:pt x="5143" y="1764"/>
                      <a:pt x="5143" y="2178"/>
                    </a:cubicBezTo>
                    <a:cubicBezTo>
                      <a:pt x="5143" y="2202"/>
                      <a:pt x="5142" y="2226"/>
                      <a:pt x="5140" y="2249"/>
                    </a:cubicBezTo>
                    <a:cubicBezTo>
                      <a:pt x="5388" y="2344"/>
                      <a:pt x="5388" y="2344"/>
                      <a:pt x="5388" y="2344"/>
                    </a:cubicBezTo>
                    <a:cubicBezTo>
                      <a:pt x="5572" y="2344"/>
                      <a:pt x="5572" y="2344"/>
                      <a:pt x="5572" y="2344"/>
                    </a:cubicBezTo>
                    <a:cubicBezTo>
                      <a:pt x="5604" y="2323"/>
                      <a:pt x="5604" y="2323"/>
                      <a:pt x="5604" y="2323"/>
                    </a:cubicBezTo>
                    <a:cubicBezTo>
                      <a:pt x="5604" y="2211"/>
                      <a:pt x="5604" y="2211"/>
                      <a:pt x="5604" y="2211"/>
                    </a:cubicBezTo>
                    <a:lnTo>
                      <a:pt x="5593" y="1131"/>
                    </a:lnTo>
                    <a:close/>
                    <a:moveTo>
                      <a:pt x="1006" y="1069"/>
                    </a:moveTo>
                    <a:cubicBezTo>
                      <a:pt x="193" y="920"/>
                      <a:pt x="193" y="920"/>
                      <a:pt x="193" y="920"/>
                    </a:cubicBezTo>
                    <a:cubicBezTo>
                      <a:pt x="150" y="875"/>
                      <a:pt x="290" y="741"/>
                      <a:pt x="290" y="741"/>
                    </a:cubicBezTo>
                    <a:cubicBezTo>
                      <a:pt x="1006" y="880"/>
                      <a:pt x="1006" y="880"/>
                      <a:pt x="1006" y="880"/>
                    </a:cubicBezTo>
                    <a:lnTo>
                      <a:pt x="1006" y="1069"/>
                    </a:lnTo>
                    <a:close/>
                    <a:moveTo>
                      <a:pt x="1022" y="773"/>
                    </a:moveTo>
                    <a:cubicBezTo>
                      <a:pt x="382" y="651"/>
                      <a:pt x="382" y="651"/>
                      <a:pt x="382" y="651"/>
                    </a:cubicBezTo>
                    <a:cubicBezTo>
                      <a:pt x="580" y="437"/>
                      <a:pt x="580" y="437"/>
                      <a:pt x="580" y="437"/>
                    </a:cubicBezTo>
                    <a:cubicBezTo>
                      <a:pt x="1090" y="437"/>
                      <a:pt x="1090" y="437"/>
                      <a:pt x="1090" y="437"/>
                    </a:cubicBezTo>
                    <a:lnTo>
                      <a:pt x="1022" y="773"/>
                    </a:lnTo>
                    <a:close/>
                    <a:moveTo>
                      <a:pt x="1584" y="1172"/>
                    </a:moveTo>
                    <a:cubicBezTo>
                      <a:pt x="1173" y="1093"/>
                      <a:pt x="1173" y="1093"/>
                      <a:pt x="1173" y="1093"/>
                    </a:cubicBezTo>
                    <a:cubicBezTo>
                      <a:pt x="1144" y="1065"/>
                      <a:pt x="1173" y="913"/>
                      <a:pt x="1173" y="913"/>
                    </a:cubicBezTo>
                    <a:cubicBezTo>
                      <a:pt x="1172" y="905"/>
                      <a:pt x="1172" y="905"/>
                      <a:pt x="1172" y="905"/>
                    </a:cubicBezTo>
                    <a:cubicBezTo>
                      <a:pt x="1605" y="980"/>
                      <a:pt x="1605" y="980"/>
                      <a:pt x="1605" y="980"/>
                    </a:cubicBezTo>
                    <a:lnTo>
                      <a:pt x="1584" y="1172"/>
                    </a:lnTo>
                    <a:close/>
                    <a:moveTo>
                      <a:pt x="1620" y="869"/>
                    </a:moveTo>
                    <a:cubicBezTo>
                      <a:pt x="1196" y="800"/>
                      <a:pt x="1196" y="800"/>
                      <a:pt x="1196" y="800"/>
                    </a:cubicBezTo>
                    <a:cubicBezTo>
                      <a:pt x="1252" y="448"/>
                      <a:pt x="1252" y="448"/>
                      <a:pt x="1252" y="448"/>
                    </a:cubicBezTo>
                    <a:cubicBezTo>
                      <a:pt x="1697" y="448"/>
                      <a:pt x="1697" y="448"/>
                      <a:pt x="1697" y="448"/>
                    </a:cubicBezTo>
                    <a:lnTo>
                      <a:pt x="1620" y="869"/>
                    </a:lnTo>
                    <a:close/>
                    <a:moveTo>
                      <a:pt x="2297" y="1299"/>
                    </a:moveTo>
                    <a:cubicBezTo>
                      <a:pt x="1740" y="1200"/>
                      <a:pt x="1740" y="1200"/>
                      <a:pt x="1740" y="1200"/>
                    </a:cubicBezTo>
                    <a:cubicBezTo>
                      <a:pt x="1710" y="1179"/>
                      <a:pt x="1753" y="1008"/>
                      <a:pt x="1753" y="1008"/>
                    </a:cubicBezTo>
                    <a:cubicBezTo>
                      <a:pt x="2321" y="1115"/>
                      <a:pt x="2321" y="1115"/>
                      <a:pt x="2321" y="1115"/>
                    </a:cubicBezTo>
                    <a:lnTo>
                      <a:pt x="2297" y="1299"/>
                    </a:lnTo>
                    <a:close/>
                    <a:moveTo>
                      <a:pt x="1768" y="884"/>
                    </a:moveTo>
                    <a:cubicBezTo>
                      <a:pt x="1852" y="448"/>
                      <a:pt x="1852" y="448"/>
                      <a:pt x="1852" y="448"/>
                    </a:cubicBezTo>
                    <a:cubicBezTo>
                      <a:pt x="2439" y="448"/>
                      <a:pt x="2439" y="448"/>
                      <a:pt x="2439" y="448"/>
                    </a:cubicBezTo>
                    <a:cubicBezTo>
                      <a:pt x="2341" y="980"/>
                      <a:pt x="2341" y="980"/>
                      <a:pt x="2341" y="980"/>
                    </a:cubicBezTo>
                    <a:lnTo>
                      <a:pt x="1768" y="884"/>
                    </a:lnTo>
                    <a:close/>
                    <a:moveTo>
                      <a:pt x="2876" y="1416"/>
                    </a:moveTo>
                    <a:cubicBezTo>
                      <a:pt x="2876" y="1416"/>
                      <a:pt x="2449" y="1331"/>
                      <a:pt x="2439" y="1331"/>
                    </a:cubicBezTo>
                    <a:cubicBezTo>
                      <a:pt x="2429" y="1331"/>
                      <a:pt x="2465" y="1136"/>
                      <a:pt x="2465" y="1136"/>
                    </a:cubicBezTo>
                    <a:cubicBezTo>
                      <a:pt x="2910" y="1216"/>
                      <a:pt x="2910" y="1216"/>
                      <a:pt x="2910" y="1216"/>
                    </a:cubicBezTo>
                    <a:lnTo>
                      <a:pt x="2876" y="1416"/>
                    </a:lnTo>
                    <a:close/>
                    <a:moveTo>
                      <a:pt x="2503" y="1001"/>
                    </a:moveTo>
                    <a:cubicBezTo>
                      <a:pt x="2599" y="448"/>
                      <a:pt x="2599" y="448"/>
                      <a:pt x="2599" y="448"/>
                    </a:cubicBezTo>
                    <a:cubicBezTo>
                      <a:pt x="3048" y="448"/>
                      <a:pt x="3048" y="448"/>
                      <a:pt x="3048" y="448"/>
                    </a:cubicBezTo>
                    <a:cubicBezTo>
                      <a:pt x="2928" y="1081"/>
                      <a:pt x="2928" y="1081"/>
                      <a:pt x="2928" y="1081"/>
                    </a:cubicBezTo>
                    <a:lnTo>
                      <a:pt x="2503" y="1001"/>
                    </a:lnTo>
                    <a:close/>
                    <a:moveTo>
                      <a:pt x="3462" y="1501"/>
                    </a:moveTo>
                    <a:cubicBezTo>
                      <a:pt x="3020" y="1443"/>
                      <a:pt x="3020" y="1443"/>
                      <a:pt x="3020" y="1443"/>
                    </a:cubicBezTo>
                    <a:cubicBezTo>
                      <a:pt x="3048" y="1237"/>
                      <a:pt x="3048" y="1237"/>
                      <a:pt x="3048" y="1237"/>
                    </a:cubicBezTo>
                    <a:cubicBezTo>
                      <a:pt x="3516" y="1325"/>
                      <a:pt x="3516" y="1325"/>
                      <a:pt x="3516" y="1325"/>
                    </a:cubicBezTo>
                    <a:lnTo>
                      <a:pt x="3462" y="1501"/>
                    </a:lnTo>
                    <a:close/>
                    <a:moveTo>
                      <a:pt x="3544" y="1189"/>
                    </a:moveTo>
                    <a:cubicBezTo>
                      <a:pt x="3084" y="1104"/>
                      <a:pt x="3084" y="1104"/>
                      <a:pt x="3084" y="1104"/>
                    </a:cubicBezTo>
                    <a:cubicBezTo>
                      <a:pt x="3191" y="448"/>
                      <a:pt x="3191" y="448"/>
                      <a:pt x="3191" y="448"/>
                    </a:cubicBezTo>
                    <a:cubicBezTo>
                      <a:pt x="3511" y="448"/>
                      <a:pt x="3511" y="448"/>
                      <a:pt x="3511" y="448"/>
                    </a:cubicBezTo>
                    <a:cubicBezTo>
                      <a:pt x="3612" y="743"/>
                      <a:pt x="3553" y="1020"/>
                      <a:pt x="3553" y="1020"/>
                    </a:cubicBezTo>
                    <a:cubicBezTo>
                      <a:pt x="3612" y="1020"/>
                      <a:pt x="3612" y="1020"/>
                      <a:pt x="3612" y="1020"/>
                    </a:cubicBezTo>
                    <a:lnTo>
                      <a:pt x="3544" y="1189"/>
                    </a:ln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68" name="Freeform 44"/>
              <p:cNvSpPr/>
              <p:nvPr/>
            </p:nvSpPr>
            <p:spPr bwMode="auto">
              <a:xfrm>
                <a:off x="4179" y="2517"/>
                <a:ext cx="5" cy="15"/>
              </a:xfrm>
              <a:custGeom>
                <a:avLst/>
                <a:gdLst/>
                <a:ahLst/>
                <a:cxnLst>
                  <a:cxn ang="0">
                    <a:pos x="21" y="0"/>
                  </a:cxn>
                  <a:cxn ang="0">
                    <a:pos x="0" y="63"/>
                  </a:cxn>
                  <a:cxn ang="0">
                    <a:pos x="0" y="63"/>
                  </a:cxn>
                  <a:cxn ang="0">
                    <a:pos x="21" y="0"/>
                  </a:cxn>
                </a:cxnLst>
                <a:rect l="0" t="0" r="r" b="b"/>
                <a:pathLst>
                  <a:path w="21" h="63">
                    <a:moveTo>
                      <a:pt x="21" y="0"/>
                    </a:moveTo>
                    <a:cubicBezTo>
                      <a:pt x="11" y="19"/>
                      <a:pt x="4" y="40"/>
                      <a:pt x="0" y="63"/>
                    </a:cubicBezTo>
                    <a:cubicBezTo>
                      <a:pt x="0" y="63"/>
                      <a:pt x="0" y="63"/>
                      <a:pt x="0" y="63"/>
                    </a:cubicBezTo>
                    <a:cubicBezTo>
                      <a:pt x="4" y="40"/>
                      <a:pt x="11" y="19"/>
                      <a:pt x="21"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69" name="Freeform 45"/>
              <p:cNvSpPr/>
              <p:nvPr/>
            </p:nvSpPr>
            <p:spPr bwMode="auto">
              <a:xfrm>
                <a:off x="4185" y="2514"/>
                <a:ext cx="1" cy="2"/>
              </a:xfrm>
              <a:custGeom>
                <a:avLst/>
                <a:gdLst/>
                <a:ahLst/>
                <a:cxnLst>
                  <a:cxn ang="0">
                    <a:pos x="0" y="7"/>
                  </a:cxn>
                  <a:cxn ang="0">
                    <a:pos x="4" y="0"/>
                  </a:cxn>
                  <a:cxn ang="0">
                    <a:pos x="0" y="7"/>
                  </a:cxn>
                </a:cxnLst>
                <a:rect l="0" t="0" r="r" b="b"/>
                <a:pathLst>
                  <a:path w="4" h="7">
                    <a:moveTo>
                      <a:pt x="0" y="7"/>
                    </a:moveTo>
                    <a:cubicBezTo>
                      <a:pt x="1" y="4"/>
                      <a:pt x="3" y="2"/>
                      <a:pt x="4" y="0"/>
                    </a:cubicBezTo>
                    <a:cubicBezTo>
                      <a:pt x="3" y="2"/>
                      <a:pt x="1" y="4"/>
                      <a:pt x="0" y="7"/>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70" name="Freeform 46"/>
              <p:cNvSpPr/>
              <p:nvPr/>
            </p:nvSpPr>
            <p:spPr bwMode="auto">
              <a:xfrm>
                <a:off x="4195" y="2501"/>
                <a:ext cx="1" cy="1"/>
              </a:xfrm>
              <a:custGeom>
                <a:avLst/>
                <a:gdLst/>
                <a:ahLst/>
                <a:cxnLst>
                  <a:cxn ang="0">
                    <a:pos x="0" y="4"/>
                  </a:cxn>
                  <a:cxn ang="0">
                    <a:pos x="5" y="0"/>
                  </a:cxn>
                  <a:cxn ang="0">
                    <a:pos x="0" y="4"/>
                  </a:cxn>
                </a:cxnLst>
                <a:rect l="0" t="0" r="r" b="b"/>
                <a:pathLst>
                  <a:path w="5" h="4">
                    <a:moveTo>
                      <a:pt x="0" y="4"/>
                    </a:moveTo>
                    <a:cubicBezTo>
                      <a:pt x="1" y="3"/>
                      <a:pt x="3" y="2"/>
                      <a:pt x="5" y="0"/>
                    </a:cubicBezTo>
                    <a:cubicBezTo>
                      <a:pt x="3" y="2"/>
                      <a:pt x="1" y="3"/>
                      <a:pt x="0" y="4"/>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71" name="Freeform 47"/>
              <p:cNvSpPr/>
              <p:nvPr/>
            </p:nvSpPr>
            <p:spPr bwMode="auto">
              <a:xfrm>
                <a:off x="4260" y="2503"/>
                <a:ext cx="1" cy="1"/>
              </a:xfrm>
              <a:custGeom>
                <a:avLst/>
                <a:gdLst/>
                <a:ahLst/>
                <a:cxnLst>
                  <a:cxn ang="0">
                    <a:pos x="0" y="0"/>
                  </a:cxn>
                  <a:cxn ang="0">
                    <a:pos x="5" y="5"/>
                  </a:cxn>
                  <a:cxn ang="0">
                    <a:pos x="0" y="0"/>
                  </a:cxn>
                </a:cxnLst>
                <a:rect l="0" t="0" r="r" b="b"/>
                <a:pathLst>
                  <a:path w="5" h="5">
                    <a:moveTo>
                      <a:pt x="0" y="0"/>
                    </a:moveTo>
                    <a:cubicBezTo>
                      <a:pt x="2" y="2"/>
                      <a:pt x="3" y="3"/>
                      <a:pt x="5" y="5"/>
                    </a:cubicBezTo>
                    <a:cubicBezTo>
                      <a:pt x="3" y="3"/>
                      <a:pt x="2" y="2"/>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72" name="Freeform 48"/>
              <p:cNvSpPr/>
              <p:nvPr/>
            </p:nvSpPr>
            <p:spPr bwMode="auto">
              <a:xfrm>
                <a:off x="4255" y="2499"/>
                <a:ext cx="3" cy="2"/>
              </a:xfrm>
              <a:custGeom>
                <a:avLst/>
                <a:gdLst/>
                <a:ahLst/>
                <a:cxnLst>
                  <a:cxn ang="0">
                    <a:pos x="0" y="0"/>
                  </a:cxn>
                  <a:cxn ang="0">
                    <a:pos x="12" y="10"/>
                  </a:cxn>
                  <a:cxn ang="0">
                    <a:pos x="0" y="0"/>
                  </a:cxn>
                </a:cxnLst>
                <a:rect l="0" t="0" r="r" b="b"/>
                <a:pathLst>
                  <a:path w="12" h="10">
                    <a:moveTo>
                      <a:pt x="0" y="0"/>
                    </a:moveTo>
                    <a:cubicBezTo>
                      <a:pt x="4" y="3"/>
                      <a:pt x="8" y="6"/>
                      <a:pt x="12" y="10"/>
                    </a:cubicBezTo>
                    <a:cubicBezTo>
                      <a:pt x="8" y="6"/>
                      <a:pt x="4" y="3"/>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73" name="Freeform 49"/>
              <p:cNvSpPr/>
              <p:nvPr/>
            </p:nvSpPr>
            <p:spPr bwMode="auto">
              <a:xfrm>
                <a:off x="4259" y="2502"/>
                <a:ext cx="1" cy="1"/>
              </a:xfrm>
              <a:custGeom>
                <a:avLst/>
                <a:gdLst/>
                <a:ahLst/>
                <a:cxnLst>
                  <a:cxn ang="0">
                    <a:pos x="0" y="0"/>
                  </a:cxn>
                  <a:cxn ang="0">
                    <a:pos x="5" y="4"/>
                  </a:cxn>
                  <a:cxn ang="0">
                    <a:pos x="0" y="0"/>
                  </a:cxn>
                </a:cxnLst>
                <a:rect l="0" t="0" r="r" b="b"/>
                <a:pathLst>
                  <a:path w="5" h="4">
                    <a:moveTo>
                      <a:pt x="0" y="0"/>
                    </a:moveTo>
                    <a:cubicBezTo>
                      <a:pt x="2" y="1"/>
                      <a:pt x="3" y="3"/>
                      <a:pt x="5" y="4"/>
                    </a:cubicBezTo>
                    <a:cubicBezTo>
                      <a:pt x="3" y="3"/>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74" name="Freeform 50"/>
              <p:cNvSpPr/>
              <p:nvPr/>
            </p:nvSpPr>
            <p:spPr bwMode="auto">
              <a:xfrm>
                <a:off x="4194" y="2502"/>
                <a:ext cx="1" cy="1"/>
              </a:xfrm>
              <a:custGeom>
                <a:avLst/>
                <a:gdLst/>
                <a:ahLst/>
                <a:cxnLst>
                  <a:cxn ang="0">
                    <a:pos x="0" y="5"/>
                  </a:cxn>
                  <a:cxn ang="0">
                    <a:pos x="6" y="0"/>
                  </a:cxn>
                  <a:cxn ang="0">
                    <a:pos x="0" y="5"/>
                  </a:cxn>
                </a:cxnLst>
                <a:rect l="0" t="0" r="r" b="b"/>
                <a:pathLst>
                  <a:path w="6" h="5">
                    <a:moveTo>
                      <a:pt x="0" y="5"/>
                    </a:moveTo>
                    <a:cubicBezTo>
                      <a:pt x="2" y="3"/>
                      <a:pt x="4" y="2"/>
                      <a:pt x="6" y="0"/>
                    </a:cubicBezTo>
                    <a:cubicBezTo>
                      <a:pt x="4" y="2"/>
                      <a:pt x="2" y="3"/>
                      <a:pt x="0" y="5"/>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75" name="Freeform 51"/>
              <p:cNvSpPr/>
              <p:nvPr/>
            </p:nvSpPr>
            <p:spPr bwMode="auto">
              <a:xfrm>
                <a:off x="4254" y="2498"/>
                <a:ext cx="1" cy="1"/>
              </a:xfrm>
              <a:custGeom>
                <a:avLst/>
                <a:gdLst/>
                <a:ahLst/>
                <a:cxnLst>
                  <a:cxn ang="0">
                    <a:pos x="0" y="0"/>
                  </a:cxn>
                  <a:cxn ang="0">
                    <a:pos x="5" y="3"/>
                  </a:cxn>
                  <a:cxn ang="0">
                    <a:pos x="0" y="0"/>
                  </a:cxn>
                </a:cxnLst>
                <a:rect l="0" t="0" r="r" b="b"/>
                <a:pathLst>
                  <a:path w="5" h="3">
                    <a:moveTo>
                      <a:pt x="0" y="0"/>
                    </a:moveTo>
                    <a:cubicBezTo>
                      <a:pt x="2" y="1"/>
                      <a:pt x="4" y="2"/>
                      <a:pt x="5" y="3"/>
                    </a:cubicBezTo>
                    <a:cubicBezTo>
                      <a:pt x="4" y="2"/>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76" name="Freeform 52"/>
              <p:cNvSpPr/>
              <p:nvPr/>
            </p:nvSpPr>
            <p:spPr bwMode="auto">
              <a:xfrm>
                <a:off x="4262" y="2505"/>
                <a:ext cx="1" cy="1"/>
              </a:xfrm>
              <a:custGeom>
                <a:avLst/>
                <a:gdLst/>
                <a:ahLst/>
                <a:cxnLst>
                  <a:cxn ang="0">
                    <a:pos x="0" y="0"/>
                  </a:cxn>
                  <a:cxn ang="0">
                    <a:pos x="5" y="4"/>
                  </a:cxn>
                  <a:cxn ang="0">
                    <a:pos x="0" y="0"/>
                  </a:cxn>
                </a:cxnLst>
                <a:rect l="0" t="0" r="r" b="b"/>
                <a:pathLst>
                  <a:path w="5" h="4">
                    <a:moveTo>
                      <a:pt x="0" y="0"/>
                    </a:moveTo>
                    <a:cubicBezTo>
                      <a:pt x="2" y="1"/>
                      <a:pt x="3" y="3"/>
                      <a:pt x="5" y="4"/>
                    </a:cubicBezTo>
                    <a:cubicBezTo>
                      <a:pt x="3" y="3"/>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77" name="Freeform 53"/>
              <p:cNvSpPr/>
              <p:nvPr/>
            </p:nvSpPr>
            <p:spPr bwMode="auto">
              <a:xfrm>
                <a:off x="4184" y="2515"/>
                <a:ext cx="0" cy="0"/>
              </a:xfrm>
              <a:custGeom>
                <a:avLst/>
                <a:gdLst/>
                <a:ahLst/>
                <a:cxnLst>
                  <a:cxn ang="0">
                    <a:pos x="0" y="1"/>
                  </a:cxn>
                  <a:cxn ang="0">
                    <a:pos x="1" y="0"/>
                  </a:cxn>
                  <a:cxn ang="0">
                    <a:pos x="0" y="1"/>
                  </a:cxn>
                </a:cxnLst>
                <a:rect l="0" t="0" r="r" b="b"/>
                <a:pathLst>
                  <a:path w="1" h="1">
                    <a:moveTo>
                      <a:pt x="0" y="1"/>
                    </a:moveTo>
                    <a:cubicBezTo>
                      <a:pt x="0" y="0"/>
                      <a:pt x="1" y="0"/>
                      <a:pt x="1" y="0"/>
                    </a:cubicBezTo>
                    <a:cubicBezTo>
                      <a:pt x="1" y="0"/>
                      <a:pt x="0" y="0"/>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78" name="Freeform 54"/>
              <p:cNvSpPr/>
              <p:nvPr/>
            </p:nvSpPr>
            <p:spPr bwMode="auto">
              <a:xfrm>
                <a:off x="4193" y="2504"/>
                <a:ext cx="0" cy="0"/>
              </a:xfrm>
              <a:custGeom>
                <a:avLst/>
                <a:gdLst/>
                <a:ahLst/>
                <a:cxnLst>
                  <a:cxn ang="0">
                    <a:pos x="0" y="1"/>
                  </a:cxn>
                  <a:cxn ang="0">
                    <a:pos x="1" y="0"/>
                  </a:cxn>
                  <a:cxn ang="0">
                    <a:pos x="0" y="1"/>
                  </a:cxn>
                </a:cxnLst>
                <a:rect l="0" t="0" r="r" b="b"/>
                <a:pathLst>
                  <a:path w="1" h="1">
                    <a:moveTo>
                      <a:pt x="0" y="1"/>
                    </a:moveTo>
                    <a:cubicBezTo>
                      <a:pt x="1" y="1"/>
                      <a:pt x="1" y="0"/>
                      <a:pt x="1" y="0"/>
                    </a:cubicBezTo>
                    <a:cubicBezTo>
                      <a:pt x="1" y="0"/>
                      <a:pt x="1"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79" name="Freeform 55"/>
              <p:cNvSpPr/>
              <p:nvPr/>
            </p:nvSpPr>
            <p:spPr bwMode="auto">
              <a:xfrm>
                <a:off x="4197" y="2501"/>
                <a:ext cx="1" cy="1"/>
              </a:xfrm>
              <a:custGeom>
                <a:avLst/>
                <a:gdLst/>
                <a:ahLst/>
                <a:cxnLst>
                  <a:cxn ang="0">
                    <a:pos x="0" y="2"/>
                  </a:cxn>
                  <a:cxn ang="0">
                    <a:pos x="3" y="0"/>
                  </a:cxn>
                  <a:cxn ang="0">
                    <a:pos x="0" y="2"/>
                  </a:cxn>
                </a:cxnLst>
                <a:rect l="0" t="0" r="r" b="b"/>
                <a:pathLst>
                  <a:path w="3" h="2">
                    <a:moveTo>
                      <a:pt x="0" y="2"/>
                    </a:moveTo>
                    <a:cubicBezTo>
                      <a:pt x="1" y="2"/>
                      <a:pt x="2" y="1"/>
                      <a:pt x="3" y="0"/>
                    </a:cubicBezTo>
                    <a:cubicBezTo>
                      <a:pt x="2" y="1"/>
                      <a:pt x="1" y="2"/>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80" name="Freeform 56"/>
              <p:cNvSpPr/>
              <p:nvPr/>
            </p:nvSpPr>
            <p:spPr bwMode="auto">
              <a:xfrm>
                <a:off x="4213" y="2492"/>
                <a:ext cx="1" cy="0"/>
              </a:xfrm>
              <a:custGeom>
                <a:avLst/>
                <a:gdLst/>
                <a:ahLst/>
                <a:cxnLst>
                  <a:cxn ang="0">
                    <a:pos x="0" y="1"/>
                  </a:cxn>
                  <a:cxn ang="0">
                    <a:pos x="6" y="0"/>
                  </a:cxn>
                  <a:cxn ang="0">
                    <a:pos x="0" y="1"/>
                  </a:cxn>
                </a:cxnLst>
                <a:rect l="0" t="0" r="r" b="b"/>
                <a:pathLst>
                  <a:path w="6" h="1">
                    <a:moveTo>
                      <a:pt x="0" y="1"/>
                    </a:moveTo>
                    <a:cubicBezTo>
                      <a:pt x="2" y="1"/>
                      <a:pt x="4" y="0"/>
                      <a:pt x="6" y="0"/>
                    </a:cubicBezTo>
                    <a:cubicBezTo>
                      <a:pt x="4" y="0"/>
                      <a:pt x="2"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81" name="Freeform 57"/>
              <p:cNvSpPr/>
              <p:nvPr/>
            </p:nvSpPr>
            <p:spPr bwMode="auto">
              <a:xfrm>
                <a:off x="4198" y="2499"/>
                <a:ext cx="1" cy="0"/>
              </a:xfrm>
              <a:custGeom>
                <a:avLst/>
                <a:gdLst/>
                <a:ahLst/>
                <a:cxnLst>
                  <a:cxn ang="0">
                    <a:pos x="0" y="3"/>
                  </a:cxn>
                  <a:cxn ang="0">
                    <a:pos x="4" y="0"/>
                  </a:cxn>
                  <a:cxn ang="0">
                    <a:pos x="0" y="3"/>
                  </a:cxn>
                </a:cxnLst>
                <a:rect l="0" t="0" r="r" b="b"/>
                <a:pathLst>
                  <a:path w="4" h="3">
                    <a:moveTo>
                      <a:pt x="0" y="3"/>
                    </a:moveTo>
                    <a:cubicBezTo>
                      <a:pt x="1" y="2"/>
                      <a:pt x="3" y="1"/>
                      <a:pt x="4" y="0"/>
                    </a:cubicBezTo>
                    <a:cubicBezTo>
                      <a:pt x="3" y="1"/>
                      <a:pt x="1" y="2"/>
                      <a:pt x="0" y="3"/>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82" name="Freeform 58"/>
              <p:cNvSpPr/>
              <p:nvPr/>
            </p:nvSpPr>
            <p:spPr bwMode="auto">
              <a:xfrm>
                <a:off x="4183" y="2517"/>
                <a:ext cx="0" cy="0"/>
              </a:xfrm>
              <a:custGeom>
                <a:avLst/>
                <a:gdLst/>
                <a:ahLst/>
                <a:cxnLst>
                  <a:cxn ang="0">
                    <a:pos x="0" y="1"/>
                  </a:cxn>
                  <a:cxn ang="0">
                    <a:pos x="0" y="0"/>
                  </a:cxn>
                  <a:cxn ang="0">
                    <a:pos x="0" y="1"/>
                  </a:cxn>
                </a:cxnLst>
                <a:rect l="0" t="0" r="r" b="b"/>
                <a:pathLst>
                  <a:path h="1">
                    <a:moveTo>
                      <a:pt x="0" y="1"/>
                    </a:moveTo>
                    <a:cubicBezTo>
                      <a:pt x="0" y="1"/>
                      <a:pt x="0" y="0"/>
                      <a:pt x="0" y="0"/>
                    </a:cubicBezTo>
                    <a:cubicBezTo>
                      <a:pt x="0" y="0"/>
                      <a:pt x="0"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83" name="Freeform 59"/>
              <p:cNvSpPr/>
              <p:nvPr/>
            </p:nvSpPr>
            <p:spPr bwMode="auto">
              <a:xfrm>
                <a:off x="4186" y="2512"/>
                <a:ext cx="0" cy="0"/>
              </a:xfrm>
              <a:custGeom>
                <a:avLst/>
                <a:gdLst/>
                <a:ahLst/>
                <a:cxnLst>
                  <a:cxn ang="0">
                    <a:pos x="0" y="1"/>
                  </a:cxn>
                  <a:cxn ang="0">
                    <a:pos x="1" y="0"/>
                  </a:cxn>
                  <a:cxn ang="0">
                    <a:pos x="0" y="1"/>
                  </a:cxn>
                </a:cxnLst>
                <a:rect l="0" t="0" r="r" b="b"/>
                <a:pathLst>
                  <a:path w="1" h="1">
                    <a:moveTo>
                      <a:pt x="0" y="1"/>
                    </a:moveTo>
                    <a:cubicBezTo>
                      <a:pt x="1" y="0"/>
                      <a:pt x="1" y="0"/>
                      <a:pt x="1" y="0"/>
                    </a:cubicBezTo>
                    <a:cubicBezTo>
                      <a:pt x="1" y="0"/>
                      <a:pt x="1" y="0"/>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84" name="Freeform 60"/>
              <p:cNvSpPr/>
              <p:nvPr/>
            </p:nvSpPr>
            <p:spPr bwMode="auto">
              <a:xfrm>
                <a:off x="4202" y="2497"/>
                <a:ext cx="1" cy="0"/>
              </a:xfrm>
              <a:custGeom>
                <a:avLst/>
                <a:gdLst/>
                <a:ahLst/>
                <a:cxnLst>
                  <a:cxn ang="0">
                    <a:pos x="0" y="2"/>
                  </a:cxn>
                  <a:cxn ang="0">
                    <a:pos x="4" y="0"/>
                  </a:cxn>
                  <a:cxn ang="0">
                    <a:pos x="0" y="2"/>
                  </a:cxn>
                </a:cxnLst>
                <a:rect l="0" t="0" r="r" b="b"/>
                <a:pathLst>
                  <a:path w="4" h="2">
                    <a:moveTo>
                      <a:pt x="0" y="2"/>
                    </a:moveTo>
                    <a:cubicBezTo>
                      <a:pt x="1" y="1"/>
                      <a:pt x="2" y="0"/>
                      <a:pt x="4" y="0"/>
                    </a:cubicBezTo>
                    <a:cubicBezTo>
                      <a:pt x="2" y="0"/>
                      <a:pt x="1"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85" name="Freeform 61"/>
              <p:cNvSpPr/>
              <p:nvPr/>
            </p:nvSpPr>
            <p:spPr bwMode="auto">
              <a:xfrm>
                <a:off x="4204" y="2496"/>
                <a:ext cx="1" cy="0"/>
              </a:xfrm>
              <a:custGeom>
                <a:avLst/>
                <a:gdLst/>
                <a:ahLst/>
                <a:cxnLst>
                  <a:cxn ang="0">
                    <a:pos x="0" y="2"/>
                  </a:cxn>
                  <a:cxn ang="0">
                    <a:pos x="5" y="0"/>
                  </a:cxn>
                  <a:cxn ang="0">
                    <a:pos x="0" y="2"/>
                  </a:cxn>
                </a:cxnLst>
                <a:rect l="0" t="0" r="r" b="b"/>
                <a:pathLst>
                  <a:path w="5" h="2">
                    <a:moveTo>
                      <a:pt x="0" y="2"/>
                    </a:moveTo>
                    <a:cubicBezTo>
                      <a:pt x="2" y="1"/>
                      <a:pt x="3" y="1"/>
                      <a:pt x="5" y="0"/>
                    </a:cubicBezTo>
                    <a:cubicBezTo>
                      <a:pt x="3" y="1"/>
                      <a:pt x="2"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86" name="Freeform 62"/>
              <p:cNvSpPr/>
              <p:nvPr/>
            </p:nvSpPr>
            <p:spPr bwMode="auto">
              <a:xfrm>
                <a:off x="4206" y="2494"/>
                <a:ext cx="2" cy="1"/>
              </a:xfrm>
              <a:custGeom>
                <a:avLst/>
                <a:gdLst/>
                <a:ahLst/>
                <a:cxnLst>
                  <a:cxn ang="0">
                    <a:pos x="0" y="4"/>
                  </a:cxn>
                  <a:cxn ang="0">
                    <a:pos x="9" y="0"/>
                  </a:cxn>
                  <a:cxn ang="0">
                    <a:pos x="0" y="4"/>
                  </a:cxn>
                </a:cxnLst>
                <a:rect l="0" t="0" r="r" b="b"/>
                <a:pathLst>
                  <a:path w="9" h="4">
                    <a:moveTo>
                      <a:pt x="0" y="4"/>
                    </a:moveTo>
                    <a:cubicBezTo>
                      <a:pt x="3" y="2"/>
                      <a:pt x="6" y="1"/>
                      <a:pt x="9" y="0"/>
                    </a:cubicBezTo>
                    <a:cubicBezTo>
                      <a:pt x="6" y="1"/>
                      <a:pt x="3" y="2"/>
                      <a:pt x="0" y="4"/>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87" name="Freeform 63"/>
              <p:cNvSpPr/>
              <p:nvPr/>
            </p:nvSpPr>
            <p:spPr bwMode="auto">
              <a:xfrm>
                <a:off x="4209" y="2494"/>
                <a:ext cx="1" cy="0"/>
              </a:xfrm>
              <a:custGeom>
                <a:avLst/>
                <a:gdLst/>
                <a:ahLst/>
                <a:cxnLst>
                  <a:cxn ang="0">
                    <a:pos x="0" y="2"/>
                  </a:cxn>
                  <a:cxn ang="0">
                    <a:pos x="5" y="0"/>
                  </a:cxn>
                  <a:cxn ang="0">
                    <a:pos x="0" y="2"/>
                  </a:cxn>
                </a:cxnLst>
                <a:rect l="0" t="0" r="r" b="b"/>
                <a:pathLst>
                  <a:path w="5" h="2">
                    <a:moveTo>
                      <a:pt x="0" y="2"/>
                    </a:moveTo>
                    <a:cubicBezTo>
                      <a:pt x="2" y="1"/>
                      <a:pt x="3" y="1"/>
                      <a:pt x="5" y="0"/>
                    </a:cubicBezTo>
                    <a:cubicBezTo>
                      <a:pt x="3" y="1"/>
                      <a:pt x="2"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88" name="Freeform 64"/>
              <p:cNvSpPr/>
              <p:nvPr/>
            </p:nvSpPr>
            <p:spPr bwMode="auto">
              <a:xfrm>
                <a:off x="4200" y="2498"/>
                <a:ext cx="1" cy="1"/>
              </a:xfrm>
              <a:custGeom>
                <a:avLst/>
                <a:gdLst/>
                <a:ahLst/>
                <a:cxnLst>
                  <a:cxn ang="0">
                    <a:pos x="0" y="2"/>
                  </a:cxn>
                  <a:cxn ang="0">
                    <a:pos x="4" y="0"/>
                  </a:cxn>
                  <a:cxn ang="0">
                    <a:pos x="0" y="2"/>
                  </a:cxn>
                </a:cxnLst>
                <a:rect l="0" t="0" r="r" b="b"/>
                <a:pathLst>
                  <a:path w="4" h="2">
                    <a:moveTo>
                      <a:pt x="0" y="2"/>
                    </a:moveTo>
                    <a:cubicBezTo>
                      <a:pt x="2" y="1"/>
                      <a:pt x="3" y="1"/>
                      <a:pt x="4" y="0"/>
                    </a:cubicBezTo>
                    <a:cubicBezTo>
                      <a:pt x="3" y="1"/>
                      <a:pt x="2"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89" name="Freeform 65"/>
              <p:cNvSpPr/>
              <p:nvPr/>
            </p:nvSpPr>
            <p:spPr bwMode="auto">
              <a:xfrm>
                <a:off x="4185" y="2514"/>
                <a:ext cx="0" cy="0"/>
              </a:xfrm>
              <a:custGeom>
                <a:avLst/>
                <a:gdLst/>
                <a:ahLst/>
                <a:cxnLst>
                  <a:cxn ang="0">
                    <a:pos x="0" y="1"/>
                  </a:cxn>
                  <a:cxn ang="0">
                    <a:pos x="1" y="0"/>
                  </a:cxn>
                  <a:cxn ang="0">
                    <a:pos x="0" y="1"/>
                  </a:cxn>
                </a:cxnLst>
                <a:rect l="0" t="0" r="r" b="b"/>
                <a:pathLst>
                  <a:path w="1" h="1">
                    <a:moveTo>
                      <a:pt x="0" y="1"/>
                    </a:moveTo>
                    <a:cubicBezTo>
                      <a:pt x="0" y="0"/>
                      <a:pt x="1" y="0"/>
                      <a:pt x="1" y="0"/>
                    </a:cubicBezTo>
                    <a:cubicBezTo>
                      <a:pt x="1" y="0"/>
                      <a:pt x="0" y="0"/>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90" name="Freeform 66"/>
              <p:cNvSpPr/>
              <p:nvPr/>
            </p:nvSpPr>
            <p:spPr bwMode="auto">
              <a:xfrm>
                <a:off x="4195" y="2502"/>
                <a:ext cx="0" cy="0"/>
              </a:xfrm>
              <a:custGeom>
                <a:avLst/>
                <a:gdLst/>
                <a:ahLst/>
                <a:cxnLst>
                  <a:cxn ang="0">
                    <a:pos x="0" y="2"/>
                  </a:cxn>
                  <a:cxn ang="0">
                    <a:pos x="2" y="0"/>
                  </a:cxn>
                  <a:cxn ang="0">
                    <a:pos x="0" y="2"/>
                  </a:cxn>
                </a:cxnLst>
                <a:rect l="0" t="0" r="r" b="b"/>
                <a:pathLst>
                  <a:path w="2" h="2">
                    <a:moveTo>
                      <a:pt x="0" y="2"/>
                    </a:moveTo>
                    <a:cubicBezTo>
                      <a:pt x="0" y="2"/>
                      <a:pt x="1" y="1"/>
                      <a:pt x="2" y="0"/>
                    </a:cubicBezTo>
                    <a:cubicBezTo>
                      <a:pt x="1" y="1"/>
                      <a:pt x="0" y="2"/>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91" name="Freeform 67"/>
              <p:cNvSpPr/>
              <p:nvPr/>
            </p:nvSpPr>
            <p:spPr bwMode="auto">
              <a:xfrm>
                <a:off x="4211" y="2493"/>
                <a:ext cx="1" cy="0"/>
              </a:xfrm>
              <a:custGeom>
                <a:avLst/>
                <a:gdLst/>
                <a:ahLst/>
                <a:cxnLst>
                  <a:cxn ang="0">
                    <a:pos x="0" y="1"/>
                  </a:cxn>
                  <a:cxn ang="0">
                    <a:pos x="6" y="0"/>
                  </a:cxn>
                  <a:cxn ang="0">
                    <a:pos x="0" y="1"/>
                  </a:cxn>
                </a:cxnLst>
                <a:rect l="0" t="0" r="r" b="b"/>
                <a:pathLst>
                  <a:path w="6" h="1">
                    <a:moveTo>
                      <a:pt x="0" y="1"/>
                    </a:moveTo>
                    <a:cubicBezTo>
                      <a:pt x="2" y="1"/>
                      <a:pt x="4" y="0"/>
                      <a:pt x="6" y="0"/>
                    </a:cubicBezTo>
                    <a:cubicBezTo>
                      <a:pt x="4" y="0"/>
                      <a:pt x="2"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92" name="Freeform 68"/>
              <p:cNvSpPr/>
              <p:nvPr/>
            </p:nvSpPr>
            <p:spPr bwMode="auto">
              <a:xfrm>
                <a:off x="4255" y="2499"/>
                <a:ext cx="0" cy="0"/>
              </a:xfrm>
              <a:custGeom>
                <a:avLst/>
                <a:gdLst/>
                <a:ahLst/>
                <a:cxnLst>
                  <a:cxn ang="0">
                    <a:pos x="0" y="0"/>
                  </a:cxn>
                  <a:cxn ang="0">
                    <a:pos x="1" y="0"/>
                  </a:cxn>
                  <a:cxn ang="0">
                    <a:pos x="0" y="0"/>
                  </a:cxn>
                </a:cxnLst>
                <a:rect l="0" t="0" r="r" b="b"/>
                <a:pathLst>
                  <a:path w="1">
                    <a:moveTo>
                      <a:pt x="0" y="0"/>
                    </a:moveTo>
                    <a:cubicBezTo>
                      <a:pt x="0" y="0"/>
                      <a:pt x="0" y="0"/>
                      <a:pt x="1" y="0"/>
                    </a:cubicBezTo>
                    <a:cubicBezTo>
                      <a:pt x="0" y="0"/>
                      <a:pt x="0"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93" name="Freeform 69"/>
              <p:cNvSpPr/>
              <p:nvPr/>
            </p:nvSpPr>
            <p:spPr bwMode="auto">
              <a:xfrm>
                <a:off x="4258" y="2501"/>
                <a:ext cx="0" cy="0"/>
              </a:xfrm>
              <a:custGeom>
                <a:avLst/>
                <a:gdLst/>
                <a:ahLst/>
                <a:cxnLst>
                  <a:cxn ang="0">
                    <a:pos x="0" y="0"/>
                  </a:cxn>
                  <a:cxn ang="0">
                    <a:pos x="2" y="1"/>
                  </a:cxn>
                  <a:cxn ang="0">
                    <a:pos x="0" y="0"/>
                  </a:cxn>
                </a:cxnLst>
                <a:rect l="0" t="0" r="r" b="b"/>
                <a:pathLst>
                  <a:path w="2" h="1">
                    <a:moveTo>
                      <a:pt x="0" y="0"/>
                    </a:moveTo>
                    <a:cubicBezTo>
                      <a:pt x="1" y="0"/>
                      <a:pt x="1" y="0"/>
                      <a:pt x="2" y="1"/>
                    </a:cubicBezTo>
                    <a:cubicBezTo>
                      <a:pt x="1" y="0"/>
                      <a:pt x="1"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94" name="Freeform 70"/>
              <p:cNvSpPr/>
              <p:nvPr/>
            </p:nvSpPr>
            <p:spPr bwMode="auto">
              <a:xfrm>
                <a:off x="4253" y="2498"/>
                <a:ext cx="1" cy="0"/>
              </a:xfrm>
              <a:custGeom>
                <a:avLst/>
                <a:gdLst/>
                <a:ahLst/>
                <a:cxnLst>
                  <a:cxn ang="0">
                    <a:pos x="0" y="0"/>
                  </a:cxn>
                  <a:cxn ang="0">
                    <a:pos x="3" y="2"/>
                  </a:cxn>
                  <a:cxn ang="0">
                    <a:pos x="0" y="0"/>
                  </a:cxn>
                </a:cxnLst>
                <a:rect l="0" t="0" r="r" b="b"/>
                <a:pathLst>
                  <a:path w="3" h="2">
                    <a:moveTo>
                      <a:pt x="0" y="0"/>
                    </a:moveTo>
                    <a:cubicBezTo>
                      <a:pt x="1" y="0"/>
                      <a:pt x="2" y="1"/>
                      <a:pt x="3" y="2"/>
                    </a:cubicBezTo>
                    <a:cubicBezTo>
                      <a:pt x="2" y="1"/>
                      <a:pt x="1"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95" name="Freeform 71"/>
              <p:cNvSpPr/>
              <p:nvPr/>
            </p:nvSpPr>
            <p:spPr bwMode="auto">
              <a:xfrm>
                <a:off x="4250" y="2495"/>
                <a:ext cx="1" cy="1"/>
              </a:xfrm>
              <a:custGeom>
                <a:avLst/>
                <a:gdLst/>
                <a:ahLst/>
                <a:cxnLst>
                  <a:cxn ang="0">
                    <a:pos x="0" y="0"/>
                  </a:cxn>
                  <a:cxn ang="0">
                    <a:pos x="4" y="2"/>
                  </a:cxn>
                  <a:cxn ang="0">
                    <a:pos x="0" y="0"/>
                  </a:cxn>
                </a:cxnLst>
                <a:rect l="0" t="0" r="r" b="b"/>
                <a:pathLst>
                  <a:path w="4" h="2">
                    <a:moveTo>
                      <a:pt x="0" y="0"/>
                    </a:moveTo>
                    <a:cubicBezTo>
                      <a:pt x="1" y="1"/>
                      <a:pt x="3" y="1"/>
                      <a:pt x="4" y="2"/>
                    </a:cubicBezTo>
                    <a:cubicBezTo>
                      <a:pt x="3" y="1"/>
                      <a:pt x="1"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96" name="Freeform 72"/>
              <p:cNvSpPr/>
              <p:nvPr/>
            </p:nvSpPr>
            <p:spPr bwMode="auto">
              <a:xfrm>
                <a:off x="4251" y="2497"/>
                <a:ext cx="1" cy="0"/>
              </a:xfrm>
              <a:custGeom>
                <a:avLst/>
                <a:gdLst/>
                <a:ahLst/>
                <a:cxnLst>
                  <a:cxn ang="0">
                    <a:pos x="0" y="0"/>
                  </a:cxn>
                  <a:cxn ang="0">
                    <a:pos x="4" y="2"/>
                  </a:cxn>
                  <a:cxn ang="0">
                    <a:pos x="0" y="0"/>
                  </a:cxn>
                </a:cxnLst>
                <a:rect l="0" t="0" r="r" b="b"/>
                <a:pathLst>
                  <a:path w="4" h="2">
                    <a:moveTo>
                      <a:pt x="0" y="0"/>
                    </a:moveTo>
                    <a:cubicBezTo>
                      <a:pt x="2" y="0"/>
                      <a:pt x="3" y="1"/>
                      <a:pt x="4" y="2"/>
                    </a:cubicBezTo>
                    <a:cubicBezTo>
                      <a:pt x="3" y="1"/>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97" name="Freeform 73"/>
              <p:cNvSpPr/>
              <p:nvPr/>
            </p:nvSpPr>
            <p:spPr bwMode="auto">
              <a:xfrm>
                <a:off x="4260" y="2502"/>
                <a:ext cx="0" cy="1"/>
              </a:xfrm>
              <a:custGeom>
                <a:avLst/>
                <a:gdLst/>
                <a:ahLst/>
                <a:cxnLst>
                  <a:cxn ang="0">
                    <a:pos x="0" y="0"/>
                  </a:cxn>
                  <a:cxn ang="0">
                    <a:pos x="2" y="2"/>
                  </a:cxn>
                  <a:cxn ang="0">
                    <a:pos x="0" y="0"/>
                  </a:cxn>
                </a:cxnLst>
                <a:rect l="0" t="0" r="r" b="b"/>
                <a:pathLst>
                  <a:path w="2" h="2">
                    <a:moveTo>
                      <a:pt x="0" y="0"/>
                    </a:moveTo>
                    <a:cubicBezTo>
                      <a:pt x="1" y="1"/>
                      <a:pt x="1" y="1"/>
                      <a:pt x="2" y="2"/>
                    </a:cubicBezTo>
                    <a:cubicBezTo>
                      <a:pt x="1" y="1"/>
                      <a:pt x="1"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98" name="Freeform 74"/>
              <p:cNvSpPr/>
              <p:nvPr/>
            </p:nvSpPr>
            <p:spPr bwMode="auto">
              <a:xfrm>
                <a:off x="4263" y="2506"/>
                <a:ext cx="0" cy="0"/>
              </a:xfrm>
              <a:custGeom>
                <a:avLst/>
                <a:gdLst/>
                <a:ahLst/>
                <a:cxnLst>
                  <a:cxn ang="0">
                    <a:pos x="0" y="0"/>
                  </a:cxn>
                  <a:cxn ang="0">
                    <a:pos x="2" y="2"/>
                  </a:cxn>
                  <a:cxn ang="0">
                    <a:pos x="0" y="0"/>
                  </a:cxn>
                </a:cxnLst>
                <a:rect l="0" t="0" r="r" b="b"/>
                <a:pathLst>
                  <a:path w="2" h="2">
                    <a:moveTo>
                      <a:pt x="0" y="0"/>
                    </a:moveTo>
                    <a:cubicBezTo>
                      <a:pt x="0" y="1"/>
                      <a:pt x="1" y="2"/>
                      <a:pt x="2" y="2"/>
                    </a:cubicBezTo>
                    <a:cubicBezTo>
                      <a:pt x="1" y="2"/>
                      <a:pt x="0"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99" name="Freeform 75"/>
              <p:cNvSpPr/>
              <p:nvPr/>
            </p:nvSpPr>
            <p:spPr bwMode="auto">
              <a:xfrm>
                <a:off x="4270" y="2515"/>
                <a:ext cx="0" cy="0"/>
              </a:xfrm>
              <a:custGeom>
                <a:avLst/>
                <a:gdLst/>
                <a:ahLst/>
                <a:cxnLst>
                  <a:cxn ang="0">
                    <a:pos x="0" y="0"/>
                  </a:cxn>
                  <a:cxn ang="0">
                    <a:pos x="0" y="1"/>
                  </a:cxn>
                  <a:cxn ang="0">
                    <a:pos x="0" y="0"/>
                  </a:cxn>
                </a:cxnLst>
                <a:rect l="0" t="0" r="r" b="b"/>
                <a:pathLst>
                  <a:path h="1">
                    <a:moveTo>
                      <a:pt x="0" y="0"/>
                    </a:moveTo>
                    <a:cubicBezTo>
                      <a:pt x="0" y="0"/>
                      <a:pt x="0" y="0"/>
                      <a:pt x="0" y="1"/>
                    </a:cubicBezTo>
                    <a:cubicBezTo>
                      <a:pt x="0" y="0"/>
                      <a:pt x="0"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00" name="Freeform 76"/>
              <p:cNvSpPr/>
              <p:nvPr/>
            </p:nvSpPr>
            <p:spPr bwMode="auto">
              <a:xfrm>
                <a:off x="4271" y="2517"/>
                <a:ext cx="0" cy="0"/>
              </a:xfrm>
              <a:custGeom>
                <a:avLst/>
                <a:gdLst/>
                <a:ahLst/>
                <a:cxnLst>
                  <a:cxn ang="0">
                    <a:pos x="0" y="0"/>
                  </a:cxn>
                  <a:cxn ang="0">
                    <a:pos x="0" y="1"/>
                  </a:cxn>
                  <a:cxn ang="0">
                    <a:pos x="0" y="0"/>
                  </a:cxn>
                </a:cxnLst>
                <a:rect l="0" t="0" r="r" b="b"/>
                <a:pathLst>
                  <a:path h="1">
                    <a:moveTo>
                      <a:pt x="0" y="0"/>
                    </a:moveTo>
                    <a:cubicBezTo>
                      <a:pt x="0" y="0"/>
                      <a:pt x="0" y="1"/>
                      <a:pt x="0" y="1"/>
                    </a:cubicBezTo>
                    <a:cubicBezTo>
                      <a:pt x="0" y="1"/>
                      <a:pt x="0"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01" name="Freeform 77"/>
              <p:cNvSpPr/>
              <p:nvPr/>
            </p:nvSpPr>
            <p:spPr bwMode="auto">
              <a:xfrm>
                <a:off x="4157" y="2529"/>
                <a:ext cx="136" cy="79"/>
              </a:xfrm>
              <a:custGeom>
                <a:avLst/>
                <a:gdLst/>
                <a:ahLst/>
                <a:cxnLst>
                  <a:cxn ang="0">
                    <a:pos x="522" y="2"/>
                  </a:cxn>
                  <a:cxn ang="0">
                    <a:pos x="527" y="50"/>
                  </a:cxn>
                  <a:cxn ang="0">
                    <a:pos x="310" y="267"/>
                  </a:cxn>
                  <a:cxn ang="0">
                    <a:pos x="93" y="50"/>
                  </a:cxn>
                  <a:cxn ang="0">
                    <a:pos x="96" y="13"/>
                  </a:cxn>
                  <a:cxn ang="0">
                    <a:pos x="2" y="15"/>
                  </a:cxn>
                  <a:cxn ang="0">
                    <a:pos x="0" y="45"/>
                  </a:cxn>
                  <a:cxn ang="0">
                    <a:pos x="300" y="345"/>
                  </a:cxn>
                  <a:cxn ang="0">
                    <a:pos x="600" y="45"/>
                  </a:cxn>
                  <a:cxn ang="0">
                    <a:pos x="597" y="0"/>
                  </a:cxn>
                  <a:cxn ang="0">
                    <a:pos x="522" y="2"/>
                  </a:cxn>
                  <a:cxn ang="0">
                    <a:pos x="522" y="2"/>
                  </a:cxn>
                </a:cxnLst>
                <a:rect l="0" t="0" r="r" b="b"/>
                <a:pathLst>
                  <a:path w="600" h="345">
                    <a:moveTo>
                      <a:pt x="522" y="2"/>
                    </a:moveTo>
                    <a:cubicBezTo>
                      <a:pt x="525" y="17"/>
                      <a:pt x="527" y="33"/>
                      <a:pt x="527" y="50"/>
                    </a:cubicBezTo>
                    <a:cubicBezTo>
                      <a:pt x="527" y="170"/>
                      <a:pt x="430" y="267"/>
                      <a:pt x="310" y="267"/>
                    </a:cubicBezTo>
                    <a:cubicBezTo>
                      <a:pt x="190" y="267"/>
                      <a:pt x="93" y="170"/>
                      <a:pt x="93" y="50"/>
                    </a:cubicBezTo>
                    <a:cubicBezTo>
                      <a:pt x="93" y="37"/>
                      <a:pt x="94" y="25"/>
                      <a:pt x="96" y="13"/>
                    </a:cubicBezTo>
                    <a:cubicBezTo>
                      <a:pt x="2" y="15"/>
                      <a:pt x="2" y="15"/>
                      <a:pt x="2" y="15"/>
                    </a:cubicBezTo>
                    <a:cubicBezTo>
                      <a:pt x="1" y="25"/>
                      <a:pt x="0" y="35"/>
                      <a:pt x="0" y="45"/>
                    </a:cubicBezTo>
                    <a:cubicBezTo>
                      <a:pt x="0" y="211"/>
                      <a:pt x="134" y="345"/>
                      <a:pt x="300" y="345"/>
                    </a:cubicBezTo>
                    <a:cubicBezTo>
                      <a:pt x="466" y="345"/>
                      <a:pt x="600" y="211"/>
                      <a:pt x="600" y="45"/>
                    </a:cubicBezTo>
                    <a:cubicBezTo>
                      <a:pt x="600" y="30"/>
                      <a:pt x="599" y="15"/>
                      <a:pt x="597" y="0"/>
                    </a:cubicBezTo>
                    <a:cubicBezTo>
                      <a:pt x="522" y="2"/>
                      <a:pt x="522" y="2"/>
                      <a:pt x="522" y="2"/>
                    </a:cubicBezTo>
                    <a:cubicBezTo>
                      <a:pt x="522" y="2"/>
                      <a:pt x="522" y="2"/>
                      <a:pt x="522"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02" name="Freeform 78"/>
              <p:cNvSpPr/>
              <p:nvPr/>
            </p:nvSpPr>
            <p:spPr bwMode="auto">
              <a:xfrm>
                <a:off x="4261" y="2504"/>
                <a:ext cx="1" cy="0"/>
              </a:xfrm>
              <a:custGeom>
                <a:avLst/>
                <a:gdLst/>
                <a:ahLst/>
                <a:cxnLst>
                  <a:cxn ang="0">
                    <a:pos x="0" y="0"/>
                  </a:cxn>
                  <a:cxn ang="0">
                    <a:pos x="2" y="2"/>
                  </a:cxn>
                  <a:cxn ang="0">
                    <a:pos x="0" y="0"/>
                  </a:cxn>
                </a:cxnLst>
                <a:rect l="0" t="0" r="r" b="b"/>
                <a:pathLst>
                  <a:path w="2" h="2">
                    <a:moveTo>
                      <a:pt x="0" y="0"/>
                    </a:moveTo>
                    <a:cubicBezTo>
                      <a:pt x="1" y="0"/>
                      <a:pt x="1" y="1"/>
                      <a:pt x="2" y="2"/>
                    </a:cubicBezTo>
                    <a:cubicBezTo>
                      <a:pt x="1" y="1"/>
                      <a:pt x="1"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03" name="Freeform 79"/>
              <p:cNvSpPr/>
              <p:nvPr/>
            </p:nvSpPr>
            <p:spPr bwMode="auto">
              <a:xfrm>
                <a:off x="4247" y="2495"/>
                <a:ext cx="1" cy="0"/>
              </a:xfrm>
              <a:custGeom>
                <a:avLst/>
                <a:gdLst/>
                <a:ahLst/>
                <a:cxnLst>
                  <a:cxn ang="0">
                    <a:pos x="0" y="0"/>
                  </a:cxn>
                  <a:cxn ang="0">
                    <a:pos x="5" y="2"/>
                  </a:cxn>
                  <a:cxn ang="0">
                    <a:pos x="0" y="0"/>
                  </a:cxn>
                </a:cxnLst>
                <a:rect l="0" t="0" r="r" b="b"/>
                <a:pathLst>
                  <a:path w="5" h="2">
                    <a:moveTo>
                      <a:pt x="0" y="0"/>
                    </a:moveTo>
                    <a:cubicBezTo>
                      <a:pt x="2" y="0"/>
                      <a:pt x="4" y="1"/>
                      <a:pt x="5" y="2"/>
                    </a:cubicBezTo>
                    <a:cubicBezTo>
                      <a:pt x="4" y="1"/>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04" name="Freeform 80"/>
              <p:cNvSpPr/>
              <p:nvPr/>
            </p:nvSpPr>
            <p:spPr bwMode="auto">
              <a:xfrm>
                <a:off x="4264" y="2507"/>
                <a:ext cx="0" cy="0"/>
              </a:xfrm>
              <a:custGeom>
                <a:avLst/>
                <a:gdLst/>
                <a:ahLst/>
                <a:cxnLst>
                  <a:cxn ang="0">
                    <a:pos x="0" y="0"/>
                  </a:cxn>
                  <a:cxn ang="0">
                    <a:pos x="1" y="1"/>
                  </a:cxn>
                  <a:cxn ang="0">
                    <a:pos x="0" y="0"/>
                  </a:cxn>
                </a:cxnLst>
                <a:rect l="0" t="0" r="r" b="b"/>
                <a:pathLst>
                  <a:path w="1" h="1">
                    <a:moveTo>
                      <a:pt x="0" y="0"/>
                    </a:moveTo>
                    <a:cubicBezTo>
                      <a:pt x="1" y="1"/>
                      <a:pt x="1" y="1"/>
                      <a:pt x="1" y="1"/>
                    </a:cubicBezTo>
                    <a:cubicBezTo>
                      <a:pt x="1" y="1"/>
                      <a:pt x="1"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05" name="Freeform 81"/>
              <p:cNvSpPr/>
              <p:nvPr/>
            </p:nvSpPr>
            <p:spPr bwMode="auto">
              <a:xfrm>
                <a:off x="4218" y="2491"/>
                <a:ext cx="1" cy="0"/>
              </a:xfrm>
              <a:custGeom>
                <a:avLst/>
                <a:gdLst/>
                <a:ahLst/>
                <a:cxnLst>
                  <a:cxn ang="0">
                    <a:pos x="0" y="1"/>
                  </a:cxn>
                  <a:cxn ang="0">
                    <a:pos x="6" y="0"/>
                  </a:cxn>
                  <a:cxn ang="0">
                    <a:pos x="0" y="1"/>
                  </a:cxn>
                </a:cxnLst>
                <a:rect l="0" t="0" r="r" b="b"/>
                <a:pathLst>
                  <a:path w="6" h="1">
                    <a:moveTo>
                      <a:pt x="0" y="1"/>
                    </a:moveTo>
                    <a:cubicBezTo>
                      <a:pt x="2" y="1"/>
                      <a:pt x="4" y="1"/>
                      <a:pt x="6" y="0"/>
                    </a:cubicBezTo>
                    <a:cubicBezTo>
                      <a:pt x="4" y="1"/>
                      <a:pt x="2"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06" name="Freeform 82"/>
              <p:cNvSpPr/>
              <p:nvPr/>
            </p:nvSpPr>
            <p:spPr bwMode="auto">
              <a:xfrm>
                <a:off x="4230" y="2491"/>
                <a:ext cx="2" cy="0"/>
              </a:xfrm>
              <a:custGeom>
                <a:avLst/>
                <a:gdLst/>
                <a:ahLst/>
                <a:cxnLst>
                  <a:cxn ang="0">
                    <a:pos x="0" y="0"/>
                  </a:cxn>
                  <a:cxn ang="0">
                    <a:pos x="7" y="0"/>
                  </a:cxn>
                  <a:cxn ang="0">
                    <a:pos x="0" y="0"/>
                  </a:cxn>
                </a:cxnLst>
                <a:rect l="0" t="0" r="r" b="b"/>
                <a:pathLst>
                  <a:path w="7">
                    <a:moveTo>
                      <a:pt x="0" y="0"/>
                    </a:moveTo>
                    <a:cubicBezTo>
                      <a:pt x="2" y="0"/>
                      <a:pt x="4" y="0"/>
                      <a:pt x="7" y="0"/>
                    </a:cubicBezTo>
                    <a:cubicBezTo>
                      <a:pt x="4" y="0"/>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07" name="Freeform 83"/>
              <p:cNvSpPr/>
              <p:nvPr/>
            </p:nvSpPr>
            <p:spPr bwMode="auto">
              <a:xfrm>
                <a:off x="4227" y="2490"/>
                <a:ext cx="3" cy="0"/>
              </a:xfrm>
              <a:custGeom>
                <a:avLst/>
                <a:gdLst/>
                <a:ahLst/>
                <a:cxnLst>
                  <a:cxn ang="0">
                    <a:pos x="0" y="0"/>
                  </a:cxn>
                  <a:cxn ang="0">
                    <a:pos x="0" y="0"/>
                  </a:cxn>
                  <a:cxn ang="0">
                    <a:pos x="10" y="1"/>
                  </a:cxn>
                  <a:cxn ang="0">
                    <a:pos x="0" y="0"/>
                  </a:cxn>
                </a:cxnLst>
                <a:rect l="0" t="0" r="r" b="b"/>
                <a:pathLst>
                  <a:path w="10" h="1">
                    <a:moveTo>
                      <a:pt x="0" y="0"/>
                    </a:moveTo>
                    <a:cubicBezTo>
                      <a:pt x="0" y="0"/>
                      <a:pt x="0" y="0"/>
                      <a:pt x="0" y="0"/>
                    </a:cubicBezTo>
                    <a:cubicBezTo>
                      <a:pt x="3" y="0"/>
                      <a:pt x="7" y="0"/>
                      <a:pt x="10" y="1"/>
                    </a:cubicBezTo>
                    <a:cubicBezTo>
                      <a:pt x="7" y="0"/>
                      <a:pt x="3"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08" name="Freeform 84"/>
              <p:cNvSpPr/>
              <p:nvPr/>
            </p:nvSpPr>
            <p:spPr bwMode="auto">
              <a:xfrm>
                <a:off x="4222" y="2491"/>
                <a:ext cx="1" cy="0"/>
              </a:xfrm>
              <a:custGeom>
                <a:avLst/>
                <a:gdLst/>
                <a:ahLst/>
                <a:cxnLst>
                  <a:cxn ang="0">
                    <a:pos x="0" y="0"/>
                  </a:cxn>
                  <a:cxn ang="0">
                    <a:pos x="7" y="0"/>
                  </a:cxn>
                  <a:cxn ang="0">
                    <a:pos x="0" y="0"/>
                  </a:cxn>
                </a:cxnLst>
                <a:rect l="0" t="0" r="r" b="b"/>
                <a:pathLst>
                  <a:path w="7">
                    <a:moveTo>
                      <a:pt x="0" y="0"/>
                    </a:moveTo>
                    <a:cubicBezTo>
                      <a:pt x="2" y="0"/>
                      <a:pt x="4" y="0"/>
                      <a:pt x="7" y="0"/>
                    </a:cubicBezTo>
                    <a:cubicBezTo>
                      <a:pt x="4" y="0"/>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09" name="Freeform 85"/>
              <p:cNvSpPr/>
              <p:nvPr/>
            </p:nvSpPr>
            <p:spPr bwMode="auto">
              <a:xfrm>
                <a:off x="4225" y="2490"/>
                <a:ext cx="3" cy="0"/>
              </a:xfrm>
              <a:custGeom>
                <a:avLst/>
                <a:gdLst/>
                <a:ahLst/>
                <a:cxnLst>
                  <a:cxn ang="0">
                    <a:pos x="0" y="1"/>
                  </a:cxn>
                  <a:cxn ang="0">
                    <a:pos x="11" y="0"/>
                  </a:cxn>
                  <a:cxn ang="0">
                    <a:pos x="0" y="1"/>
                  </a:cxn>
                </a:cxnLst>
                <a:rect l="0" t="0" r="r" b="b"/>
                <a:pathLst>
                  <a:path w="11" h="1">
                    <a:moveTo>
                      <a:pt x="0" y="1"/>
                    </a:moveTo>
                    <a:cubicBezTo>
                      <a:pt x="4" y="0"/>
                      <a:pt x="7" y="0"/>
                      <a:pt x="11" y="0"/>
                    </a:cubicBezTo>
                    <a:cubicBezTo>
                      <a:pt x="7" y="0"/>
                      <a:pt x="4" y="0"/>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10" name="Freeform 86"/>
              <p:cNvSpPr/>
              <p:nvPr/>
            </p:nvSpPr>
            <p:spPr bwMode="auto">
              <a:xfrm>
                <a:off x="4215" y="2491"/>
                <a:ext cx="1" cy="0"/>
              </a:xfrm>
              <a:custGeom>
                <a:avLst/>
                <a:gdLst/>
                <a:ahLst/>
                <a:cxnLst>
                  <a:cxn ang="0">
                    <a:pos x="0" y="2"/>
                  </a:cxn>
                  <a:cxn ang="0">
                    <a:pos x="6" y="0"/>
                  </a:cxn>
                  <a:cxn ang="0">
                    <a:pos x="0" y="2"/>
                  </a:cxn>
                </a:cxnLst>
                <a:rect l="0" t="0" r="r" b="b"/>
                <a:pathLst>
                  <a:path w="6" h="2">
                    <a:moveTo>
                      <a:pt x="0" y="2"/>
                    </a:moveTo>
                    <a:cubicBezTo>
                      <a:pt x="2" y="1"/>
                      <a:pt x="4" y="1"/>
                      <a:pt x="6" y="0"/>
                    </a:cubicBezTo>
                    <a:cubicBezTo>
                      <a:pt x="4" y="1"/>
                      <a:pt x="2"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11" name="Freeform 87"/>
              <p:cNvSpPr/>
              <p:nvPr/>
            </p:nvSpPr>
            <p:spPr bwMode="auto">
              <a:xfrm>
                <a:off x="4220" y="2491"/>
                <a:ext cx="2" cy="0"/>
              </a:xfrm>
              <a:custGeom>
                <a:avLst/>
                <a:gdLst/>
                <a:ahLst/>
                <a:cxnLst>
                  <a:cxn ang="0">
                    <a:pos x="0" y="1"/>
                  </a:cxn>
                  <a:cxn ang="0">
                    <a:pos x="7" y="0"/>
                  </a:cxn>
                  <a:cxn ang="0">
                    <a:pos x="0" y="1"/>
                  </a:cxn>
                </a:cxnLst>
                <a:rect l="0" t="0" r="r" b="b"/>
                <a:pathLst>
                  <a:path w="7" h="1">
                    <a:moveTo>
                      <a:pt x="0" y="1"/>
                    </a:moveTo>
                    <a:cubicBezTo>
                      <a:pt x="2" y="0"/>
                      <a:pt x="5" y="0"/>
                      <a:pt x="7" y="0"/>
                    </a:cubicBezTo>
                    <a:cubicBezTo>
                      <a:pt x="5" y="0"/>
                      <a:pt x="2" y="0"/>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12" name="Freeform 88"/>
              <p:cNvSpPr/>
              <p:nvPr/>
            </p:nvSpPr>
            <p:spPr bwMode="auto">
              <a:xfrm>
                <a:off x="4242" y="2493"/>
                <a:ext cx="2" cy="1"/>
              </a:xfrm>
              <a:custGeom>
                <a:avLst/>
                <a:gdLst/>
                <a:ahLst/>
                <a:cxnLst>
                  <a:cxn ang="0">
                    <a:pos x="0" y="0"/>
                  </a:cxn>
                  <a:cxn ang="0">
                    <a:pos x="9" y="3"/>
                  </a:cxn>
                  <a:cxn ang="0">
                    <a:pos x="0" y="0"/>
                  </a:cxn>
                </a:cxnLst>
                <a:rect l="0" t="0" r="r" b="b"/>
                <a:pathLst>
                  <a:path w="9" h="3">
                    <a:moveTo>
                      <a:pt x="0" y="0"/>
                    </a:moveTo>
                    <a:cubicBezTo>
                      <a:pt x="3" y="1"/>
                      <a:pt x="6" y="2"/>
                      <a:pt x="9" y="3"/>
                    </a:cubicBezTo>
                    <a:cubicBezTo>
                      <a:pt x="6" y="2"/>
                      <a:pt x="3"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13" name="Freeform 89"/>
              <p:cNvSpPr/>
              <p:nvPr/>
            </p:nvSpPr>
            <p:spPr bwMode="auto">
              <a:xfrm>
                <a:off x="4245" y="2494"/>
                <a:ext cx="1" cy="1"/>
              </a:xfrm>
              <a:custGeom>
                <a:avLst/>
                <a:gdLst/>
                <a:ahLst/>
                <a:cxnLst>
                  <a:cxn ang="0">
                    <a:pos x="0" y="0"/>
                  </a:cxn>
                  <a:cxn ang="0">
                    <a:pos x="5" y="2"/>
                  </a:cxn>
                  <a:cxn ang="0">
                    <a:pos x="0" y="0"/>
                  </a:cxn>
                </a:cxnLst>
                <a:rect l="0" t="0" r="r" b="b"/>
                <a:pathLst>
                  <a:path w="5" h="2">
                    <a:moveTo>
                      <a:pt x="0" y="0"/>
                    </a:moveTo>
                    <a:cubicBezTo>
                      <a:pt x="2" y="0"/>
                      <a:pt x="3" y="1"/>
                      <a:pt x="5" y="2"/>
                    </a:cubicBezTo>
                    <a:cubicBezTo>
                      <a:pt x="3" y="1"/>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14" name="Freeform 90"/>
              <p:cNvSpPr/>
              <p:nvPr/>
            </p:nvSpPr>
            <p:spPr bwMode="auto">
              <a:xfrm>
                <a:off x="4240" y="2492"/>
                <a:ext cx="1" cy="1"/>
              </a:xfrm>
              <a:custGeom>
                <a:avLst/>
                <a:gdLst/>
                <a:ahLst/>
                <a:cxnLst>
                  <a:cxn ang="0">
                    <a:pos x="0" y="0"/>
                  </a:cxn>
                  <a:cxn ang="0">
                    <a:pos x="7" y="2"/>
                  </a:cxn>
                  <a:cxn ang="0">
                    <a:pos x="0" y="0"/>
                  </a:cxn>
                </a:cxnLst>
                <a:rect l="0" t="0" r="r" b="b"/>
                <a:pathLst>
                  <a:path w="7" h="2">
                    <a:moveTo>
                      <a:pt x="0" y="0"/>
                    </a:moveTo>
                    <a:cubicBezTo>
                      <a:pt x="2" y="1"/>
                      <a:pt x="5" y="2"/>
                      <a:pt x="7" y="2"/>
                    </a:cubicBezTo>
                    <a:cubicBezTo>
                      <a:pt x="5" y="2"/>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15" name="Freeform 91"/>
              <p:cNvSpPr/>
              <p:nvPr/>
            </p:nvSpPr>
            <p:spPr bwMode="auto">
              <a:xfrm>
                <a:off x="4235" y="2491"/>
                <a:ext cx="1" cy="0"/>
              </a:xfrm>
              <a:custGeom>
                <a:avLst/>
                <a:gdLst/>
                <a:ahLst/>
                <a:cxnLst>
                  <a:cxn ang="0">
                    <a:pos x="0" y="0"/>
                  </a:cxn>
                  <a:cxn ang="0">
                    <a:pos x="6" y="1"/>
                  </a:cxn>
                  <a:cxn ang="0">
                    <a:pos x="0" y="0"/>
                  </a:cxn>
                </a:cxnLst>
                <a:rect l="0" t="0" r="r" b="b"/>
                <a:pathLst>
                  <a:path w="6" h="1">
                    <a:moveTo>
                      <a:pt x="0" y="0"/>
                    </a:moveTo>
                    <a:cubicBezTo>
                      <a:pt x="2" y="1"/>
                      <a:pt x="4" y="1"/>
                      <a:pt x="6" y="1"/>
                    </a:cubicBezTo>
                    <a:cubicBezTo>
                      <a:pt x="4" y="1"/>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16" name="Freeform 92"/>
              <p:cNvSpPr/>
              <p:nvPr/>
            </p:nvSpPr>
            <p:spPr bwMode="auto">
              <a:xfrm>
                <a:off x="4233" y="2491"/>
                <a:ext cx="1" cy="0"/>
              </a:xfrm>
              <a:custGeom>
                <a:avLst/>
                <a:gdLst/>
                <a:ahLst/>
                <a:cxnLst>
                  <a:cxn ang="0">
                    <a:pos x="0" y="0"/>
                  </a:cxn>
                  <a:cxn ang="0">
                    <a:pos x="6" y="1"/>
                  </a:cxn>
                  <a:cxn ang="0">
                    <a:pos x="0" y="0"/>
                  </a:cxn>
                </a:cxnLst>
                <a:rect l="0" t="0" r="r" b="b"/>
                <a:pathLst>
                  <a:path w="6" h="1">
                    <a:moveTo>
                      <a:pt x="0" y="0"/>
                    </a:moveTo>
                    <a:cubicBezTo>
                      <a:pt x="2" y="0"/>
                      <a:pt x="4" y="0"/>
                      <a:pt x="6" y="1"/>
                    </a:cubicBezTo>
                    <a:cubicBezTo>
                      <a:pt x="4" y="0"/>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17" name="Freeform 93"/>
              <p:cNvSpPr/>
              <p:nvPr/>
            </p:nvSpPr>
            <p:spPr bwMode="auto">
              <a:xfrm>
                <a:off x="4238" y="2491"/>
                <a:ext cx="1" cy="0"/>
              </a:xfrm>
              <a:custGeom>
                <a:avLst/>
                <a:gdLst/>
                <a:ahLst/>
                <a:cxnLst>
                  <a:cxn ang="0">
                    <a:pos x="0" y="0"/>
                  </a:cxn>
                  <a:cxn ang="0">
                    <a:pos x="6" y="1"/>
                  </a:cxn>
                  <a:cxn ang="0">
                    <a:pos x="0" y="0"/>
                  </a:cxn>
                </a:cxnLst>
                <a:rect l="0" t="0" r="r" b="b"/>
                <a:pathLst>
                  <a:path w="6" h="1">
                    <a:moveTo>
                      <a:pt x="0" y="0"/>
                    </a:moveTo>
                    <a:cubicBezTo>
                      <a:pt x="2" y="1"/>
                      <a:pt x="4" y="1"/>
                      <a:pt x="6" y="1"/>
                    </a:cubicBezTo>
                    <a:cubicBezTo>
                      <a:pt x="4" y="1"/>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18" name="Freeform 94"/>
              <p:cNvSpPr/>
              <p:nvPr/>
            </p:nvSpPr>
            <p:spPr bwMode="auto">
              <a:xfrm>
                <a:off x="4157" y="2470"/>
                <a:ext cx="136" cy="62"/>
              </a:xfrm>
              <a:custGeom>
                <a:avLst/>
                <a:gdLst/>
                <a:ahLst/>
                <a:cxnLst>
                  <a:cxn ang="0">
                    <a:pos x="0" y="270"/>
                  </a:cxn>
                  <a:cxn ang="0">
                    <a:pos x="115" y="205"/>
                  </a:cxn>
                  <a:cxn ang="0">
                    <a:pos x="119" y="197"/>
                  </a:cxn>
                  <a:cxn ang="0">
                    <a:pos x="124" y="189"/>
                  </a:cxn>
                  <a:cxn ang="0">
                    <a:pos x="129" y="181"/>
                  </a:cxn>
                  <a:cxn ang="0">
                    <a:pos x="159" y="146"/>
                  </a:cxn>
                  <a:cxn ang="0">
                    <a:pos x="166" y="140"/>
                  </a:cxn>
                  <a:cxn ang="0">
                    <a:pos x="173" y="134"/>
                  </a:cxn>
                  <a:cxn ang="0">
                    <a:pos x="180" y="129"/>
                  </a:cxn>
                  <a:cxn ang="0">
                    <a:pos x="188" y="123"/>
                  </a:cxn>
                  <a:cxn ang="0">
                    <a:pos x="197" y="118"/>
                  </a:cxn>
                  <a:cxn ang="0">
                    <a:pos x="205" y="113"/>
                  </a:cxn>
                  <a:cxn ang="0">
                    <a:pos x="214" y="109"/>
                  </a:cxn>
                  <a:cxn ang="0">
                    <a:pos x="227" y="103"/>
                  </a:cxn>
                  <a:cxn ang="0">
                    <a:pos x="236" y="99"/>
                  </a:cxn>
                  <a:cxn ang="0">
                    <a:pos x="246" y="96"/>
                  </a:cxn>
                  <a:cxn ang="0">
                    <a:pos x="256" y="94"/>
                  </a:cxn>
                  <a:cxn ang="0">
                    <a:pos x="266" y="91"/>
                  </a:cxn>
                  <a:cxn ang="0">
                    <a:pos x="276" y="90"/>
                  </a:cxn>
                  <a:cxn ang="0">
                    <a:pos x="287" y="88"/>
                  </a:cxn>
                  <a:cxn ang="0">
                    <a:pos x="297" y="88"/>
                  </a:cxn>
                  <a:cxn ang="0">
                    <a:pos x="308" y="87"/>
                  </a:cxn>
                  <a:cxn ang="0">
                    <a:pos x="308" y="87"/>
                  </a:cxn>
                  <a:cxn ang="0">
                    <a:pos x="322" y="88"/>
                  </a:cxn>
                  <a:cxn ang="0">
                    <a:pos x="333" y="89"/>
                  </a:cxn>
                  <a:cxn ang="0">
                    <a:pos x="343" y="90"/>
                  </a:cxn>
                  <a:cxn ang="0">
                    <a:pos x="353" y="92"/>
                  </a:cxn>
                  <a:cxn ang="0">
                    <a:pos x="363" y="94"/>
                  </a:cxn>
                  <a:cxn ang="0">
                    <a:pos x="373" y="97"/>
                  </a:cxn>
                  <a:cxn ang="0">
                    <a:pos x="386" y="102"/>
                  </a:cxn>
                  <a:cxn ang="0">
                    <a:pos x="395" y="106"/>
                  </a:cxn>
                  <a:cxn ang="0">
                    <a:pos x="405" y="110"/>
                  </a:cxn>
                  <a:cxn ang="0">
                    <a:pos x="413" y="115"/>
                  </a:cxn>
                  <a:cxn ang="0">
                    <a:pos x="422" y="120"/>
                  </a:cxn>
                  <a:cxn ang="0">
                    <a:pos x="430" y="125"/>
                  </a:cxn>
                  <a:cxn ang="0">
                    <a:pos x="443" y="135"/>
                  </a:cxn>
                  <a:cxn ang="0">
                    <a:pos x="450" y="140"/>
                  </a:cxn>
                  <a:cxn ang="0">
                    <a:pos x="457" y="147"/>
                  </a:cxn>
                  <a:cxn ang="0">
                    <a:pos x="464" y="153"/>
                  </a:cxn>
                  <a:cxn ang="0">
                    <a:pos x="470" y="160"/>
                  </a:cxn>
                  <a:cxn ang="0">
                    <a:pos x="497" y="197"/>
                  </a:cxn>
                  <a:cxn ang="0">
                    <a:pos x="501" y="205"/>
                  </a:cxn>
                  <a:cxn ang="0">
                    <a:pos x="520" y="257"/>
                  </a:cxn>
                  <a:cxn ang="0">
                    <a:pos x="595" y="255"/>
                  </a:cxn>
                </a:cxnLst>
                <a:rect l="0" t="0" r="r" b="b"/>
                <a:pathLst>
                  <a:path w="595" h="270">
                    <a:moveTo>
                      <a:pt x="298" y="0"/>
                    </a:moveTo>
                    <a:cubicBezTo>
                      <a:pt x="142" y="0"/>
                      <a:pt x="15" y="118"/>
                      <a:pt x="0" y="270"/>
                    </a:cubicBezTo>
                    <a:cubicBezTo>
                      <a:pt x="94" y="268"/>
                      <a:pt x="94" y="268"/>
                      <a:pt x="94" y="268"/>
                    </a:cubicBezTo>
                    <a:cubicBezTo>
                      <a:pt x="98" y="245"/>
                      <a:pt x="105" y="224"/>
                      <a:pt x="115" y="205"/>
                    </a:cubicBezTo>
                    <a:cubicBezTo>
                      <a:pt x="115" y="205"/>
                      <a:pt x="115" y="204"/>
                      <a:pt x="115" y="204"/>
                    </a:cubicBezTo>
                    <a:cubicBezTo>
                      <a:pt x="116" y="202"/>
                      <a:pt x="118" y="199"/>
                      <a:pt x="119" y="197"/>
                    </a:cubicBezTo>
                    <a:cubicBezTo>
                      <a:pt x="119" y="196"/>
                      <a:pt x="120" y="196"/>
                      <a:pt x="120" y="196"/>
                    </a:cubicBezTo>
                    <a:cubicBezTo>
                      <a:pt x="121" y="193"/>
                      <a:pt x="123" y="191"/>
                      <a:pt x="124" y="189"/>
                    </a:cubicBezTo>
                    <a:cubicBezTo>
                      <a:pt x="124" y="188"/>
                      <a:pt x="125" y="188"/>
                      <a:pt x="125" y="188"/>
                    </a:cubicBezTo>
                    <a:cubicBezTo>
                      <a:pt x="126" y="185"/>
                      <a:pt x="128" y="183"/>
                      <a:pt x="129" y="181"/>
                    </a:cubicBezTo>
                    <a:cubicBezTo>
                      <a:pt x="130" y="180"/>
                      <a:pt x="130" y="180"/>
                      <a:pt x="130" y="180"/>
                    </a:cubicBezTo>
                    <a:cubicBezTo>
                      <a:pt x="139" y="168"/>
                      <a:pt x="148" y="156"/>
                      <a:pt x="159" y="146"/>
                    </a:cubicBezTo>
                    <a:cubicBezTo>
                      <a:pt x="160" y="146"/>
                      <a:pt x="160" y="145"/>
                      <a:pt x="160" y="145"/>
                    </a:cubicBezTo>
                    <a:cubicBezTo>
                      <a:pt x="162" y="143"/>
                      <a:pt x="164" y="142"/>
                      <a:pt x="166" y="140"/>
                    </a:cubicBezTo>
                    <a:cubicBezTo>
                      <a:pt x="166" y="140"/>
                      <a:pt x="167" y="139"/>
                      <a:pt x="168" y="138"/>
                    </a:cubicBezTo>
                    <a:cubicBezTo>
                      <a:pt x="169" y="137"/>
                      <a:pt x="171" y="136"/>
                      <a:pt x="173" y="134"/>
                    </a:cubicBezTo>
                    <a:cubicBezTo>
                      <a:pt x="174" y="134"/>
                      <a:pt x="175" y="133"/>
                      <a:pt x="176" y="132"/>
                    </a:cubicBezTo>
                    <a:cubicBezTo>
                      <a:pt x="177" y="131"/>
                      <a:pt x="179" y="130"/>
                      <a:pt x="180" y="129"/>
                    </a:cubicBezTo>
                    <a:cubicBezTo>
                      <a:pt x="181" y="128"/>
                      <a:pt x="183" y="127"/>
                      <a:pt x="184" y="126"/>
                    </a:cubicBezTo>
                    <a:cubicBezTo>
                      <a:pt x="185" y="125"/>
                      <a:pt x="187" y="124"/>
                      <a:pt x="188" y="123"/>
                    </a:cubicBezTo>
                    <a:cubicBezTo>
                      <a:pt x="190" y="122"/>
                      <a:pt x="191" y="122"/>
                      <a:pt x="192" y="121"/>
                    </a:cubicBezTo>
                    <a:cubicBezTo>
                      <a:pt x="194" y="120"/>
                      <a:pt x="195" y="119"/>
                      <a:pt x="197" y="118"/>
                    </a:cubicBezTo>
                    <a:cubicBezTo>
                      <a:pt x="198" y="117"/>
                      <a:pt x="199" y="116"/>
                      <a:pt x="201" y="116"/>
                    </a:cubicBezTo>
                    <a:cubicBezTo>
                      <a:pt x="202" y="115"/>
                      <a:pt x="204" y="114"/>
                      <a:pt x="205" y="113"/>
                    </a:cubicBezTo>
                    <a:cubicBezTo>
                      <a:pt x="207" y="112"/>
                      <a:pt x="208" y="112"/>
                      <a:pt x="210" y="111"/>
                    </a:cubicBezTo>
                    <a:cubicBezTo>
                      <a:pt x="211" y="110"/>
                      <a:pt x="213" y="109"/>
                      <a:pt x="214" y="109"/>
                    </a:cubicBezTo>
                    <a:cubicBezTo>
                      <a:pt x="217" y="107"/>
                      <a:pt x="220" y="106"/>
                      <a:pt x="223" y="105"/>
                    </a:cubicBezTo>
                    <a:cubicBezTo>
                      <a:pt x="224" y="104"/>
                      <a:pt x="225" y="104"/>
                      <a:pt x="227" y="103"/>
                    </a:cubicBezTo>
                    <a:cubicBezTo>
                      <a:pt x="229" y="102"/>
                      <a:pt x="230" y="102"/>
                      <a:pt x="232" y="101"/>
                    </a:cubicBezTo>
                    <a:cubicBezTo>
                      <a:pt x="234" y="100"/>
                      <a:pt x="235" y="100"/>
                      <a:pt x="236" y="99"/>
                    </a:cubicBezTo>
                    <a:cubicBezTo>
                      <a:pt x="238" y="99"/>
                      <a:pt x="240" y="98"/>
                      <a:pt x="242" y="98"/>
                    </a:cubicBezTo>
                    <a:cubicBezTo>
                      <a:pt x="243" y="97"/>
                      <a:pt x="245" y="97"/>
                      <a:pt x="246" y="96"/>
                    </a:cubicBezTo>
                    <a:cubicBezTo>
                      <a:pt x="248" y="96"/>
                      <a:pt x="250" y="95"/>
                      <a:pt x="252" y="95"/>
                    </a:cubicBezTo>
                    <a:cubicBezTo>
                      <a:pt x="253" y="94"/>
                      <a:pt x="255" y="94"/>
                      <a:pt x="256" y="94"/>
                    </a:cubicBezTo>
                    <a:cubicBezTo>
                      <a:pt x="258" y="93"/>
                      <a:pt x="260" y="93"/>
                      <a:pt x="262" y="92"/>
                    </a:cubicBezTo>
                    <a:cubicBezTo>
                      <a:pt x="263" y="92"/>
                      <a:pt x="265" y="92"/>
                      <a:pt x="266" y="91"/>
                    </a:cubicBezTo>
                    <a:cubicBezTo>
                      <a:pt x="268" y="91"/>
                      <a:pt x="270" y="91"/>
                      <a:pt x="272" y="90"/>
                    </a:cubicBezTo>
                    <a:cubicBezTo>
                      <a:pt x="274" y="90"/>
                      <a:pt x="275" y="90"/>
                      <a:pt x="276" y="90"/>
                    </a:cubicBezTo>
                    <a:cubicBezTo>
                      <a:pt x="278" y="89"/>
                      <a:pt x="281" y="89"/>
                      <a:pt x="283" y="89"/>
                    </a:cubicBezTo>
                    <a:cubicBezTo>
                      <a:pt x="284" y="89"/>
                      <a:pt x="285" y="88"/>
                      <a:pt x="287" y="88"/>
                    </a:cubicBezTo>
                    <a:cubicBezTo>
                      <a:pt x="289" y="88"/>
                      <a:pt x="291" y="88"/>
                      <a:pt x="294" y="88"/>
                    </a:cubicBezTo>
                    <a:cubicBezTo>
                      <a:pt x="295" y="88"/>
                      <a:pt x="296" y="88"/>
                      <a:pt x="297" y="88"/>
                    </a:cubicBezTo>
                    <a:cubicBezTo>
                      <a:pt x="301" y="87"/>
                      <a:pt x="304" y="87"/>
                      <a:pt x="308" y="87"/>
                    </a:cubicBezTo>
                    <a:cubicBezTo>
                      <a:pt x="308" y="87"/>
                      <a:pt x="308" y="87"/>
                      <a:pt x="308" y="87"/>
                    </a:cubicBezTo>
                    <a:cubicBezTo>
                      <a:pt x="308" y="87"/>
                      <a:pt x="308" y="87"/>
                      <a:pt x="308" y="87"/>
                    </a:cubicBezTo>
                    <a:cubicBezTo>
                      <a:pt x="308" y="87"/>
                      <a:pt x="308" y="87"/>
                      <a:pt x="308" y="87"/>
                    </a:cubicBezTo>
                    <a:cubicBezTo>
                      <a:pt x="311" y="87"/>
                      <a:pt x="315" y="87"/>
                      <a:pt x="318" y="88"/>
                    </a:cubicBezTo>
                    <a:cubicBezTo>
                      <a:pt x="320" y="88"/>
                      <a:pt x="321" y="88"/>
                      <a:pt x="322" y="88"/>
                    </a:cubicBezTo>
                    <a:cubicBezTo>
                      <a:pt x="324" y="88"/>
                      <a:pt x="326" y="88"/>
                      <a:pt x="329" y="88"/>
                    </a:cubicBezTo>
                    <a:cubicBezTo>
                      <a:pt x="330" y="88"/>
                      <a:pt x="331" y="89"/>
                      <a:pt x="333" y="89"/>
                    </a:cubicBezTo>
                    <a:cubicBezTo>
                      <a:pt x="335" y="89"/>
                      <a:pt x="337" y="89"/>
                      <a:pt x="339" y="90"/>
                    </a:cubicBezTo>
                    <a:cubicBezTo>
                      <a:pt x="340" y="90"/>
                      <a:pt x="342" y="90"/>
                      <a:pt x="343" y="90"/>
                    </a:cubicBezTo>
                    <a:cubicBezTo>
                      <a:pt x="345" y="91"/>
                      <a:pt x="347" y="91"/>
                      <a:pt x="349" y="91"/>
                    </a:cubicBezTo>
                    <a:cubicBezTo>
                      <a:pt x="351" y="92"/>
                      <a:pt x="352" y="92"/>
                      <a:pt x="353" y="92"/>
                    </a:cubicBezTo>
                    <a:cubicBezTo>
                      <a:pt x="355" y="93"/>
                      <a:pt x="357" y="93"/>
                      <a:pt x="359" y="93"/>
                    </a:cubicBezTo>
                    <a:cubicBezTo>
                      <a:pt x="361" y="94"/>
                      <a:pt x="362" y="94"/>
                      <a:pt x="363" y="94"/>
                    </a:cubicBezTo>
                    <a:cubicBezTo>
                      <a:pt x="365" y="95"/>
                      <a:pt x="368" y="96"/>
                      <a:pt x="370" y="96"/>
                    </a:cubicBezTo>
                    <a:cubicBezTo>
                      <a:pt x="371" y="97"/>
                      <a:pt x="372" y="97"/>
                      <a:pt x="373" y="97"/>
                    </a:cubicBezTo>
                    <a:cubicBezTo>
                      <a:pt x="376" y="98"/>
                      <a:pt x="379" y="99"/>
                      <a:pt x="382" y="100"/>
                    </a:cubicBezTo>
                    <a:cubicBezTo>
                      <a:pt x="383" y="101"/>
                      <a:pt x="384" y="101"/>
                      <a:pt x="386" y="102"/>
                    </a:cubicBezTo>
                    <a:cubicBezTo>
                      <a:pt x="388" y="102"/>
                      <a:pt x="389" y="103"/>
                      <a:pt x="391" y="104"/>
                    </a:cubicBezTo>
                    <a:cubicBezTo>
                      <a:pt x="393" y="104"/>
                      <a:pt x="394" y="105"/>
                      <a:pt x="395" y="106"/>
                    </a:cubicBezTo>
                    <a:cubicBezTo>
                      <a:pt x="397" y="106"/>
                      <a:pt x="399" y="107"/>
                      <a:pt x="400" y="108"/>
                    </a:cubicBezTo>
                    <a:cubicBezTo>
                      <a:pt x="402" y="109"/>
                      <a:pt x="403" y="109"/>
                      <a:pt x="405" y="110"/>
                    </a:cubicBezTo>
                    <a:cubicBezTo>
                      <a:pt x="406" y="111"/>
                      <a:pt x="408" y="111"/>
                      <a:pt x="409" y="112"/>
                    </a:cubicBezTo>
                    <a:cubicBezTo>
                      <a:pt x="410" y="113"/>
                      <a:pt x="412" y="114"/>
                      <a:pt x="413" y="115"/>
                    </a:cubicBezTo>
                    <a:cubicBezTo>
                      <a:pt x="415" y="115"/>
                      <a:pt x="416" y="116"/>
                      <a:pt x="417" y="117"/>
                    </a:cubicBezTo>
                    <a:cubicBezTo>
                      <a:pt x="419" y="118"/>
                      <a:pt x="420" y="119"/>
                      <a:pt x="422" y="120"/>
                    </a:cubicBezTo>
                    <a:cubicBezTo>
                      <a:pt x="423" y="120"/>
                      <a:pt x="424" y="121"/>
                      <a:pt x="425" y="122"/>
                    </a:cubicBezTo>
                    <a:cubicBezTo>
                      <a:pt x="427" y="123"/>
                      <a:pt x="429" y="124"/>
                      <a:pt x="430" y="125"/>
                    </a:cubicBezTo>
                    <a:cubicBezTo>
                      <a:pt x="430" y="125"/>
                      <a:pt x="430" y="125"/>
                      <a:pt x="431" y="125"/>
                    </a:cubicBezTo>
                    <a:cubicBezTo>
                      <a:pt x="435" y="128"/>
                      <a:pt x="439" y="131"/>
                      <a:pt x="443" y="135"/>
                    </a:cubicBezTo>
                    <a:cubicBezTo>
                      <a:pt x="444" y="135"/>
                      <a:pt x="444" y="135"/>
                      <a:pt x="445" y="136"/>
                    </a:cubicBezTo>
                    <a:cubicBezTo>
                      <a:pt x="447" y="137"/>
                      <a:pt x="448" y="139"/>
                      <a:pt x="450" y="140"/>
                    </a:cubicBezTo>
                    <a:cubicBezTo>
                      <a:pt x="451" y="141"/>
                      <a:pt x="451" y="141"/>
                      <a:pt x="452" y="142"/>
                    </a:cubicBezTo>
                    <a:cubicBezTo>
                      <a:pt x="454" y="144"/>
                      <a:pt x="455" y="145"/>
                      <a:pt x="457" y="147"/>
                    </a:cubicBezTo>
                    <a:cubicBezTo>
                      <a:pt x="458" y="147"/>
                      <a:pt x="458" y="148"/>
                      <a:pt x="459" y="149"/>
                    </a:cubicBezTo>
                    <a:cubicBezTo>
                      <a:pt x="461" y="150"/>
                      <a:pt x="462" y="152"/>
                      <a:pt x="464" y="153"/>
                    </a:cubicBezTo>
                    <a:cubicBezTo>
                      <a:pt x="464" y="154"/>
                      <a:pt x="465" y="155"/>
                      <a:pt x="466" y="155"/>
                    </a:cubicBezTo>
                    <a:cubicBezTo>
                      <a:pt x="467" y="157"/>
                      <a:pt x="469" y="159"/>
                      <a:pt x="470" y="160"/>
                    </a:cubicBezTo>
                    <a:cubicBezTo>
                      <a:pt x="471" y="161"/>
                      <a:pt x="471" y="161"/>
                      <a:pt x="471" y="161"/>
                    </a:cubicBezTo>
                    <a:cubicBezTo>
                      <a:pt x="481" y="172"/>
                      <a:pt x="489" y="184"/>
                      <a:pt x="497" y="197"/>
                    </a:cubicBezTo>
                    <a:cubicBezTo>
                      <a:pt x="497" y="197"/>
                      <a:pt x="497" y="197"/>
                      <a:pt x="497" y="198"/>
                    </a:cubicBezTo>
                    <a:cubicBezTo>
                      <a:pt x="498" y="200"/>
                      <a:pt x="500" y="203"/>
                      <a:pt x="501" y="205"/>
                    </a:cubicBezTo>
                    <a:cubicBezTo>
                      <a:pt x="501" y="205"/>
                      <a:pt x="501" y="206"/>
                      <a:pt x="501" y="206"/>
                    </a:cubicBezTo>
                    <a:cubicBezTo>
                      <a:pt x="510" y="222"/>
                      <a:pt x="516" y="239"/>
                      <a:pt x="520" y="257"/>
                    </a:cubicBezTo>
                    <a:cubicBezTo>
                      <a:pt x="520" y="257"/>
                      <a:pt x="520" y="257"/>
                      <a:pt x="520" y="257"/>
                    </a:cubicBezTo>
                    <a:cubicBezTo>
                      <a:pt x="595" y="255"/>
                      <a:pt x="595" y="255"/>
                      <a:pt x="595" y="255"/>
                    </a:cubicBezTo>
                    <a:cubicBezTo>
                      <a:pt x="573" y="111"/>
                      <a:pt x="449" y="0"/>
                      <a:pt x="298"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19" name="Freeform 95"/>
              <p:cNvSpPr/>
              <p:nvPr/>
            </p:nvSpPr>
            <p:spPr bwMode="auto">
              <a:xfrm>
                <a:off x="4057" y="2528"/>
                <a:ext cx="340" cy="183"/>
              </a:xfrm>
              <a:custGeom>
                <a:avLst/>
                <a:gdLst/>
                <a:ahLst/>
                <a:cxnLst>
                  <a:cxn ang="0">
                    <a:pos x="1252" y="0"/>
                  </a:cxn>
                  <a:cxn ang="0">
                    <a:pos x="1107" y="4"/>
                  </a:cxn>
                  <a:cxn ang="0">
                    <a:pos x="1110" y="50"/>
                  </a:cxn>
                  <a:cxn ang="0">
                    <a:pos x="738" y="422"/>
                  </a:cxn>
                  <a:cxn ang="0">
                    <a:pos x="366" y="50"/>
                  </a:cxn>
                  <a:cxn ang="0">
                    <a:pos x="367" y="22"/>
                  </a:cxn>
                  <a:cxn ang="0">
                    <a:pos x="1" y="31"/>
                  </a:cxn>
                  <a:cxn ang="0">
                    <a:pos x="0" y="50"/>
                  </a:cxn>
                  <a:cxn ang="0">
                    <a:pos x="749" y="799"/>
                  </a:cxn>
                  <a:cxn ang="0">
                    <a:pos x="1495" y="121"/>
                  </a:cxn>
                  <a:cxn ang="0">
                    <a:pos x="1484" y="117"/>
                  </a:cxn>
                  <a:cxn ang="0">
                    <a:pos x="1252" y="0"/>
                  </a:cxn>
                </a:cxnLst>
                <a:rect l="0" t="0" r="r" b="b"/>
                <a:pathLst>
                  <a:path w="1495" h="799">
                    <a:moveTo>
                      <a:pt x="1252" y="0"/>
                    </a:moveTo>
                    <a:cubicBezTo>
                      <a:pt x="1107" y="4"/>
                      <a:pt x="1107" y="4"/>
                      <a:pt x="1107" y="4"/>
                    </a:cubicBezTo>
                    <a:cubicBezTo>
                      <a:pt x="1109" y="19"/>
                      <a:pt x="1110" y="34"/>
                      <a:pt x="1110" y="50"/>
                    </a:cubicBezTo>
                    <a:cubicBezTo>
                      <a:pt x="1110" y="255"/>
                      <a:pt x="944" y="422"/>
                      <a:pt x="738" y="422"/>
                    </a:cubicBezTo>
                    <a:cubicBezTo>
                      <a:pt x="533" y="422"/>
                      <a:pt x="366" y="255"/>
                      <a:pt x="366" y="50"/>
                    </a:cubicBezTo>
                    <a:cubicBezTo>
                      <a:pt x="366" y="40"/>
                      <a:pt x="366" y="31"/>
                      <a:pt x="367" y="22"/>
                    </a:cubicBezTo>
                    <a:cubicBezTo>
                      <a:pt x="1" y="31"/>
                      <a:pt x="1" y="31"/>
                      <a:pt x="1" y="31"/>
                    </a:cubicBezTo>
                    <a:cubicBezTo>
                      <a:pt x="1" y="37"/>
                      <a:pt x="0" y="44"/>
                      <a:pt x="0" y="50"/>
                    </a:cubicBezTo>
                    <a:cubicBezTo>
                      <a:pt x="0" y="463"/>
                      <a:pt x="336" y="799"/>
                      <a:pt x="749" y="799"/>
                    </a:cubicBezTo>
                    <a:cubicBezTo>
                      <a:pt x="1139" y="799"/>
                      <a:pt x="1459" y="501"/>
                      <a:pt x="1495" y="121"/>
                    </a:cubicBezTo>
                    <a:cubicBezTo>
                      <a:pt x="1484" y="117"/>
                      <a:pt x="1484" y="117"/>
                      <a:pt x="1484" y="117"/>
                    </a:cubicBezTo>
                    <a:lnTo>
                      <a:pt x="1252" y="0"/>
                    </a:ln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20" name="Freeform 96"/>
              <p:cNvSpPr/>
              <p:nvPr/>
            </p:nvSpPr>
            <p:spPr bwMode="auto">
              <a:xfrm>
                <a:off x="4057" y="2367"/>
                <a:ext cx="341" cy="188"/>
              </a:xfrm>
              <a:custGeom>
                <a:avLst/>
                <a:gdLst/>
                <a:ahLst/>
                <a:cxnLst>
                  <a:cxn ang="0">
                    <a:pos x="748" y="0"/>
                  </a:cxn>
                  <a:cxn ang="0">
                    <a:pos x="0" y="730"/>
                  </a:cxn>
                  <a:cxn ang="0">
                    <a:pos x="366" y="721"/>
                  </a:cxn>
                  <a:cxn ang="0">
                    <a:pos x="737" y="377"/>
                  </a:cxn>
                  <a:cxn ang="0">
                    <a:pos x="1106" y="703"/>
                  </a:cxn>
                  <a:cxn ang="0">
                    <a:pos x="1251" y="699"/>
                  </a:cxn>
                  <a:cxn ang="0">
                    <a:pos x="1483" y="816"/>
                  </a:cxn>
                  <a:cxn ang="0">
                    <a:pos x="1494" y="820"/>
                  </a:cxn>
                  <a:cxn ang="0">
                    <a:pos x="1497" y="749"/>
                  </a:cxn>
                  <a:cxn ang="0">
                    <a:pos x="748" y="0"/>
                  </a:cxn>
                </a:cxnLst>
                <a:rect l="0" t="0" r="r" b="b"/>
                <a:pathLst>
                  <a:path w="1497" h="820">
                    <a:moveTo>
                      <a:pt x="748" y="0"/>
                    </a:moveTo>
                    <a:cubicBezTo>
                      <a:pt x="341" y="0"/>
                      <a:pt x="10" y="325"/>
                      <a:pt x="0" y="730"/>
                    </a:cubicBezTo>
                    <a:cubicBezTo>
                      <a:pt x="366" y="721"/>
                      <a:pt x="366" y="721"/>
                      <a:pt x="366" y="721"/>
                    </a:cubicBezTo>
                    <a:cubicBezTo>
                      <a:pt x="380" y="528"/>
                      <a:pt x="541" y="377"/>
                      <a:pt x="737" y="377"/>
                    </a:cubicBezTo>
                    <a:cubicBezTo>
                      <a:pt x="927" y="377"/>
                      <a:pt x="1084" y="519"/>
                      <a:pt x="1106" y="703"/>
                    </a:cubicBezTo>
                    <a:cubicBezTo>
                      <a:pt x="1251" y="699"/>
                      <a:pt x="1251" y="699"/>
                      <a:pt x="1251" y="699"/>
                    </a:cubicBezTo>
                    <a:cubicBezTo>
                      <a:pt x="1483" y="816"/>
                      <a:pt x="1483" y="816"/>
                      <a:pt x="1483" y="816"/>
                    </a:cubicBezTo>
                    <a:cubicBezTo>
                      <a:pt x="1494" y="820"/>
                      <a:pt x="1494" y="820"/>
                      <a:pt x="1494" y="820"/>
                    </a:cubicBezTo>
                    <a:cubicBezTo>
                      <a:pt x="1496" y="797"/>
                      <a:pt x="1497" y="773"/>
                      <a:pt x="1497" y="749"/>
                    </a:cubicBezTo>
                    <a:cubicBezTo>
                      <a:pt x="1497" y="335"/>
                      <a:pt x="1162" y="0"/>
                      <a:pt x="748"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grpSp>
        <p:cxnSp>
          <p:nvCxnSpPr>
            <p:cNvPr id="15" name="直接连接符 14"/>
            <p:cNvCxnSpPr/>
            <p:nvPr/>
          </p:nvCxnSpPr>
          <p:spPr>
            <a:xfrm>
              <a:off x="8890" y="2262"/>
              <a:ext cx="1417" cy="7"/>
            </a:xfrm>
            <a:prstGeom prst="line">
              <a:avLst/>
            </a:prstGeom>
            <a:gradFill rotWithShape="1">
              <a:gsLst>
                <a:gs pos="0">
                  <a:schemeClr val="bg2"/>
                </a:gs>
                <a:gs pos="100000">
                  <a:schemeClr val="bg2">
                    <a:gamma/>
                    <a:shade val="46275"/>
                    <a:invGamma/>
                  </a:schemeClr>
                </a:gs>
              </a:gsLst>
              <a:lin ang="5400000" scaled="1"/>
            </a:gradFill>
            <a:ln w="12700" cap="flat" cmpd="sng" algn="ctr">
              <a:solidFill>
                <a:srgbClr val="C70019"/>
              </a:solidFill>
              <a:prstDash val="solid"/>
              <a:round/>
              <a:headEnd type="none" w="med" len="med"/>
              <a:tailEnd type="none" w="med" len="med"/>
            </a:ln>
          </p:spPr>
        </p:cxnSp>
      </p:grpSp>
      <p:sp>
        <p:nvSpPr>
          <p:cNvPr id="2" name="文本框 1"/>
          <p:cNvSpPr txBox="1"/>
          <p:nvPr/>
        </p:nvSpPr>
        <p:spPr>
          <a:xfrm>
            <a:off x="8020051" y="1142156"/>
            <a:ext cx="3644899" cy="369332"/>
          </a:xfrm>
          <a:prstGeom prst="rect">
            <a:avLst/>
          </a:prstGeom>
          <a:solidFill>
            <a:srgbClr val="C00000"/>
          </a:solidFill>
        </p:spPr>
        <p:txBody>
          <a:bodyPr wrap="square" rtlCol="0">
            <a:spAutoFit/>
          </a:bodyPr>
          <a:lstStyle/>
          <a:p>
            <a:r>
              <a:rPr lang="zh-CN" altLang="en-US" b="1" dirty="0">
                <a:solidFill>
                  <a:schemeClr val="bg1"/>
                </a:solidFill>
                <a:sym typeface="+mn-ea"/>
              </a:rPr>
              <a:t>为打造智慧矿山提供全套解决方案 </a:t>
            </a:r>
            <a:endParaRPr lang="zh-CN" altLang="en-US" b="1" dirty="0">
              <a:solidFill>
                <a:schemeClr val="bg1"/>
              </a:solidFill>
              <a:sym typeface="+mn-ea"/>
            </a:endParaRPr>
          </a:p>
        </p:txBody>
      </p:sp>
    </p:spTree>
    <p:custDataLst>
      <p:tags r:id="rId6"/>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p:cNvSpPr>
            <a:spLocks noGrp="1"/>
          </p:cNvSpPr>
          <p:nvPr>
            <p:ph type="title"/>
          </p:nvPr>
        </p:nvSpPr>
        <p:spPr/>
        <p:txBody>
          <a:bodyPr/>
          <a:lstStyle/>
          <a:p>
            <a:r>
              <a:rPr lang="zh-CN" altLang="en-US">
                <a:solidFill>
                  <a:schemeClr val="accent6">
                    <a:lumMod val="50000"/>
                  </a:schemeClr>
                </a:solidFill>
              </a:rPr>
              <a:t>目录</a:t>
            </a:r>
            <a:endParaRPr lang="zh-CN" altLang="en-US">
              <a:solidFill>
                <a:schemeClr val="accent6">
                  <a:lumMod val="50000"/>
                </a:schemeClr>
              </a:solidFill>
            </a:endParaRPr>
          </a:p>
        </p:txBody>
      </p:sp>
      <p:sp>
        <p:nvSpPr>
          <p:cNvPr id="6" name="页脚占位符 5"/>
          <p:cNvSpPr>
            <a:spLocks noGrp="1"/>
          </p:cNvSpPr>
          <p:nvPr>
            <p:ph type="ftr" sz="quarter" idx="11"/>
          </p:nvPr>
        </p:nvSpPr>
        <p:spPr/>
        <p:txBody>
          <a:bodyPr/>
          <a:lstStyle/>
          <a:p>
            <a:r>
              <a:rPr lang="zh-CN" altLang="en-US" smtClean="0"/>
              <a:t>中国中车股份有限公司 版权所有 </a:t>
            </a:r>
            <a:r>
              <a:rPr lang="en-US" altLang="zh-CN" smtClean="0"/>
              <a:t>2015</a:t>
            </a:r>
            <a:endParaRPr lang="zh-CN" altLang="en-US"/>
          </a:p>
        </p:txBody>
      </p:sp>
      <p:sp>
        <p:nvSpPr>
          <p:cNvPr id="7" name="灯片编号占位符 6"/>
          <p:cNvSpPr>
            <a:spLocks noGrp="1"/>
          </p:cNvSpPr>
          <p:nvPr>
            <p:ph type="sldNum" sz="quarter" idx="12"/>
          </p:nvPr>
        </p:nvSpPr>
        <p:spPr/>
        <p:txBody>
          <a:bodyPr/>
          <a:lstStyle/>
          <a:p>
            <a:fld id="{6B8E27FD-115D-4720-AE9C-63133A02825A}" type="slidenum">
              <a:rPr lang="zh-CN" altLang="en-US" smtClean="0"/>
            </a:fld>
            <a:endParaRPr lang="zh-CN" altLang="en-US" dirty="0"/>
          </a:p>
        </p:txBody>
      </p:sp>
      <p:grpSp>
        <p:nvGrpSpPr>
          <p:cNvPr id="11" name="组合 10"/>
          <p:cNvGrpSpPr/>
          <p:nvPr/>
        </p:nvGrpSpPr>
        <p:grpSpPr>
          <a:xfrm>
            <a:off x="3473649" y="2183295"/>
            <a:ext cx="5612130" cy="467360"/>
            <a:chOff x="5428" y="3983"/>
            <a:chExt cx="8838" cy="736"/>
          </a:xfrm>
        </p:grpSpPr>
        <p:sp>
          <p:nvSpPr>
            <p:cNvPr id="22" name="五边形 21"/>
            <p:cNvSpPr/>
            <p:nvPr/>
          </p:nvSpPr>
          <p:spPr>
            <a:xfrm>
              <a:off x="5641" y="3983"/>
              <a:ext cx="1217" cy="736"/>
            </a:xfrm>
            <a:prstGeom prst="homePlate">
              <a:avLst/>
            </a:prstGeom>
            <a:solidFill>
              <a:schemeClr val="bg2">
                <a:lumMod val="90000"/>
              </a:schemeClr>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bg1"/>
                </a:solidFill>
                <a:effectLst/>
                <a:latin typeface="Arial" panose="020B0604020202020204" pitchFamily="34" charset="0"/>
                <a:ea typeface="黑体" panose="02010609060101010101" pitchFamily="49" charset="-122"/>
              </a:endParaRPr>
            </a:p>
          </p:txBody>
        </p:sp>
        <p:sp>
          <p:nvSpPr>
            <p:cNvPr id="23" name="燕尾形 22"/>
            <p:cNvSpPr/>
            <p:nvPr/>
          </p:nvSpPr>
          <p:spPr>
            <a:xfrm>
              <a:off x="6632" y="3983"/>
              <a:ext cx="7635" cy="736"/>
            </a:xfrm>
            <a:prstGeom prst="chevron">
              <a:avLst/>
            </a:prstGeom>
            <a:solidFill>
              <a:schemeClr val="bg1">
                <a:lumMod val="50000"/>
              </a:schemeClr>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bg1"/>
                </a:solidFill>
                <a:effectLst/>
                <a:latin typeface="Arial" panose="020B0604020202020204" pitchFamily="34" charset="0"/>
                <a:ea typeface="黑体" panose="02010609060101010101" pitchFamily="49" charset="-122"/>
              </a:endParaRPr>
            </a:p>
          </p:txBody>
        </p:sp>
        <p:sp>
          <p:nvSpPr>
            <p:cNvPr id="24" name="五边形 23"/>
            <p:cNvSpPr/>
            <p:nvPr/>
          </p:nvSpPr>
          <p:spPr>
            <a:xfrm>
              <a:off x="5428" y="3983"/>
              <a:ext cx="1217" cy="736"/>
            </a:xfrm>
            <a:prstGeom prst="homePlate">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smtClean="0">
                <a:ln>
                  <a:noFill/>
                </a:ln>
                <a:solidFill>
                  <a:schemeClr val="bg1"/>
                </a:solidFill>
                <a:effectLst/>
                <a:latin typeface="Arial" panose="020B0604020202020204" pitchFamily="34" charset="0"/>
                <a:ea typeface="黑体" panose="02010609060101010101" pitchFamily="49" charset="-122"/>
                <a:sym typeface="+mn-ea"/>
              </a:endParaRPr>
            </a:p>
          </p:txBody>
        </p:sp>
        <p:sp>
          <p:nvSpPr>
            <p:cNvPr id="25" name="文本框 24"/>
            <p:cNvSpPr txBox="1"/>
            <p:nvPr/>
          </p:nvSpPr>
          <p:spPr>
            <a:xfrm>
              <a:off x="7154" y="4016"/>
              <a:ext cx="6536" cy="677"/>
            </a:xfrm>
            <a:prstGeom prst="rect">
              <a:avLst/>
            </a:prstGeom>
            <a:noFill/>
          </p:spPr>
          <p:txBody>
            <a:bodyPr wrap="square" rtlCol="0">
              <a:spAutoFit/>
            </a:bodyPr>
            <a:lstStyle/>
            <a:p>
              <a:r>
                <a:rPr lang="zh-CN" altLang="en-US" sz="2200" b="1" dirty="0">
                  <a:solidFill>
                    <a:schemeClr val="bg1"/>
                  </a:solidFill>
                  <a:sym typeface="+mn-ea"/>
                </a:rPr>
                <a:t>中车大同公司矿车研制能力</a:t>
              </a:r>
              <a:endParaRPr lang="zh-CN" altLang="en-US" sz="2200" b="1">
                <a:solidFill>
                  <a:schemeClr val="bg1"/>
                </a:solidFill>
              </a:endParaRPr>
            </a:p>
          </p:txBody>
        </p:sp>
        <p:sp>
          <p:nvSpPr>
            <p:cNvPr id="26" name="文本框 25"/>
            <p:cNvSpPr txBox="1"/>
            <p:nvPr/>
          </p:nvSpPr>
          <p:spPr>
            <a:xfrm>
              <a:off x="5641" y="4023"/>
              <a:ext cx="742" cy="677"/>
            </a:xfrm>
            <a:prstGeom prst="rect">
              <a:avLst/>
            </a:prstGeom>
            <a:noFill/>
          </p:spPr>
          <p:txBody>
            <a:bodyPr wrap="square" rtlCol="0">
              <a:spAutoFit/>
            </a:bodyPr>
            <a:lstStyle/>
            <a:p>
              <a:r>
                <a:rPr lang="zh-CN" altLang="en-US" sz="2200" b="1">
                  <a:solidFill>
                    <a:schemeClr val="bg1"/>
                  </a:solidFill>
                </a:rPr>
                <a:t>二</a:t>
              </a:r>
              <a:endParaRPr lang="zh-CN" altLang="en-US" sz="2200" b="1">
                <a:solidFill>
                  <a:schemeClr val="bg1"/>
                </a:solidFill>
              </a:endParaRPr>
            </a:p>
          </p:txBody>
        </p:sp>
      </p:grpSp>
      <p:grpSp>
        <p:nvGrpSpPr>
          <p:cNvPr id="10" name="组合 9"/>
          <p:cNvGrpSpPr/>
          <p:nvPr/>
        </p:nvGrpSpPr>
        <p:grpSpPr>
          <a:xfrm>
            <a:off x="3473649" y="2987147"/>
            <a:ext cx="5612765" cy="467360"/>
            <a:chOff x="5428" y="5250"/>
            <a:chExt cx="8839" cy="736"/>
          </a:xfrm>
        </p:grpSpPr>
        <p:sp>
          <p:nvSpPr>
            <p:cNvPr id="41" name="五边形 40"/>
            <p:cNvSpPr/>
            <p:nvPr/>
          </p:nvSpPr>
          <p:spPr>
            <a:xfrm>
              <a:off x="5641" y="5250"/>
              <a:ext cx="1217" cy="736"/>
            </a:xfrm>
            <a:prstGeom prst="homePlate">
              <a:avLst/>
            </a:prstGeom>
            <a:solidFill>
              <a:schemeClr val="bg2">
                <a:lumMod val="90000"/>
              </a:schemeClr>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bg1"/>
                </a:solidFill>
                <a:effectLst/>
                <a:latin typeface="Arial" panose="020B0604020202020204" pitchFamily="34" charset="0"/>
                <a:ea typeface="黑体" panose="02010609060101010101" pitchFamily="49" charset="-122"/>
              </a:endParaRPr>
            </a:p>
          </p:txBody>
        </p:sp>
        <p:sp>
          <p:nvSpPr>
            <p:cNvPr id="42" name="燕尾形 41"/>
            <p:cNvSpPr/>
            <p:nvPr/>
          </p:nvSpPr>
          <p:spPr>
            <a:xfrm>
              <a:off x="6632" y="5250"/>
              <a:ext cx="7635" cy="736"/>
            </a:xfrm>
            <a:prstGeom prst="chevron">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smtClean="0">
                <a:ln>
                  <a:noFill/>
                </a:ln>
                <a:solidFill>
                  <a:schemeClr val="bg1"/>
                </a:solidFill>
                <a:effectLst/>
                <a:latin typeface="Arial" panose="020B0604020202020204" pitchFamily="34" charset="0"/>
                <a:ea typeface="黑体" panose="02010609060101010101" pitchFamily="49" charset="-122"/>
                <a:sym typeface="+mn-ea"/>
              </a:endParaRPr>
            </a:p>
          </p:txBody>
        </p:sp>
        <p:sp>
          <p:nvSpPr>
            <p:cNvPr id="43" name="五边形 42"/>
            <p:cNvSpPr/>
            <p:nvPr/>
          </p:nvSpPr>
          <p:spPr>
            <a:xfrm>
              <a:off x="5428" y="5250"/>
              <a:ext cx="1217" cy="736"/>
            </a:xfrm>
            <a:prstGeom prst="homePlate">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smtClean="0">
                <a:ln>
                  <a:noFill/>
                </a:ln>
                <a:solidFill>
                  <a:schemeClr val="bg1"/>
                </a:solidFill>
                <a:effectLst/>
                <a:latin typeface="Arial" panose="020B0604020202020204" pitchFamily="34" charset="0"/>
                <a:ea typeface="黑体" panose="02010609060101010101" pitchFamily="49" charset="-122"/>
                <a:sym typeface="+mn-ea"/>
              </a:endParaRPr>
            </a:p>
          </p:txBody>
        </p:sp>
        <p:sp>
          <p:nvSpPr>
            <p:cNvPr id="44" name="文本框 43"/>
            <p:cNvSpPr txBox="1"/>
            <p:nvPr/>
          </p:nvSpPr>
          <p:spPr>
            <a:xfrm>
              <a:off x="7154" y="5270"/>
              <a:ext cx="5862" cy="677"/>
            </a:xfrm>
            <a:prstGeom prst="rect">
              <a:avLst/>
            </a:prstGeom>
            <a:noFill/>
          </p:spPr>
          <p:txBody>
            <a:bodyPr wrap="square" rtlCol="0">
              <a:spAutoFit/>
            </a:bodyPr>
            <a:lstStyle/>
            <a:p>
              <a:r>
                <a:rPr lang="zh-CN" altLang="en-US" sz="2200" b="1" dirty="0">
                  <a:solidFill>
                    <a:schemeClr val="bg1"/>
                  </a:solidFill>
                  <a:sym typeface="+mn-ea"/>
                </a:rPr>
                <a:t>中车大同公司矿车产品介绍</a:t>
              </a:r>
              <a:endParaRPr lang="zh-CN" altLang="en-US" sz="2200" b="1">
                <a:solidFill>
                  <a:schemeClr val="bg1"/>
                </a:solidFill>
              </a:endParaRPr>
            </a:p>
          </p:txBody>
        </p:sp>
        <p:sp>
          <p:nvSpPr>
            <p:cNvPr id="45" name="文本框 44"/>
            <p:cNvSpPr txBox="1"/>
            <p:nvPr/>
          </p:nvSpPr>
          <p:spPr>
            <a:xfrm>
              <a:off x="5641" y="5283"/>
              <a:ext cx="742" cy="677"/>
            </a:xfrm>
            <a:prstGeom prst="rect">
              <a:avLst/>
            </a:prstGeom>
            <a:noFill/>
          </p:spPr>
          <p:txBody>
            <a:bodyPr wrap="square" rtlCol="0">
              <a:spAutoFit/>
            </a:bodyPr>
            <a:lstStyle/>
            <a:p>
              <a:r>
                <a:rPr lang="zh-CN" altLang="en-US" sz="2200" b="1">
                  <a:solidFill>
                    <a:schemeClr val="bg1"/>
                  </a:solidFill>
                  <a:sym typeface="+mn-ea"/>
                </a:rPr>
                <a:t>三</a:t>
              </a:r>
              <a:endParaRPr lang="zh-CN" altLang="en-US" sz="2200" b="1">
                <a:solidFill>
                  <a:schemeClr val="bg1"/>
                </a:solidFill>
              </a:endParaRPr>
            </a:p>
          </p:txBody>
        </p:sp>
      </p:grpSp>
      <p:grpSp>
        <p:nvGrpSpPr>
          <p:cNvPr id="9" name="组合 8"/>
          <p:cNvGrpSpPr/>
          <p:nvPr/>
        </p:nvGrpSpPr>
        <p:grpSpPr>
          <a:xfrm>
            <a:off x="3474339" y="1380710"/>
            <a:ext cx="5612130" cy="467360"/>
            <a:chOff x="5428" y="6517"/>
            <a:chExt cx="8838" cy="736"/>
          </a:xfrm>
        </p:grpSpPr>
        <p:sp>
          <p:nvSpPr>
            <p:cNvPr id="89" name="五边形 88"/>
            <p:cNvSpPr/>
            <p:nvPr/>
          </p:nvSpPr>
          <p:spPr>
            <a:xfrm>
              <a:off x="5641" y="6517"/>
              <a:ext cx="1217" cy="736"/>
            </a:xfrm>
            <a:prstGeom prst="homePlate">
              <a:avLst/>
            </a:prstGeom>
            <a:solidFill>
              <a:schemeClr val="bg2">
                <a:lumMod val="90000"/>
              </a:schemeClr>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bg1"/>
                </a:solidFill>
                <a:effectLst/>
                <a:latin typeface="Arial" panose="020B0604020202020204" pitchFamily="34" charset="0"/>
                <a:ea typeface="黑体" panose="02010609060101010101" pitchFamily="49" charset="-122"/>
              </a:endParaRPr>
            </a:p>
          </p:txBody>
        </p:sp>
        <p:sp>
          <p:nvSpPr>
            <p:cNvPr id="90" name="燕尾形 89"/>
            <p:cNvSpPr/>
            <p:nvPr/>
          </p:nvSpPr>
          <p:spPr>
            <a:xfrm>
              <a:off x="6632" y="6517"/>
              <a:ext cx="7635" cy="736"/>
            </a:xfrm>
            <a:prstGeom prst="chevron">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smtClean="0">
                <a:ln>
                  <a:noFill/>
                </a:ln>
                <a:solidFill>
                  <a:schemeClr val="bg1"/>
                </a:solidFill>
                <a:effectLst/>
                <a:latin typeface="Arial" panose="020B0604020202020204" pitchFamily="34" charset="0"/>
                <a:ea typeface="黑体" panose="02010609060101010101" pitchFamily="49" charset="-122"/>
                <a:sym typeface="+mn-ea"/>
              </a:endParaRPr>
            </a:p>
          </p:txBody>
        </p:sp>
        <p:sp>
          <p:nvSpPr>
            <p:cNvPr id="91" name="五边形 90"/>
            <p:cNvSpPr/>
            <p:nvPr/>
          </p:nvSpPr>
          <p:spPr>
            <a:xfrm>
              <a:off x="5428" y="6517"/>
              <a:ext cx="1217" cy="736"/>
            </a:xfrm>
            <a:prstGeom prst="homePlate">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smtClean="0">
                <a:ln>
                  <a:noFill/>
                </a:ln>
                <a:solidFill>
                  <a:schemeClr val="bg1"/>
                </a:solidFill>
                <a:effectLst/>
                <a:latin typeface="Arial" panose="020B0604020202020204" pitchFamily="34" charset="0"/>
                <a:ea typeface="黑体" panose="02010609060101010101" pitchFamily="49" charset="-122"/>
                <a:sym typeface="+mn-ea"/>
              </a:endParaRPr>
            </a:p>
          </p:txBody>
        </p:sp>
        <p:sp>
          <p:nvSpPr>
            <p:cNvPr id="92" name="文本框 91"/>
            <p:cNvSpPr txBox="1"/>
            <p:nvPr/>
          </p:nvSpPr>
          <p:spPr>
            <a:xfrm>
              <a:off x="7143" y="6557"/>
              <a:ext cx="4409" cy="677"/>
            </a:xfrm>
            <a:prstGeom prst="rect">
              <a:avLst/>
            </a:prstGeom>
            <a:noFill/>
          </p:spPr>
          <p:txBody>
            <a:bodyPr wrap="square" rtlCol="0">
              <a:spAutoFit/>
            </a:bodyPr>
            <a:lstStyle/>
            <a:p>
              <a:r>
                <a:rPr lang="zh-CN" altLang="en-US" sz="2200" b="1" dirty="0" smtClean="0">
                  <a:solidFill>
                    <a:schemeClr val="bg1"/>
                  </a:solidFill>
                  <a:sym typeface="+mn-ea"/>
                </a:rPr>
                <a:t>公司介绍</a:t>
              </a:r>
              <a:endParaRPr lang="zh-CN" altLang="en-US" sz="2200" b="1" dirty="0">
                <a:solidFill>
                  <a:schemeClr val="bg1"/>
                </a:solidFill>
              </a:endParaRPr>
            </a:p>
          </p:txBody>
        </p:sp>
        <p:sp>
          <p:nvSpPr>
            <p:cNvPr id="93" name="文本框 92"/>
            <p:cNvSpPr txBox="1"/>
            <p:nvPr/>
          </p:nvSpPr>
          <p:spPr>
            <a:xfrm>
              <a:off x="5641" y="6544"/>
              <a:ext cx="742" cy="677"/>
            </a:xfrm>
            <a:prstGeom prst="rect">
              <a:avLst/>
            </a:prstGeom>
            <a:noFill/>
          </p:spPr>
          <p:txBody>
            <a:bodyPr wrap="square" rtlCol="0">
              <a:spAutoFit/>
            </a:bodyPr>
            <a:lstStyle/>
            <a:p>
              <a:r>
                <a:rPr lang="zh-CN" altLang="en-US" sz="2200" b="1" dirty="0">
                  <a:solidFill>
                    <a:schemeClr val="bg1"/>
                  </a:solidFill>
                  <a:sym typeface="+mn-ea"/>
                </a:rPr>
                <a:t>一</a:t>
              </a:r>
              <a:endParaRPr lang="zh-CN" altLang="en-US" sz="2200" b="1" dirty="0">
                <a:solidFill>
                  <a:schemeClr val="bg1"/>
                </a:solidFill>
              </a:endParaRPr>
            </a:p>
          </p:txBody>
        </p:sp>
      </p:grpSp>
      <p:grpSp>
        <p:nvGrpSpPr>
          <p:cNvPr id="5" name="组合 4"/>
          <p:cNvGrpSpPr/>
          <p:nvPr/>
        </p:nvGrpSpPr>
        <p:grpSpPr>
          <a:xfrm>
            <a:off x="3473649" y="4594851"/>
            <a:ext cx="5612130" cy="467360"/>
            <a:chOff x="5428" y="7778"/>
            <a:chExt cx="8838" cy="736"/>
          </a:xfrm>
        </p:grpSpPr>
        <p:sp>
          <p:nvSpPr>
            <p:cNvPr id="95" name="五边形 94"/>
            <p:cNvSpPr/>
            <p:nvPr/>
          </p:nvSpPr>
          <p:spPr>
            <a:xfrm>
              <a:off x="5641" y="7778"/>
              <a:ext cx="1217" cy="736"/>
            </a:xfrm>
            <a:prstGeom prst="homePlate">
              <a:avLst/>
            </a:prstGeom>
            <a:solidFill>
              <a:schemeClr val="bg2">
                <a:lumMod val="90000"/>
              </a:schemeClr>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bg1"/>
                </a:solidFill>
                <a:effectLst/>
                <a:latin typeface="Arial" panose="020B0604020202020204" pitchFamily="34" charset="0"/>
                <a:ea typeface="黑体" panose="02010609060101010101" pitchFamily="49" charset="-122"/>
              </a:endParaRPr>
            </a:p>
          </p:txBody>
        </p:sp>
        <p:sp>
          <p:nvSpPr>
            <p:cNvPr id="96" name="燕尾形 95"/>
            <p:cNvSpPr/>
            <p:nvPr/>
          </p:nvSpPr>
          <p:spPr>
            <a:xfrm>
              <a:off x="6632" y="7778"/>
              <a:ext cx="7635" cy="736"/>
            </a:xfrm>
            <a:prstGeom prst="chevron">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smtClean="0">
                <a:ln>
                  <a:noFill/>
                </a:ln>
                <a:solidFill>
                  <a:schemeClr val="bg1"/>
                </a:solidFill>
                <a:effectLst/>
                <a:latin typeface="Arial" panose="020B0604020202020204" pitchFamily="34" charset="0"/>
                <a:ea typeface="黑体" panose="02010609060101010101" pitchFamily="49" charset="-122"/>
                <a:sym typeface="+mn-ea"/>
              </a:endParaRPr>
            </a:p>
          </p:txBody>
        </p:sp>
        <p:sp>
          <p:nvSpPr>
            <p:cNvPr id="97" name="五边形 96"/>
            <p:cNvSpPr/>
            <p:nvPr/>
          </p:nvSpPr>
          <p:spPr>
            <a:xfrm>
              <a:off x="5428" y="7778"/>
              <a:ext cx="1217" cy="736"/>
            </a:xfrm>
            <a:prstGeom prst="homePlate">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smtClean="0">
                <a:ln>
                  <a:noFill/>
                </a:ln>
                <a:solidFill>
                  <a:schemeClr val="bg1"/>
                </a:solidFill>
                <a:effectLst/>
                <a:latin typeface="Arial" panose="020B0604020202020204" pitchFamily="34" charset="0"/>
                <a:ea typeface="黑体" panose="02010609060101010101" pitchFamily="49" charset="-122"/>
                <a:sym typeface="+mn-ea"/>
              </a:endParaRPr>
            </a:p>
          </p:txBody>
        </p:sp>
        <p:sp>
          <p:nvSpPr>
            <p:cNvPr id="98" name="文本框 97"/>
            <p:cNvSpPr txBox="1"/>
            <p:nvPr/>
          </p:nvSpPr>
          <p:spPr>
            <a:xfrm>
              <a:off x="7154" y="7825"/>
              <a:ext cx="4409" cy="677"/>
            </a:xfrm>
            <a:prstGeom prst="rect">
              <a:avLst/>
            </a:prstGeom>
            <a:noFill/>
          </p:spPr>
          <p:txBody>
            <a:bodyPr wrap="square" rtlCol="0">
              <a:spAutoFit/>
            </a:bodyPr>
            <a:lstStyle/>
            <a:p>
              <a:r>
                <a:rPr lang="zh-CN" altLang="en-US" sz="2200" b="1" dirty="0">
                  <a:solidFill>
                    <a:schemeClr val="bg1"/>
                  </a:solidFill>
                  <a:sym typeface="+mn-ea"/>
                </a:rPr>
                <a:t>在研</a:t>
              </a:r>
              <a:r>
                <a:rPr lang="zh-CN" altLang="en-US" sz="2200" b="1" dirty="0" smtClean="0">
                  <a:solidFill>
                    <a:schemeClr val="bg1"/>
                  </a:solidFill>
                  <a:sym typeface="+mn-ea"/>
                </a:rPr>
                <a:t>技术</a:t>
              </a:r>
              <a:endParaRPr lang="zh-CN" altLang="en-US" sz="2200" b="1" dirty="0">
                <a:solidFill>
                  <a:schemeClr val="bg1"/>
                </a:solidFill>
              </a:endParaRPr>
            </a:p>
          </p:txBody>
        </p:sp>
        <p:sp>
          <p:nvSpPr>
            <p:cNvPr id="99" name="文本框 98"/>
            <p:cNvSpPr txBox="1"/>
            <p:nvPr/>
          </p:nvSpPr>
          <p:spPr>
            <a:xfrm>
              <a:off x="5641" y="7818"/>
              <a:ext cx="742" cy="677"/>
            </a:xfrm>
            <a:prstGeom prst="rect">
              <a:avLst/>
            </a:prstGeom>
            <a:noFill/>
          </p:spPr>
          <p:txBody>
            <a:bodyPr wrap="square" rtlCol="0">
              <a:spAutoFit/>
            </a:bodyPr>
            <a:lstStyle/>
            <a:p>
              <a:r>
                <a:rPr lang="zh-CN" altLang="en-US" sz="2200" b="1">
                  <a:solidFill>
                    <a:schemeClr val="bg1"/>
                  </a:solidFill>
                  <a:sym typeface="+mn-ea"/>
                </a:rPr>
                <a:t>五</a:t>
              </a:r>
              <a:endParaRPr lang="zh-CN" altLang="en-US" sz="2200" b="1">
                <a:solidFill>
                  <a:schemeClr val="bg1"/>
                </a:solidFill>
              </a:endParaRPr>
            </a:p>
          </p:txBody>
        </p:sp>
      </p:grpSp>
      <p:grpSp>
        <p:nvGrpSpPr>
          <p:cNvPr id="48" name="组合 47"/>
          <p:cNvGrpSpPr/>
          <p:nvPr/>
        </p:nvGrpSpPr>
        <p:grpSpPr>
          <a:xfrm>
            <a:off x="3473649" y="5398703"/>
            <a:ext cx="5612820" cy="467143"/>
            <a:chOff x="1263" y="2231"/>
            <a:chExt cx="11228" cy="1020"/>
          </a:xfrm>
        </p:grpSpPr>
        <p:sp>
          <p:nvSpPr>
            <p:cNvPr id="49" name="五边形 48"/>
            <p:cNvSpPr/>
            <p:nvPr/>
          </p:nvSpPr>
          <p:spPr>
            <a:xfrm>
              <a:off x="1534" y="2231"/>
              <a:ext cx="1546" cy="1020"/>
            </a:xfrm>
            <a:prstGeom prst="homePlate">
              <a:avLst/>
            </a:prstGeom>
            <a:solidFill>
              <a:schemeClr val="bg2">
                <a:lumMod val="90000"/>
              </a:schemeClr>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bg1"/>
                </a:solidFill>
                <a:effectLst/>
                <a:latin typeface="Arial" panose="020B0604020202020204" pitchFamily="34" charset="0"/>
                <a:ea typeface="黑体" panose="02010609060101010101" pitchFamily="49" charset="-122"/>
              </a:endParaRPr>
            </a:p>
          </p:txBody>
        </p:sp>
        <p:sp>
          <p:nvSpPr>
            <p:cNvPr id="50" name="燕尾形 49"/>
            <p:cNvSpPr/>
            <p:nvPr/>
          </p:nvSpPr>
          <p:spPr>
            <a:xfrm>
              <a:off x="2792" y="2231"/>
              <a:ext cx="9699" cy="1020"/>
            </a:xfrm>
            <a:prstGeom prst="chevron">
              <a:avLst/>
            </a:prstGeom>
            <a:gradFill>
              <a:gsLst>
                <a:gs pos="0">
                  <a:srgbClr val="E30000"/>
                </a:gs>
                <a:gs pos="100000">
                  <a:srgbClr val="760303"/>
                </a:gs>
              </a:gsLst>
              <a:lin ang="5400000" scaled="0"/>
            </a:gra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bg1"/>
                </a:solidFill>
                <a:effectLst/>
                <a:latin typeface="Arial" panose="020B0604020202020204" pitchFamily="34" charset="0"/>
                <a:ea typeface="黑体" panose="02010609060101010101" pitchFamily="49" charset="-122"/>
              </a:endParaRPr>
            </a:p>
          </p:txBody>
        </p:sp>
        <p:sp>
          <p:nvSpPr>
            <p:cNvPr id="51" name="五边形 50"/>
            <p:cNvSpPr/>
            <p:nvPr/>
          </p:nvSpPr>
          <p:spPr>
            <a:xfrm>
              <a:off x="1263" y="2231"/>
              <a:ext cx="1546" cy="1020"/>
            </a:xfrm>
            <a:prstGeom prst="homePlate">
              <a:avLst/>
            </a:prstGeom>
            <a:gradFill>
              <a:gsLst>
                <a:gs pos="0">
                  <a:srgbClr val="E30000"/>
                </a:gs>
                <a:gs pos="100000">
                  <a:srgbClr val="760303"/>
                </a:gs>
              </a:gsLst>
              <a:lin ang="5400000" scaled="0"/>
            </a:gra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bg1"/>
                </a:solidFill>
                <a:effectLst/>
                <a:latin typeface="Arial" panose="020B0604020202020204" pitchFamily="34" charset="0"/>
                <a:ea typeface="黑体" panose="02010609060101010101" pitchFamily="49" charset="-122"/>
              </a:endParaRPr>
            </a:p>
          </p:txBody>
        </p:sp>
        <p:sp>
          <p:nvSpPr>
            <p:cNvPr id="52" name="文本框 51"/>
            <p:cNvSpPr txBox="1"/>
            <p:nvPr/>
          </p:nvSpPr>
          <p:spPr>
            <a:xfrm>
              <a:off x="3441" y="2267"/>
              <a:ext cx="5600" cy="939"/>
            </a:xfrm>
            <a:prstGeom prst="rect">
              <a:avLst/>
            </a:prstGeom>
            <a:noFill/>
          </p:spPr>
          <p:txBody>
            <a:bodyPr wrap="square" rtlCol="0">
              <a:spAutoFit/>
            </a:bodyPr>
            <a:lstStyle/>
            <a:p>
              <a:r>
                <a:rPr lang="zh-CN" altLang="en-US" sz="2200" b="1" dirty="0">
                  <a:solidFill>
                    <a:schemeClr val="bg1"/>
                  </a:solidFill>
                  <a:sym typeface="+mn-ea"/>
                </a:rPr>
                <a:t>中</a:t>
              </a:r>
              <a:r>
                <a:rPr lang="zh-CN" altLang="en-US" sz="2200" b="1" dirty="0" smtClean="0">
                  <a:solidFill>
                    <a:schemeClr val="bg1"/>
                  </a:solidFill>
                  <a:sym typeface="+mn-ea"/>
                </a:rPr>
                <a:t>车矿车优势</a:t>
              </a:r>
              <a:endParaRPr lang="zh-CN" altLang="en-US" sz="2200" b="1" dirty="0">
                <a:solidFill>
                  <a:schemeClr val="bg1"/>
                </a:solidFill>
              </a:endParaRPr>
            </a:p>
          </p:txBody>
        </p:sp>
        <p:sp>
          <p:nvSpPr>
            <p:cNvPr id="53" name="文本框 52"/>
            <p:cNvSpPr txBox="1"/>
            <p:nvPr/>
          </p:nvSpPr>
          <p:spPr>
            <a:xfrm>
              <a:off x="1534" y="2249"/>
              <a:ext cx="943" cy="939"/>
            </a:xfrm>
            <a:prstGeom prst="rect">
              <a:avLst/>
            </a:prstGeom>
            <a:noFill/>
          </p:spPr>
          <p:txBody>
            <a:bodyPr wrap="square" rtlCol="0">
              <a:spAutoFit/>
            </a:bodyPr>
            <a:lstStyle/>
            <a:p>
              <a:r>
                <a:rPr lang="zh-CN" altLang="en-US" sz="2200" b="1" dirty="0">
                  <a:solidFill>
                    <a:schemeClr val="bg1"/>
                  </a:solidFill>
                </a:rPr>
                <a:t>六</a:t>
              </a:r>
              <a:endParaRPr lang="zh-CN" altLang="en-US" sz="2200" b="1" dirty="0">
                <a:solidFill>
                  <a:schemeClr val="bg1"/>
                </a:solidFill>
              </a:endParaRPr>
            </a:p>
          </p:txBody>
        </p:sp>
      </p:grpSp>
      <p:grpSp>
        <p:nvGrpSpPr>
          <p:cNvPr id="54" name="组合 53"/>
          <p:cNvGrpSpPr/>
          <p:nvPr/>
        </p:nvGrpSpPr>
        <p:grpSpPr>
          <a:xfrm>
            <a:off x="3473649" y="3790999"/>
            <a:ext cx="5612765" cy="467360"/>
            <a:chOff x="5428" y="6517"/>
            <a:chExt cx="8839" cy="736"/>
          </a:xfrm>
        </p:grpSpPr>
        <p:sp>
          <p:nvSpPr>
            <p:cNvPr id="55" name="五边形 54"/>
            <p:cNvSpPr/>
            <p:nvPr/>
          </p:nvSpPr>
          <p:spPr>
            <a:xfrm>
              <a:off x="5641" y="6517"/>
              <a:ext cx="1217" cy="736"/>
            </a:xfrm>
            <a:prstGeom prst="homePlate">
              <a:avLst/>
            </a:prstGeom>
            <a:solidFill>
              <a:schemeClr val="bg2">
                <a:lumMod val="90000"/>
              </a:schemeClr>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bg1"/>
                </a:solidFill>
                <a:effectLst/>
                <a:latin typeface="Arial" panose="020B0604020202020204" pitchFamily="34" charset="0"/>
                <a:ea typeface="黑体" panose="02010609060101010101" pitchFamily="49" charset="-122"/>
              </a:endParaRPr>
            </a:p>
          </p:txBody>
        </p:sp>
        <p:sp>
          <p:nvSpPr>
            <p:cNvPr id="56" name="燕尾形 55"/>
            <p:cNvSpPr/>
            <p:nvPr/>
          </p:nvSpPr>
          <p:spPr>
            <a:xfrm>
              <a:off x="6632" y="6517"/>
              <a:ext cx="7635" cy="736"/>
            </a:xfrm>
            <a:prstGeom prst="chevron">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smtClean="0">
                <a:ln>
                  <a:noFill/>
                </a:ln>
                <a:solidFill>
                  <a:schemeClr val="bg1"/>
                </a:solidFill>
                <a:effectLst/>
                <a:latin typeface="Arial" panose="020B0604020202020204" pitchFamily="34" charset="0"/>
                <a:ea typeface="黑体" panose="02010609060101010101" pitchFamily="49" charset="-122"/>
                <a:sym typeface="+mn-ea"/>
              </a:endParaRPr>
            </a:p>
          </p:txBody>
        </p:sp>
        <p:sp>
          <p:nvSpPr>
            <p:cNvPr id="57" name="五边形 56"/>
            <p:cNvSpPr/>
            <p:nvPr/>
          </p:nvSpPr>
          <p:spPr>
            <a:xfrm>
              <a:off x="5428" y="6517"/>
              <a:ext cx="1217" cy="736"/>
            </a:xfrm>
            <a:prstGeom prst="homePlate">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smtClean="0">
                <a:ln>
                  <a:noFill/>
                </a:ln>
                <a:solidFill>
                  <a:schemeClr val="bg1"/>
                </a:solidFill>
                <a:effectLst/>
                <a:latin typeface="Arial" panose="020B0604020202020204" pitchFamily="34" charset="0"/>
                <a:ea typeface="黑体" panose="02010609060101010101" pitchFamily="49" charset="-122"/>
                <a:sym typeface="+mn-ea"/>
              </a:endParaRPr>
            </a:p>
          </p:txBody>
        </p:sp>
        <p:sp>
          <p:nvSpPr>
            <p:cNvPr id="58" name="文本框 57"/>
            <p:cNvSpPr txBox="1"/>
            <p:nvPr/>
          </p:nvSpPr>
          <p:spPr>
            <a:xfrm>
              <a:off x="7143" y="6557"/>
              <a:ext cx="6356" cy="677"/>
            </a:xfrm>
            <a:prstGeom prst="rect">
              <a:avLst/>
            </a:prstGeom>
            <a:noFill/>
          </p:spPr>
          <p:txBody>
            <a:bodyPr wrap="square" rtlCol="0">
              <a:spAutoFit/>
            </a:bodyPr>
            <a:lstStyle/>
            <a:p>
              <a:r>
                <a:rPr lang="zh-CN" altLang="en-US" sz="2200" b="1" dirty="0">
                  <a:solidFill>
                    <a:schemeClr val="bg1"/>
                  </a:solidFill>
                  <a:sym typeface="+mn-ea"/>
                </a:rPr>
                <a:t>核心部件内部配套情况介绍</a:t>
              </a:r>
              <a:endParaRPr lang="zh-CN" altLang="en-US" sz="2200" b="1" dirty="0">
                <a:solidFill>
                  <a:schemeClr val="bg1"/>
                </a:solidFill>
              </a:endParaRPr>
            </a:p>
          </p:txBody>
        </p:sp>
        <p:sp>
          <p:nvSpPr>
            <p:cNvPr id="59" name="文本框 58"/>
            <p:cNvSpPr txBox="1"/>
            <p:nvPr/>
          </p:nvSpPr>
          <p:spPr>
            <a:xfrm>
              <a:off x="5641" y="6544"/>
              <a:ext cx="742" cy="677"/>
            </a:xfrm>
            <a:prstGeom prst="rect">
              <a:avLst/>
            </a:prstGeom>
            <a:noFill/>
          </p:spPr>
          <p:txBody>
            <a:bodyPr wrap="square" rtlCol="0">
              <a:spAutoFit/>
            </a:bodyPr>
            <a:lstStyle/>
            <a:p>
              <a:r>
                <a:rPr lang="zh-CN" altLang="en-US" sz="2200" b="1">
                  <a:solidFill>
                    <a:schemeClr val="bg1"/>
                  </a:solidFill>
                  <a:sym typeface="+mn-ea"/>
                </a:rPr>
                <a:t>四</a:t>
              </a:r>
              <a:endParaRPr lang="zh-CN" altLang="en-US" sz="2200" b="1">
                <a:solidFill>
                  <a:schemeClr val="bg1"/>
                </a:solidFill>
              </a:endParaRPr>
            </a:p>
          </p:txBody>
        </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1"/>
          </p:nvPr>
        </p:nvSpPr>
        <p:spPr/>
        <p:txBody>
          <a:bodyPr/>
          <a:lstStyle/>
          <a:p>
            <a:r>
              <a:rPr lang="zh-CN" altLang="en-US" smtClean="0"/>
              <a:t>中国中车股份有限公司 版权所有 </a:t>
            </a:r>
            <a:r>
              <a:rPr lang="en-US" altLang="zh-CN" smtClean="0"/>
              <a:t>2015</a:t>
            </a:r>
            <a:endParaRPr lang="zh-CN" altLang="en-US"/>
          </a:p>
        </p:txBody>
      </p:sp>
      <p:sp>
        <p:nvSpPr>
          <p:cNvPr id="3" name="灯片编号占位符 2"/>
          <p:cNvSpPr>
            <a:spLocks noGrp="1"/>
          </p:cNvSpPr>
          <p:nvPr>
            <p:ph type="sldNum" sz="quarter" idx="12"/>
          </p:nvPr>
        </p:nvSpPr>
        <p:spPr/>
        <p:txBody>
          <a:bodyPr/>
          <a:lstStyle/>
          <a:p>
            <a:fld id="{6B8E27FD-115D-4720-AE9C-63133A02825A}" type="slidenum">
              <a:rPr lang="zh-CN" altLang="en-US" smtClean="0"/>
            </a:fld>
            <a:endParaRPr lang="zh-CN" altLang="en-US" dirty="0"/>
          </a:p>
        </p:txBody>
      </p:sp>
      <p:sp>
        <p:nvSpPr>
          <p:cNvPr id="4" name="标题 3"/>
          <p:cNvSpPr>
            <a:spLocks noGrp="1"/>
          </p:cNvSpPr>
          <p:nvPr>
            <p:ph type="title"/>
          </p:nvPr>
        </p:nvSpPr>
        <p:spPr/>
        <p:txBody>
          <a:bodyPr/>
          <a:lstStyle/>
          <a:p>
            <a:r>
              <a:rPr lang="zh-CN" altLang="en-US" dirty="0">
                <a:solidFill>
                  <a:srgbClr val="C00000"/>
                </a:solidFill>
                <a:sym typeface="+mn-ea"/>
              </a:rPr>
              <a:t>六 </a:t>
            </a:r>
            <a:r>
              <a:rPr lang="en-US" altLang="zh-CN" dirty="0" smtClean="0">
                <a:solidFill>
                  <a:srgbClr val="C00000"/>
                </a:solidFill>
                <a:sym typeface="+mn-ea"/>
              </a:rPr>
              <a:t>| </a:t>
            </a:r>
            <a:r>
              <a:rPr lang="zh-CN" altLang="en-US" dirty="0" smtClean="0">
                <a:solidFill>
                  <a:srgbClr val="C70019"/>
                </a:solidFill>
              </a:rPr>
              <a:t>中</a:t>
            </a:r>
            <a:r>
              <a:rPr lang="zh-CN" altLang="en-US" dirty="0">
                <a:solidFill>
                  <a:srgbClr val="C70019"/>
                </a:solidFill>
              </a:rPr>
              <a:t>车矿车优势</a:t>
            </a:r>
            <a:endParaRPr lang="zh-CN" altLang="en-US" dirty="0"/>
          </a:p>
        </p:txBody>
      </p:sp>
      <p:sp>
        <p:nvSpPr>
          <p:cNvPr id="5" name="Freeform 10"/>
          <p:cNvSpPr/>
          <p:nvPr/>
        </p:nvSpPr>
        <p:spPr bwMode="auto">
          <a:xfrm>
            <a:off x="4803376" y="2355357"/>
            <a:ext cx="1281448" cy="1281446"/>
          </a:xfrm>
          <a:custGeom>
            <a:avLst/>
            <a:gdLst/>
            <a:ahLst/>
            <a:cxnLst>
              <a:cxn ang="0">
                <a:pos x="421" y="0"/>
              </a:cxn>
              <a:cxn ang="0">
                <a:pos x="0" y="421"/>
              </a:cxn>
              <a:cxn ang="0">
                <a:pos x="421" y="421"/>
              </a:cxn>
              <a:cxn ang="0">
                <a:pos x="421" y="0"/>
              </a:cxn>
            </a:cxnLst>
            <a:rect l="0" t="0" r="r" b="b"/>
            <a:pathLst>
              <a:path w="421" h="421">
                <a:moveTo>
                  <a:pt x="421" y="0"/>
                </a:moveTo>
                <a:cubicBezTo>
                  <a:pt x="188" y="0"/>
                  <a:pt x="0" y="189"/>
                  <a:pt x="0" y="421"/>
                </a:cubicBezTo>
                <a:cubicBezTo>
                  <a:pt x="421" y="421"/>
                  <a:pt x="421" y="421"/>
                  <a:pt x="421" y="421"/>
                </a:cubicBezTo>
                <a:lnTo>
                  <a:pt x="421" y="0"/>
                </a:lnTo>
                <a:close/>
              </a:path>
            </a:pathLst>
          </a:custGeom>
          <a:solidFill>
            <a:schemeClr val="accent5"/>
          </a:solidFill>
          <a:ln w="9525">
            <a:noFill/>
            <a:round/>
          </a:ln>
        </p:spPr>
        <p:txBody>
          <a:bodyPr vert="horz" wrap="square" lIns="91440" tIns="45720" rIns="91440" bIns="45720" numCol="1" anchor="t" anchorCtr="0" compatLnSpc="1"/>
          <a:lstStyle/>
          <a:p>
            <a:endParaRPr lang="en-US">
              <a:cs typeface="+mn-ea"/>
              <a:sym typeface="+mn-lt"/>
            </a:endParaRPr>
          </a:p>
        </p:txBody>
      </p:sp>
      <p:sp>
        <p:nvSpPr>
          <p:cNvPr id="6" name="Freeform 11"/>
          <p:cNvSpPr/>
          <p:nvPr/>
        </p:nvSpPr>
        <p:spPr bwMode="auto">
          <a:xfrm>
            <a:off x="4803376" y="3636800"/>
            <a:ext cx="1281448" cy="1285539"/>
          </a:xfrm>
          <a:custGeom>
            <a:avLst/>
            <a:gdLst/>
            <a:ahLst/>
            <a:cxnLst>
              <a:cxn ang="0">
                <a:pos x="0" y="0"/>
              </a:cxn>
              <a:cxn ang="0">
                <a:pos x="421" y="422"/>
              </a:cxn>
              <a:cxn ang="0">
                <a:pos x="421" y="0"/>
              </a:cxn>
              <a:cxn ang="0">
                <a:pos x="0" y="0"/>
              </a:cxn>
            </a:cxnLst>
            <a:rect l="0" t="0" r="r" b="b"/>
            <a:pathLst>
              <a:path w="421" h="422">
                <a:moveTo>
                  <a:pt x="0" y="0"/>
                </a:moveTo>
                <a:cubicBezTo>
                  <a:pt x="0" y="233"/>
                  <a:pt x="188" y="422"/>
                  <a:pt x="421" y="422"/>
                </a:cubicBezTo>
                <a:cubicBezTo>
                  <a:pt x="421" y="0"/>
                  <a:pt x="421" y="0"/>
                  <a:pt x="421" y="0"/>
                </a:cubicBezTo>
                <a:lnTo>
                  <a:pt x="0" y="0"/>
                </a:lnTo>
                <a:close/>
              </a:path>
            </a:pathLst>
          </a:custGeom>
          <a:solidFill>
            <a:schemeClr val="accent4"/>
          </a:solidFill>
          <a:ln w="9525">
            <a:noFill/>
            <a:round/>
          </a:ln>
        </p:spPr>
        <p:txBody>
          <a:bodyPr vert="horz" wrap="square" lIns="91440" tIns="45720" rIns="91440" bIns="45720" numCol="1" anchor="t" anchorCtr="0" compatLnSpc="1"/>
          <a:lstStyle/>
          <a:p>
            <a:endParaRPr lang="en-US">
              <a:cs typeface="+mn-ea"/>
              <a:sym typeface="+mn-lt"/>
            </a:endParaRPr>
          </a:p>
        </p:txBody>
      </p:sp>
      <p:sp>
        <p:nvSpPr>
          <p:cNvPr id="7" name="Freeform 12"/>
          <p:cNvSpPr/>
          <p:nvPr/>
        </p:nvSpPr>
        <p:spPr bwMode="auto">
          <a:xfrm>
            <a:off x="6084824" y="2355357"/>
            <a:ext cx="1285540" cy="1281446"/>
          </a:xfrm>
          <a:custGeom>
            <a:avLst/>
            <a:gdLst/>
            <a:ahLst/>
            <a:cxnLst>
              <a:cxn ang="0">
                <a:pos x="0" y="0"/>
              </a:cxn>
              <a:cxn ang="0">
                <a:pos x="0" y="0"/>
              </a:cxn>
              <a:cxn ang="0">
                <a:pos x="0" y="421"/>
              </a:cxn>
              <a:cxn ang="0">
                <a:pos x="422" y="421"/>
              </a:cxn>
              <a:cxn ang="0">
                <a:pos x="0" y="0"/>
              </a:cxn>
            </a:cxnLst>
            <a:rect l="0" t="0" r="r" b="b"/>
            <a:pathLst>
              <a:path w="422" h="421">
                <a:moveTo>
                  <a:pt x="0" y="0"/>
                </a:moveTo>
                <a:cubicBezTo>
                  <a:pt x="0" y="0"/>
                  <a:pt x="0" y="0"/>
                  <a:pt x="0" y="0"/>
                </a:cubicBezTo>
                <a:cubicBezTo>
                  <a:pt x="0" y="421"/>
                  <a:pt x="0" y="421"/>
                  <a:pt x="0" y="421"/>
                </a:cubicBezTo>
                <a:cubicBezTo>
                  <a:pt x="422" y="421"/>
                  <a:pt x="422" y="421"/>
                  <a:pt x="422" y="421"/>
                </a:cubicBezTo>
                <a:cubicBezTo>
                  <a:pt x="422" y="189"/>
                  <a:pt x="233" y="0"/>
                  <a:pt x="0" y="0"/>
                </a:cubicBezTo>
                <a:close/>
              </a:path>
            </a:pathLst>
          </a:custGeom>
          <a:solidFill>
            <a:schemeClr val="accent2"/>
          </a:solidFill>
          <a:ln w="9525">
            <a:noFill/>
            <a:round/>
          </a:ln>
        </p:spPr>
        <p:txBody>
          <a:bodyPr vert="horz" wrap="square" lIns="91440" tIns="45720" rIns="91440" bIns="45720" numCol="1" anchor="t" anchorCtr="0" compatLnSpc="1"/>
          <a:lstStyle/>
          <a:p>
            <a:endParaRPr lang="en-US">
              <a:cs typeface="+mn-ea"/>
              <a:sym typeface="+mn-lt"/>
            </a:endParaRPr>
          </a:p>
        </p:txBody>
      </p:sp>
      <p:sp>
        <p:nvSpPr>
          <p:cNvPr id="8" name="Freeform 13"/>
          <p:cNvSpPr/>
          <p:nvPr/>
        </p:nvSpPr>
        <p:spPr bwMode="auto">
          <a:xfrm>
            <a:off x="6084824" y="3636800"/>
            <a:ext cx="1285540" cy="1285539"/>
          </a:xfrm>
          <a:custGeom>
            <a:avLst/>
            <a:gdLst/>
            <a:ahLst/>
            <a:cxnLst>
              <a:cxn ang="0">
                <a:pos x="0" y="422"/>
              </a:cxn>
              <a:cxn ang="0">
                <a:pos x="0" y="422"/>
              </a:cxn>
              <a:cxn ang="0">
                <a:pos x="422" y="0"/>
              </a:cxn>
              <a:cxn ang="0">
                <a:pos x="0" y="0"/>
              </a:cxn>
              <a:cxn ang="0">
                <a:pos x="0" y="422"/>
              </a:cxn>
            </a:cxnLst>
            <a:rect l="0" t="0" r="r" b="b"/>
            <a:pathLst>
              <a:path w="422" h="422">
                <a:moveTo>
                  <a:pt x="0" y="422"/>
                </a:moveTo>
                <a:cubicBezTo>
                  <a:pt x="0" y="422"/>
                  <a:pt x="0" y="422"/>
                  <a:pt x="0" y="422"/>
                </a:cubicBezTo>
                <a:cubicBezTo>
                  <a:pt x="233" y="422"/>
                  <a:pt x="422" y="233"/>
                  <a:pt x="422" y="0"/>
                </a:cubicBezTo>
                <a:cubicBezTo>
                  <a:pt x="0" y="0"/>
                  <a:pt x="0" y="0"/>
                  <a:pt x="0" y="0"/>
                </a:cubicBezTo>
                <a:lnTo>
                  <a:pt x="0" y="422"/>
                </a:lnTo>
                <a:close/>
              </a:path>
            </a:pathLst>
          </a:custGeom>
          <a:solidFill>
            <a:schemeClr val="accent3"/>
          </a:solidFill>
          <a:ln w="9525">
            <a:noFill/>
            <a:round/>
          </a:ln>
        </p:spPr>
        <p:txBody>
          <a:bodyPr vert="horz" wrap="square" lIns="91440" tIns="45720" rIns="91440" bIns="45720" numCol="1" anchor="t" anchorCtr="0" compatLnSpc="1"/>
          <a:lstStyle/>
          <a:p>
            <a:endParaRPr lang="en-US">
              <a:cs typeface="+mn-ea"/>
              <a:sym typeface="+mn-lt"/>
            </a:endParaRPr>
          </a:p>
        </p:txBody>
      </p:sp>
      <p:grpSp>
        <p:nvGrpSpPr>
          <p:cNvPr id="9" name="Group 39"/>
          <p:cNvGrpSpPr/>
          <p:nvPr/>
        </p:nvGrpSpPr>
        <p:grpSpPr>
          <a:xfrm>
            <a:off x="5457733" y="3030925"/>
            <a:ext cx="1254181" cy="1254178"/>
            <a:chOff x="3942863" y="2347209"/>
            <a:chExt cx="1254181" cy="1254178"/>
          </a:xfr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p:grpSpPr>
        <p:sp>
          <p:nvSpPr>
            <p:cNvPr id="10" name="Freeform 14"/>
            <p:cNvSpPr>
              <a:spLocks noChangeAspect="1"/>
            </p:cNvSpPr>
            <p:nvPr/>
          </p:nvSpPr>
          <p:spPr bwMode="auto">
            <a:xfrm>
              <a:off x="3942863" y="2347209"/>
              <a:ext cx="1254181" cy="1254178"/>
            </a:xfrm>
            <a:custGeom>
              <a:avLst/>
              <a:gdLst/>
              <a:ahLst/>
              <a:cxnLst>
                <a:cxn ang="0">
                  <a:pos x="384" y="155"/>
                </a:cxn>
                <a:cxn ang="0">
                  <a:pos x="255" y="10"/>
                </a:cxn>
                <a:cxn ang="0">
                  <a:pos x="205" y="1"/>
                </a:cxn>
                <a:cxn ang="0">
                  <a:pos x="155" y="4"/>
                </a:cxn>
                <a:cxn ang="0">
                  <a:pos x="10" y="134"/>
                </a:cxn>
                <a:cxn ang="0">
                  <a:pos x="1" y="183"/>
                </a:cxn>
                <a:cxn ang="0">
                  <a:pos x="4" y="234"/>
                </a:cxn>
                <a:cxn ang="0">
                  <a:pos x="134" y="379"/>
                </a:cxn>
                <a:cxn ang="0">
                  <a:pos x="183" y="388"/>
                </a:cxn>
                <a:cxn ang="0">
                  <a:pos x="234" y="384"/>
                </a:cxn>
                <a:cxn ang="0">
                  <a:pos x="379" y="255"/>
                </a:cxn>
                <a:cxn ang="0">
                  <a:pos x="388" y="205"/>
                </a:cxn>
                <a:cxn ang="0">
                  <a:pos x="384" y="155"/>
                </a:cxn>
              </a:cxnLst>
              <a:rect l="0" t="0" r="r" b="b"/>
              <a:pathLst>
                <a:path w="389" h="389">
                  <a:moveTo>
                    <a:pt x="384" y="155"/>
                  </a:moveTo>
                  <a:cubicBezTo>
                    <a:pt x="370" y="87"/>
                    <a:pt x="321" y="32"/>
                    <a:pt x="255" y="10"/>
                  </a:cubicBezTo>
                  <a:cubicBezTo>
                    <a:pt x="239" y="5"/>
                    <a:pt x="222" y="2"/>
                    <a:pt x="205" y="1"/>
                  </a:cubicBezTo>
                  <a:cubicBezTo>
                    <a:pt x="188" y="0"/>
                    <a:pt x="171" y="1"/>
                    <a:pt x="155" y="4"/>
                  </a:cubicBezTo>
                  <a:cubicBezTo>
                    <a:pt x="87" y="18"/>
                    <a:pt x="31" y="68"/>
                    <a:pt x="10" y="134"/>
                  </a:cubicBezTo>
                  <a:cubicBezTo>
                    <a:pt x="5" y="150"/>
                    <a:pt x="1" y="166"/>
                    <a:pt x="1" y="183"/>
                  </a:cubicBezTo>
                  <a:cubicBezTo>
                    <a:pt x="0" y="201"/>
                    <a:pt x="1" y="218"/>
                    <a:pt x="4" y="234"/>
                  </a:cubicBezTo>
                  <a:cubicBezTo>
                    <a:pt x="18" y="302"/>
                    <a:pt x="68" y="357"/>
                    <a:pt x="134" y="379"/>
                  </a:cubicBezTo>
                  <a:cubicBezTo>
                    <a:pt x="149" y="384"/>
                    <a:pt x="166" y="387"/>
                    <a:pt x="183" y="388"/>
                  </a:cubicBezTo>
                  <a:cubicBezTo>
                    <a:pt x="201" y="389"/>
                    <a:pt x="217" y="388"/>
                    <a:pt x="234" y="384"/>
                  </a:cubicBezTo>
                  <a:cubicBezTo>
                    <a:pt x="301" y="370"/>
                    <a:pt x="357" y="321"/>
                    <a:pt x="379" y="255"/>
                  </a:cubicBezTo>
                  <a:cubicBezTo>
                    <a:pt x="384" y="239"/>
                    <a:pt x="387" y="223"/>
                    <a:pt x="388" y="205"/>
                  </a:cubicBezTo>
                  <a:cubicBezTo>
                    <a:pt x="389" y="188"/>
                    <a:pt x="388" y="171"/>
                    <a:pt x="384" y="155"/>
                  </a:cubicBezTo>
                  <a:close/>
                </a:path>
              </a:pathLst>
            </a:custGeom>
            <a:grpFill/>
            <a:ln w="28575">
              <a:solidFill>
                <a:schemeClr val="accent2">
                  <a:lumMod val="20000"/>
                  <a:lumOff val="80000"/>
                </a:schemeClr>
              </a:solidFill>
              <a:round/>
            </a:ln>
          </p:spPr>
          <p:txBody>
            <a:bodyPr vert="horz" wrap="square" lIns="91440" tIns="45720" rIns="91440" bIns="45720" numCol="1" anchor="t" anchorCtr="0" compatLnSpc="1"/>
            <a:lstStyle/>
            <a:p>
              <a:endParaRPr lang="en-US">
                <a:cs typeface="+mn-ea"/>
                <a:sym typeface="+mn-lt"/>
              </a:endParaRPr>
            </a:p>
          </p:txBody>
        </p:sp>
        <p:sp>
          <p:nvSpPr>
            <p:cNvPr id="11" name="Freeform 152"/>
            <p:cNvSpPr>
              <a:spLocks noChangeAspect="1" noEditPoints="1"/>
            </p:cNvSpPr>
            <p:nvPr/>
          </p:nvSpPr>
          <p:spPr bwMode="auto">
            <a:xfrm>
              <a:off x="4305301" y="2708667"/>
              <a:ext cx="533400" cy="492930"/>
            </a:xfrm>
            <a:custGeom>
              <a:avLst/>
              <a:gdLst/>
              <a:ahLst/>
              <a:cxnLst>
                <a:cxn ang="0">
                  <a:pos x="67" y="20"/>
                </a:cxn>
                <a:cxn ang="0">
                  <a:pos x="46" y="36"/>
                </a:cxn>
                <a:cxn ang="0">
                  <a:pos x="42" y="40"/>
                </a:cxn>
                <a:cxn ang="0">
                  <a:pos x="39" y="47"/>
                </a:cxn>
                <a:cxn ang="0">
                  <a:pos x="44" y="52"/>
                </a:cxn>
                <a:cxn ang="0">
                  <a:pos x="52" y="58"/>
                </a:cxn>
                <a:cxn ang="0">
                  <a:pos x="52" y="61"/>
                </a:cxn>
                <a:cxn ang="0">
                  <a:pos x="51" y="62"/>
                </a:cxn>
                <a:cxn ang="0">
                  <a:pos x="17" y="62"/>
                </a:cxn>
                <a:cxn ang="0">
                  <a:pos x="16" y="61"/>
                </a:cxn>
                <a:cxn ang="0">
                  <a:pos x="16" y="58"/>
                </a:cxn>
                <a:cxn ang="0">
                  <a:pos x="24" y="52"/>
                </a:cxn>
                <a:cxn ang="0">
                  <a:pos x="29" y="47"/>
                </a:cxn>
                <a:cxn ang="0">
                  <a:pos x="26" y="40"/>
                </a:cxn>
                <a:cxn ang="0">
                  <a:pos x="22" y="36"/>
                </a:cxn>
                <a:cxn ang="0">
                  <a:pos x="0" y="20"/>
                </a:cxn>
                <a:cxn ang="0">
                  <a:pos x="0" y="15"/>
                </a:cxn>
                <a:cxn ang="0">
                  <a:pos x="4" y="11"/>
                </a:cxn>
                <a:cxn ang="0">
                  <a:pos x="16" y="11"/>
                </a:cxn>
                <a:cxn ang="0">
                  <a:pos x="16" y="7"/>
                </a:cxn>
                <a:cxn ang="0">
                  <a:pos x="22" y="0"/>
                </a:cxn>
                <a:cxn ang="0">
                  <a:pos x="45" y="0"/>
                </a:cxn>
                <a:cxn ang="0">
                  <a:pos x="52" y="7"/>
                </a:cxn>
                <a:cxn ang="0">
                  <a:pos x="52" y="11"/>
                </a:cxn>
                <a:cxn ang="0">
                  <a:pos x="63" y="11"/>
                </a:cxn>
                <a:cxn ang="0">
                  <a:pos x="67" y="15"/>
                </a:cxn>
                <a:cxn ang="0">
                  <a:pos x="67" y="20"/>
                </a:cxn>
                <a:cxn ang="0">
                  <a:pos x="16" y="16"/>
                </a:cxn>
                <a:cxn ang="0">
                  <a:pos x="6" y="16"/>
                </a:cxn>
                <a:cxn ang="0">
                  <a:pos x="6" y="20"/>
                </a:cxn>
                <a:cxn ang="0">
                  <a:pos x="19" y="31"/>
                </a:cxn>
                <a:cxn ang="0">
                  <a:pos x="16" y="16"/>
                </a:cxn>
                <a:cxn ang="0">
                  <a:pos x="62" y="16"/>
                </a:cxn>
                <a:cxn ang="0">
                  <a:pos x="52" y="16"/>
                </a:cxn>
                <a:cxn ang="0">
                  <a:pos x="49" y="31"/>
                </a:cxn>
                <a:cxn ang="0">
                  <a:pos x="62" y="20"/>
                </a:cxn>
                <a:cxn ang="0">
                  <a:pos x="62" y="16"/>
                </a:cxn>
              </a:cxnLst>
              <a:rect l="0" t="0" r="r" b="b"/>
              <a:pathLst>
                <a:path w="67" h="62">
                  <a:moveTo>
                    <a:pt x="67" y="20"/>
                  </a:moveTo>
                  <a:cubicBezTo>
                    <a:pt x="67" y="27"/>
                    <a:pt x="58" y="36"/>
                    <a:pt x="46" y="36"/>
                  </a:cubicBezTo>
                  <a:cubicBezTo>
                    <a:pt x="44" y="38"/>
                    <a:pt x="42" y="40"/>
                    <a:pt x="42" y="40"/>
                  </a:cubicBezTo>
                  <a:cubicBezTo>
                    <a:pt x="40" y="42"/>
                    <a:pt x="39" y="44"/>
                    <a:pt x="39" y="47"/>
                  </a:cubicBezTo>
                  <a:cubicBezTo>
                    <a:pt x="39" y="49"/>
                    <a:pt x="40" y="52"/>
                    <a:pt x="44" y="52"/>
                  </a:cubicBezTo>
                  <a:cubicBezTo>
                    <a:pt x="48" y="52"/>
                    <a:pt x="52" y="54"/>
                    <a:pt x="52" y="58"/>
                  </a:cubicBezTo>
                  <a:cubicBezTo>
                    <a:pt x="52" y="61"/>
                    <a:pt x="52" y="61"/>
                    <a:pt x="52" y="61"/>
                  </a:cubicBezTo>
                  <a:cubicBezTo>
                    <a:pt x="52" y="62"/>
                    <a:pt x="51" y="62"/>
                    <a:pt x="51" y="62"/>
                  </a:cubicBezTo>
                  <a:cubicBezTo>
                    <a:pt x="17" y="62"/>
                    <a:pt x="17" y="62"/>
                    <a:pt x="17" y="62"/>
                  </a:cubicBezTo>
                  <a:cubicBezTo>
                    <a:pt x="16" y="62"/>
                    <a:pt x="16" y="62"/>
                    <a:pt x="16" y="61"/>
                  </a:cubicBezTo>
                  <a:cubicBezTo>
                    <a:pt x="16" y="58"/>
                    <a:pt x="16" y="58"/>
                    <a:pt x="16" y="58"/>
                  </a:cubicBezTo>
                  <a:cubicBezTo>
                    <a:pt x="16" y="54"/>
                    <a:pt x="20" y="52"/>
                    <a:pt x="24" y="52"/>
                  </a:cubicBezTo>
                  <a:cubicBezTo>
                    <a:pt x="27" y="52"/>
                    <a:pt x="29" y="49"/>
                    <a:pt x="29" y="47"/>
                  </a:cubicBezTo>
                  <a:cubicBezTo>
                    <a:pt x="29" y="44"/>
                    <a:pt x="28" y="42"/>
                    <a:pt x="26" y="40"/>
                  </a:cubicBezTo>
                  <a:cubicBezTo>
                    <a:pt x="25" y="40"/>
                    <a:pt x="24" y="38"/>
                    <a:pt x="22" y="36"/>
                  </a:cubicBezTo>
                  <a:cubicBezTo>
                    <a:pt x="10" y="36"/>
                    <a:pt x="0" y="27"/>
                    <a:pt x="0" y="20"/>
                  </a:cubicBezTo>
                  <a:cubicBezTo>
                    <a:pt x="0" y="15"/>
                    <a:pt x="0" y="15"/>
                    <a:pt x="0" y="15"/>
                  </a:cubicBezTo>
                  <a:cubicBezTo>
                    <a:pt x="0" y="12"/>
                    <a:pt x="2" y="11"/>
                    <a:pt x="4" y="11"/>
                  </a:cubicBezTo>
                  <a:cubicBezTo>
                    <a:pt x="16" y="11"/>
                    <a:pt x="16" y="11"/>
                    <a:pt x="16" y="11"/>
                  </a:cubicBezTo>
                  <a:cubicBezTo>
                    <a:pt x="16" y="7"/>
                    <a:pt x="16" y="7"/>
                    <a:pt x="16" y="7"/>
                  </a:cubicBezTo>
                  <a:cubicBezTo>
                    <a:pt x="16" y="3"/>
                    <a:pt x="19" y="0"/>
                    <a:pt x="22" y="0"/>
                  </a:cubicBezTo>
                  <a:cubicBezTo>
                    <a:pt x="45" y="0"/>
                    <a:pt x="45" y="0"/>
                    <a:pt x="45" y="0"/>
                  </a:cubicBezTo>
                  <a:cubicBezTo>
                    <a:pt x="49" y="0"/>
                    <a:pt x="52" y="3"/>
                    <a:pt x="52" y="7"/>
                  </a:cubicBezTo>
                  <a:cubicBezTo>
                    <a:pt x="52" y="11"/>
                    <a:pt x="52" y="11"/>
                    <a:pt x="52" y="11"/>
                  </a:cubicBezTo>
                  <a:cubicBezTo>
                    <a:pt x="63" y="11"/>
                    <a:pt x="63" y="11"/>
                    <a:pt x="63" y="11"/>
                  </a:cubicBezTo>
                  <a:cubicBezTo>
                    <a:pt x="66" y="11"/>
                    <a:pt x="67" y="12"/>
                    <a:pt x="67" y="15"/>
                  </a:cubicBezTo>
                  <a:lnTo>
                    <a:pt x="67" y="20"/>
                  </a:lnTo>
                  <a:close/>
                  <a:moveTo>
                    <a:pt x="16" y="16"/>
                  </a:moveTo>
                  <a:cubicBezTo>
                    <a:pt x="6" y="16"/>
                    <a:pt x="6" y="16"/>
                    <a:pt x="6" y="16"/>
                  </a:cubicBezTo>
                  <a:cubicBezTo>
                    <a:pt x="6" y="20"/>
                    <a:pt x="6" y="20"/>
                    <a:pt x="6" y="20"/>
                  </a:cubicBezTo>
                  <a:cubicBezTo>
                    <a:pt x="6" y="24"/>
                    <a:pt x="11" y="29"/>
                    <a:pt x="19" y="31"/>
                  </a:cubicBezTo>
                  <a:cubicBezTo>
                    <a:pt x="17" y="27"/>
                    <a:pt x="16" y="22"/>
                    <a:pt x="16" y="16"/>
                  </a:cubicBezTo>
                  <a:close/>
                  <a:moveTo>
                    <a:pt x="62" y="16"/>
                  </a:moveTo>
                  <a:cubicBezTo>
                    <a:pt x="52" y="16"/>
                    <a:pt x="52" y="16"/>
                    <a:pt x="52" y="16"/>
                  </a:cubicBezTo>
                  <a:cubicBezTo>
                    <a:pt x="52" y="22"/>
                    <a:pt x="51" y="27"/>
                    <a:pt x="49" y="31"/>
                  </a:cubicBezTo>
                  <a:cubicBezTo>
                    <a:pt x="57" y="29"/>
                    <a:pt x="62" y="24"/>
                    <a:pt x="62" y="20"/>
                  </a:cubicBezTo>
                  <a:lnTo>
                    <a:pt x="62" y="16"/>
                  </a:lnTo>
                  <a:close/>
                </a:path>
              </a:pathLst>
            </a:custGeom>
            <a:grpFill/>
            <a:ln w="9525">
              <a:noFill/>
              <a:round/>
            </a:ln>
          </p:spPr>
          <p:txBody>
            <a:bodyPr vert="horz" wrap="square" lIns="91440" tIns="45720" rIns="91440" bIns="45720" numCol="1" anchor="t" anchorCtr="0" compatLnSpc="1"/>
            <a:lstStyle/>
            <a:p>
              <a:endParaRPr lang="en-US" dirty="0">
                <a:solidFill>
                  <a:schemeClr val="tx2"/>
                </a:solidFill>
                <a:cs typeface="+mn-ea"/>
                <a:sym typeface="+mn-lt"/>
              </a:endParaRPr>
            </a:p>
          </p:txBody>
        </p:sp>
      </p:grpSp>
      <p:sp>
        <p:nvSpPr>
          <p:cNvPr id="39" name="Freeform 5"/>
          <p:cNvSpPr/>
          <p:nvPr/>
        </p:nvSpPr>
        <p:spPr bwMode="auto">
          <a:xfrm>
            <a:off x="5995447" y="3658014"/>
            <a:ext cx="139586" cy="151540"/>
          </a:xfrm>
          <a:custGeom>
            <a:avLst/>
            <a:gdLst>
              <a:gd name="T0" fmla="*/ 0 w 31"/>
              <a:gd name="T1" fmla="*/ 13 h 32"/>
              <a:gd name="T2" fmla="*/ 0 w 31"/>
              <a:gd name="T3" fmla="*/ 19 h 32"/>
              <a:gd name="T4" fmla="*/ 17 w 31"/>
              <a:gd name="T5" fmla="*/ 32 h 32"/>
              <a:gd name="T6" fmla="*/ 31 w 31"/>
              <a:gd name="T7" fmla="*/ 32 h 32"/>
              <a:gd name="T8" fmla="*/ 31 w 31"/>
              <a:gd name="T9" fmla="*/ 26 h 32"/>
              <a:gd name="T10" fmla="*/ 18 w 31"/>
              <a:gd name="T11" fmla="*/ 26 h 32"/>
              <a:gd name="T12" fmla="*/ 9 w 31"/>
              <a:gd name="T13" fmla="*/ 19 h 32"/>
              <a:gd name="T14" fmla="*/ 9 w 31"/>
              <a:gd name="T15" fmla="*/ 13 h 32"/>
              <a:gd name="T16" fmla="*/ 18 w 31"/>
              <a:gd name="T17" fmla="*/ 6 h 32"/>
              <a:gd name="T18" fmla="*/ 31 w 31"/>
              <a:gd name="T19" fmla="*/ 6 h 32"/>
              <a:gd name="T20" fmla="*/ 31 w 31"/>
              <a:gd name="T21" fmla="*/ 0 h 32"/>
              <a:gd name="T22" fmla="*/ 17 w 31"/>
              <a:gd name="T23" fmla="*/ 0 h 32"/>
              <a:gd name="T24" fmla="*/ 0 w 31"/>
              <a:gd name="T25" fmla="*/ 1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32">
                <a:moveTo>
                  <a:pt x="0" y="13"/>
                </a:moveTo>
                <a:cubicBezTo>
                  <a:pt x="0" y="19"/>
                  <a:pt x="0" y="19"/>
                  <a:pt x="0" y="19"/>
                </a:cubicBezTo>
                <a:cubicBezTo>
                  <a:pt x="0" y="26"/>
                  <a:pt x="4" y="32"/>
                  <a:pt x="17" y="32"/>
                </a:cubicBezTo>
                <a:cubicBezTo>
                  <a:pt x="31" y="32"/>
                  <a:pt x="31" y="32"/>
                  <a:pt x="31" y="32"/>
                </a:cubicBezTo>
                <a:cubicBezTo>
                  <a:pt x="31" y="26"/>
                  <a:pt x="31" y="26"/>
                  <a:pt x="31" y="26"/>
                </a:cubicBezTo>
                <a:cubicBezTo>
                  <a:pt x="31" y="26"/>
                  <a:pt x="21" y="26"/>
                  <a:pt x="18" y="26"/>
                </a:cubicBezTo>
                <a:cubicBezTo>
                  <a:pt x="12" y="26"/>
                  <a:pt x="9" y="22"/>
                  <a:pt x="9" y="19"/>
                </a:cubicBezTo>
                <a:cubicBezTo>
                  <a:pt x="9" y="13"/>
                  <a:pt x="9" y="13"/>
                  <a:pt x="9" y="13"/>
                </a:cubicBezTo>
                <a:cubicBezTo>
                  <a:pt x="9" y="10"/>
                  <a:pt x="12" y="6"/>
                  <a:pt x="18" y="6"/>
                </a:cubicBezTo>
                <a:cubicBezTo>
                  <a:pt x="21" y="6"/>
                  <a:pt x="31" y="6"/>
                  <a:pt x="31" y="6"/>
                </a:cubicBezTo>
                <a:cubicBezTo>
                  <a:pt x="31" y="0"/>
                  <a:pt x="31" y="0"/>
                  <a:pt x="31" y="0"/>
                </a:cubicBezTo>
                <a:cubicBezTo>
                  <a:pt x="17" y="0"/>
                  <a:pt x="17" y="0"/>
                  <a:pt x="17" y="0"/>
                </a:cubicBezTo>
                <a:cubicBezTo>
                  <a:pt x="4" y="0"/>
                  <a:pt x="0" y="6"/>
                  <a:pt x="0" y="13"/>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hangingPunct="0">
              <a:buFontTx/>
              <a:buNone/>
            </a:pPr>
            <a:endParaRPr lang="zh-CN" altLang="en-US" sz="1600">
              <a:solidFill>
                <a:srgbClr val="FFFFFF"/>
              </a:solidFill>
              <a:ea typeface="黑体" panose="02010609060101010101" pitchFamily="49" charset="-122"/>
            </a:endParaRPr>
          </a:p>
        </p:txBody>
      </p:sp>
      <p:sp>
        <p:nvSpPr>
          <p:cNvPr id="40" name="Freeform 6"/>
          <p:cNvSpPr/>
          <p:nvPr/>
        </p:nvSpPr>
        <p:spPr bwMode="auto">
          <a:xfrm>
            <a:off x="6480463" y="3658014"/>
            <a:ext cx="135169" cy="151540"/>
          </a:xfrm>
          <a:custGeom>
            <a:avLst/>
            <a:gdLst>
              <a:gd name="T0" fmla="*/ 17 w 30"/>
              <a:gd name="T1" fmla="*/ 6 h 32"/>
              <a:gd name="T2" fmla="*/ 30 w 30"/>
              <a:gd name="T3" fmla="*/ 6 h 32"/>
              <a:gd name="T4" fmla="*/ 30 w 30"/>
              <a:gd name="T5" fmla="*/ 0 h 32"/>
              <a:gd name="T6" fmla="*/ 17 w 30"/>
              <a:gd name="T7" fmla="*/ 0 h 32"/>
              <a:gd name="T8" fmla="*/ 0 w 30"/>
              <a:gd name="T9" fmla="*/ 13 h 32"/>
              <a:gd name="T10" fmla="*/ 0 w 30"/>
              <a:gd name="T11" fmla="*/ 19 h 32"/>
              <a:gd name="T12" fmla="*/ 17 w 30"/>
              <a:gd name="T13" fmla="*/ 32 h 32"/>
              <a:gd name="T14" fmla="*/ 30 w 30"/>
              <a:gd name="T15" fmla="*/ 32 h 32"/>
              <a:gd name="T16" fmla="*/ 30 w 30"/>
              <a:gd name="T17" fmla="*/ 26 h 32"/>
              <a:gd name="T18" fmla="*/ 17 w 30"/>
              <a:gd name="T19" fmla="*/ 26 h 32"/>
              <a:gd name="T20" fmla="*/ 8 w 30"/>
              <a:gd name="T21" fmla="*/ 19 h 32"/>
              <a:gd name="T22" fmla="*/ 8 w 30"/>
              <a:gd name="T23" fmla="*/ 13 h 32"/>
              <a:gd name="T24" fmla="*/ 17 w 30"/>
              <a:gd name="T25" fmla="*/ 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32">
                <a:moveTo>
                  <a:pt x="17" y="6"/>
                </a:moveTo>
                <a:cubicBezTo>
                  <a:pt x="21" y="6"/>
                  <a:pt x="30" y="6"/>
                  <a:pt x="30" y="6"/>
                </a:cubicBezTo>
                <a:cubicBezTo>
                  <a:pt x="30" y="0"/>
                  <a:pt x="30" y="0"/>
                  <a:pt x="30" y="0"/>
                </a:cubicBezTo>
                <a:cubicBezTo>
                  <a:pt x="17" y="0"/>
                  <a:pt x="17" y="0"/>
                  <a:pt x="17" y="0"/>
                </a:cubicBezTo>
                <a:cubicBezTo>
                  <a:pt x="3" y="0"/>
                  <a:pt x="0" y="6"/>
                  <a:pt x="0" y="13"/>
                </a:cubicBezTo>
                <a:cubicBezTo>
                  <a:pt x="0" y="19"/>
                  <a:pt x="0" y="19"/>
                  <a:pt x="0" y="19"/>
                </a:cubicBezTo>
                <a:cubicBezTo>
                  <a:pt x="0" y="26"/>
                  <a:pt x="3" y="32"/>
                  <a:pt x="17" y="32"/>
                </a:cubicBezTo>
                <a:cubicBezTo>
                  <a:pt x="30" y="32"/>
                  <a:pt x="30" y="32"/>
                  <a:pt x="30" y="32"/>
                </a:cubicBezTo>
                <a:cubicBezTo>
                  <a:pt x="30" y="26"/>
                  <a:pt x="30" y="26"/>
                  <a:pt x="30" y="26"/>
                </a:cubicBezTo>
                <a:cubicBezTo>
                  <a:pt x="30" y="26"/>
                  <a:pt x="21" y="26"/>
                  <a:pt x="17" y="26"/>
                </a:cubicBezTo>
                <a:cubicBezTo>
                  <a:pt x="11" y="26"/>
                  <a:pt x="8" y="22"/>
                  <a:pt x="8" y="19"/>
                </a:cubicBezTo>
                <a:cubicBezTo>
                  <a:pt x="8" y="13"/>
                  <a:pt x="8" y="13"/>
                  <a:pt x="8" y="13"/>
                </a:cubicBezTo>
                <a:cubicBezTo>
                  <a:pt x="8" y="10"/>
                  <a:pt x="11" y="6"/>
                  <a:pt x="17" y="6"/>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hangingPunct="0">
              <a:buFontTx/>
              <a:buNone/>
            </a:pPr>
            <a:endParaRPr lang="zh-CN" altLang="en-US" sz="1600">
              <a:solidFill>
                <a:srgbClr val="FFFFFF"/>
              </a:solidFill>
              <a:ea typeface="黑体" panose="02010609060101010101" pitchFamily="49" charset="-122"/>
            </a:endParaRPr>
          </a:p>
        </p:txBody>
      </p:sp>
      <p:sp>
        <p:nvSpPr>
          <p:cNvPr id="41" name="Freeform 7"/>
          <p:cNvSpPr/>
          <p:nvPr/>
        </p:nvSpPr>
        <p:spPr bwMode="auto">
          <a:xfrm>
            <a:off x="6152702" y="3658014"/>
            <a:ext cx="148420" cy="151540"/>
          </a:xfrm>
          <a:custGeom>
            <a:avLst/>
            <a:gdLst>
              <a:gd name="T0" fmla="*/ 32 w 33"/>
              <a:gd name="T1" fmla="*/ 12 h 32"/>
              <a:gd name="T2" fmla="*/ 32 w 33"/>
              <a:gd name="T3" fmla="*/ 9 h 32"/>
              <a:gd name="T4" fmla="*/ 18 w 33"/>
              <a:gd name="T5" fmla="*/ 0 h 32"/>
              <a:gd name="T6" fmla="*/ 0 w 33"/>
              <a:gd name="T7" fmla="*/ 0 h 32"/>
              <a:gd name="T8" fmla="*/ 0 w 33"/>
              <a:gd name="T9" fmla="*/ 32 h 32"/>
              <a:gd name="T10" fmla="*/ 9 w 33"/>
              <a:gd name="T11" fmla="*/ 32 h 32"/>
              <a:gd name="T12" fmla="*/ 9 w 33"/>
              <a:gd name="T13" fmla="*/ 6 h 32"/>
              <a:gd name="T14" fmla="*/ 18 w 33"/>
              <a:gd name="T15" fmla="*/ 6 h 32"/>
              <a:gd name="T16" fmla="*/ 24 w 33"/>
              <a:gd name="T17" fmla="*/ 10 h 32"/>
              <a:gd name="T18" fmla="*/ 24 w 33"/>
              <a:gd name="T19" fmla="*/ 12 h 32"/>
              <a:gd name="T20" fmla="*/ 18 w 33"/>
              <a:gd name="T21" fmla="*/ 16 h 32"/>
              <a:gd name="T22" fmla="*/ 13 w 33"/>
              <a:gd name="T23" fmla="*/ 16 h 32"/>
              <a:gd name="T24" fmla="*/ 13 w 33"/>
              <a:gd name="T25" fmla="*/ 18 h 32"/>
              <a:gd name="T26" fmla="*/ 22 w 33"/>
              <a:gd name="T27" fmla="*/ 32 h 32"/>
              <a:gd name="T28" fmla="*/ 33 w 33"/>
              <a:gd name="T29" fmla="*/ 32 h 32"/>
              <a:gd name="T30" fmla="*/ 25 w 33"/>
              <a:gd name="T31" fmla="*/ 20 h 32"/>
              <a:gd name="T32" fmla="*/ 32 w 33"/>
              <a:gd name="T33" fmla="*/ 1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 h="32">
                <a:moveTo>
                  <a:pt x="32" y="12"/>
                </a:moveTo>
                <a:cubicBezTo>
                  <a:pt x="32" y="9"/>
                  <a:pt x="32" y="9"/>
                  <a:pt x="32" y="9"/>
                </a:cubicBezTo>
                <a:cubicBezTo>
                  <a:pt x="32" y="5"/>
                  <a:pt x="30" y="0"/>
                  <a:pt x="18" y="0"/>
                </a:cubicBezTo>
                <a:cubicBezTo>
                  <a:pt x="0" y="0"/>
                  <a:pt x="0" y="0"/>
                  <a:pt x="0" y="0"/>
                </a:cubicBezTo>
                <a:cubicBezTo>
                  <a:pt x="0" y="32"/>
                  <a:pt x="0" y="32"/>
                  <a:pt x="0" y="32"/>
                </a:cubicBezTo>
                <a:cubicBezTo>
                  <a:pt x="9" y="32"/>
                  <a:pt x="9" y="32"/>
                  <a:pt x="9" y="32"/>
                </a:cubicBezTo>
                <a:cubicBezTo>
                  <a:pt x="9" y="6"/>
                  <a:pt x="9" y="6"/>
                  <a:pt x="9" y="6"/>
                </a:cubicBezTo>
                <a:cubicBezTo>
                  <a:pt x="18" y="6"/>
                  <a:pt x="18" y="6"/>
                  <a:pt x="18" y="6"/>
                </a:cubicBezTo>
                <a:cubicBezTo>
                  <a:pt x="23" y="6"/>
                  <a:pt x="24" y="8"/>
                  <a:pt x="24" y="10"/>
                </a:cubicBezTo>
                <a:cubicBezTo>
                  <a:pt x="24" y="12"/>
                  <a:pt x="24" y="12"/>
                  <a:pt x="24" y="12"/>
                </a:cubicBezTo>
                <a:cubicBezTo>
                  <a:pt x="24" y="13"/>
                  <a:pt x="23" y="16"/>
                  <a:pt x="18" y="16"/>
                </a:cubicBezTo>
                <a:cubicBezTo>
                  <a:pt x="13" y="16"/>
                  <a:pt x="13" y="16"/>
                  <a:pt x="13" y="16"/>
                </a:cubicBezTo>
                <a:cubicBezTo>
                  <a:pt x="13" y="18"/>
                  <a:pt x="13" y="18"/>
                  <a:pt x="13" y="18"/>
                </a:cubicBezTo>
                <a:cubicBezTo>
                  <a:pt x="22" y="32"/>
                  <a:pt x="22" y="32"/>
                  <a:pt x="22" y="32"/>
                </a:cubicBezTo>
                <a:cubicBezTo>
                  <a:pt x="33" y="32"/>
                  <a:pt x="33" y="32"/>
                  <a:pt x="33" y="32"/>
                </a:cubicBezTo>
                <a:cubicBezTo>
                  <a:pt x="25" y="20"/>
                  <a:pt x="25" y="20"/>
                  <a:pt x="25" y="20"/>
                </a:cubicBezTo>
                <a:cubicBezTo>
                  <a:pt x="31" y="19"/>
                  <a:pt x="32" y="16"/>
                  <a:pt x="32" y="12"/>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hangingPunct="0">
              <a:buFontTx/>
              <a:buNone/>
            </a:pPr>
            <a:endParaRPr lang="zh-CN" altLang="en-US" sz="1600">
              <a:solidFill>
                <a:srgbClr val="FFFFFF"/>
              </a:solidFill>
              <a:ea typeface="黑体" panose="02010609060101010101" pitchFamily="49" charset="-122"/>
            </a:endParaRPr>
          </a:p>
        </p:txBody>
      </p:sp>
      <p:sp>
        <p:nvSpPr>
          <p:cNvPr id="42" name="Freeform 8"/>
          <p:cNvSpPr/>
          <p:nvPr/>
        </p:nvSpPr>
        <p:spPr bwMode="auto">
          <a:xfrm>
            <a:off x="6318791" y="3658014"/>
            <a:ext cx="148420" cy="151540"/>
          </a:xfrm>
          <a:custGeom>
            <a:avLst/>
            <a:gdLst>
              <a:gd name="T0" fmla="*/ 32 w 33"/>
              <a:gd name="T1" fmla="*/ 12 h 32"/>
              <a:gd name="T2" fmla="*/ 32 w 33"/>
              <a:gd name="T3" fmla="*/ 9 h 32"/>
              <a:gd name="T4" fmla="*/ 18 w 33"/>
              <a:gd name="T5" fmla="*/ 0 h 32"/>
              <a:gd name="T6" fmla="*/ 0 w 33"/>
              <a:gd name="T7" fmla="*/ 0 h 32"/>
              <a:gd name="T8" fmla="*/ 0 w 33"/>
              <a:gd name="T9" fmla="*/ 32 h 32"/>
              <a:gd name="T10" fmla="*/ 9 w 33"/>
              <a:gd name="T11" fmla="*/ 32 h 32"/>
              <a:gd name="T12" fmla="*/ 9 w 33"/>
              <a:gd name="T13" fmla="*/ 6 h 32"/>
              <a:gd name="T14" fmla="*/ 18 w 33"/>
              <a:gd name="T15" fmla="*/ 6 h 32"/>
              <a:gd name="T16" fmla="*/ 23 w 33"/>
              <a:gd name="T17" fmla="*/ 10 h 32"/>
              <a:gd name="T18" fmla="*/ 23 w 33"/>
              <a:gd name="T19" fmla="*/ 12 h 32"/>
              <a:gd name="T20" fmla="*/ 18 w 33"/>
              <a:gd name="T21" fmla="*/ 16 h 32"/>
              <a:gd name="T22" fmla="*/ 13 w 33"/>
              <a:gd name="T23" fmla="*/ 16 h 32"/>
              <a:gd name="T24" fmla="*/ 13 w 33"/>
              <a:gd name="T25" fmla="*/ 18 h 32"/>
              <a:gd name="T26" fmla="*/ 22 w 33"/>
              <a:gd name="T27" fmla="*/ 32 h 32"/>
              <a:gd name="T28" fmla="*/ 33 w 33"/>
              <a:gd name="T29" fmla="*/ 32 h 32"/>
              <a:gd name="T30" fmla="*/ 25 w 33"/>
              <a:gd name="T31" fmla="*/ 20 h 32"/>
              <a:gd name="T32" fmla="*/ 32 w 33"/>
              <a:gd name="T33" fmla="*/ 1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 h="32">
                <a:moveTo>
                  <a:pt x="32" y="12"/>
                </a:moveTo>
                <a:cubicBezTo>
                  <a:pt x="32" y="9"/>
                  <a:pt x="32" y="9"/>
                  <a:pt x="32" y="9"/>
                </a:cubicBezTo>
                <a:cubicBezTo>
                  <a:pt x="32" y="5"/>
                  <a:pt x="30" y="0"/>
                  <a:pt x="18" y="0"/>
                </a:cubicBezTo>
                <a:cubicBezTo>
                  <a:pt x="0" y="0"/>
                  <a:pt x="0" y="0"/>
                  <a:pt x="0" y="0"/>
                </a:cubicBezTo>
                <a:cubicBezTo>
                  <a:pt x="0" y="32"/>
                  <a:pt x="0" y="32"/>
                  <a:pt x="0" y="32"/>
                </a:cubicBezTo>
                <a:cubicBezTo>
                  <a:pt x="9" y="32"/>
                  <a:pt x="9" y="32"/>
                  <a:pt x="9" y="32"/>
                </a:cubicBezTo>
                <a:cubicBezTo>
                  <a:pt x="9" y="6"/>
                  <a:pt x="9" y="6"/>
                  <a:pt x="9" y="6"/>
                </a:cubicBezTo>
                <a:cubicBezTo>
                  <a:pt x="18" y="6"/>
                  <a:pt x="18" y="6"/>
                  <a:pt x="18" y="6"/>
                </a:cubicBezTo>
                <a:cubicBezTo>
                  <a:pt x="23" y="6"/>
                  <a:pt x="23" y="8"/>
                  <a:pt x="23" y="10"/>
                </a:cubicBezTo>
                <a:cubicBezTo>
                  <a:pt x="23" y="12"/>
                  <a:pt x="23" y="12"/>
                  <a:pt x="23" y="12"/>
                </a:cubicBezTo>
                <a:cubicBezTo>
                  <a:pt x="23" y="13"/>
                  <a:pt x="23" y="16"/>
                  <a:pt x="18" y="16"/>
                </a:cubicBezTo>
                <a:cubicBezTo>
                  <a:pt x="13" y="16"/>
                  <a:pt x="13" y="16"/>
                  <a:pt x="13" y="16"/>
                </a:cubicBezTo>
                <a:cubicBezTo>
                  <a:pt x="13" y="18"/>
                  <a:pt x="13" y="18"/>
                  <a:pt x="13" y="18"/>
                </a:cubicBezTo>
                <a:cubicBezTo>
                  <a:pt x="22" y="32"/>
                  <a:pt x="22" y="32"/>
                  <a:pt x="22" y="32"/>
                </a:cubicBezTo>
                <a:cubicBezTo>
                  <a:pt x="33" y="32"/>
                  <a:pt x="33" y="32"/>
                  <a:pt x="33" y="32"/>
                </a:cubicBezTo>
                <a:cubicBezTo>
                  <a:pt x="25" y="20"/>
                  <a:pt x="25" y="20"/>
                  <a:pt x="25" y="20"/>
                </a:cubicBezTo>
                <a:cubicBezTo>
                  <a:pt x="30" y="19"/>
                  <a:pt x="32" y="16"/>
                  <a:pt x="32" y="12"/>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hangingPunct="0">
              <a:buFontTx/>
              <a:buNone/>
            </a:pPr>
            <a:endParaRPr lang="zh-CN" altLang="en-US" sz="1600">
              <a:solidFill>
                <a:srgbClr val="FFFFFF"/>
              </a:solidFill>
              <a:ea typeface="黑体" panose="02010609060101010101" pitchFamily="49" charset="-122"/>
            </a:endParaRPr>
          </a:p>
        </p:txBody>
      </p:sp>
      <p:sp>
        <p:nvSpPr>
          <p:cNvPr id="43" name="Freeform 9"/>
          <p:cNvSpPr/>
          <p:nvPr/>
        </p:nvSpPr>
        <p:spPr bwMode="auto">
          <a:xfrm>
            <a:off x="5617329" y="3624439"/>
            <a:ext cx="68026" cy="42649"/>
          </a:xfrm>
          <a:custGeom>
            <a:avLst/>
            <a:gdLst>
              <a:gd name="T0" fmla="*/ 2 w 15"/>
              <a:gd name="T1" fmla="*/ 0 h 9"/>
              <a:gd name="T2" fmla="*/ 0 w 15"/>
              <a:gd name="T3" fmla="*/ 1 h 9"/>
              <a:gd name="T4" fmla="*/ 0 w 15"/>
              <a:gd name="T5" fmla="*/ 8 h 9"/>
              <a:gd name="T6" fmla="*/ 2 w 15"/>
              <a:gd name="T7" fmla="*/ 9 h 9"/>
              <a:gd name="T8" fmla="*/ 15 w 15"/>
              <a:gd name="T9" fmla="*/ 9 h 9"/>
              <a:gd name="T10" fmla="*/ 15 w 15"/>
              <a:gd name="T11" fmla="*/ 0 h 9"/>
              <a:gd name="T12" fmla="*/ 2 w 15"/>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5" h="9">
                <a:moveTo>
                  <a:pt x="2" y="0"/>
                </a:moveTo>
                <a:cubicBezTo>
                  <a:pt x="1" y="0"/>
                  <a:pt x="0" y="0"/>
                  <a:pt x="0" y="1"/>
                </a:cubicBezTo>
                <a:cubicBezTo>
                  <a:pt x="0" y="8"/>
                  <a:pt x="0" y="8"/>
                  <a:pt x="0" y="8"/>
                </a:cubicBezTo>
                <a:cubicBezTo>
                  <a:pt x="0" y="8"/>
                  <a:pt x="1" y="9"/>
                  <a:pt x="2" y="9"/>
                </a:cubicBezTo>
                <a:cubicBezTo>
                  <a:pt x="15" y="9"/>
                  <a:pt x="15" y="9"/>
                  <a:pt x="15" y="9"/>
                </a:cubicBezTo>
                <a:cubicBezTo>
                  <a:pt x="15" y="0"/>
                  <a:pt x="15" y="0"/>
                  <a:pt x="15" y="0"/>
                </a:cubicBezTo>
                <a:lnTo>
                  <a:pt x="2" y="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hangingPunct="0">
              <a:buFontTx/>
              <a:buNone/>
            </a:pPr>
            <a:endParaRPr lang="zh-CN" altLang="en-US" sz="1600">
              <a:solidFill>
                <a:srgbClr val="FFFFFF"/>
              </a:solidFill>
              <a:ea typeface="黑体" panose="02010609060101010101" pitchFamily="49" charset="-122"/>
            </a:endParaRPr>
          </a:p>
        </p:txBody>
      </p:sp>
      <p:sp>
        <p:nvSpPr>
          <p:cNvPr id="44" name="Freeform 10"/>
          <p:cNvSpPr/>
          <p:nvPr/>
        </p:nvSpPr>
        <p:spPr bwMode="auto">
          <a:xfrm>
            <a:off x="5734828" y="3624439"/>
            <a:ext cx="62725" cy="42649"/>
          </a:xfrm>
          <a:custGeom>
            <a:avLst/>
            <a:gdLst>
              <a:gd name="T0" fmla="*/ 13 w 14"/>
              <a:gd name="T1" fmla="*/ 0 h 9"/>
              <a:gd name="T2" fmla="*/ 14 w 14"/>
              <a:gd name="T3" fmla="*/ 1 h 9"/>
              <a:gd name="T4" fmla="*/ 14 w 14"/>
              <a:gd name="T5" fmla="*/ 8 h 9"/>
              <a:gd name="T6" fmla="*/ 13 w 14"/>
              <a:gd name="T7" fmla="*/ 9 h 9"/>
              <a:gd name="T8" fmla="*/ 0 w 14"/>
              <a:gd name="T9" fmla="*/ 9 h 9"/>
              <a:gd name="T10" fmla="*/ 0 w 14"/>
              <a:gd name="T11" fmla="*/ 0 h 9"/>
              <a:gd name="T12" fmla="*/ 13 w 14"/>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4" h="9">
                <a:moveTo>
                  <a:pt x="13" y="0"/>
                </a:moveTo>
                <a:cubicBezTo>
                  <a:pt x="14" y="0"/>
                  <a:pt x="14" y="0"/>
                  <a:pt x="14" y="1"/>
                </a:cubicBezTo>
                <a:cubicBezTo>
                  <a:pt x="14" y="8"/>
                  <a:pt x="14" y="8"/>
                  <a:pt x="14" y="8"/>
                </a:cubicBezTo>
                <a:cubicBezTo>
                  <a:pt x="14" y="8"/>
                  <a:pt x="14" y="9"/>
                  <a:pt x="13" y="9"/>
                </a:cubicBezTo>
                <a:cubicBezTo>
                  <a:pt x="0" y="9"/>
                  <a:pt x="0" y="9"/>
                  <a:pt x="0" y="9"/>
                </a:cubicBezTo>
                <a:cubicBezTo>
                  <a:pt x="0" y="0"/>
                  <a:pt x="0" y="0"/>
                  <a:pt x="0" y="0"/>
                </a:cubicBezTo>
                <a:lnTo>
                  <a:pt x="13" y="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hangingPunct="0">
              <a:buFontTx/>
              <a:buNone/>
            </a:pPr>
            <a:endParaRPr lang="zh-CN" altLang="en-US" sz="1600">
              <a:solidFill>
                <a:srgbClr val="FFFFFF"/>
              </a:solidFill>
              <a:ea typeface="黑体" panose="02010609060101010101" pitchFamily="49" charset="-122"/>
            </a:endParaRPr>
          </a:p>
        </p:txBody>
      </p:sp>
      <p:sp>
        <p:nvSpPr>
          <p:cNvPr id="45" name="Freeform 11"/>
          <p:cNvSpPr/>
          <p:nvPr/>
        </p:nvSpPr>
        <p:spPr bwMode="auto">
          <a:xfrm>
            <a:off x="5532517" y="3549123"/>
            <a:ext cx="152838" cy="194189"/>
          </a:xfrm>
          <a:custGeom>
            <a:avLst/>
            <a:gdLst>
              <a:gd name="T0" fmla="*/ 11 w 34"/>
              <a:gd name="T1" fmla="*/ 12 h 41"/>
              <a:gd name="T2" fmla="*/ 15 w 34"/>
              <a:gd name="T3" fmla="*/ 8 h 41"/>
              <a:gd name="T4" fmla="*/ 34 w 34"/>
              <a:gd name="T5" fmla="*/ 8 h 41"/>
              <a:gd name="T6" fmla="*/ 34 w 34"/>
              <a:gd name="T7" fmla="*/ 0 h 41"/>
              <a:gd name="T8" fmla="*/ 12 w 34"/>
              <a:gd name="T9" fmla="*/ 0 h 41"/>
              <a:gd name="T10" fmla="*/ 0 w 34"/>
              <a:gd name="T11" fmla="*/ 11 h 41"/>
              <a:gd name="T12" fmla="*/ 0 w 34"/>
              <a:gd name="T13" fmla="*/ 30 h 41"/>
              <a:gd name="T14" fmla="*/ 12 w 34"/>
              <a:gd name="T15" fmla="*/ 41 h 41"/>
              <a:gd name="T16" fmla="*/ 34 w 34"/>
              <a:gd name="T17" fmla="*/ 41 h 41"/>
              <a:gd name="T18" fmla="*/ 34 w 34"/>
              <a:gd name="T19" fmla="*/ 32 h 41"/>
              <a:gd name="T20" fmla="*/ 15 w 34"/>
              <a:gd name="T21" fmla="*/ 32 h 41"/>
              <a:gd name="T22" fmla="*/ 11 w 34"/>
              <a:gd name="T23" fmla="*/ 28 h 41"/>
              <a:gd name="T24" fmla="*/ 11 w 34"/>
              <a:gd name="T25" fmla="*/ 1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41">
                <a:moveTo>
                  <a:pt x="11" y="12"/>
                </a:moveTo>
                <a:cubicBezTo>
                  <a:pt x="11" y="10"/>
                  <a:pt x="13" y="8"/>
                  <a:pt x="15" y="8"/>
                </a:cubicBezTo>
                <a:cubicBezTo>
                  <a:pt x="34" y="8"/>
                  <a:pt x="34" y="8"/>
                  <a:pt x="34" y="8"/>
                </a:cubicBezTo>
                <a:cubicBezTo>
                  <a:pt x="34" y="0"/>
                  <a:pt x="34" y="0"/>
                  <a:pt x="34" y="0"/>
                </a:cubicBezTo>
                <a:cubicBezTo>
                  <a:pt x="12" y="0"/>
                  <a:pt x="12" y="0"/>
                  <a:pt x="12" y="0"/>
                </a:cubicBezTo>
                <a:cubicBezTo>
                  <a:pt x="5" y="0"/>
                  <a:pt x="0" y="5"/>
                  <a:pt x="0" y="11"/>
                </a:cubicBezTo>
                <a:cubicBezTo>
                  <a:pt x="0" y="30"/>
                  <a:pt x="0" y="30"/>
                  <a:pt x="0" y="30"/>
                </a:cubicBezTo>
                <a:cubicBezTo>
                  <a:pt x="0" y="36"/>
                  <a:pt x="5" y="41"/>
                  <a:pt x="12" y="41"/>
                </a:cubicBezTo>
                <a:cubicBezTo>
                  <a:pt x="34" y="41"/>
                  <a:pt x="34" y="41"/>
                  <a:pt x="34" y="41"/>
                </a:cubicBezTo>
                <a:cubicBezTo>
                  <a:pt x="34" y="32"/>
                  <a:pt x="34" y="32"/>
                  <a:pt x="34" y="32"/>
                </a:cubicBezTo>
                <a:cubicBezTo>
                  <a:pt x="15" y="32"/>
                  <a:pt x="15" y="32"/>
                  <a:pt x="15" y="32"/>
                </a:cubicBezTo>
                <a:cubicBezTo>
                  <a:pt x="13" y="32"/>
                  <a:pt x="11" y="31"/>
                  <a:pt x="11" y="28"/>
                </a:cubicBezTo>
                <a:lnTo>
                  <a:pt x="11" y="12"/>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hangingPunct="0">
              <a:buFontTx/>
              <a:buNone/>
            </a:pPr>
            <a:endParaRPr lang="zh-CN" altLang="en-US" sz="1600">
              <a:solidFill>
                <a:srgbClr val="FFFFFF"/>
              </a:solidFill>
              <a:ea typeface="黑体" panose="02010609060101010101" pitchFamily="49" charset="-122"/>
            </a:endParaRPr>
          </a:p>
        </p:txBody>
      </p:sp>
      <p:sp>
        <p:nvSpPr>
          <p:cNvPr id="46" name="Freeform 12"/>
          <p:cNvSpPr/>
          <p:nvPr/>
        </p:nvSpPr>
        <p:spPr bwMode="auto">
          <a:xfrm>
            <a:off x="5734828" y="3549123"/>
            <a:ext cx="148420" cy="194189"/>
          </a:xfrm>
          <a:custGeom>
            <a:avLst/>
            <a:gdLst>
              <a:gd name="T0" fmla="*/ 23 w 33"/>
              <a:gd name="T1" fmla="*/ 12 h 41"/>
              <a:gd name="T2" fmla="*/ 19 w 33"/>
              <a:gd name="T3" fmla="*/ 8 h 41"/>
              <a:gd name="T4" fmla="*/ 0 w 33"/>
              <a:gd name="T5" fmla="*/ 8 h 41"/>
              <a:gd name="T6" fmla="*/ 0 w 33"/>
              <a:gd name="T7" fmla="*/ 0 h 41"/>
              <a:gd name="T8" fmla="*/ 22 w 33"/>
              <a:gd name="T9" fmla="*/ 0 h 41"/>
              <a:gd name="T10" fmla="*/ 33 w 33"/>
              <a:gd name="T11" fmla="*/ 11 h 41"/>
              <a:gd name="T12" fmla="*/ 33 w 33"/>
              <a:gd name="T13" fmla="*/ 30 h 41"/>
              <a:gd name="T14" fmla="*/ 22 w 33"/>
              <a:gd name="T15" fmla="*/ 41 h 41"/>
              <a:gd name="T16" fmla="*/ 0 w 33"/>
              <a:gd name="T17" fmla="*/ 41 h 41"/>
              <a:gd name="T18" fmla="*/ 0 w 33"/>
              <a:gd name="T19" fmla="*/ 32 h 41"/>
              <a:gd name="T20" fmla="*/ 19 w 33"/>
              <a:gd name="T21" fmla="*/ 32 h 41"/>
              <a:gd name="T22" fmla="*/ 23 w 33"/>
              <a:gd name="T23" fmla="*/ 28 h 41"/>
              <a:gd name="T24" fmla="*/ 23 w 33"/>
              <a:gd name="T25" fmla="*/ 1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41">
                <a:moveTo>
                  <a:pt x="23" y="12"/>
                </a:moveTo>
                <a:cubicBezTo>
                  <a:pt x="23" y="10"/>
                  <a:pt x="21" y="8"/>
                  <a:pt x="19" y="8"/>
                </a:cubicBezTo>
                <a:cubicBezTo>
                  <a:pt x="0" y="8"/>
                  <a:pt x="0" y="8"/>
                  <a:pt x="0" y="8"/>
                </a:cubicBezTo>
                <a:cubicBezTo>
                  <a:pt x="0" y="0"/>
                  <a:pt x="0" y="0"/>
                  <a:pt x="0" y="0"/>
                </a:cubicBezTo>
                <a:cubicBezTo>
                  <a:pt x="22" y="0"/>
                  <a:pt x="22" y="0"/>
                  <a:pt x="22" y="0"/>
                </a:cubicBezTo>
                <a:cubicBezTo>
                  <a:pt x="29" y="0"/>
                  <a:pt x="33" y="5"/>
                  <a:pt x="33" y="11"/>
                </a:cubicBezTo>
                <a:cubicBezTo>
                  <a:pt x="33" y="30"/>
                  <a:pt x="33" y="30"/>
                  <a:pt x="33" y="30"/>
                </a:cubicBezTo>
                <a:cubicBezTo>
                  <a:pt x="33" y="36"/>
                  <a:pt x="28" y="41"/>
                  <a:pt x="22" y="41"/>
                </a:cubicBezTo>
                <a:cubicBezTo>
                  <a:pt x="0" y="41"/>
                  <a:pt x="0" y="41"/>
                  <a:pt x="0" y="41"/>
                </a:cubicBezTo>
                <a:cubicBezTo>
                  <a:pt x="0" y="32"/>
                  <a:pt x="0" y="32"/>
                  <a:pt x="0" y="32"/>
                </a:cubicBezTo>
                <a:cubicBezTo>
                  <a:pt x="19" y="32"/>
                  <a:pt x="19" y="32"/>
                  <a:pt x="19" y="32"/>
                </a:cubicBezTo>
                <a:cubicBezTo>
                  <a:pt x="21" y="32"/>
                  <a:pt x="23" y="31"/>
                  <a:pt x="23" y="28"/>
                </a:cubicBezTo>
                <a:lnTo>
                  <a:pt x="23" y="12"/>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hangingPunct="0">
              <a:buFontTx/>
              <a:buNone/>
            </a:pPr>
            <a:endParaRPr lang="zh-CN" altLang="en-US" sz="1600">
              <a:solidFill>
                <a:srgbClr val="FFFFFF"/>
              </a:solidFill>
              <a:ea typeface="黑体" panose="02010609060101010101" pitchFamily="49" charset="-122"/>
            </a:endParaRPr>
          </a:p>
        </p:txBody>
      </p:sp>
      <p:sp>
        <p:nvSpPr>
          <p:cNvPr id="47" name="Freeform 13"/>
          <p:cNvSpPr/>
          <p:nvPr/>
        </p:nvSpPr>
        <p:spPr bwMode="auto">
          <a:xfrm>
            <a:off x="5532517" y="3454751"/>
            <a:ext cx="355149" cy="70779"/>
          </a:xfrm>
          <a:custGeom>
            <a:avLst/>
            <a:gdLst>
              <a:gd name="T0" fmla="*/ 229 w 402"/>
              <a:gd name="T1" fmla="*/ 31 h 78"/>
              <a:gd name="T2" fmla="*/ 229 w 402"/>
              <a:gd name="T3" fmla="*/ 0 h 78"/>
              <a:gd name="T4" fmla="*/ 173 w 402"/>
              <a:gd name="T5" fmla="*/ 0 h 78"/>
              <a:gd name="T6" fmla="*/ 173 w 402"/>
              <a:gd name="T7" fmla="*/ 31 h 78"/>
              <a:gd name="T8" fmla="*/ 0 w 402"/>
              <a:gd name="T9" fmla="*/ 31 h 78"/>
              <a:gd name="T10" fmla="*/ 0 w 402"/>
              <a:gd name="T11" fmla="*/ 78 h 78"/>
              <a:gd name="T12" fmla="*/ 402 w 402"/>
              <a:gd name="T13" fmla="*/ 78 h 78"/>
              <a:gd name="T14" fmla="*/ 402 w 402"/>
              <a:gd name="T15" fmla="*/ 31 h 78"/>
              <a:gd name="T16" fmla="*/ 229 w 402"/>
              <a:gd name="T17" fmla="*/ 3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2" h="78">
                <a:moveTo>
                  <a:pt x="229" y="31"/>
                </a:moveTo>
                <a:lnTo>
                  <a:pt x="229" y="0"/>
                </a:lnTo>
                <a:lnTo>
                  <a:pt x="173" y="0"/>
                </a:lnTo>
                <a:lnTo>
                  <a:pt x="173" y="31"/>
                </a:lnTo>
                <a:lnTo>
                  <a:pt x="0" y="31"/>
                </a:lnTo>
                <a:lnTo>
                  <a:pt x="0" y="78"/>
                </a:lnTo>
                <a:lnTo>
                  <a:pt x="402" y="78"/>
                </a:lnTo>
                <a:lnTo>
                  <a:pt x="402" y="31"/>
                </a:lnTo>
                <a:lnTo>
                  <a:pt x="229" y="31"/>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hangingPunct="0">
              <a:buFontTx/>
              <a:buNone/>
            </a:pPr>
            <a:endParaRPr lang="zh-CN" altLang="en-US" sz="1600">
              <a:solidFill>
                <a:srgbClr val="FFFFFF"/>
              </a:solidFill>
              <a:ea typeface="黑体" panose="02010609060101010101" pitchFamily="49" charset="-122"/>
            </a:endParaRPr>
          </a:p>
        </p:txBody>
      </p:sp>
      <p:sp>
        <p:nvSpPr>
          <p:cNvPr id="48" name="Freeform 14"/>
          <p:cNvSpPr/>
          <p:nvPr/>
        </p:nvSpPr>
        <p:spPr bwMode="auto">
          <a:xfrm>
            <a:off x="5532517" y="3766905"/>
            <a:ext cx="355149" cy="66242"/>
          </a:xfrm>
          <a:custGeom>
            <a:avLst/>
            <a:gdLst>
              <a:gd name="T0" fmla="*/ 229 w 402"/>
              <a:gd name="T1" fmla="*/ 47 h 73"/>
              <a:gd name="T2" fmla="*/ 229 w 402"/>
              <a:gd name="T3" fmla="*/ 73 h 73"/>
              <a:gd name="T4" fmla="*/ 173 w 402"/>
              <a:gd name="T5" fmla="*/ 73 h 73"/>
              <a:gd name="T6" fmla="*/ 173 w 402"/>
              <a:gd name="T7" fmla="*/ 47 h 73"/>
              <a:gd name="T8" fmla="*/ 0 w 402"/>
              <a:gd name="T9" fmla="*/ 47 h 73"/>
              <a:gd name="T10" fmla="*/ 0 w 402"/>
              <a:gd name="T11" fmla="*/ 0 h 73"/>
              <a:gd name="T12" fmla="*/ 402 w 402"/>
              <a:gd name="T13" fmla="*/ 0 h 73"/>
              <a:gd name="T14" fmla="*/ 402 w 402"/>
              <a:gd name="T15" fmla="*/ 47 h 73"/>
              <a:gd name="T16" fmla="*/ 229 w 402"/>
              <a:gd name="T17" fmla="*/ 4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2" h="73">
                <a:moveTo>
                  <a:pt x="229" y="47"/>
                </a:moveTo>
                <a:lnTo>
                  <a:pt x="229" y="73"/>
                </a:lnTo>
                <a:lnTo>
                  <a:pt x="173" y="73"/>
                </a:lnTo>
                <a:lnTo>
                  <a:pt x="173" y="47"/>
                </a:lnTo>
                <a:lnTo>
                  <a:pt x="0" y="47"/>
                </a:lnTo>
                <a:lnTo>
                  <a:pt x="0" y="0"/>
                </a:lnTo>
                <a:lnTo>
                  <a:pt x="402" y="0"/>
                </a:lnTo>
                <a:lnTo>
                  <a:pt x="402" y="47"/>
                </a:lnTo>
                <a:lnTo>
                  <a:pt x="229" y="47"/>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hangingPunct="0">
              <a:buFontTx/>
              <a:buNone/>
            </a:pPr>
            <a:endParaRPr lang="zh-CN" altLang="en-US" sz="1600">
              <a:solidFill>
                <a:srgbClr val="FFFFFF"/>
              </a:solidFill>
              <a:ea typeface="黑体" panose="02010609060101010101" pitchFamily="49" charset="-122"/>
            </a:endParaRPr>
          </a:p>
        </p:txBody>
      </p:sp>
      <p:sp>
        <p:nvSpPr>
          <p:cNvPr id="49" name="Freeform 15"/>
          <p:cNvSpPr>
            <a:spLocks noEditPoints="1"/>
          </p:cNvSpPr>
          <p:nvPr/>
        </p:nvSpPr>
        <p:spPr bwMode="auto">
          <a:xfrm>
            <a:off x="5995447" y="3482881"/>
            <a:ext cx="134285" cy="137021"/>
          </a:xfrm>
          <a:custGeom>
            <a:avLst/>
            <a:gdLst>
              <a:gd name="T0" fmla="*/ 26 w 30"/>
              <a:gd name="T1" fmla="*/ 5 h 29"/>
              <a:gd name="T2" fmla="*/ 17 w 30"/>
              <a:gd name="T3" fmla="*/ 5 h 29"/>
              <a:gd name="T4" fmla="*/ 17 w 30"/>
              <a:gd name="T5" fmla="*/ 0 h 29"/>
              <a:gd name="T6" fmla="*/ 12 w 30"/>
              <a:gd name="T7" fmla="*/ 0 h 29"/>
              <a:gd name="T8" fmla="*/ 12 w 30"/>
              <a:gd name="T9" fmla="*/ 5 h 29"/>
              <a:gd name="T10" fmla="*/ 0 w 30"/>
              <a:gd name="T11" fmla="*/ 5 h 29"/>
              <a:gd name="T12" fmla="*/ 0 w 30"/>
              <a:gd name="T13" fmla="*/ 22 h 29"/>
              <a:gd name="T14" fmla="*/ 12 w 30"/>
              <a:gd name="T15" fmla="*/ 22 h 29"/>
              <a:gd name="T16" fmla="*/ 12 w 30"/>
              <a:gd name="T17" fmla="*/ 29 h 29"/>
              <a:gd name="T18" fmla="*/ 17 w 30"/>
              <a:gd name="T19" fmla="*/ 29 h 29"/>
              <a:gd name="T20" fmla="*/ 17 w 30"/>
              <a:gd name="T21" fmla="*/ 22 h 29"/>
              <a:gd name="T22" fmla="*/ 30 w 30"/>
              <a:gd name="T23" fmla="*/ 22 h 29"/>
              <a:gd name="T24" fmla="*/ 30 w 30"/>
              <a:gd name="T25" fmla="*/ 9 h 29"/>
              <a:gd name="T26" fmla="*/ 26 w 30"/>
              <a:gd name="T27" fmla="*/ 5 h 29"/>
              <a:gd name="T28" fmla="*/ 12 w 30"/>
              <a:gd name="T29" fmla="*/ 18 h 29"/>
              <a:gd name="T30" fmla="*/ 5 w 30"/>
              <a:gd name="T31" fmla="*/ 18 h 29"/>
              <a:gd name="T32" fmla="*/ 5 w 30"/>
              <a:gd name="T33" fmla="*/ 8 h 29"/>
              <a:gd name="T34" fmla="*/ 12 w 30"/>
              <a:gd name="T35" fmla="*/ 8 h 29"/>
              <a:gd name="T36" fmla="*/ 12 w 30"/>
              <a:gd name="T37" fmla="*/ 18 h 29"/>
              <a:gd name="T38" fmla="*/ 24 w 30"/>
              <a:gd name="T39" fmla="*/ 18 h 29"/>
              <a:gd name="T40" fmla="*/ 17 w 30"/>
              <a:gd name="T41" fmla="*/ 18 h 29"/>
              <a:gd name="T42" fmla="*/ 17 w 30"/>
              <a:gd name="T43" fmla="*/ 8 h 29"/>
              <a:gd name="T44" fmla="*/ 23 w 30"/>
              <a:gd name="T45" fmla="*/ 8 h 29"/>
              <a:gd name="T46" fmla="*/ 24 w 30"/>
              <a:gd name="T47" fmla="*/ 10 h 29"/>
              <a:gd name="T48" fmla="*/ 24 w 30"/>
              <a:gd name="T49" fmla="*/ 1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 h="29">
                <a:moveTo>
                  <a:pt x="26" y="5"/>
                </a:moveTo>
                <a:cubicBezTo>
                  <a:pt x="23" y="5"/>
                  <a:pt x="17" y="5"/>
                  <a:pt x="17" y="5"/>
                </a:cubicBezTo>
                <a:cubicBezTo>
                  <a:pt x="17" y="0"/>
                  <a:pt x="17" y="0"/>
                  <a:pt x="17" y="0"/>
                </a:cubicBezTo>
                <a:cubicBezTo>
                  <a:pt x="12" y="0"/>
                  <a:pt x="12" y="0"/>
                  <a:pt x="12" y="0"/>
                </a:cubicBezTo>
                <a:cubicBezTo>
                  <a:pt x="12" y="5"/>
                  <a:pt x="12" y="5"/>
                  <a:pt x="12" y="5"/>
                </a:cubicBezTo>
                <a:cubicBezTo>
                  <a:pt x="0" y="5"/>
                  <a:pt x="0" y="5"/>
                  <a:pt x="0" y="5"/>
                </a:cubicBezTo>
                <a:cubicBezTo>
                  <a:pt x="0" y="22"/>
                  <a:pt x="0" y="22"/>
                  <a:pt x="0" y="22"/>
                </a:cubicBezTo>
                <a:cubicBezTo>
                  <a:pt x="12" y="22"/>
                  <a:pt x="12" y="22"/>
                  <a:pt x="12" y="22"/>
                </a:cubicBezTo>
                <a:cubicBezTo>
                  <a:pt x="12" y="29"/>
                  <a:pt x="12" y="29"/>
                  <a:pt x="12" y="29"/>
                </a:cubicBezTo>
                <a:cubicBezTo>
                  <a:pt x="17" y="29"/>
                  <a:pt x="17" y="29"/>
                  <a:pt x="17" y="29"/>
                </a:cubicBezTo>
                <a:cubicBezTo>
                  <a:pt x="17" y="22"/>
                  <a:pt x="17" y="22"/>
                  <a:pt x="17" y="22"/>
                </a:cubicBezTo>
                <a:cubicBezTo>
                  <a:pt x="30" y="22"/>
                  <a:pt x="30" y="22"/>
                  <a:pt x="30" y="22"/>
                </a:cubicBezTo>
                <a:cubicBezTo>
                  <a:pt x="30" y="22"/>
                  <a:pt x="30" y="13"/>
                  <a:pt x="30" y="9"/>
                </a:cubicBezTo>
                <a:cubicBezTo>
                  <a:pt x="30" y="6"/>
                  <a:pt x="28" y="5"/>
                  <a:pt x="26" y="5"/>
                </a:cubicBezTo>
                <a:close/>
                <a:moveTo>
                  <a:pt x="12" y="18"/>
                </a:moveTo>
                <a:cubicBezTo>
                  <a:pt x="5" y="18"/>
                  <a:pt x="5" y="18"/>
                  <a:pt x="5" y="18"/>
                </a:cubicBezTo>
                <a:cubicBezTo>
                  <a:pt x="5" y="8"/>
                  <a:pt x="5" y="8"/>
                  <a:pt x="5" y="8"/>
                </a:cubicBezTo>
                <a:cubicBezTo>
                  <a:pt x="12" y="8"/>
                  <a:pt x="12" y="8"/>
                  <a:pt x="12" y="8"/>
                </a:cubicBezTo>
                <a:lnTo>
                  <a:pt x="12" y="18"/>
                </a:lnTo>
                <a:close/>
                <a:moveTo>
                  <a:pt x="24" y="18"/>
                </a:moveTo>
                <a:cubicBezTo>
                  <a:pt x="17" y="18"/>
                  <a:pt x="17" y="18"/>
                  <a:pt x="17" y="18"/>
                </a:cubicBezTo>
                <a:cubicBezTo>
                  <a:pt x="17" y="8"/>
                  <a:pt x="17" y="8"/>
                  <a:pt x="17" y="8"/>
                </a:cubicBezTo>
                <a:cubicBezTo>
                  <a:pt x="17" y="8"/>
                  <a:pt x="21" y="8"/>
                  <a:pt x="23" y="8"/>
                </a:cubicBezTo>
                <a:cubicBezTo>
                  <a:pt x="24" y="8"/>
                  <a:pt x="24" y="9"/>
                  <a:pt x="24" y="10"/>
                </a:cubicBezTo>
                <a:cubicBezTo>
                  <a:pt x="24" y="12"/>
                  <a:pt x="24" y="18"/>
                  <a:pt x="24" y="18"/>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hangingPunct="0">
              <a:buFontTx/>
              <a:buNone/>
            </a:pPr>
            <a:endParaRPr lang="zh-CN" altLang="en-US" sz="1600">
              <a:solidFill>
                <a:srgbClr val="FFFFFF"/>
              </a:solidFill>
              <a:ea typeface="黑体" panose="02010609060101010101" pitchFamily="49" charset="-122"/>
            </a:endParaRPr>
          </a:p>
        </p:txBody>
      </p:sp>
      <p:sp>
        <p:nvSpPr>
          <p:cNvPr id="50" name="Freeform 16"/>
          <p:cNvSpPr>
            <a:spLocks noEditPoints="1"/>
          </p:cNvSpPr>
          <p:nvPr/>
        </p:nvSpPr>
        <p:spPr bwMode="auto">
          <a:xfrm>
            <a:off x="6323209" y="3482881"/>
            <a:ext cx="130751" cy="137021"/>
          </a:xfrm>
          <a:custGeom>
            <a:avLst/>
            <a:gdLst>
              <a:gd name="T0" fmla="*/ 25 w 29"/>
              <a:gd name="T1" fmla="*/ 5 h 29"/>
              <a:gd name="T2" fmla="*/ 17 w 29"/>
              <a:gd name="T3" fmla="*/ 5 h 29"/>
              <a:gd name="T4" fmla="*/ 17 w 29"/>
              <a:gd name="T5" fmla="*/ 0 h 29"/>
              <a:gd name="T6" fmla="*/ 12 w 29"/>
              <a:gd name="T7" fmla="*/ 0 h 29"/>
              <a:gd name="T8" fmla="*/ 12 w 29"/>
              <a:gd name="T9" fmla="*/ 5 h 29"/>
              <a:gd name="T10" fmla="*/ 0 w 29"/>
              <a:gd name="T11" fmla="*/ 5 h 29"/>
              <a:gd name="T12" fmla="*/ 0 w 29"/>
              <a:gd name="T13" fmla="*/ 22 h 29"/>
              <a:gd name="T14" fmla="*/ 12 w 29"/>
              <a:gd name="T15" fmla="*/ 22 h 29"/>
              <a:gd name="T16" fmla="*/ 12 w 29"/>
              <a:gd name="T17" fmla="*/ 29 h 29"/>
              <a:gd name="T18" fmla="*/ 17 w 29"/>
              <a:gd name="T19" fmla="*/ 29 h 29"/>
              <a:gd name="T20" fmla="*/ 17 w 29"/>
              <a:gd name="T21" fmla="*/ 22 h 29"/>
              <a:gd name="T22" fmla="*/ 29 w 29"/>
              <a:gd name="T23" fmla="*/ 22 h 29"/>
              <a:gd name="T24" fmla="*/ 29 w 29"/>
              <a:gd name="T25" fmla="*/ 9 h 29"/>
              <a:gd name="T26" fmla="*/ 25 w 29"/>
              <a:gd name="T27" fmla="*/ 5 h 29"/>
              <a:gd name="T28" fmla="*/ 12 w 29"/>
              <a:gd name="T29" fmla="*/ 18 h 29"/>
              <a:gd name="T30" fmla="*/ 5 w 29"/>
              <a:gd name="T31" fmla="*/ 18 h 29"/>
              <a:gd name="T32" fmla="*/ 5 w 29"/>
              <a:gd name="T33" fmla="*/ 8 h 29"/>
              <a:gd name="T34" fmla="*/ 12 w 29"/>
              <a:gd name="T35" fmla="*/ 8 h 29"/>
              <a:gd name="T36" fmla="*/ 12 w 29"/>
              <a:gd name="T37" fmla="*/ 18 h 29"/>
              <a:gd name="T38" fmla="*/ 24 w 29"/>
              <a:gd name="T39" fmla="*/ 18 h 29"/>
              <a:gd name="T40" fmla="*/ 17 w 29"/>
              <a:gd name="T41" fmla="*/ 18 h 29"/>
              <a:gd name="T42" fmla="*/ 17 w 29"/>
              <a:gd name="T43" fmla="*/ 8 h 29"/>
              <a:gd name="T44" fmla="*/ 22 w 29"/>
              <a:gd name="T45" fmla="*/ 8 h 29"/>
              <a:gd name="T46" fmla="*/ 24 w 29"/>
              <a:gd name="T47" fmla="*/ 10 h 29"/>
              <a:gd name="T48" fmla="*/ 24 w 29"/>
              <a:gd name="T49" fmla="*/ 1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9" h="29">
                <a:moveTo>
                  <a:pt x="25" y="5"/>
                </a:moveTo>
                <a:cubicBezTo>
                  <a:pt x="23" y="5"/>
                  <a:pt x="17" y="5"/>
                  <a:pt x="17" y="5"/>
                </a:cubicBezTo>
                <a:cubicBezTo>
                  <a:pt x="17" y="0"/>
                  <a:pt x="17" y="0"/>
                  <a:pt x="17" y="0"/>
                </a:cubicBezTo>
                <a:cubicBezTo>
                  <a:pt x="12" y="0"/>
                  <a:pt x="12" y="0"/>
                  <a:pt x="12" y="0"/>
                </a:cubicBezTo>
                <a:cubicBezTo>
                  <a:pt x="12" y="5"/>
                  <a:pt x="12" y="5"/>
                  <a:pt x="12" y="5"/>
                </a:cubicBezTo>
                <a:cubicBezTo>
                  <a:pt x="0" y="5"/>
                  <a:pt x="0" y="5"/>
                  <a:pt x="0" y="5"/>
                </a:cubicBezTo>
                <a:cubicBezTo>
                  <a:pt x="0" y="22"/>
                  <a:pt x="0" y="22"/>
                  <a:pt x="0" y="22"/>
                </a:cubicBezTo>
                <a:cubicBezTo>
                  <a:pt x="12" y="22"/>
                  <a:pt x="12" y="22"/>
                  <a:pt x="12" y="22"/>
                </a:cubicBezTo>
                <a:cubicBezTo>
                  <a:pt x="12" y="29"/>
                  <a:pt x="12" y="29"/>
                  <a:pt x="12" y="29"/>
                </a:cubicBezTo>
                <a:cubicBezTo>
                  <a:pt x="17" y="29"/>
                  <a:pt x="17" y="29"/>
                  <a:pt x="17" y="29"/>
                </a:cubicBezTo>
                <a:cubicBezTo>
                  <a:pt x="17" y="22"/>
                  <a:pt x="17" y="22"/>
                  <a:pt x="17" y="22"/>
                </a:cubicBezTo>
                <a:cubicBezTo>
                  <a:pt x="29" y="22"/>
                  <a:pt x="29" y="22"/>
                  <a:pt x="29" y="22"/>
                </a:cubicBezTo>
                <a:cubicBezTo>
                  <a:pt x="29" y="22"/>
                  <a:pt x="29" y="13"/>
                  <a:pt x="29" y="9"/>
                </a:cubicBezTo>
                <a:cubicBezTo>
                  <a:pt x="29" y="6"/>
                  <a:pt x="27" y="5"/>
                  <a:pt x="25" y="5"/>
                </a:cubicBezTo>
                <a:close/>
                <a:moveTo>
                  <a:pt x="12" y="18"/>
                </a:moveTo>
                <a:cubicBezTo>
                  <a:pt x="5" y="18"/>
                  <a:pt x="5" y="18"/>
                  <a:pt x="5" y="18"/>
                </a:cubicBezTo>
                <a:cubicBezTo>
                  <a:pt x="5" y="8"/>
                  <a:pt x="5" y="8"/>
                  <a:pt x="5" y="8"/>
                </a:cubicBezTo>
                <a:cubicBezTo>
                  <a:pt x="12" y="8"/>
                  <a:pt x="12" y="8"/>
                  <a:pt x="12" y="8"/>
                </a:cubicBezTo>
                <a:lnTo>
                  <a:pt x="12" y="18"/>
                </a:lnTo>
                <a:close/>
                <a:moveTo>
                  <a:pt x="24" y="18"/>
                </a:moveTo>
                <a:cubicBezTo>
                  <a:pt x="17" y="18"/>
                  <a:pt x="17" y="18"/>
                  <a:pt x="17" y="18"/>
                </a:cubicBezTo>
                <a:cubicBezTo>
                  <a:pt x="17" y="8"/>
                  <a:pt x="17" y="8"/>
                  <a:pt x="17" y="8"/>
                </a:cubicBezTo>
                <a:cubicBezTo>
                  <a:pt x="17" y="8"/>
                  <a:pt x="21" y="8"/>
                  <a:pt x="22" y="8"/>
                </a:cubicBezTo>
                <a:cubicBezTo>
                  <a:pt x="23" y="8"/>
                  <a:pt x="24" y="9"/>
                  <a:pt x="24" y="10"/>
                </a:cubicBezTo>
                <a:cubicBezTo>
                  <a:pt x="24" y="12"/>
                  <a:pt x="24" y="18"/>
                  <a:pt x="24" y="18"/>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hangingPunct="0">
              <a:buFontTx/>
              <a:buNone/>
            </a:pPr>
            <a:endParaRPr lang="zh-CN" altLang="en-US" sz="1600">
              <a:solidFill>
                <a:srgbClr val="FFFFFF"/>
              </a:solidFill>
              <a:ea typeface="黑体" panose="02010609060101010101" pitchFamily="49" charset="-122"/>
            </a:endParaRPr>
          </a:p>
        </p:txBody>
      </p:sp>
      <p:sp>
        <p:nvSpPr>
          <p:cNvPr id="51" name="Freeform 17"/>
          <p:cNvSpPr/>
          <p:nvPr/>
        </p:nvSpPr>
        <p:spPr bwMode="auto">
          <a:xfrm>
            <a:off x="6183623" y="3511011"/>
            <a:ext cx="81278" cy="80761"/>
          </a:xfrm>
          <a:custGeom>
            <a:avLst/>
            <a:gdLst>
              <a:gd name="T0" fmla="*/ 0 w 92"/>
              <a:gd name="T1" fmla="*/ 89 h 89"/>
              <a:gd name="T2" fmla="*/ 0 w 92"/>
              <a:gd name="T3" fmla="*/ 73 h 89"/>
              <a:gd name="T4" fmla="*/ 36 w 92"/>
              <a:gd name="T5" fmla="*/ 73 h 89"/>
              <a:gd name="T6" fmla="*/ 36 w 92"/>
              <a:gd name="T7" fmla="*/ 52 h 89"/>
              <a:gd name="T8" fmla="*/ 6 w 92"/>
              <a:gd name="T9" fmla="*/ 52 h 89"/>
              <a:gd name="T10" fmla="*/ 6 w 92"/>
              <a:gd name="T11" fmla="*/ 37 h 89"/>
              <a:gd name="T12" fmla="*/ 36 w 92"/>
              <a:gd name="T13" fmla="*/ 37 h 89"/>
              <a:gd name="T14" fmla="*/ 36 w 92"/>
              <a:gd name="T15" fmla="*/ 16 h 89"/>
              <a:gd name="T16" fmla="*/ 0 w 92"/>
              <a:gd name="T17" fmla="*/ 16 h 89"/>
              <a:gd name="T18" fmla="*/ 0 w 92"/>
              <a:gd name="T19" fmla="*/ 0 h 89"/>
              <a:gd name="T20" fmla="*/ 92 w 92"/>
              <a:gd name="T21" fmla="*/ 0 h 89"/>
              <a:gd name="T22" fmla="*/ 92 w 92"/>
              <a:gd name="T23" fmla="*/ 16 h 89"/>
              <a:gd name="T24" fmla="*/ 56 w 92"/>
              <a:gd name="T25" fmla="*/ 16 h 89"/>
              <a:gd name="T26" fmla="*/ 56 w 92"/>
              <a:gd name="T27" fmla="*/ 37 h 89"/>
              <a:gd name="T28" fmla="*/ 87 w 92"/>
              <a:gd name="T29" fmla="*/ 37 h 89"/>
              <a:gd name="T30" fmla="*/ 87 w 92"/>
              <a:gd name="T31" fmla="*/ 52 h 89"/>
              <a:gd name="T32" fmla="*/ 56 w 92"/>
              <a:gd name="T33" fmla="*/ 52 h 89"/>
              <a:gd name="T34" fmla="*/ 56 w 92"/>
              <a:gd name="T35" fmla="*/ 73 h 89"/>
              <a:gd name="T36" fmla="*/ 72 w 92"/>
              <a:gd name="T37" fmla="*/ 73 h 89"/>
              <a:gd name="T38" fmla="*/ 72 w 92"/>
              <a:gd name="T39" fmla="*/ 63 h 89"/>
              <a:gd name="T40" fmla="*/ 92 w 92"/>
              <a:gd name="T41" fmla="*/ 63 h 89"/>
              <a:gd name="T42" fmla="*/ 92 w 92"/>
              <a:gd name="T43" fmla="*/ 89 h 89"/>
              <a:gd name="T44" fmla="*/ 0 w 92"/>
              <a:gd name="T45"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2" h="89">
                <a:moveTo>
                  <a:pt x="0" y="89"/>
                </a:moveTo>
                <a:lnTo>
                  <a:pt x="0" y="73"/>
                </a:lnTo>
                <a:lnTo>
                  <a:pt x="36" y="73"/>
                </a:lnTo>
                <a:lnTo>
                  <a:pt x="36" y="52"/>
                </a:lnTo>
                <a:lnTo>
                  <a:pt x="6" y="52"/>
                </a:lnTo>
                <a:lnTo>
                  <a:pt x="6" y="37"/>
                </a:lnTo>
                <a:lnTo>
                  <a:pt x="36" y="37"/>
                </a:lnTo>
                <a:lnTo>
                  <a:pt x="36" y="16"/>
                </a:lnTo>
                <a:lnTo>
                  <a:pt x="0" y="16"/>
                </a:lnTo>
                <a:lnTo>
                  <a:pt x="0" y="0"/>
                </a:lnTo>
                <a:lnTo>
                  <a:pt x="92" y="0"/>
                </a:lnTo>
                <a:lnTo>
                  <a:pt x="92" y="16"/>
                </a:lnTo>
                <a:lnTo>
                  <a:pt x="56" y="16"/>
                </a:lnTo>
                <a:lnTo>
                  <a:pt x="56" y="37"/>
                </a:lnTo>
                <a:lnTo>
                  <a:pt x="87" y="37"/>
                </a:lnTo>
                <a:lnTo>
                  <a:pt x="87" y="52"/>
                </a:lnTo>
                <a:lnTo>
                  <a:pt x="56" y="52"/>
                </a:lnTo>
                <a:lnTo>
                  <a:pt x="56" y="73"/>
                </a:lnTo>
                <a:lnTo>
                  <a:pt x="72" y="73"/>
                </a:lnTo>
                <a:lnTo>
                  <a:pt x="72" y="63"/>
                </a:lnTo>
                <a:lnTo>
                  <a:pt x="92" y="63"/>
                </a:lnTo>
                <a:lnTo>
                  <a:pt x="92" y="89"/>
                </a:lnTo>
                <a:lnTo>
                  <a:pt x="0" y="89"/>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hangingPunct="0">
              <a:buFontTx/>
              <a:buNone/>
            </a:pPr>
            <a:endParaRPr lang="zh-CN" altLang="en-US" sz="1600">
              <a:solidFill>
                <a:srgbClr val="FFFFFF"/>
              </a:solidFill>
              <a:ea typeface="黑体" panose="02010609060101010101" pitchFamily="49" charset="-122"/>
            </a:endParaRPr>
          </a:p>
        </p:txBody>
      </p:sp>
      <p:sp>
        <p:nvSpPr>
          <p:cNvPr id="52" name="Freeform 18"/>
          <p:cNvSpPr>
            <a:spLocks noEditPoints="1"/>
          </p:cNvSpPr>
          <p:nvPr/>
        </p:nvSpPr>
        <p:spPr bwMode="auto">
          <a:xfrm>
            <a:off x="6157119" y="3482881"/>
            <a:ext cx="135169" cy="137021"/>
          </a:xfrm>
          <a:custGeom>
            <a:avLst/>
            <a:gdLst>
              <a:gd name="T0" fmla="*/ 26 w 30"/>
              <a:gd name="T1" fmla="*/ 0 h 29"/>
              <a:gd name="T2" fmla="*/ 0 w 30"/>
              <a:gd name="T3" fmla="*/ 0 h 29"/>
              <a:gd name="T4" fmla="*/ 0 w 30"/>
              <a:gd name="T5" fmla="*/ 29 h 29"/>
              <a:gd name="T6" fmla="*/ 30 w 30"/>
              <a:gd name="T7" fmla="*/ 29 h 29"/>
              <a:gd name="T8" fmla="*/ 30 w 30"/>
              <a:gd name="T9" fmla="*/ 4 h 29"/>
              <a:gd name="T10" fmla="*/ 26 w 30"/>
              <a:gd name="T11" fmla="*/ 0 h 29"/>
              <a:gd name="T12" fmla="*/ 25 w 30"/>
              <a:gd name="T13" fmla="*/ 26 h 29"/>
              <a:gd name="T14" fmla="*/ 5 w 30"/>
              <a:gd name="T15" fmla="*/ 26 h 29"/>
              <a:gd name="T16" fmla="*/ 5 w 30"/>
              <a:gd name="T17" fmla="*/ 4 h 29"/>
              <a:gd name="T18" fmla="*/ 24 w 30"/>
              <a:gd name="T19" fmla="*/ 4 h 29"/>
              <a:gd name="T20" fmla="*/ 25 w 30"/>
              <a:gd name="T21" fmla="*/ 5 h 29"/>
              <a:gd name="T22" fmla="*/ 25 w 30"/>
              <a:gd name="T23" fmla="*/ 2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29">
                <a:moveTo>
                  <a:pt x="26" y="0"/>
                </a:moveTo>
                <a:cubicBezTo>
                  <a:pt x="26" y="0"/>
                  <a:pt x="0" y="0"/>
                  <a:pt x="0" y="0"/>
                </a:cubicBezTo>
                <a:cubicBezTo>
                  <a:pt x="0" y="29"/>
                  <a:pt x="0" y="29"/>
                  <a:pt x="0" y="29"/>
                </a:cubicBezTo>
                <a:cubicBezTo>
                  <a:pt x="30" y="29"/>
                  <a:pt x="30" y="29"/>
                  <a:pt x="30" y="29"/>
                </a:cubicBezTo>
                <a:cubicBezTo>
                  <a:pt x="30" y="29"/>
                  <a:pt x="30" y="5"/>
                  <a:pt x="30" y="4"/>
                </a:cubicBezTo>
                <a:cubicBezTo>
                  <a:pt x="30" y="2"/>
                  <a:pt x="28" y="0"/>
                  <a:pt x="26" y="0"/>
                </a:cubicBezTo>
                <a:close/>
                <a:moveTo>
                  <a:pt x="25" y="26"/>
                </a:moveTo>
                <a:cubicBezTo>
                  <a:pt x="5" y="26"/>
                  <a:pt x="5" y="26"/>
                  <a:pt x="5" y="26"/>
                </a:cubicBezTo>
                <a:cubicBezTo>
                  <a:pt x="5" y="4"/>
                  <a:pt x="5" y="4"/>
                  <a:pt x="5" y="4"/>
                </a:cubicBezTo>
                <a:cubicBezTo>
                  <a:pt x="24" y="4"/>
                  <a:pt x="24" y="4"/>
                  <a:pt x="24" y="4"/>
                </a:cubicBezTo>
                <a:cubicBezTo>
                  <a:pt x="25" y="4"/>
                  <a:pt x="25" y="4"/>
                  <a:pt x="25" y="5"/>
                </a:cubicBezTo>
                <a:lnTo>
                  <a:pt x="25" y="26"/>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hangingPunct="0">
              <a:buFontTx/>
              <a:buNone/>
            </a:pPr>
            <a:endParaRPr lang="zh-CN" altLang="en-US" sz="1600">
              <a:solidFill>
                <a:srgbClr val="FFFFFF"/>
              </a:solidFill>
              <a:ea typeface="黑体" panose="02010609060101010101" pitchFamily="49" charset="-122"/>
            </a:endParaRPr>
          </a:p>
        </p:txBody>
      </p:sp>
      <p:sp>
        <p:nvSpPr>
          <p:cNvPr id="53" name="Freeform 19"/>
          <p:cNvSpPr/>
          <p:nvPr/>
        </p:nvSpPr>
        <p:spPr bwMode="auto">
          <a:xfrm>
            <a:off x="6484881" y="3482881"/>
            <a:ext cx="130751" cy="137021"/>
          </a:xfrm>
          <a:custGeom>
            <a:avLst/>
            <a:gdLst>
              <a:gd name="T0" fmla="*/ 18 w 29"/>
              <a:gd name="T1" fmla="*/ 21 h 29"/>
              <a:gd name="T2" fmla="*/ 18 w 29"/>
              <a:gd name="T3" fmla="*/ 17 h 29"/>
              <a:gd name="T4" fmla="*/ 28 w 29"/>
              <a:gd name="T5" fmla="*/ 17 h 29"/>
              <a:gd name="T6" fmla="*/ 28 w 29"/>
              <a:gd name="T7" fmla="*/ 13 h 29"/>
              <a:gd name="T8" fmla="*/ 18 w 29"/>
              <a:gd name="T9" fmla="*/ 13 h 29"/>
              <a:gd name="T10" fmla="*/ 18 w 29"/>
              <a:gd name="T11" fmla="*/ 9 h 29"/>
              <a:gd name="T12" fmla="*/ 13 w 29"/>
              <a:gd name="T13" fmla="*/ 9 h 29"/>
              <a:gd name="T14" fmla="*/ 13 w 29"/>
              <a:gd name="T15" fmla="*/ 13 h 29"/>
              <a:gd name="T16" fmla="*/ 6 w 29"/>
              <a:gd name="T17" fmla="*/ 13 h 29"/>
              <a:gd name="T18" fmla="*/ 10 w 29"/>
              <a:gd name="T19" fmla="*/ 6 h 29"/>
              <a:gd name="T20" fmla="*/ 29 w 29"/>
              <a:gd name="T21" fmla="*/ 6 h 29"/>
              <a:gd name="T22" fmla="*/ 29 w 29"/>
              <a:gd name="T23" fmla="*/ 3 h 29"/>
              <a:gd name="T24" fmla="*/ 12 w 29"/>
              <a:gd name="T25" fmla="*/ 3 h 29"/>
              <a:gd name="T26" fmla="*/ 14 w 29"/>
              <a:gd name="T27" fmla="*/ 0 h 29"/>
              <a:gd name="T28" fmla="*/ 8 w 29"/>
              <a:gd name="T29" fmla="*/ 0 h 29"/>
              <a:gd name="T30" fmla="*/ 7 w 29"/>
              <a:gd name="T31" fmla="*/ 3 h 29"/>
              <a:gd name="T32" fmla="*/ 0 w 29"/>
              <a:gd name="T33" fmla="*/ 3 h 29"/>
              <a:gd name="T34" fmla="*/ 0 w 29"/>
              <a:gd name="T35" fmla="*/ 6 h 29"/>
              <a:gd name="T36" fmla="*/ 5 w 29"/>
              <a:gd name="T37" fmla="*/ 6 h 29"/>
              <a:gd name="T38" fmla="*/ 1 w 29"/>
              <a:gd name="T39" fmla="*/ 12 h 29"/>
              <a:gd name="T40" fmla="*/ 1 w 29"/>
              <a:gd name="T41" fmla="*/ 14 h 29"/>
              <a:gd name="T42" fmla="*/ 1 w 29"/>
              <a:gd name="T43" fmla="*/ 17 h 29"/>
              <a:gd name="T44" fmla="*/ 13 w 29"/>
              <a:gd name="T45" fmla="*/ 17 h 29"/>
              <a:gd name="T46" fmla="*/ 13 w 29"/>
              <a:gd name="T47" fmla="*/ 21 h 29"/>
              <a:gd name="T48" fmla="*/ 0 w 29"/>
              <a:gd name="T49" fmla="*/ 21 h 29"/>
              <a:gd name="T50" fmla="*/ 0 w 29"/>
              <a:gd name="T51" fmla="*/ 24 h 29"/>
              <a:gd name="T52" fmla="*/ 13 w 29"/>
              <a:gd name="T53" fmla="*/ 24 h 29"/>
              <a:gd name="T54" fmla="*/ 13 w 29"/>
              <a:gd name="T55" fmla="*/ 29 h 29"/>
              <a:gd name="T56" fmla="*/ 18 w 29"/>
              <a:gd name="T57" fmla="*/ 29 h 29"/>
              <a:gd name="T58" fmla="*/ 18 w 29"/>
              <a:gd name="T59" fmla="*/ 24 h 29"/>
              <a:gd name="T60" fmla="*/ 29 w 29"/>
              <a:gd name="T61" fmla="*/ 24 h 29"/>
              <a:gd name="T62" fmla="*/ 29 w 29"/>
              <a:gd name="T63" fmla="*/ 21 h 29"/>
              <a:gd name="T64" fmla="*/ 18 w 29"/>
              <a:gd name="T65"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9" h="29">
                <a:moveTo>
                  <a:pt x="18" y="21"/>
                </a:moveTo>
                <a:cubicBezTo>
                  <a:pt x="18" y="17"/>
                  <a:pt x="18" y="17"/>
                  <a:pt x="18" y="17"/>
                </a:cubicBezTo>
                <a:cubicBezTo>
                  <a:pt x="28" y="17"/>
                  <a:pt x="28" y="17"/>
                  <a:pt x="28" y="17"/>
                </a:cubicBezTo>
                <a:cubicBezTo>
                  <a:pt x="28" y="13"/>
                  <a:pt x="28" y="13"/>
                  <a:pt x="28" y="13"/>
                </a:cubicBezTo>
                <a:cubicBezTo>
                  <a:pt x="18" y="13"/>
                  <a:pt x="18" y="13"/>
                  <a:pt x="18" y="13"/>
                </a:cubicBezTo>
                <a:cubicBezTo>
                  <a:pt x="18" y="9"/>
                  <a:pt x="18" y="9"/>
                  <a:pt x="18" y="9"/>
                </a:cubicBezTo>
                <a:cubicBezTo>
                  <a:pt x="13" y="9"/>
                  <a:pt x="13" y="9"/>
                  <a:pt x="13" y="9"/>
                </a:cubicBezTo>
                <a:cubicBezTo>
                  <a:pt x="13" y="13"/>
                  <a:pt x="13" y="13"/>
                  <a:pt x="13" y="13"/>
                </a:cubicBezTo>
                <a:cubicBezTo>
                  <a:pt x="6" y="13"/>
                  <a:pt x="6" y="13"/>
                  <a:pt x="6" y="13"/>
                </a:cubicBezTo>
                <a:cubicBezTo>
                  <a:pt x="10" y="6"/>
                  <a:pt x="10" y="6"/>
                  <a:pt x="10" y="6"/>
                </a:cubicBezTo>
                <a:cubicBezTo>
                  <a:pt x="29" y="6"/>
                  <a:pt x="29" y="6"/>
                  <a:pt x="29" y="6"/>
                </a:cubicBezTo>
                <a:cubicBezTo>
                  <a:pt x="29" y="3"/>
                  <a:pt x="29" y="3"/>
                  <a:pt x="29" y="3"/>
                </a:cubicBezTo>
                <a:cubicBezTo>
                  <a:pt x="12" y="3"/>
                  <a:pt x="12" y="3"/>
                  <a:pt x="12" y="3"/>
                </a:cubicBezTo>
                <a:cubicBezTo>
                  <a:pt x="14" y="0"/>
                  <a:pt x="14" y="0"/>
                  <a:pt x="14" y="0"/>
                </a:cubicBezTo>
                <a:cubicBezTo>
                  <a:pt x="8" y="0"/>
                  <a:pt x="8" y="0"/>
                  <a:pt x="8" y="0"/>
                </a:cubicBezTo>
                <a:cubicBezTo>
                  <a:pt x="7" y="3"/>
                  <a:pt x="7" y="3"/>
                  <a:pt x="7" y="3"/>
                </a:cubicBezTo>
                <a:cubicBezTo>
                  <a:pt x="0" y="3"/>
                  <a:pt x="0" y="3"/>
                  <a:pt x="0" y="3"/>
                </a:cubicBezTo>
                <a:cubicBezTo>
                  <a:pt x="0" y="6"/>
                  <a:pt x="0" y="6"/>
                  <a:pt x="0" y="6"/>
                </a:cubicBezTo>
                <a:cubicBezTo>
                  <a:pt x="5" y="6"/>
                  <a:pt x="5" y="6"/>
                  <a:pt x="5" y="6"/>
                </a:cubicBezTo>
                <a:cubicBezTo>
                  <a:pt x="1" y="12"/>
                  <a:pt x="1" y="12"/>
                  <a:pt x="1" y="12"/>
                </a:cubicBezTo>
                <a:cubicBezTo>
                  <a:pt x="1" y="13"/>
                  <a:pt x="1" y="13"/>
                  <a:pt x="1" y="14"/>
                </a:cubicBezTo>
                <a:cubicBezTo>
                  <a:pt x="1" y="17"/>
                  <a:pt x="1" y="17"/>
                  <a:pt x="1" y="17"/>
                </a:cubicBezTo>
                <a:cubicBezTo>
                  <a:pt x="13" y="17"/>
                  <a:pt x="13" y="17"/>
                  <a:pt x="13" y="17"/>
                </a:cubicBezTo>
                <a:cubicBezTo>
                  <a:pt x="13" y="21"/>
                  <a:pt x="13" y="21"/>
                  <a:pt x="13" y="21"/>
                </a:cubicBezTo>
                <a:cubicBezTo>
                  <a:pt x="0" y="21"/>
                  <a:pt x="0" y="21"/>
                  <a:pt x="0" y="21"/>
                </a:cubicBezTo>
                <a:cubicBezTo>
                  <a:pt x="0" y="24"/>
                  <a:pt x="0" y="24"/>
                  <a:pt x="0" y="24"/>
                </a:cubicBezTo>
                <a:cubicBezTo>
                  <a:pt x="13" y="24"/>
                  <a:pt x="13" y="24"/>
                  <a:pt x="13" y="24"/>
                </a:cubicBezTo>
                <a:cubicBezTo>
                  <a:pt x="13" y="29"/>
                  <a:pt x="13" y="29"/>
                  <a:pt x="13" y="29"/>
                </a:cubicBezTo>
                <a:cubicBezTo>
                  <a:pt x="18" y="29"/>
                  <a:pt x="18" y="29"/>
                  <a:pt x="18" y="29"/>
                </a:cubicBezTo>
                <a:cubicBezTo>
                  <a:pt x="18" y="24"/>
                  <a:pt x="18" y="24"/>
                  <a:pt x="18" y="24"/>
                </a:cubicBezTo>
                <a:cubicBezTo>
                  <a:pt x="29" y="24"/>
                  <a:pt x="29" y="24"/>
                  <a:pt x="29" y="24"/>
                </a:cubicBezTo>
                <a:cubicBezTo>
                  <a:pt x="29" y="21"/>
                  <a:pt x="29" y="21"/>
                  <a:pt x="29" y="21"/>
                </a:cubicBezTo>
                <a:lnTo>
                  <a:pt x="18" y="21"/>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hangingPunct="0">
              <a:buFontTx/>
              <a:buNone/>
            </a:pPr>
            <a:endParaRPr lang="zh-CN" altLang="en-US" sz="1600">
              <a:solidFill>
                <a:srgbClr val="FFFFFF"/>
              </a:solidFill>
              <a:ea typeface="黑体" panose="02010609060101010101" pitchFamily="49" charset="-122"/>
            </a:endParaRPr>
          </a:p>
        </p:txBody>
      </p:sp>
      <p:grpSp>
        <p:nvGrpSpPr>
          <p:cNvPr id="54" name="组合 53"/>
          <p:cNvGrpSpPr/>
          <p:nvPr/>
        </p:nvGrpSpPr>
        <p:grpSpPr>
          <a:xfrm>
            <a:off x="527052" y="1083271"/>
            <a:ext cx="4110580" cy="2193068"/>
            <a:chOff x="177499" y="1108932"/>
            <a:chExt cx="4110580" cy="2193068"/>
          </a:xfrm>
        </p:grpSpPr>
        <p:sp>
          <p:nvSpPr>
            <p:cNvPr id="55" name="矩形 54"/>
            <p:cNvSpPr/>
            <p:nvPr/>
          </p:nvSpPr>
          <p:spPr>
            <a:xfrm>
              <a:off x="404829" y="1624085"/>
              <a:ext cx="3883250" cy="1677915"/>
            </a:xfrm>
            <a:prstGeom prst="rect">
              <a:avLst/>
            </a:prstGeom>
            <a:ln w="3175">
              <a:solidFill>
                <a:schemeClr val="bg1">
                  <a:lumMod val="75000"/>
                </a:schemeClr>
              </a:solidFill>
              <a:prstDash val="lgDash"/>
            </a:ln>
          </p:spPr>
          <p:txBody>
            <a:bodyPr wrap="square">
              <a:noAutofit/>
            </a:bodyPr>
            <a:lstStyle/>
            <a:p>
              <a:pPr algn="just">
                <a:lnSpc>
                  <a:spcPts val="2500"/>
                </a:lnSpc>
              </a:pPr>
              <a:r>
                <a:rPr lang="zh-CN" altLang="en-US" sz="1600" b="1" dirty="0">
                  <a:latin typeface="黑体" panose="02010609060101010101" pitchFamily="49" charset="-122"/>
                  <a:ea typeface="黑体" panose="02010609060101010101" pitchFamily="49" charset="-122"/>
                </a:rPr>
                <a:t>基础</a:t>
              </a:r>
              <a:r>
                <a:rPr lang="en-US" altLang="zh-CN" sz="1600" b="1" dirty="0">
                  <a:latin typeface="黑体" panose="02010609060101010101" pitchFamily="49" charset="-122"/>
                  <a:ea typeface="黑体" panose="02010609060101010101" pitchFamily="49" charset="-122"/>
                </a:rPr>
                <a:t>——</a:t>
              </a:r>
              <a:r>
                <a:rPr lang="zh-CN" altLang="en-US" sz="1600" b="1" dirty="0">
                  <a:latin typeface="黑体" panose="02010609060101010101" pitchFamily="49" charset="-122"/>
                  <a:ea typeface="黑体" panose="02010609060101010101" pitchFamily="49" charset="-122"/>
                </a:rPr>
                <a:t>矿车整车集成技术；</a:t>
              </a:r>
              <a:endParaRPr lang="en-US" altLang="zh-CN" sz="1600" b="1" dirty="0">
                <a:latin typeface="黑体" panose="02010609060101010101" pitchFamily="49" charset="-122"/>
                <a:ea typeface="黑体" panose="02010609060101010101" pitchFamily="49" charset="-122"/>
              </a:endParaRPr>
            </a:p>
            <a:p>
              <a:pPr algn="just">
                <a:lnSpc>
                  <a:spcPts val="2500"/>
                </a:lnSpc>
              </a:pPr>
              <a:r>
                <a:rPr lang="zh-CN" altLang="en-US" sz="1600" b="1" dirty="0">
                  <a:latin typeface="黑体" panose="02010609060101010101" pitchFamily="49" charset="-122"/>
                  <a:ea typeface="黑体" panose="02010609060101010101" pitchFamily="49" charset="-122"/>
                </a:rPr>
                <a:t>经验</a:t>
              </a:r>
              <a:r>
                <a:rPr lang="en-US" altLang="zh-CN" sz="1600" b="1" dirty="0">
                  <a:latin typeface="黑体" panose="02010609060101010101" pitchFamily="49" charset="-122"/>
                  <a:ea typeface="黑体" panose="02010609060101010101" pitchFamily="49" charset="-122"/>
                </a:rPr>
                <a:t>——</a:t>
              </a:r>
              <a:r>
                <a:rPr lang="zh-CN" altLang="en-US" sz="1600" b="1" dirty="0">
                  <a:latin typeface="黑体" panose="02010609060101010101" pitchFamily="49" charset="-122"/>
                  <a:ea typeface="黑体" panose="02010609060101010101" pitchFamily="49" charset="-122"/>
                </a:rPr>
                <a:t>中车研发平台、共享技术、</a:t>
              </a:r>
              <a:r>
                <a:rPr lang="zh-CN" altLang="en-US" sz="1600" b="1" dirty="0" smtClean="0">
                  <a:latin typeface="黑体" panose="02010609060101010101" pitchFamily="49" charset="-122"/>
                  <a:ea typeface="黑体" panose="02010609060101010101" pitchFamily="49" charset="-122"/>
                </a:rPr>
                <a:t>协同</a:t>
              </a:r>
              <a:endParaRPr lang="en-US" altLang="zh-CN" sz="1600" b="1" dirty="0" smtClean="0">
                <a:latin typeface="黑体" panose="02010609060101010101" pitchFamily="49" charset="-122"/>
                <a:ea typeface="黑体" panose="02010609060101010101" pitchFamily="49" charset="-122"/>
              </a:endParaRPr>
            </a:p>
            <a:p>
              <a:pPr algn="just">
                <a:lnSpc>
                  <a:spcPts val="2500"/>
                </a:lnSpc>
              </a:pPr>
              <a:r>
                <a:rPr lang="en-US" altLang="zh-CN" sz="1600" b="1" dirty="0">
                  <a:latin typeface="黑体" panose="02010609060101010101" pitchFamily="49" charset="-122"/>
                  <a:ea typeface="黑体" panose="02010609060101010101" pitchFamily="49" charset="-122"/>
                </a:rPr>
                <a:t> </a:t>
              </a:r>
              <a:r>
                <a:rPr lang="en-US" altLang="zh-CN" sz="1600" b="1" dirty="0" smtClean="0">
                  <a:latin typeface="黑体" panose="02010609060101010101" pitchFamily="49" charset="-122"/>
                  <a:ea typeface="黑体" panose="02010609060101010101" pitchFamily="49" charset="-122"/>
                </a:rPr>
                <a:t>       </a:t>
              </a:r>
              <a:r>
                <a:rPr lang="zh-CN" altLang="en-US" sz="1600" b="1" dirty="0" smtClean="0">
                  <a:latin typeface="黑体" panose="02010609060101010101" pitchFamily="49" charset="-122"/>
                  <a:ea typeface="黑体" panose="02010609060101010101" pitchFamily="49" charset="-122"/>
                </a:rPr>
                <a:t>设计</a:t>
              </a:r>
              <a:r>
                <a:rPr lang="zh-CN" altLang="en-US" sz="1600" b="1" dirty="0">
                  <a:latin typeface="黑体" panose="02010609060101010101" pitchFamily="49" charset="-122"/>
                  <a:ea typeface="黑体" panose="02010609060101010101" pitchFamily="49" charset="-122"/>
                </a:rPr>
                <a:t>及产品一体化验证手段；</a:t>
              </a:r>
              <a:endParaRPr lang="en-US" altLang="zh-CN" sz="1600" b="1" dirty="0">
                <a:latin typeface="黑体" panose="02010609060101010101" pitchFamily="49" charset="-122"/>
                <a:ea typeface="黑体" panose="02010609060101010101" pitchFamily="49" charset="-122"/>
              </a:endParaRPr>
            </a:p>
            <a:p>
              <a:pPr algn="just">
                <a:lnSpc>
                  <a:spcPts val="2500"/>
                </a:lnSpc>
              </a:pPr>
              <a:r>
                <a:rPr lang="zh-CN" altLang="en-US" sz="1600" b="1" dirty="0">
                  <a:latin typeface="黑体" panose="02010609060101010101" pitchFamily="49" charset="-122"/>
                  <a:ea typeface="黑体" panose="02010609060101010101" pitchFamily="49" charset="-122"/>
                </a:rPr>
                <a:t>实力</a:t>
              </a:r>
              <a:r>
                <a:rPr lang="en-US" altLang="zh-CN" sz="1600" b="1" dirty="0" smtClean="0">
                  <a:latin typeface="黑体" panose="02010609060101010101" pitchFamily="49" charset="-122"/>
                  <a:ea typeface="黑体" panose="02010609060101010101" pitchFamily="49" charset="-122"/>
                </a:rPr>
                <a:t>——</a:t>
              </a:r>
              <a:r>
                <a:rPr lang="zh-CN" altLang="en-US" sz="1600" b="1" dirty="0" smtClean="0">
                  <a:latin typeface="黑体" panose="02010609060101010101" pitchFamily="49" charset="-122"/>
                  <a:ea typeface="黑体" panose="02010609060101010101" pitchFamily="49" charset="-122"/>
                </a:rPr>
                <a:t>轨道装备技术移植</a:t>
              </a:r>
              <a:r>
                <a:rPr lang="zh-CN" altLang="en-US" sz="1600" b="1" dirty="0">
                  <a:latin typeface="黑体" panose="02010609060101010101" pitchFamily="49" charset="-122"/>
                  <a:ea typeface="黑体" panose="02010609060101010101" pitchFamily="49" charset="-122"/>
                </a:rPr>
                <a:t>，保障整车</a:t>
              </a:r>
              <a:r>
                <a:rPr lang="zh-CN" altLang="en-US" sz="1600" b="1" dirty="0" smtClean="0">
                  <a:latin typeface="黑体" panose="02010609060101010101" pitchFamily="49" charset="-122"/>
                  <a:ea typeface="黑体" panose="02010609060101010101" pitchFamily="49" charset="-122"/>
                </a:rPr>
                <a:t>的</a:t>
              </a:r>
              <a:endParaRPr lang="en-US" altLang="zh-CN" sz="1600" b="1" dirty="0" smtClean="0">
                <a:latin typeface="黑体" panose="02010609060101010101" pitchFamily="49" charset="-122"/>
                <a:ea typeface="黑体" panose="02010609060101010101" pitchFamily="49" charset="-122"/>
              </a:endParaRPr>
            </a:p>
            <a:p>
              <a:pPr algn="just">
                <a:lnSpc>
                  <a:spcPts val="2500"/>
                </a:lnSpc>
              </a:pPr>
              <a:r>
                <a:rPr lang="en-US" altLang="zh-CN" sz="1600" b="1" dirty="0">
                  <a:latin typeface="黑体" panose="02010609060101010101" pitchFamily="49" charset="-122"/>
                  <a:ea typeface="黑体" panose="02010609060101010101" pitchFamily="49" charset="-122"/>
                </a:rPr>
                <a:t> </a:t>
              </a:r>
              <a:r>
                <a:rPr lang="en-US" altLang="zh-CN" sz="1600" b="1" dirty="0" smtClean="0">
                  <a:latin typeface="黑体" panose="02010609060101010101" pitchFamily="49" charset="-122"/>
                  <a:ea typeface="黑体" panose="02010609060101010101" pitchFamily="49" charset="-122"/>
                </a:rPr>
                <a:t>       </a:t>
              </a:r>
              <a:r>
                <a:rPr lang="zh-CN" altLang="en-US" sz="1600" b="1" dirty="0" smtClean="0">
                  <a:latin typeface="黑体" panose="02010609060101010101" pitchFamily="49" charset="-122"/>
                  <a:ea typeface="黑体" panose="02010609060101010101" pitchFamily="49" charset="-122"/>
                </a:rPr>
                <a:t>先进性</a:t>
              </a:r>
              <a:r>
                <a:rPr lang="zh-CN" altLang="en-US" sz="1600" b="1" dirty="0">
                  <a:latin typeface="黑体" panose="02010609060101010101" pitchFamily="49" charset="-122"/>
                  <a:ea typeface="黑体" panose="02010609060101010101" pitchFamily="49" charset="-122"/>
                </a:rPr>
                <a:t>、可靠性。</a:t>
              </a:r>
              <a:endParaRPr lang="zh-CN" altLang="en-US" sz="1600" b="1" dirty="0">
                <a:latin typeface="黑体" panose="02010609060101010101" pitchFamily="49" charset="-122"/>
                <a:ea typeface="黑体" panose="02010609060101010101" pitchFamily="49" charset="-122"/>
              </a:endParaRPr>
            </a:p>
          </p:txBody>
        </p:sp>
        <p:sp>
          <p:nvSpPr>
            <p:cNvPr id="58" name="矩形 57"/>
            <p:cNvSpPr/>
            <p:nvPr/>
          </p:nvSpPr>
          <p:spPr>
            <a:xfrm>
              <a:off x="177499" y="1108932"/>
              <a:ext cx="1675855" cy="506912"/>
            </a:xfrm>
            <a:prstGeom prst="rect">
              <a:avLst/>
            </a:prstGeom>
            <a:ln w="3175">
              <a:noFill/>
            </a:ln>
          </p:spPr>
          <p:txBody>
            <a:bodyPr wrap="square">
              <a:noAutofit/>
            </a:bodyPr>
            <a:lstStyle/>
            <a:p>
              <a:pPr algn="ctr">
                <a:lnSpc>
                  <a:spcPct val="150000"/>
                </a:lnSpc>
              </a:pPr>
              <a:r>
                <a:rPr lang="zh-CN" altLang="en-US" sz="2000" b="1" dirty="0">
                  <a:solidFill>
                    <a:srgbClr val="C00000"/>
                  </a:solidFill>
                  <a:latin typeface="黑体" panose="02010609060101010101" pitchFamily="49" charset="-122"/>
                  <a:ea typeface="黑体" panose="02010609060101010101" pitchFamily="49" charset="-122"/>
                </a:rPr>
                <a:t>高效研发</a:t>
              </a:r>
              <a:endParaRPr lang="en-US" altLang="zh-CN" sz="2000" b="1" dirty="0">
                <a:solidFill>
                  <a:srgbClr val="C00000"/>
                </a:solidFill>
                <a:latin typeface="黑体" panose="02010609060101010101" pitchFamily="49" charset="-122"/>
                <a:ea typeface="黑体" panose="02010609060101010101" pitchFamily="49" charset="-122"/>
              </a:endParaRPr>
            </a:p>
          </p:txBody>
        </p:sp>
      </p:grpSp>
      <p:grpSp>
        <p:nvGrpSpPr>
          <p:cNvPr id="59" name="组合 58"/>
          <p:cNvGrpSpPr/>
          <p:nvPr/>
        </p:nvGrpSpPr>
        <p:grpSpPr>
          <a:xfrm>
            <a:off x="7370364" y="1091824"/>
            <a:ext cx="4062285" cy="2124583"/>
            <a:chOff x="225794" y="1114258"/>
            <a:chExt cx="4062285" cy="2124583"/>
          </a:xfrm>
        </p:grpSpPr>
        <p:sp>
          <p:nvSpPr>
            <p:cNvPr id="60" name="矩形 59"/>
            <p:cNvSpPr/>
            <p:nvPr/>
          </p:nvSpPr>
          <p:spPr>
            <a:xfrm>
              <a:off x="404829" y="1624085"/>
              <a:ext cx="3883250" cy="1614756"/>
            </a:xfrm>
            <a:prstGeom prst="rect">
              <a:avLst/>
            </a:prstGeom>
            <a:ln w="3175">
              <a:solidFill>
                <a:schemeClr val="bg1">
                  <a:lumMod val="75000"/>
                </a:schemeClr>
              </a:solidFill>
              <a:prstDash val="lgDash"/>
            </a:ln>
          </p:spPr>
          <p:txBody>
            <a:bodyPr wrap="square">
              <a:noAutofit/>
            </a:bodyPr>
            <a:lstStyle/>
            <a:p>
              <a:pPr algn="just">
                <a:lnSpc>
                  <a:spcPct val="150000"/>
                </a:lnSpc>
              </a:pPr>
              <a:r>
                <a:rPr lang="zh-CN" altLang="en-US" sz="1600" b="1" dirty="0">
                  <a:latin typeface="黑体" panose="02010609060101010101" pitchFamily="49" charset="-122"/>
                  <a:ea typeface="黑体" panose="02010609060101010101" pitchFamily="49" charset="-122"/>
                </a:rPr>
                <a:t>高度配套</a:t>
              </a:r>
              <a:r>
                <a:rPr lang="en-US" altLang="zh-CN" sz="1600" b="1" dirty="0">
                  <a:latin typeface="黑体" panose="02010609060101010101" pitchFamily="49" charset="-122"/>
                  <a:ea typeface="黑体" panose="02010609060101010101" pitchFamily="49" charset="-122"/>
                </a:rPr>
                <a:t>——</a:t>
              </a:r>
              <a:r>
                <a:rPr lang="zh-CN" altLang="en-US" sz="1600" b="1" dirty="0">
                  <a:latin typeface="黑体" panose="02010609060101010101" pitchFamily="49" charset="-122"/>
                  <a:ea typeface="黑体" panose="02010609060101010101" pitchFamily="49" charset="-122"/>
                </a:rPr>
                <a:t>中车体系内部集成；</a:t>
              </a:r>
              <a:endParaRPr lang="en-US" altLang="zh-CN" sz="1600" b="1" dirty="0">
                <a:latin typeface="黑体" panose="02010609060101010101" pitchFamily="49" charset="-122"/>
                <a:ea typeface="黑体" panose="02010609060101010101" pitchFamily="49" charset="-122"/>
              </a:endParaRPr>
            </a:p>
            <a:p>
              <a:pPr algn="just">
                <a:lnSpc>
                  <a:spcPct val="150000"/>
                </a:lnSpc>
              </a:pPr>
              <a:r>
                <a:rPr lang="zh-CN" altLang="en-US" sz="1600" b="1" dirty="0">
                  <a:latin typeface="黑体" panose="02010609060101010101" pitchFamily="49" charset="-122"/>
                  <a:ea typeface="黑体" panose="02010609060101010101" pitchFamily="49" charset="-122"/>
                </a:rPr>
                <a:t>充分利用</a:t>
              </a:r>
              <a:r>
                <a:rPr lang="en-US" altLang="zh-CN" sz="1600" b="1" dirty="0">
                  <a:latin typeface="黑体" panose="02010609060101010101" pitchFamily="49" charset="-122"/>
                  <a:ea typeface="黑体" panose="02010609060101010101" pitchFamily="49" charset="-122"/>
                </a:rPr>
                <a:t>——</a:t>
              </a:r>
              <a:r>
                <a:rPr lang="zh-CN" altLang="en-US" sz="1600" b="1" dirty="0">
                  <a:latin typeface="黑体" panose="02010609060101010101" pitchFamily="49" charset="-122"/>
                  <a:ea typeface="黑体" panose="02010609060101010101" pitchFamily="49" charset="-122"/>
                </a:rPr>
                <a:t>轨道交通既有资源；</a:t>
              </a:r>
              <a:endParaRPr lang="en-US" altLang="zh-CN" sz="1600" b="1" dirty="0">
                <a:latin typeface="黑体" panose="02010609060101010101" pitchFamily="49" charset="-122"/>
                <a:ea typeface="黑体" panose="02010609060101010101" pitchFamily="49" charset="-122"/>
              </a:endParaRPr>
            </a:p>
            <a:p>
              <a:pPr algn="just">
                <a:lnSpc>
                  <a:spcPct val="150000"/>
                </a:lnSpc>
              </a:pPr>
              <a:r>
                <a:rPr lang="zh-CN" altLang="en-US" sz="1600" b="1" dirty="0">
                  <a:latin typeface="黑体" panose="02010609060101010101" pitchFamily="49" charset="-122"/>
                  <a:ea typeface="黑体" panose="02010609060101010101" pitchFamily="49" charset="-122"/>
                </a:rPr>
                <a:t>最优控制</a:t>
              </a:r>
              <a:r>
                <a:rPr lang="en-US" altLang="zh-CN" sz="1600" b="1" dirty="0">
                  <a:latin typeface="黑体" panose="02010609060101010101" pitchFamily="49" charset="-122"/>
                  <a:ea typeface="黑体" panose="02010609060101010101" pitchFamily="49" charset="-122"/>
                </a:rPr>
                <a:t>——</a:t>
              </a:r>
              <a:r>
                <a:rPr lang="zh-CN" altLang="en-US" sz="1600" b="1" dirty="0">
                  <a:latin typeface="黑体" panose="02010609060101010101" pitchFamily="49" charset="-122"/>
                  <a:ea typeface="黑体" panose="02010609060101010101" pitchFamily="49" charset="-122"/>
                </a:rPr>
                <a:t>整车、核心零部件成本；</a:t>
              </a:r>
              <a:endParaRPr lang="en-US" altLang="zh-CN" sz="1600" b="1" dirty="0">
                <a:latin typeface="黑体" panose="02010609060101010101" pitchFamily="49" charset="-122"/>
                <a:ea typeface="黑体" panose="02010609060101010101" pitchFamily="49" charset="-122"/>
              </a:endParaRPr>
            </a:p>
            <a:p>
              <a:pPr algn="just">
                <a:lnSpc>
                  <a:spcPct val="150000"/>
                </a:lnSpc>
              </a:pPr>
              <a:r>
                <a:rPr lang="zh-CN" altLang="en-US" sz="1600" b="1" dirty="0">
                  <a:latin typeface="黑体" panose="02010609060101010101" pitchFamily="49" charset="-122"/>
                  <a:ea typeface="黑体" panose="02010609060101010101" pitchFamily="49" charset="-122"/>
                </a:rPr>
                <a:t>价格竞争</a:t>
              </a:r>
              <a:r>
                <a:rPr lang="en-US" altLang="zh-CN" sz="1600" b="1" dirty="0">
                  <a:latin typeface="黑体" panose="02010609060101010101" pitchFamily="49" charset="-122"/>
                  <a:ea typeface="黑体" panose="02010609060101010101" pitchFamily="49" charset="-122"/>
                </a:rPr>
                <a:t>——</a:t>
              </a:r>
              <a:r>
                <a:rPr lang="zh-CN" altLang="en-US" sz="1600" b="1" dirty="0">
                  <a:latin typeface="黑体" panose="02010609060101010101" pitchFamily="49" charset="-122"/>
                  <a:ea typeface="黑体" panose="02010609060101010101" pitchFamily="49" charset="-122"/>
                </a:rPr>
                <a:t>相对合理，优势明显。</a:t>
              </a:r>
              <a:endParaRPr lang="zh-CN" altLang="en-US" sz="1600" b="1" dirty="0">
                <a:latin typeface="黑体" panose="02010609060101010101" pitchFamily="49" charset="-122"/>
                <a:ea typeface="黑体" panose="02010609060101010101" pitchFamily="49" charset="-122"/>
              </a:endParaRPr>
            </a:p>
          </p:txBody>
        </p:sp>
        <p:sp>
          <p:nvSpPr>
            <p:cNvPr id="63" name="矩形 62"/>
            <p:cNvSpPr/>
            <p:nvPr/>
          </p:nvSpPr>
          <p:spPr>
            <a:xfrm>
              <a:off x="225794" y="1114258"/>
              <a:ext cx="1675855" cy="506912"/>
            </a:xfrm>
            <a:prstGeom prst="rect">
              <a:avLst/>
            </a:prstGeom>
            <a:ln w="3175">
              <a:noFill/>
            </a:ln>
          </p:spPr>
          <p:txBody>
            <a:bodyPr wrap="square">
              <a:noAutofit/>
            </a:bodyPr>
            <a:lstStyle/>
            <a:p>
              <a:pPr algn="ctr">
                <a:lnSpc>
                  <a:spcPct val="150000"/>
                </a:lnSpc>
              </a:pPr>
              <a:r>
                <a:rPr lang="zh-CN" altLang="en-US" sz="2000" b="1" dirty="0">
                  <a:solidFill>
                    <a:srgbClr val="C00000"/>
                  </a:solidFill>
                  <a:latin typeface="黑体" panose="02010609060101010101" pitchFamily="49" charset="-122"/>
                  <a:ea typeface="黑体" panose="02010609060101010101" pitchFamily="49" charset="-122"/>
                </a:rPr>
                <a:t>成本可控</a:t>
              </a:r>
              <a:endParaRPr lang="en-US" altLang="zh-CN" sz="2000" b="1" dirty="0">
                <a:solidFill>
                  <a:srgbClr val="C00000"/>
                </a:solidFill>
                <a:latin typeface="黑体" panose="02010609060101010101" pitchFamily="49" charset="-122"/>
                <a:ea typeface="黑体" panose="02010609060101010101" pitchFamily="49" charset="-122"/>
              </a:endParaRPr>
            </a:p>
          </p:txBody>
        </p:sp>
      </p:grpSp>
      <p:grpSp>
        <p:nvGrpSpPr>
          <p:cNvPr id="64" name="组合 63"/>
          <p:cNvGrpSpPr/>
          <p:nvPr/>
        </p:nvGrpSpPr>
        <p:grpSpPr>
          <a:xfrm>
            <a:off x="7549399" y="3750783"/>
            <a:ext cx="3894606" cy="2085049"/>
            <a:chOff x="393473" y="1124333"/>
            <a:chExt cx="3894606" cy="2085049"/>
          </a:xfrm>
        </p:grpSpPr>
        <p:sp>
          <p:nvSpPr>
            <p:cNvPr id="65" name="矩形 64"/>
            <p:cNvSpPr/>
            <p:nvPr/>
          </p:nvSpPr>
          <p:spPr>
            <a:xfrm>
              <a:off x="404829" y="1624085"/>
              <a:ext cx="3883250" cy="1585297"/>
            </a:xfrm>
            <a:prstGeom prst="rect">
              <a:avLst/>
            </a:prstGeom>
            <a:ln w="3175">
              <a:solidFill>
                <a:schemeClr val="bg1">
                  <a:lumMod val="75000"/>
                </a:schemeClr>
              </a:solidFill>
              <a:prstDash val="lgDash"/>
            </a:ln>
          </p:spPr>
          <p:txBody>
            <a:bodyPr wrap="square">
              <a:noAutofit/>
            </a:bodyPr>
            <a:lstStyle/>
            <a:p>
              <a:pPr algn="just">
                <a:lnSpc>
                  <a:spcPct val="150000"/>
                </a:lnSpc>
              </a:pPr>
              <a:r>
                <a:rPr lang="zh-CN" altLang="en-US" sz="1600" b="1" dirty="0">
                  <a:latin typeface="黑体" panose="02010609060101010101" pitchFamily="49" charset="-122"/>
                  <a:ea typeface="黑体" panose="02010609060101010101" pitchFamily="49" charset="-122"/>
                </a:rPr>
                <a:t>服务保障</a:t>
              </a:r>
              <a:r>
                <a:rPr lang="en-US" altLang="zh-CN" sz="1600" b="1" dirty="0">
                  <a:latin typeface="黑体" panose="02010609060101010101" pitchFamily="49" charset="-122"/>
                  <a:ea typeface="黑体" panose="02010609060101010101" pitchFamily="49" charset="-122"/>
                </a:rPr>
                <a:t>——</a:t>
              </a:r>
              <a:r>
                <a:rPr lang="zh-CN" altLang="en-US" sz="1600" b="1" dirty="0">
                  <a:latin typeface="黑体" panose="02010609060101010101" pitchFamily="49" charset="-122"/>
                  <a:ea typeface="黑体" panose="02010609060101010101" pitchFamily="49" charset="-122"/>
                </a:rPr>
                <a:t>中车一体化客户服务体系；</a:t>
              </a:r>
              <a:endParaRPr lang="en-US" altLang="zh-CN" sz="1600" b="1" dirty="0">
                <a:latin typeface="黑体" panose="02010609060101010101" pitchFamily="49" charset="-122"/>
                <a:ea typeface="黑体" panose="02010609060101010101" pitchFamily="49" charset="-122"/>
              </a:endParaRPr>
            </a:p>
            <a:p>
              <a:pPr algn="just">
                <a:lnSpc>
                  <a:spcPct val="150000"/>
                </a:lnSpc>
              </a:pPr>
              <a:r>
                <a:rPr lang="zh-CN" altLang="en-US" sz="1600" b="1" dirty="0">
                  <a:latin typeface="黑体" panose="02010609060101010101" pitchFamily="49" charset="-122"/>
                  <a:ea typeface="黑体" panose="02010609060101010101" pitchFamily="49" charset="-122"/>
                </a:rPr>
                <a:t>服务模式</a:t>
              </a:r>
              <a:r>
                <a:rPr lang="en-US" altLang="zh-CN" sz="1600" b="1" dirty="0">
                  <a:latin typeface="黑体" panose="02010609060101010101" pitchFamily="49" charset="-122"/>
                  <a:ea typeface="黑体" panose="02010609060101010101" pitchFamily="49" charset="-122"/>
                </a:rPr>
                <a:t>——</a:t>
              </a:r>
              <a:r>
                <a:rPr lang="zh-CN" altLang="en-US" sz="1600" b="1" dirty="0">
                  <a:latin typeface="黑体" panose="02010609060101010101" pitchFamily="49" charset="-122"/>
                  <a:ea typeface="黑体" panose="02010609060101010101" pitchFamily="49" charset="-122"/>
                </a:rPr>
                <a:t>提供全方位管家式服务；</a:t>
              </a:r>
              <a:endParaRPr lang="en-US" altLang="zh-CN" sz="1600" b="1" dirty="0">
                <a:latin typeface="黑体" panose="02010609060101010101" pitchFamily="49" charset="-122"/>
                <a:ea typeface="黑体" panose="02010609060101010101" pitchFamily="49" charset="-122"/>
              </a:endParaRPr>
            </a:p>
            <a:p>
              <a:pPr algn="just">
                <a:lnSpc>
                  <a:spcPct val="150000"/>
                </a:lnSpc>
              </a:pPr>
              <a:r>
                <a:rPr lang="zh-CN" altLang="en-US" sz="1600" b="1" dirty="0">
                  <a:latin typeface="黑体" panose="02010609060101010101" pitchFamily="49" charset="-122"/>
                  <a:ea typeface="黑体" panose="02010609060101010101" pitchFamily="49" charset="-122"/>
                </a:rPr>
                <a:t>服务理念</a:t>
              </a:r>
              <a:r>
                <a:rPr lang="en-US" altLang="zh-CN" sz="1600" b="1" dirty="0">
                  <a:latin typeface="黑体" panose="02010609060101010101" pitchFamily="49" charset="-122"/>
                  <a:ea typeface="黑体" panose="02010609060101010101" pitchFamily="49" charset="-122"/>
                </a:rPr>
                <a:t>——</a:t>
              </a:r>
              <a:r>
                <a:rPr lang="zh-CN" altLang="en-US" sz="1600" b="1" dirty="0">
                  <a:latin typeface="黑体" panose="02010609060101010101" pitchFamily="49" charset="-122"/>
                  <a:ea typeface="黑体" panose="02010609060101010101" pitchFamily="49" charset="-122"/>
                </a:rPr>
                <a:t>全寿命周期成本预测和控制；</a:t>
              </a:r>
              <a:endParaRPr lang="en-US" altLang="zh-CN" sz="1600" b="1" dirty="0">
                <a:latin typeface="黑体" panose="02010609060101010101" pitchFamily="49" charset="-122"/>
                <a:ea typeface="黑体" panose="02010609060101010101" pitchFamily="49" charset="-122"/>
              </a:endParaRPr>
            </a:p>
            <a:p>
              <a:pPr algn="just">
                <a:lnSpc>
                  <a:spcPct val="150000"/>
                </a:lnSpc>
              </a:pPr>
              <a:r>
                <a:rPr lang="zh-CN" altLang="en-US" sz="1600" b="1" dirty="0">
                  <a:latin typeface="黑体" panose="02010609060101010101" pitchFamily="49" charset="-122"/>
                  <a:ea typeface="黑体" panose="02010609060101010101" pitchFamily="49" charset="-122"/>
                </a:rPr>
                <a:t>服务目标</a:t>
              </a:r>
              <a:r>
                <a:rPr lang="en-US" altLang="zh-CN" sz="1600" b="1" dirty="0">
                  <a:latin typeface="黑体" panose="02010609060101010101" pitchFamily="49" charset="-122"/>
                  <a:ea typeface="黑体" panose="02010609060101010101" pitchFamily="49" charset="-122"/>
                </a:rPr>
                <a:t>——</a:t>
              </a:r>
              <a:r>
                <a:rPr lang="zh-CN" altLang="en-US" sz="1600" b="1" dirty="0">
                  <a:latin typeface="黑体" panose="02010609060101010101" pitchFamily="49" charset="-122"/>
                  <a:ea typeface="黑体" panose="02010609060101010101" pitchFamily="49" charset="-122"/>
                </a:rPr>
                <a:t>提供最优运营服务方案。</a:t>
              </a:r>
              <a:endParaRPr lang="zh-CN" altLang="en-US" sz="1600" b="1" dirty="0">
                <a:latin typeface="黑体" panose="02010609060101010101" pitchFamily="49" charset="-122"/>
                <a:ea typeface="黑体" panose="02010609060101010101" pitchFamily="49" charset="-122"/>
              </a:endParaRPr>
            </a:p>
          </p:txBody>
        </p:sp>
        <p:sp>
          <p:nvSpPr>
            <p:cNvPr id="68" name="矩形 67"/>
            <p:cNvSpPr/>
            <p:nvPr/>
          </p:nvSpPr>
          <p:spPr>
            <a:xfrm>
              <a:off x="393473" y="1124333"/>
              <a:ext cx="1675855" cy="506912"/>
            </a:xfrm>
            <a:prstGeom prst="rect">
              <a:avLst/>
            </a:prstGeom>
            <a:ln w="3175">
              <a:noFill/>
            </a:ln>
          </p:spPr>
          <p:txBody>
            <a:bodyPr wrap="square">
              <a:noAutofit/>
            </a:bodyPr>
            <a:lstStyle/>
            <a:p>
              <a:pPr algn="ctr">
                <a:lnSpc>
                  <a:spcPct val="150000"/>
                </a:lnSpc>
              </a:pPr>
              <a:r>
                <a:rPr lang="zh-CN" altLang="en-US" sz="2000" b="1" dirty="0">
                  <a:solidFill>
                    <a:srgbClr val="C00000"/>
                  </a:solidFill>
                  <a:latin typeface="黑体" panose="02010609060101010101" pitchFamily="49" charset="-122"/>
                  <a:ea typeface="黑体" panose="02010609060101010101" pitchFamily="49" charset="-122"/>
                </a:rPr>
                <a:t>一体化服务</a:t>
              </a:r>
              <a:endParaRPr lang="en-US" altLang="zh-CN" sz="2000" b="1" dirty="0">
                <a:solidFill>
                  <a:srgbClr val="C00000"/>
                </a:solidFill>
                <a:latin typeface="黑体" panose="02010609060101010101" pitchFamily="49" charset="-122"/>
                <a:ea typeface="黑体" panose="02010609060101010101" pitchFamily="49" charset="-122"/>
              </a:endParaRPr>
            </a:p>
          </p:txBody>
        </p:sp>
      </p:grpSp>
      <p:grpSp>
        <p:nvGrpSpPr>
          <p:cNvPr id="69" name="组合 68"/>
          <p:cNvGrpSpPr/>
          <p:nvPr/>
        </p:nvGrpSpPr>
        <p:grpSpPr>
          <a:xfrm>
            <a:off x="527052" y="3766905"/>
            <a:ext cx="4131746" cy="2090876"/>
            <a:chOff x="156333" y="1118506"/>
            <a:chExt cx="4131746" cy="2090876"/>
          </a:xfrm>
        </p:grpSpPr>
        <p:sp>
          <p:nvSpPr>
            <p:cNvPr id="70" name="矩形 69"/>
            <p:cNvSpPr/>
            <p:nvPr/>
          </p:nvSpPr>
          <p:spPr>
            <a:xfrm>
              <a:off x="404829" y="1624085"/>
              <a:ext cx="3883250" cy="1585297"/>
            </a:xfrm>
            <a:prstGeom prst="rect">
              <a:avLst/>
            </a:prstGeom>
            <a:ln w="3175">
              <a:solidFill>
                <a:schemeClr val="bg1">
                  <a:lumMod val="75000"/>
                </a:schemeClr>
              </a:solidFill>
              <a:prstDash val="lgDash"/>
            </a:ln>
          </p:spPr>
          <p:txBody>
            <a:bodyPr wrap="square">
              <a:noAutofit/>
            </a:bodyPr>
            <a:lstStyle/>
            <a:p>
              <a:pPr algn="just">
                <a:lnSpc>
                  <a:spcPct val="150000"/>
                </a:lnSpc>
              </a:pPr>
              <a:r>
                <a:rPr lang="zh-CN" altLang="en-US" sz="1600" b="1" dirty="0">
                  <a:latin typeface="黑体" panose="02010609060101010101" pitchFamily="49" charset="-122"/>
                  <a:ea typeface="黑体" panose="02010609060101010101" pitchFamily="49" charset="-122"/>
                </a:rPr>
                <a:t>柔性生产</a:t>
              </a:r>
              <a:r>
                <a:rPr lang="en-US" altLang="zh-CN" sz="1600" b="1" dirty="0">
                  <a:latin typeface="黑体" panose="02010609060101010101" pitchFamily="49" charset="-122"/>
                  <a:ea typeface="黑体" panose="02010609060101010101" pitchFamily="49" charset="-122"/>
                </a:rPr>
                <a:t>——</a:t>
              </a:r>
              <a:r>
                <a:rPr lang="zh-CN" altLang="en-US" sz="1600" b="1" dirty="0">
                  <a:latin typeface="黑体" panose="02010609060101010101" pitchFamily="49" charset="-122"/>
                  <a:ea typeface="黑体" panose="02010609060101010101" pitchFamily="49" charset="-122"/>
                </a:rPr>
                <a:t>矿车与轨道装备共线生产；</a:t>
              </a:r>
              <a:endParaRPr lang="en-US" altLang="zh-CN" sz="1600" b="1" dirty="0">
                <a:latin typeface="黑体" panose="02010609060101010101" pitchFamily="49" charset="-122"/>
                <a:ea typeface="黑体" panose="02010609060101010101" pitchFamily="49" charset="-122"/>
              </a:endParaRPr>
            </a:p>
            <a:p>
              <a:pPr algn="just">
                <a:lnSpc>
                  <a:spcPct val="150000"/>
                </a:lnSpc>
              </a:pPr>
              <a:r>
                <a:rPr lang="zh-CN" altLang="en-US" sz="1600" b="1" dirty="0">
                  <a:latin typeface="黑体" panose="02010609060101010101" pitchFamily="49" charset="-122"/>
                  <a:ea typeface="黑体" panose="02010609060101010101" pitchFamily="49" charset="-122"/>
                </a:rPr>
                <a:t>产业配套</a:t>
              </a:r>
              <a:r>
                <a:rPr lang="en-US" altLang="zh-CN" sz="1600" b="1" dirty="0">
                  <a:latin typeface="黑体" panose="02010609060101010101" pitchFamily="49" charset="-122"/>
                  <a:ea typeface="黑体" panose="02010609060101010101" pitchFamily="49" charset="-122"/>
                </a:rPr>
                <a:t>——</a:t>
              </a:r>
              <a:r>
                <a:rPr lang="zh-CN" altLang="en-US" sz="1600" b="1" dirty="0">
                  <a:latin typeface="黑体" panose="02010609060101010101" pitchFamily="49" charset="-122"/>
                  <a:ea typeface="黑体" panose="02010609060101010101" pitchFamily="49" charset="-122"/>
                </a:rPr>
                <a:t>中车内部完整的配套产业链；</a:t>
              </a:r>
              <a:endParaRPr lang="en-US" altLang="zh-CN" sz="1600" b="1" dirty="0">
                <a:latin typeface="黑体" panose="02010609060101010101" pitchFamily="49" charset="-122"/>
                <a:ea typeface="黑体" panose="02010609060101010101" pitchFamily="49" charset="-122"/>
              </a:endParaRPr>
            </a:p>
            <a:p>
              <a:pPr algn="just">
                <a:lnSpc>
                  <a:spcPct val="150000"/>
                </a:lnSpc>
              </a:pPr>
              <a:r>
                <a:rPr lang="zh-CN" altLang="en-US" sz="1600" b="1" dirty="0">
                  <a:latin typeface="黑体" panose="02010609060101010101" pitchFamily="49" charset="-122"/>
                  <a:ea typeface="黑体" panose="02010609060101010101" pitchFamily="49" charset="-122"/>
                </a:rPr>
                <a:t>质量保障</a:t>
              </a:r>
              <a:r>
                <a:rPr lang="en-US" altLang="zh-CN" sz="1600" b="1" dirty="0">
                  <a:latin typeface="黑体" panose="02010609060101010101" pitchFamily="49" charset="-122"/>
                  <a:ea typeface="黑体" panose="02010609060101010101" pitchFamily="49" charset="-122"/>
                </a:rPr>
                <a:t>——</a:t>
              </a:r>
              <a:r>
                <a:rPr lang="zh-CN" altLang="en-US" sz="1600" b="1" dirty="0">
                  <a:latin typeface="黑体" panose="02010609060101010101" pitchFamily="49" charset="-122"/>
                  <a:ea typeface="黑体" panose="02010609060101010101" pitchFamily="49" charset="-122"/>
                </a:rPr>
                <a:t>中车一体化质量管控体系；</a:t>
              </a:r>
              <a:endParaRPr lang="en-US" altLang="zh-CN" sz="1600" b="1" dirty="0">
                <a:latin typeface="黑体" panose="02010609060101010101" pitchFamily="49" charset="-122"/>
                <a:ea typeface="黑体" panose="02010609060101010101" pitchFamily="49" charset="-122"/>
              </a:endParaRPr>
            </a:p>
            <a:p>
              <a:pPr algn="just">
                <a:lnSpc>
                  <a:spcPct val="150000"/>
                </a:lnSpc>
              </a:pPr>
              <a:r>
                <a:rPr lang="zh-CN" altLang="en-US" sz="1600" b="1" dirty="0">
                  <a:latin typeface="黑体" panose="02010609060101010101" pitchFamily="49" charset="-122"/>
                  <a:ea typeface="黑体" panose="02010609060101010101" pitchFamily="49" charset="-122"/>
                </a:rPr>
                <a:t>产品优质</a:t>
              </a:r>
              <a:r>
                <a:rPr lang="en-US" altLang="zh-CN" sz="1600" b="1" dirty="0">
                  <a:latin typeface="黑体" panose="02010609060101010101" pitchFamily="49" charset="-122"/>
                  <a:ea typeface="黑体" panose="02010609060101010101" pitchFamily="49" charset="-122"/>
                </a:rPr>
                <a:t>——</a:t>
              </a:r>
              <a:r>
                <a:rPr lang="zh-CN" altLang="en-US" sz="1600" b="1" dirty="0">
                  <a:latin typeface="黑体" panose="02010609060101010101" pitchFamily="49" charset="-122"/>
                  <a:ea typeface="黑体" panose="02010609060101010101" pitchFamily="49" charset="-122"/>
                </a:rPr>
                <a:t>协同、高效、可控保障生产。</a:t>
              </a:r>
              <a:endParaRPr lang="zh-CN" altLang="en-US" sz="1600" b="1" dirty="0">
                <a:latin typeface="黑体" panose="02010609060101010101" pitchFamily="49" charset="-122"/>
                <a:ea typeface="黑体" panose="02010609060101010101" pitchFamily="49" charset="-122"/>
              </a:endParaRPr>
            </a:p>
          </p:txBody>
        </p:sp>
        <p:sp>
          <p:nvSpPr>
            <p:cNvPr id="73" name="矩形 72"/>
            <p:cNvSpPr/>
            <p:nvPr/>
          </p:nvSpPr>
          <p:spPr>
            <a:xfrm>
              <a:off x="156333" y="1118506"/>
              <a:ext cx="1675855" cy="506912"/>
            </a:xfrm>
            <a:prstGeom prst="rect">
              <a:avLst/>
            </a:prstGeom>
            <a:ln w="3175">
              <a:noFill/>
            </a:ln>
          </p:spPr>
          <p:txBody>
            <a:bodyPr wrap="square">
              <a:noAutofit/>
            </a:bodyPr>
            <a:lstStyle/>
            <a:p>
              <a:pPr algn="ctr">
                <a:lnSpc>
                  <a:spcPct val="150000"/>
                </a:lnSpc>
              </a:pPr>
              <a:r>
                <a:rPr lang="zh-CN" altLang="en-US" sz="2000" b="1" dirty="0">
                  <a:solidFill>
                    <a:srgbClr val="C00000"/>
                  </a:solidFill>
                  <a:latin typeface="黑体" panose="02010609060101010101" pitchFamily="49" charset="-122"/>
                  <a:ea typeface="黑体" panose="02010609060101010101" pitchFamily="49" charset="-122"/>
                </a:rPr>
                <a:t>生产协同</a:t>
              </a:r>
              <a:endParaRPr lang="en-US" altLang="zh-CN" sz="2000" b="1" dirty="0">
                <a:solidFill>
                  <a:srgbClr val="C00000"/>
                </a:solidFill>
                <a:latin typeface="黑体" panose="02010609060101010101" pitchFamily="49" charset="-122"/>
                <a:ea typeface="黑体" panose="02010609060101010101" pitchFamily="49" charset="-122"/>
              </a:endParaRPr>
            </a:p>
          </p:txBody>
        </p:sp>
      </p:grpSp>
      <p:pic>
        <p:nvPicPr>
          <p:cNvPr id="74" name="图片 7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234963" y="2739926"/>
            <a:ext cx="399848" cy="447591"/>
          </a:xfrm>
          <a:prstGeom prst="rect">
            <a:avLst/>
          </a:prstGeom>
          <a:effectLst>
            <a:outerShdw blurRad="50800" dist="38100" dir="2700000" algn="tl" rotWithShape="0">
              <a:prstClr val="black">
                <a:alpha val="40000"/>
              </a:prstClr>
            </a:outerShdw>
          </a:effectLst>
        </p:spPr>
      </p:pic>
      <p:pic>
        <p:nvPicPr>
          <p:cNvPr id="75" name="图片 74"/>
          <p:cNvPicPr>
            <a:picLocks noChangeAspect="1"/>
          </p:cNvPicPr>
          <p:nvPr/>
        </p:nvPicPr>
        <p:blipFill>
          <a:blip r:embed="rId2"/>
          <a:stretch>
            <a:fillRect/>
          </a:stretch>
        </p:blipFill>
        <p:spPr>
          <a:xfrm>
            <a:off x="6537681" y="2782720"/>
            <a:ext cx="488404" cy="433687"/>
          </a:xfrm>
          <a:prstGeom prst="rect">
            <a:avLst/>
          </a:prstGeom>
          <a:effectLst>
            <a:outerShdw blurRad="50800" dist="38100" dir="2700000" algn="tl" rotWithShape="0">
              <a:prstClr val="black">
                <a:alpha val="40000"/>
              </a:prstClr>
            </a:outerShdw>
          </a:effectLst>
        </p:spPr>
      </p:pic>
      <p:pic>
        <p:nvPicPr>
          <p:cNvPr id="76" name="图片 7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8607" y="4060630"/>
            <a:ext cx="426086" cy="394130"/>
          </a:xfrm>
          <a:prstGeom prst="rect">
            <a:avLst/>
          </a:prstGeom>
          <a:effectLst>
            <a:outerShdw blurRad="50800" dist="38100" dir="2700000" algn="tl" rotWithShape="0">
              <a:prstClr val="black">
                <a:alpha val="40000"/>
              </a:prstClr>
            </a:outerShdw>
          </a:effectLst>
        </p:spPr>
      </p:pic>
      <p:pic>
        <p:nvPicPr>
          <p:cNvPr id="77" name="图片 7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35967" y="4029060"/>
            <a:ext cx="469940" cy="433185"/>
          </a:xfrm>
          <a:prstGeom prst="rect">
            <a:avLst/>
          </a:prstGeom>
          <a:effectLst>
            <a:outerShdw blurRad="50800" dist="38100" dir="2700000" algn="tl" rotWithShape="0">
              <a:prstClr val="black">
                <a:alpha val="40000"/>
              </a:prstClr>
            </a:outerShdw>
          </a:effectLst>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1"/>
          </p:nvPr>
        </p:nvSpPr>
        <p:spPr/>
        <p:txBody>
          <a:bodyPr/>
          <a:lstStyle/>
          <a:p>
            <a:r>
              <a:rPr lang="zh-CN" altLang="en-US" smtClean="0"/>
              <a:t>中国中车股份有限公司 版权所有 </a:t>
            </a:r>
            <a:r>
              <a:rPr lang="en-US" altLang="zh-CN" smtClean="0"/>
              <a:t>2015</a:t>
            </a:r>
            <a:endParaRPr lang="zh-CN" altLang="en-US"/>
          </a:p>
        </p:txBody>
      </p:sp>
      <p:sp>
        <p:nvSpPr>
          <p:cNvPr id="3" name="灯片编号占位符 2"/>
          <p:cNvSpPr>
            <a:spLocks noGrp="1"/>
          </p:cNvSpPr>
          <p:nvPr>
            <p:ph type="sldNum" sz="quarter" idx="12"/>
          </p:nvPr>
        </p:nvSpPr>
        <p:spPr/>
        <p:txBody>
          <a:bodyPr/>
          <a:lstStyle/>
          <a:p>
            <a:fld id="{6B8E27FD-115D-4720-AE9C-63133A02825A}" type="slidenum">
              <a:rPr lang="zh-CN" altLang="en-US" smtClean="0"/>
            </a:fld>
            <a:endParaRPr lang="zh-CN" altLang="en-US" dirty="0"/>
          </a:p>
        </p:txBody>
      </p:sp>
      <p:sp>
        <p:nvSpPr>
          <p:cNvPr id="4" name="标题 3"/>
          <p:cNvSpPr>
            <a:spLocks noGrp="1"/>
          </p:cNvSpPr>
          <p:nvPr>
            <p:ph type="title"/>
          </p:nvPr>
        </p:nvSpPr>
        <p:spPr/>
        <p:txBody>
          <a:bodyPr/>
          <a:lstStyle/>
          <a:p>
            <a:r>
              <a:rPr lang="zh-CN" altLang="en-US" dirty="0">
                <a:solidFill>
                  <a:srgbClr val="C00000"/>
                </a:solidFill>
                <a:sym typeface="+mn-ea"/>
              </a:rPr>
              <a:t>六</a:t>
            </a:r>
            <a:r>
              <a:rPr lang="zh-CN" altLang="en-US" dirty="0" smtClean="0">
                <a:solidFill>
                  <a:srgbClr val="C00000"/>
                </a:solidFill>
                <a:sym typeface="+mn-ea"/>
              </a:rPr>
              <a:t> </a:t>
            </a:r>
            <a:r>
              <a:rPr lang="en-US" altLang="zh-CN" dirty="0" smtClean="0">
                <a:solidFill>
                  <a:srgbClr val="C00000"/>
                </a:solidFill>
                <a:sym typeface="+mn-ea"/>
              </a:rPr>
              <a:t>| </a:t>
            </a:r>
            <a:r>
              <a:rPr lang="zh-CN" altLang="en-US" dirty="0" smtClean="0">
                <a:solidFill>
                  <a:srgbClr val="C70019"/>
                </a:solidFill>
              </a:rPr>
              <a:t>中</a:t>
            </a:r>
            <a:r>
              <a:rPr lang="zh-CN" altLang="en-US" dirty="0">
                <a:solidFill>
                  <a:srgbClr val="C70019"/>
                </a:solidFill>
              </a:rPr>
              <a:t>车矿车优势</a:t>
            </a:r>
            <a:endParaRPr lang="zh-CN" altLang="en-US" dirty="0">
              <a:solidFill>
                <a:srgbClr val="C70019"/>
              </a:solidFill>
            </a:endParaRPr>
          </a:p>
        </p:txBody>
      </p:sp>
      <p:grpSp>
        <p:nvGrpSpPr>
          <p:cNvPr id="5" name="组合 4"/>
          <p:cNvGrpSpPr/>
          <p:nvPr/>
        </p:nvGrpSpPr>
        <p:grpSpPr>
          <a:xfrm>
            <a:off x="1822146" y="1958785"/>
            <a:ext cx="8471863" cy="3328985"/>
            <a:chOff x="13709" y="1830"/>
            <a:chExt cx="10272" cy="3878"/>
          </a:xfrm>
        </p:grpSpPr>
        <p:pic>
          <p:nvPicPr>
            <p:cNvPr id="8" name="图片 7" descr="未标题-1-03"/>
            <p:cNvPicPr>
              <a:picLocks noChangeAspect="1"/>
            </p:cNvPicPr>
            <p:nvPr/>
          </p:nvPicPr>
          <p:blipFill>
            <a:blip r:embed="rId1"/>
            <a:stretch>
              <a:fillRect/>
            </a:stretch>
          </p:blipFill>
          <p:spPr>
            <a:xfrm>
              <a:off x="13709" y="1830"/>
              <a:ext cx="4454" cy="3796"/>
            </a:xfrm>
            <a:prstGeom prst="rect">
              <a:avLst/>
            </a:prstGeom>
          </p:spPr>
        </p:pic>
        <p:pic>
          <p:nvPicPr>
            <p:cNvPr id="9" name="图片 8" descr="未标题-1-04"/>
            <p:cNvPicPr>
              <a:picLocks noChangeAspect="1"/>
            </p:cNvPicPr>
            <p:nvPr/>
          </p:nvPicPr>
          <p:blipFill>
            <a:blip r:embed="rId2"/>
            <a:stretch>
              <a:fillRect/>
            </a:stretch>
          </p:blipFill>
          <p:spPr>
            <a:xfrm>
              <a:off x="19501" y="1843"/>
              <a:ext cx="4480" cy="3865"/>
            </a:xfrm>
            <a:prstGeom prst="rect">
              <a:avLst/>
            </a:prstGeom>
          </p:spPr>
        </p:pic>
      </p:grpSp>
      <p:sp>
        <p:nvSpPr>
          <p:cNvPr id="33" name="矩形 32"/>
          <p:cNvSpPr/>
          <p:nvPr/>
        </p:nvSpPr>
        <p:spPr>
          <a:xfrm>
            <a:off x="602145" y="1132220"/>
            <a:ext cx="4052874" cy="861774"/>
          </a:xfrm>
          <a:prstGeom prst="rect">
            <a:avLst/>
          </a:prstGeom>
          <a:ln w="3175">
            <a:noFill/>
          </a:ln>
        </p:spPr>
        <p:txBody>
          <a:bodyPr wrap="square">
            <a:spAutoFit/>
          </a:bodyPr>
          <a:lstStyle/>
          <a:p>
            <a:pPr algn="ctr" fontAlgn="base">
              <a:lnSpc>
                <a:spcPct val="150000"/>
              </a:lnSpc>
              <a:spcBef>
                <a:spcPct val="0"/>
              </a:spcBef>
              <a:spcAft>
                <a:spcPct val="0"/>
              </a:spcAft>
            </a:pPr>
            <a:r>
              <a:rPr lang="zh-CN" altLang="en-US" sz="2000" b="1" dirty="0" smtClean="0">
                <a:solidFill>
                  <a:srgbClr val="C00000"/>
                </a:solidFill>
                <a:sym typeface="+mn-ea"/>
              </a:rPr>
              <a:t>国产化率达</a:t>
            </a:r>
            <a:r>
              <a:rPr lang="en-US" altLang="zh-CN" sz="2000" b="1" dirty="0">
                <a:solidFill>
                  <a:srgbClr val="C00000"/>
                </a:solidFill>
                <a:sym typeface="+mn-ea"/>
              </a:rPr>
              <a:t>94</a:t>
            </a:r>
            <a:r>
              <a:rPr lang="en-US" altLang="zh-CN" sz="2000" b="1" dirty="0" smtClean="0">
                <a:solidFill>
                  <a:srgbClr val="C00000"/>
                </a:solidFill>
                <a:sym typeface="+mn-ea"/>
              </a:rPr>
              <a:t>%</a:t>
            </a:r>
            <a:endParaRPr lang="en-US" altLang="zh-CN" sz="2000" b="1" dirty="0" smtClean="0">
              <a:solidFill>
                <a:srgbClr val="C00000"/>
              </a:solidFill>
              <a:sym typeface="+mn-ea"/>
            </a:endParaRPr>
          </a:p>
          <a:p>
            <a:pPr algn="ctr" fontAlgn="base">
              <a:spcBef>
                <a:spcPct val="0"/>
              </a:spcBef>
              <a:spcAft>
                <a:spcPct val="0"/>
              </a:spcAft>
            </a:pPr>
            <a:endParaRPr lang="zh-CN" altLang="en-US" sz="2000" b="1" dirty="0">
              <a:sym typeface="+mn-ea"/>
            </a:endParaRPr>
          </a:p>
        </p:txBody>
      </p:sp>
      <p:sp>
        <p:nvSpPr>
          <p:cNvPr id="34" name="矩形 33"/>
          <p:cNvSpPr/>
          <p:nvPr/>
        </p:nvSpPr>
        <p:spPr>
          <a:xfrm>
            <a:off x="5667289" y="1135727"/>
            <a:ext cx="4052874" cy="861774"/>
          </a:xfrm>
          <a:prstGeom prst="rect">
            <a:avLst/>
          </a:prstGeom>
          <a:ln w="3175">
            <a:noFill/>
          </a:ln>
        </p:spPr>
        <p:txBody>
          <a:bodyPr wrap="square">
            <a:spAutoFit/>
          </a:bodyPr>
          <a:lstStyle/>
          <a:p>
            <a:pPr algn="ctr" fontAlgn="base">
              <a:lnSpc>
                <a:spcPct val="150000"/>
              </a:lnSpc>
              <a:spcBef>
                <a:spcPct val="0"/>
              </a:spcBef>
              <a:spcAft>
                <a:spcPct val="0"/>
              </a:spcAft>
            </a:pPr>
            <a:r>
              <a:rPr lang="zh-CN" altLang="en-US" sz="2000" b="1" dirty="0" smtClean="0">
                <a:solidFill>
                  <a:srgbClr val="C00000"/>
                </a:solidFill>
                <a:sym typeface="+mn-ea"/>
              </a:rPr>
              <a:t>内部配套率达</a:t>
            </a:r>
            <a:r>
              <a:rPr lang="en-US" altLang="zh-CN" sz="2000" b="1" dirty="0">
                <a:solidFill>
                  <a:srgbClr val="C00000"/>
                </a:solidFill>
                <a:sym typeface="+mn-ea"/>
              </a:rPr>
              <a:t>83.5%</a:t>
            </a:r>
            <a:endParaRPr lang="zh-CN" altLang="en-US" sz="2000" b="1" dirty="0">
              <a:solidFill>
                <a:srgbClr val="C00000"/>
              </a:solidFill>
              <a:sym typeface="+mn-ea"/>
            </a:endParaRPr>
          </a:p>
          <a:p>
            <a:pPr algn="ctr" fontAlgn="base">
              <a:spcBef>
                <a:spcPct val="0"/>
              </a:spcBef>
              <a:spcAft>
                <a:spcPct val="0"/>
              </a:spcAft>
            </a:pPr>
            <a:endParaRPr lang="zh-CN" altLang="en-US" sz="2000" b="1" dirty="0">
              <a:sym typeface="+mn-ea"/>
            </a:endParaRPr>
          </a:p>
        </p:txBody>
      </p:sp>
      <p:sp>
        <p:nvSpPr>
          <p:cNvPr id="11" name="文本框 10"/>
          <p:cNvSpPr txBox="1"/>
          <p:nvPr/>
        </p:nvSpPr>
        <p:spPr>
          <a:xfrm>
            <a:off x="4089402" y="5820764"/>
            <a:ext cx="4063999" cy="461665"/>
          </a:xfrm>
          <a:prstGeom prst="rect">
            <a:avLst/>
          </a:prstGeom>
          <a:solidFill>
            <a:srgbClr val="C70019"/>
          </a:solidFill>
        </p:spPr>
        <p:txBody>
          <a:bodyPr wrap="square" rtlCol="0">
            <a:spAutoFit/>
          </a:bodyPr>
          <a:lstStyle/>
          <a:p>
            <a:pPr lvl="0" algn="ctr" eaLnBrk="0" fontAlgn="base" hangingPunct="0">
              <a:spcBef>
                <a:spcPct val="0"/>
              </a:spcBef>
              <a:spcAft>
                <a:spcPct val="0"/>
              </a:spcAft>
            </a:pPr>
            <a:r>
              <a:rPr lang="zh-CN" altLang="en-US" sz="2400" b="1" dirty="0">
                <a:solidFill>
                  <a:schemeClr val="bg1"/>
                </a:solidFill>
                <a:latin typeface="微软雅黑" panose="020B0503020204020204" pitchFamily="34" charset="-122"/>
                <a:ea typeface="微软雅黑" panose="020B0503020204020204" pitchFamily="34" charset="-122"/>
              </a:rPr>
              <a:t>中国矿车中车造</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页脚占位符 5"/>
          <p:cNvSpPr>
            <a:spLocks noGrp="1"/>
          </p:cNvSpPr>
          <p:nvPr>
            <p:ph type="ftr" sz="quarter" idx="11"/>
          </p:nvPr>
        </p:nvSpPr>
        <p:spPr/>
        <p:txBody>
          <a:bodyPr/>
          <a:lstStyle/>
          <a:p>
            <a:r>
              <a:rPr lang="zh-CN" altLang="en-US" smtClean="0"/>
              <a:t>中国中车股份有限公司 版权所有 </a:t>
            </a:r>
            <a:r>
              <a:rPr lang="en-US" altLang="zh-CN" smtClean="0"/>
              <a:t>2015</a:t>
            </a:r>
            <a:endParaRPr lang="zh-CN" altLang="en-US"/>
          </a:p>
        </p:txBody>
      </p:sp>
      <p:sp>
        <p:nvSpPr>
          <p:cNvPr id="7" name="灯片编号占位符 6"/>
          <p:cNvSpPr>
            <a:spLocks noGrp="1"/>
          </p:cNvSpPr>
          <p:nvPr>
            <p:ph type="sldNum" sz="quarter" idx="12"/>
          </p:nvPr>
        </p:nvSpPr>
        <p:spPr/>
        <p:txBody>
          <a:bodyPr/>
          <a:lstStyle/>
          <a:p>
            <a:fld id="{6B8E27FD-115D-4720-AE9C-63133A02825A}" type="slidenum">
              <a:rPr lang="zh-CN" altLang="en-US" smtClean="0"/>
            </a:fld>
            <a:endParaRPr lang="zh-CN" altLang="en-US" dirty="0"/>
          </a:p>
        </p:txBody>
      </p:sp>
      <p:sp>
        <p:nvSpPr>
          <p:cNvPr id="9" name="标题 8"/>
          <p:cNvSpPr>
            <a:spLocks noGrp="1"/>
          </p:cNvSpPr>
          <p:nvPr>
            <p:ph type="title"/>
          </p:nvPr>
        </p:nvSpPr>
        <p:spPr/>
        <p:txBody>
          <a:bodyPr/>
          <a:lstStyle/>
          <a:p>
            <a:r>
              <a:rPr lang="zh-CN" altLang="en-US">
                <a:solidFill>
                  <a:srgbClr val="C00000"/>
                </a:solidFill>
              </a:rPr>
              <a:t>一 </a:t>
            </a:r>
            <a:r>
              <a:rPr lang="en-US" altLang="zh-CN">
                <a:solidFill>
                  <a:srgbClr val="C00000"/>
                </a:solidFill>
              </a:rPr>
              <a:t>| </a:t>
            </a:r>
            <a:r>
              <a:rPr lang="zh-CN" altLang="en-US">
                <a:solidFill>
                  <a:srgbClr val="C00000"/>
                </a:solidFill>
              </a:rPr>
              <a:t>公司介绍   </a:t>
            </a:r>
            <a:endParaRPr lang="zh-CN" altLang="en-US">
              <a:solidFill>
                <a:srgbClr val="C00000"/>
              </a:solidFill>
            </a:endParaRPr>
          </a:p>
        </p:txBody>
      </p:sp>
      <p:sp>
        <p:nvSpPr>
          <p:cNvPr id="12" name="标题 7"/>
          <p:cNvSpPr>
            <a:spLocks noGrp="1"/>
          </p:cNvSpPr>
          <p:nvPr/>
        </p:nvSpPr>
        <p:spPr>
          <a:xfrm>
            <a:off x="3101340" y="0"/>
            <a:ext cx="7678420" cy="768350"/>
          </a:xfrm>
          <a:prstGeom prst="rect">
            <a:avLst/>
          </a:prstGeom>
          <a:noFill/>
          <a:ln>
            <a:noFill/>
          </a:ln>
        </p:spPr>
        <p:txBody>
          <a:bodyPr vert="horz" wrap="square" lIns="91432" tIns="45716" rIns="91432" bIns="45716" numCol="1" anchor="ctr" anchorCtr="0" compatLnSpc="1"/>
          <a:lstStyle>
            <a:lvl1pPr algn="l" rtl="0" eaLnBrk="1" fontAlgn="base" hangingPunct="1">
              <a:spcBef>
                <a:spcPct val="0"/>
              </a:spcBef>
              <a:spcAft>
                <a:spcPct val="0"/>
              </a:spcAft>
              <a:defRPr sz="2800" b="1" kern="1200">
                <a:solidFill>
                  <a:schemeClr val="tx1"/>
                </a:solidFill>
                <a:latin typeface="+mj-lt"/>
                <a:ea typeface="+mj-ea"/>
                <a:cs typeface="+mj-cs"/>
              </a:defRPr>
            </a:lvl1pPr>
            <a:lvl2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2pPr>
            <a:lvl3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3pPr>
            <a:lvl4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4pPr>
            <a:lvl5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5pPr>
            <a:lvl6pPr marL="4572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9144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13716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18288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algn="l">
              <a:buClrTx/>
              <a:buSzTx/>
              <a:buFontTx/>
            </a:pPr>
            <a:r>
              <a:rPr lang="en-US" altLang="zh-CN" sz="2000" dirty="0">
                <a:solidFill>
                  <a:schemeClr val="tx1"/>
                </a:solidFill>
                <a:sym typeface="+mn-ea"/>
              </a:rPr>
              <a:t>   </a:t>
            </a:r>
            <a:r>
              <a:rPr lang="zh-CN" altLang="en-US" sz="2000" dirty="0">
                <a:solidFill>
                  <a:schemeClr val="tx1"/>
                </a:solidFill>
                <a:sym typeface="+mn-ea"/>
              </a:rPr>
              <a:t> ——中车大同公司介绍</a:t>
            </a:r>
            <a:endParaRPr lang="zh-CN" altLang="en-US" sz="2000" dirty="0">
              <a:solidFill>
                <a:schemeClr val="tx1"/>
              </a:solidFill>
              <a:sym typeface="+mn-ea"/>
            </a:endParaRPr>
          </a:p>
        </p:txBody>
      </p:sp>
      <p:sp>
        <p:nvSpPr>
          <p:cNvPr id="2" name="内容占位符 8"/>
          <p:cNvSpPr>
            <a:spLocks noGrp="1"/>
          </p:cNvSpPr>
          <p:nvPr/>
        </p:nvSpPr>
        <p:spPr>
          <a:xfrm>
            <a:off x="280451" y="1289734"/>
            <a:ext cx="6703060" cy="2073275"/>
          </a:xfrm>
          <a:prstGeom prst="rect">
            <a:avLst/>
          </a:prstGeom>
          <a:noFill/>
          <a:ln>
            <a:noFill/>
          </a:ln>
        </p:spPr>
        <p:txBody>
          <a:bodyPr vert="horz" wrap="square" lIns="91432" tIns="45716" rIns="91432" bIns="45716" numCol="1" anchor="t" anchorCtr="0" compatLnSpc="1"/>
          <a:lstStyle>
            <a:lvl1pPr marL="342900" indent="-342900" algn="l" rtl="0" eaLnBrk="1" fontAlgn="base" hangingPunct="1">
              <a:spcBef>
                <a:spcPct val="20000"/>
              </a:spcBef>
              <a:spcAft>
                <a:spcPct val="0"/>
              </a:spcAft>
              <a:buClr>
                <a:srgbClr val="C70019"/>
              </a:buClr>
              <a:buSzPct val="50000"/>
              <a:buFont typeface="Wingdings" panose="05000000000000000000" pitchFamily="2" charset="2"/>
              <a:buChar char="l"/>
              <a:defRPr sz="2400" kern="1200">
                <a:solidFill>
                  <a:schemeClr val="tx1"/>
                </a:solidFill>
                <a:latin typeface="+mn-lt"/>
                <a:ea typeface="+mn-ea"/>
                <a:cs typeface="+mn-cs"/>
              </a:defRPr>
            </a:lvl1pPr>
            <a:lvl2pPr marL="800100" indent="-342900" algn="l" rtl="0" eaLnBrk="1" fontAlgn="base" hangingPunct="1">
              <a:spcBef>
                <a:spcPct val="20000"/>
              </a:spcBef>
              <a:spcAft>
                <a:spcPct val="0"/>
              </a:spcAft>
              <a:buClr>
                <a:srgbClr val="C70019"/>
              </a:buClr>
              <a:buSzPct val="50000"/>
              <a:buFont typeface="Wingdings" panose="05000000000000000000" pitchFamily="2" charset="2"/>
              <a:buChar char="l"/>
              <a:defRPr sz="2000" kern="1200">
                <a:solidFill>
                  <a:schemeClr val="tx1"/>
                </a:solidFill>
                <a:latin typeface="+mn-lt"/>
                <a:ea typeface="+mn-ea"/>
                <a:cs typeface="+mn-cs"/>
              </a:defRPr>
            </a:lvl2pPr>
            <a:lvl3pPr marL="1200150" indent="-285750" algn="l" rtl="0" eaLnBrk="1" fontAlgn="base" hangingPunct="1">
              <a:spcBef>
                <a:spcPct val="20000"/>
              </a:spcBef>
              <a:spcAft>
                <a:spcPct val="0"/>
              </a:spcAft>
              <a:buClr>
                <a:srgbClr val="C70019"/>
              </a:buClr>
              <a:buSzPct val="50000"/>
              <a:buFont typeface="Wingdings" panose="05000000000000000000" pitchFamily="2" charset="2"/>
              <a:buChar char="l"/>
              <a:defRPr kern="1200">
                <a:solidFill>
                  <a:schemeClr val="tx1"/>
                </a:solidFill>
                <a:latin typeface="+mn-lt"/>
                <a:ea typeface="+mn-ea"/>
                <a:cs typeface="+mn-cs"/>
              </a:defRPr>
            </a:lvl3pPr>
            <a:lvl4pPr marL="1657350" indent="-285750" algn="l" rtl="0" eaLnBrk="1" fontAlgn="base" hangingPunct="1">
              <a:spcBef>
                <a:spcPct val="20000"/>
              </a:spcBef>
              <a:spcAft>
                <a:spcPct val="0"/>
              </a:spcAft>
              <a:buClr>
                <a:srgbClr val="C70019"/>
              </a:buClr>
              <a:buSzPct val="50000"/>
              <a:buFont typeface="Wingdings" panose="05000000000000000000" pitchFamily="2" charset="2"/>
              <a:buChar char="l"/>
              <a:defRPr sz="1600" kern="1200">
                <a:solidFill>
                  <a:schemeClr val="tx1"/>
                </a:solidFill>
                <a:latin typeface="+mn-lt"/>
                <a:ea typeface="+mn-ea"/>
                <a:cs typeface="+mn-cs"/>
              </a:defRPr>
            </a:lvl4pPr>
            <a:lvl5pPr marL="2057400" indent="-228600" algn="l" rtl="0" eaLnBrk="1" fontAlgn="base" hangingPunct="1">
              <a:spcBef>
                <a:spcPct val="20000"/>
              </a:spcBef>
              <a:spcAft>
                <a:spcPct val="0"/>
              </a:spcAft>
              <a:buClr>
                <a:srgbClr val="C70019"/>
              </a:buClr>
              <a:buChar char="»"/>
              <a:defRPr kern="1200">
                <a:solidFill>
                  <a:schemeClr val="tx1"/>
                </a:solidFill>
                <a:latin typeface="+mn-lt"/>
                <a:ea typeface="宋体" panose="02010600030101010101" pitchFamily="2" charset="-122"/>
                <a:cs typeface="+mn-cs"/>
              </a:defRPr>
            </a:lvl5pPr>
            <a:lvl6pPr marL="25146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spcBef>
                <a:spcPts val="20"/>
              </a:spcBef>
              <a:spcAft>
                <a:spcPts val="0"/>
              </a:spcAft>
            </a:pPr>
            <a:r>
              <a:rPr lang="zh-CN" altLang="en-US" sz="1800" dirty="0">
                <a:solidFill>
                  <a:schemeClr val="tx1"/>
                </a:solidFill>
                <a:sym typeface="+mn-ea"/>
              </a:rPr>
              <a:t>中车大同公司是中车集团旗下核心一级</a:t>
            </a:r>
            <a:r>
              <a:rPr lang="zh-CN" altLang="en-US" sz="1800" dirty="0" smtClean="0">
                <a:solidFill>
                  <a:schemeClr val="tx1"/>
                </a:solidFill>
                <a:sym typeface="+mn-ea"/>
              </a:rPr>
              <a:t>子公司</a:t>
            </a:r>
            <a:r>
              <a:rPr lang="en-US" altLang="zh-CN" sz="1800" dirty="0" smtClean="0">
                <a:solidFill>
                  <a:schemeClr val="tx1"/>
                </a:solidFill>
                <a:sym typeface="+mn-ea"/>
              </a:rPr>
              <a:t>,</a:t>
            </a:r>
            <a:r>
              <a:rPr lang="zh-CN" altLang="en-US" sz="1800" dirty="0" smtClean="0">
                <a:solidFill>
                  <a:schemeClr val="tx1"/>
                </a:solidFill>
                <a:sym typeface="+mn-ea"/>
              </a:rPr>
              <a:t>具备</a:t>
            </a:r>
            <a:r>
              <a:rPr lang="zh-CN" altLang="en-US" sz="1800" dirty="0">
                <a:solidFill>
                  <a:schemeClr val="tx1"/>
                </a:solidFill>
                <a:sym typeface="+mn-ea"/>
              </a:rPr>
              <a:t>专业的研发团队和强大的研制和生产能力</a:t>
            </a:r>
            <a:r>
              <a:rPr lang="zh-CN" altLang="en-US" sz="1800" dirty="0" smtClean="0">
                <a:solidFill>
                  <a:schemeClr val="tx1"/>
                </a:solidFill>
                <a:sym typeface="+mn-ea"/>
              </a:rPr>
              <a:t>。</a:t>
            </a:r>
            <a:endParaRPr lang="zh-CN" altLang="en-US" sz="1800" dirty="0" smtClean="0">
              <a:solidFill>
                <a:schemeClr val="tx1"/>
              </a:solidFill>
              <a:sym typeface="+mn-ea"/>
            </a:endParaRPr>
          </a:p>
        </p:txBody>
      </p:sp>
      <p:sp>
        <p:nvSpPr>
          <p:cNvPr id="4" name="内容占位符 8"/>
          <p:cNvSpPr>
            <a:spLocks noGrp="1"/>
          </p:cNvSpPr>
          <p:nvPr/>
        </p:nvSpPr>
        <p:spPr>
          <a:xfrm>
            <a:off x="280451" y="4147950"/>
            <a:ext cx="6758305" cy="2252980"/>
          </a:xfrm>
          <a:prstGeom prst="rect">
            <a:avLst/>
          </a:prstGeom>
          <a:noFill/>
          <a:ln>
            <a:noFill/>
          </a:ln>
        </p:spPr>
        <p:txBody>
          <a:bodyPr vert="horz" wrap="square" lIns="91432" tIns="45716" rIns="91432" bIns="45716" numCol="1" anchor="t" anchorCtr="0" compatLnSpc="1"/>
          <a:lstStyle>
            <a:lvl1pPr marL="342900" indent="-342900" algn="l" rtl="0" eaLnBrk="1" fontAlgn="base" hangingPunct="1">
              <a:spcBef>
                <a:spcPct val="20000"/>
              </a:spcBef>
              <a:spcAft>
                <a:spcPct val="0"/>
              </a:spcAft>
              <a:buClr>
                <a:srgbClr val="C70019"/>
              </a:buClr>
              <a:buSzPct val="50000"/>
              <a:buFont typeface="Wingdings" panose="05000000000000000000" pitchFamily="2" charset="2"/>
              <a:buChar char="l"/>
              <a:defRPr sz="2400" kern="1200">
                <a:solidFill>
                  <a:schemeClr val="tx1"/>
                </a:solidFill>
                <a:latin typeface="+mn-lt"/>
                <a:ea typeface="+mn-ea"/>
                <a:cs typeface="+mn-cs"/>
              </a:defRPr>
            </a:lvl1pPr>
            <a:lvl2pPr marL="800100" indent="-342900" algn="l" rtl="0" eaLnBrk="1" fontAlgn="base" hangingPunct="1">
              <a:spcBef>
                <a:spcPct val="20000"/>
              </a:spcBef>
              <a:spcAft>
                <a:spcPct val="0"/>
              </a:spcAft>
              <a:buClr>
                <a:srgbClr val="C70019"/>
              </a:buClr>
              <a:buSzPct val="50000"/>
              <a:buFont typeface="Wingdings" panose="05000000000000000000" pitchFamily="2" charset="2"/>
              <a:buChar char="l"/>
              <a:defRPr sz="2000" kern="1200">
                <a:solidFill>
                  <a:schemeClr val="tx1"/>
                </a:solidFill>
                <a:latin typeface="+mn-lt"/>
                <a:ea typeface="+mn-ea"/>
                <a:cs typeface="+mn-cs"/>
              </a:defRPr>
            </a:lvl2pPr>
            <a:lvl3pPr marL="1200150" indent="-285750" algn="l" rtl="0" eaLnBrk="1" fontAlgn="base" hangingPunct="1">
              <a:spcBef>
                <a:spcPct val="20000"/>
              </a:spcBef>
              <a:spcAft>
                <a:spcPct val="0"/>
              </a:spcAft>
              <a:buClr>
                <a:srgbClr val="C70019"/>
              </a:buClr>
              <a:buSzPct val="50000"/>
              <a:buFont typeface="Wingdings" panose="05000000000000000000" pitchFamily="2" charset="2"/>
              <a:buChar char="l"/>
              <a:defRPr kern="1200">
                <a:solidFill>
                  <a:schemeClr val="tx1"/>
                </a:solidFill>
                <a:latin typeface="+mn-lt"/>
                <a:ea typeface="+mn-ea"/>
                <a:cs typeface="+mn-cs"/>
              </a:defRPr>
            </a:lvl3pPr>
            <a:lvl4pPr marL="1657350" indent="-285750" algn="l" rtl="0" eaLnBrk="1" fontAlgn="base" hangingPunct="1">
              <a:spcBef>
                <a:spcPct val="20000"/>
              </a:spcBef>
              <a:spcAft>
                <a:spcPct val="0"/>
              </a:spcAft>
              <a:buClr>
                <a:srgbClr val="C70019"/>
              </a:buClr>
              <a:buSzPct val="50000"/>
              <a:buFont typeface="Wingdings" panose="05000000000000000000" pitchFamily="2" charset="2"/>
              <a:buChar char="l"/>
              <a:defRPr sz="1600" kern="1200">
                <a:solidFill>
                  <a:schemeClr val="tx1"/>
                </a:solidFill>
                <a:latin typeface="+mn-lt"/>
                <a:ea typeface="+mn-ea"/>
                <a:cs typeface="+mn-cs"/>
              </a:defRPr>
            </a:lvl4pPr>
            <a:lvl5pPr marL="2057400" indent="-228600" algn="l" rtl="0" eaLnBrk="1" fontAlgn="base" hangingPunct="1">
              <a:spcBef>
                <a:spcPct val="20000"/>
              </a:spcBef>
              <a:spcAft>
                <a:spcPct val="0"/>
              </a:spcAft>
              <a:buClr>
                <a:srgbClr val="C70019"/>
              </a:buClr>
              <a:buChar char="»"/>
              <a:defRPr kern="1200">
                <a:solidFill>
                  <a:schemeClr val="tx1"/>
                </a:solidFill>
                <a:latin typeface="+mn-lt"/>
                <a:ea typeface="宋体" panose="02010600030101010101" pitchFamily="2" charset="-122"/>
                <a:cs typeface="+mn-cs"/>
              </a:defRPr>
            </a:lvl5pPr>
            <a:lvl6pPr marL="25146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spcBef>
                <a:spcPts val="20"/>
              </a:spcBef>
              <a:spcAft>
                <a:spcPts val="0"/>
              </a:spcAft>
            </a:pPr>
            <a:r>
              <a:rPr lang="zh-CN" altLang="en-US" sz="1800" dirty="0" smtClean="0">
                <a:solidFill>
                  <a:schemeClr val="tx1"/>
                </a:solidFill>
                <a:sym typeface="+mn-ea"/>
              </a:rPr>
              <a:t>公司先后两次大规模投入实施技术改造，全面引进消化吸收世界一流水平的电力机车生产工艺。通过深入推行</a:t>
            </a:r>
            <a:r>
              <a:rPr lang="zh-CN" altLang="en-US" sz="1800" b="1" dirty="0" smtClean="0">
                <a:solidFill>
                  <a:srgbClr val="C00000"/>
                </a:solidFill>
                <a:sym typeface="+mn-ea"/>
              </a:rPr>
              <a:t>精益生产模式</a:t>
            </a:r>
            <a:r>
              <a:rPr lang="zh-CN" altLang="en-US" sz="1800" dirty="0" smtClean="0">
                <a:solidFill>
                  <a:schemeClr val="accent6">
                    <a:lumMod val="50000"/>
                  </a:schemeClr>
                </a:solidFill>
                <a:sym typeface="+mn-ea"/>
              </a:rPr>
              <a:t>，</a:t>
            </a:r>
            <a:r>
              <a:rPr lang="zh-CN" altLang="en-US" sz="1800" dirty="0" smtClean="0">
                <a:solidFill>
                  <a:schemeClr val="tx1"/>
                </a:solidFill>
                <a:sym typeface="+mn-ea"/>
              </a:rPr>
              <a:t>使生产效率和产品品质再次得到了大幅提升。目前，公司</a:t>
            </a:r>
            <a:r>
              <a:rPr lang="zh-CN" altLang="en-US" sz="1800" b="1" dirty="0" smtClean="0">
                <a:solidFill>
                  <a:schemeClr val="tx1"/>
                </a:solidFill>
                <a:sym typeface="+mn-ea"/>
              </a:rPr>
              <a:t>生产体系平面布局合理、工艺流程顺畅、装备水平先进，装备制造能力达到</a:t>
            </a:r>
            <a:r>
              <a:rPr lang="zh-CN" altLang="en-US" sz="1800" b="1" dirty="0" smtClean="0">
                <a:solidFill>
                  <a:srgbClr val="C00000"/>
                </a:solidFill>
                <a:sym typeface="+mn-ea"/>
              </a:rPr>
              <a:t>世界领先</a:t>
            </a:r>
            <a:r>
              <a:rPr lang="zh-CN" altLang="en-US" sz="1800" dirty="0" smtClean="0">
                <a:solidFill>
                  <a:schemeClr val="tx1">
                    <a:lumMod val="75000"/>
                    <a:lumOff val="25000"/>
                  </a:schemeClr>
                </a:solidFill>
                <a:sym typeface="+mn-ea"/>
              </a:rPr>
              <a:t>。</a:t>
            </a:r>
            <a:endParaRPr lang="zh-CN" altLang="en-US" sz="1800" dirty="0" smtClean="0">
              <a:solidFill>
                <a:schemeClr val="tx1">
                  <a:lumMod val="75000"/>
                  <a:lumOff val="25000"/>
                </a:schemeClr>
              </a:solidFill>
              <a:sym typeface="+mn-ea"/>
            </a:endParaRPr>
          </a:p>
        </p:txBody>
      </p:sp>
      <p:grpSp>
        <p:nvGrpSpPr>
          <p:cNvPr id="8" name="组合 7"/>
          <p:cNvGrpSpPr/>
          <p:nvPr/>
        </p:nvGrpSpPr>
        <p:grpSpPr>
          <a:xfrm>
            <a:off x="742950" y="2326389"/>
            <a:ext cx="6197600" cy="1376045"/>
            <a:chOff x="591" y="3764"/>
            <a:chExt cx="9759" cy="2110"/>
          </a:xfrm>
        </p:grpSpPr>
        <p:pic>
          <p:nvPicPr>
            <p:cNvPr id="10" name="Picture 10" descr="7"/>
            <p:cNvPicPr>
              <a:picLocks noChangeAspect="1"/>
            </p:cNvPicPr>
            <p:nvPr/>
          </p:nvPicPr>
          <p:blipFill>
            <a:blip r:embed="rId1"/>
            <a:stretch>
              <a:fillRect/>
            </a:stretch>
          </p:blipFill>
          <p:spPr>
            <a:xfrm>
              <a:off x="3965" y="3764"/>
              <a:ext cx="3121" cy="2077"/>
            </a:xfrm>
            <a:prstGeom prst="rect">
              <a:avLst/>
            </a:prstGeom>
          </p:spPr>
        </p:pic>
        <p:pic>
          <p:nvPicPr>
            <p:cNvPr id="11" name="Picture 11" descr="备料"/>
            <p:cNvPicPr>
              <a:picLocks noChangeAspect="1"/>
            </p:cNvPicPr>
            <p:nvPr/>
          </p:nvPicPr>
          <p:blipFill>
            <a:blip r:embed="rId2"/>
            <a:stretch>
              <a:fillRect/>
            </a:stretch>
          </p:blipFill>
          <p:spPr>
            <a:xfrm>
              <a:off x="591" y="3764"/>
              <a:ext cx="3203" cy="2111"/>
            </a:xfrm>
            <a:prstGeom prst="rect">
              <a:avLst/>
            </a:prstGeom>
          </p:spPr>
        </p:pic>
        <p:pic>
          <p:nvPicPr>
            <p:cNvPr id="13" name="Picture 12" descr="转向架"/>
            <p:cNvPicPr>
              <a:picLocks noChangeAspect="1"/>
            </p:cNvPicPr>
            <p:nvPr/>
          </p:nvPicPr>
          <p:blipFill>
            <a:blip r:embed="rId3"/>
            <a:stretch>
              <a:fillRect/>
            </a:stretch>
          </p:blipFill>
          <p:spPr>
            <a:xfrm>
              <a:off x="7278" y="3764"/>
              <a:ext cx="3072" cy="2046"/>
            </a:xfrm>
            <a:prstGeom prst="rect">
              <a:avLst/>
            </a:prstGeom>
          </p:spPr>
        </p:pic>
      </p:grpSp>
      <p:pic>
        <p:nvPicPr>
          <p:cNvPr id="14" name="图片 13" descr="中车ppt设计方案B-02"/>
          <p:cNvPicPr>
            <a:picLocks noChangeAspect="1"/>
          </p:cNvPicPr>
          <p:nvPr/>
        </p:nvPicPr>
        <p:blipFill>
          <a:blip r:embed="rId4"/>
          <a:stretch>
            <a:fillRect/>
          </a:stretch>
        </p:blipFill>
        <p:spPr>
          <a:xfrm>
            <a:off x="7519670" y="2174875"/>
            <a:ext cx="3652520" cy="3677920"/>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pPr algn="l"/>
            <a:r>
              <a:rPr lang="zh-CN" altLang="en-US" dirty="0" smtClean="0">
                <a:sym typeface="+mn-lt"/>
              </a:rPr>
              <a:t>感谢倾听，恳请指导。</a:t>
            </a:r>
            <a:endParaRPr lang="zh-CN" altLang="en-US" dirty="0" smtClean="0">
              <a:sym typeface="+mn-lt"/>
            </a:endParaRPr>
          </a:p>
        </p:txBody>
      </p:sp>
      <p:sp>
        <p:nvSpPr>
          <p:cNvPr id="6" name="文本占位符 5"/>
          <p:cNvSpPr>
            <a:spLocks noGrp="1"/>
          </p:cNvSpPr>
          <p:nvPr>
            <p:ph type="body" sz="quarter" idx="11"/>
          </p:nvPr>
        </p:nvSpPr>
        <p:spPr/>
        <p:txBody>
          <a:bodyPr/>
          <a:lstStyle/>
          <a:p>
            <a:r>
              <a:rPr lang="zh-CN" altLang="en-US" dirty="0">
                <a:sym typeface="+mn-ea"/>
              </a:rPr>
              <a:t>中车大同电力机车有限公司</a:t>
            </a:r>
            <a:endParaRPr lang="zh-CN" altLang="en-US" dirty="0"/>
          </a:p>
        </p:txBody>
      </p:sp>
      <p:pic>
        <p:nvPicPr>
          <p:cNvPr id="10" name="图片占位符 9" descr="/Users/workroom/Desktop/PPT/摄图网_401668428_春运（非企业商用）.jpg摄图网_401668428_春运（非企业商用）"/>
          <p:cNvPicPr>
            <a:picLocks noGrp="1" noChangeAspect="1"/>
          </p:cNvPicPr>
          <p:nvPr>
            <p:ph type="pic" sz="quarter" idx="12"/>
          </p:nvPr>
        </p:nvPicPr>
        <p:blipFill>
          <a:blip r:embed="rId1"/>
          <a:srcRect/>
          <a:stretch>
            <a:fillRect/>
          </a:stretch>
        </p:blipFill>
        <p:spPr>
          <a:xfrm>
            <a:off x="1905" y="1608455"/>
            <a:ext cx="8719185" cy="1343025"/>
          </a:xfrm>
        </p:spPr>
      </p:pic>
      <p:grpSp>
        <p:nvGrpSpPr>
          <p:cNvPr id="5" name="组合 4"/>
          <p:cNvGrpSpPr/>
          <p:nvPr/>
        </p:nvGrpSpPr>
        <p:grpSpPr>
          <a:xfrm>
            <a:off x="9187815" y="1770380"/>
            <a:ext cx="1950720" cy="1018540"/>
            <a:chOff x="14259" y="2788"/>
            <a:chExt cx="3072" cy="1604"/>
          </a:xfrm>
        </p:grpSpPr>
        <p:sp>
          <p:nvSpPr>
            <p:cNvPr id="7" name="Oval 110"/>
            <p:cNvSpPr>
              <a:spLocks noChangeArrowheads="1"/>
            </p:cNvSpPr>
            <p:nvPr/>
          </p:nvSpPr>
          <p:spPr bwMode="auto">
            <a:xfrm>
              <a:off x="15236" y="3955"/>
              <a:ext cx="61" cy="59"/>
            </a:xfrm>
            <a:prstGeom prst="ellipse">
              <a:avLst/>
            </a:prstGeom>
            <a:gradFill>
              <a:gsLst>
                <a:gs pos="0">
                  <a:schemeClr val="accent1">
                    <a:lumMod val="75000"/>
                    <a:alpha val="36000"/>
                  </a:schemeClr>
                </a:gs>
                <a:gs pos="100000">
                  <a:srgbClr val="760303">
                    <a:alpha val="45000"/>
                  </a:srgbClr>
                </a:gs>
              </a:gsLst>
              <a:lin ang="16320000" scaled="0"/>
            </a:gra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8" name="Oval 111"/>
            <p:cNvSpPr>
              <a:spLocks noChangeArrowheads="1"/>
            </p:cNvSpPr>
            <p:nvPr/>
          </p:nvSpPr>
          <p:spPr bwMode="auto">
            <a:xfrm>
              <a:off x="16638" y="3955"/>
              <a:ext cx="59" cy="59"/>
            </a:xfrm>
            <a:prstGeom prst="ellipse">
              <a:avLst/>
            </a:prstGeom>
            <a:gradFill>
              <a:gsLst>
                <a:gs pos="0">
                  <a:schemeClr val="accent1">
                    <a:lumMod val="75000"/>
                    <a:alpha val="36000"/>
                  </a:schemeClr>
                </a:gs>
                <a:gs pos="100000">
                  <a:srgbClr val="760303">
                    <a:alpha val="45000"/>
                  </a:srgbClr>
                </a:gs>
              </a:gsLst>
              <a:lin ang="16320000" scaled="0"/>
            </a:gra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9" name="Freeform 112"/>
            <p:cNvSpPr>
              <a:spLocks noEditPoints="1"/>
            </p:cNvSpPr>
            <p:nvPr/>
          </p:nvSpPr>
          <p:spPr bwMode="auto">
            <a:xfrm>
              <a:off x="16499" y="3818"/>
              <a:ext cx="329" cy="329"/>
            </a:xfrm>
            <a:custGeom>
              <a:avLst/>
              <a:gdLst/>
              <a:ahLst/>
              <a:cxnLst>
                <a:cxn ang="0">
                  <a:pos x="1" y="270"/>
                </a:cxn>
                <a:cxn ang="0">
                  <a:pos x="300" y="600"/>
                </a:cxn>
                <a:cxn ang="0">
                  <a:pos x="597" y="255"/>
                </a:cxn>
                <a:cxn ang="0">
                  <a:pos x="310" y="522"/>
                </a:cxn>
                <a:cxn ang="0">
                  <a:pos x="96" y="267"/>
                </a:cxn>
                <a:cxn ang="0">
                  <a:pos x="117" y="204"/>
                </a:cxn>
                <a:cxn ang="0">
                  <a:pos x="122" y="196"/>
                </a:cxn>
                <a:cxn ang="0">
                  <a:pos x="127" y="187"/>
                </a:cxn>
                <a:cxn ang="0">
                  <a:pos x="132" y="180"/>
                </a:cxn>
                <a:cxn ang="0">
                  <a:pos x="162" y="145"/>
                </a:cxn>
                <a:cxn ang="0">
                  <a:pos x="170" y="138"/>
                </a:cxn>
                <a:cxn ang="0">
                  <a:pos x="177" y="132"/>
                </a:cxn>
                <a:cxn ang="0">
                  <a:pos x="186" y="126"/>
                </a:cxn>
                <a:cxn ang="0">
                  <a:pos x="194" y="121"/>
                </a:cxn>
                <a:cxn ang="0">
                  <a:pos x="202" y="115"/>
                </a:cxn>
                <a:cxn ang="0">
                  <a:pos x="212" y="111"/>
                </a:cxn>
                <a:cxn ang="0">
                  <a:pos x="225" y="104"/>
                </a:cxn>
                <a:cxn ang="0">
                  <a:pos x="234" y="101"/>
                </a:cxn>
                <a:cxn ang="0">
                  <a:pos x="244" y="97"/>
                </a:cxn>
                <a:cxn ang="0">
                  <a:pos x="254" y="94"/>
                </a:cxn>
                <a:cxn ang="0">
                  <a:pos x="264" y="92"/>
                </a:cxn>
                <a:cxn ang="0">
                  <a:pos x="274" y="90"/>
                </a:cxn>
                <a:cxn ang="0">
                  <a:pos x="285" y="89"/>
                </a:cxn>
                <a:cxn ang="0">
                  <a:pos x="296" y="88"/>
                </a:cxn>
                <a:cxn ang="0">
                  <a:pos x="310" y="87"/>
                </a:cxn>
                <a:cxn ang="0">
                  <a:pos x="310" y="87"/>
                </a:cxn>
                <a:cxn ang="0">
                  <a:pos x="324" y="88"/>
                </a:cxn>
                <a:cxn ang="0">
                  <a:pos x="335" y="88"/>
                </a:cxn>
                <a:cxn ang="0">
                  <a:pos x="345" y="90"/>
                </a:cxn>
                <a:cxn ang="0">
                  <a:pos x="355" y="92"/>
                </a:cxn>
                <a:cxn ang="0">
                  <a:pos x="365" y="94"/>
                </a:cxn>
                <a:cxn ang="0">
                  <a:pos x="375" y="97"/>
                </a:cxn>
                <a:cxn ang="0">
                  <a:pos x="388" y="101"/>
                </a:cxn>
                <a:cxn ang="0">
                  <a:pos x="397" y="105"/>
                </a:cxn>
                <a:cxn ang="0">
                  <a:pos x="407" y="110"/>
                </a:cxn>
                <a:cxn ang="0">
                  <a:pos x="415" y="114"/>
                </a:cxn>
                <a:cxn ang="0">
                  <a:pos x="424" y="119"/>
                </a:cxn>
                <a:cxn ang="0">
                  <a:pos x="432" y="125"/>
                </a:cxn>
                <a:cxn ang="0">
                  <a:pos x="445" y="134"/>
                </a:cxn>
                <a:cxn ang="0">
                  <a:pos x="452" y="140"/>
                </a:cxn>
                <a:cxn ang="0">
                  <a:pos x="459" y="146"/>
                </a:cxn>
                <a:cxn ang="0">
                  <a:pos x="466" y="153"/>
                </a:cxn>
                <a:cxn ang="0">
                  <a:pos x="472" y="160"/>
                </a:cxn>
                <a:cxn ang="0">
                  <a:pos x="499" y="197"/>
                </a:cxn>
                <a:cxn ang="0">
                  <a:pos x="503" y="205"/>
                </a:cxn>
                <a:cxn ang="0">
                  <a:pos x="522" y="257"/>
                </a:cxn>
                <a:cxn ang="0">
                  <a:pos x="310" y="522"/>
                </a:cxn>
              </a:cxnLst>
              <a:rect l="0" t="0" r="r" b="b"/>
              <a:pathLst>
                <a:path w="600" h="600">
                  <a:moveTo>
                    <a:pt x="300" y="0"/>
                  </a:moveTo>
                  <a:cubicBezTo>
                    <a:pt x="144" y="0"/>
                    <a:pt x="16" y="118"/>
                    <a:pt x="1" y="270"/>
                  </a:cubicBezTo>
                  <a:cubicBezTo>
                    <a:pt x="1" y="280"/>
                    <a:pt x="0" y="289"/>
                    <a:pt x="0" y="300"/>
                  </a:cubicBezTo>
                  <a:cubicBezTo>
                    <a:pt x="0" y="465"/>
                    <a:pt x="134" y="600"/>
                    <a:pt x="300" y="600"/>
                  </a:cubicBezTo>
                  <a:cubicBezTo>
                    <a:pt x="466" y="600"/>
                    <a:pt x="600" y="465"/>
                    <a:pt x="600" y="300"/>
                  </a:cubicBezTo>
                  <a:cubicBezTo>
                    <a:pt x="600" y="284"/>
                    <a:pt x="599" y="270"/>
                    <a:pt x="597" y="255"/>
                  </a:cubicBezTo>
                  <a:cubicBezTo>
                    <a:pt x="575" y="110"/>
                    <a:pt x="451" y="0"/>
                    <a:pt x="300" y="0"/>
                  </a:cubicBezTo>
                  <a:close/>
                  <a:moveTo>
                    <a:pt x="310" y="522"/>
                  </a:moveTo>
                  <a:cubicBezTo>
                    <a:pt x="190" y="522"/>
                    <a:pt x="92" y="424"/>
                    <a:pt x="92" y="304"/>
                  </a:cubicBezTo>
                  <a:cubicBezTo>
                    <a:pt x="92" y="292"/>
                    <a:pt x="94" y="279"/>
                    <a:pt x="96" y="267"/>
                  </a:cubicBezTo>
                  <a:cubicBezTo>
                    <a:pt x="100" y="245"/>
                    <a:pt x="107" y="224"/>
                    <a:pt x="117" y="204"/>
                  </a:cubicBezTo>
                  <a:cubicBezTo>
                    <a:pt x="117" y="204"/>
                    <a:pt x="117" y="204"/>
                    <a:pt x="117" y="204"/>
                  </a:cubicBezTo>
                  <a:cubicBezTo>
                    <a:pt x="118" y="202"/>
                    <a:pt x="120" y="199"/>
                    <a:pt x="121" y="196"/>
                  </a:cubicBezTo>
                  <a:cubicBezTo>
                    <a:pt x="121" y="196"/>
                    <a:pt x="122" y="196"/>
                    <a:pt x="122" y="196"/>
                  </a:cubicBezTo>
                  <a:cubicBezTo>
                    <a:pt x="123" y="193"/>
                    <a:pt x="125" y="191"/>
                    <a:pt x="126" y="188"/>
                  </a:cubicBezTo>
                  <a:cubicBezTo>
                    <a:pt x="126" y="188"/>
                    <a:pt x="126" y="188"/>
                    <a:pt x="127" y="187"/>
                  </a:cubicBezTo>
                  <a:cubicBezTo>
                    <a:pt x="128" y="185"/>
                    <a:pt x="130" y="183"/>
                    <a:pt x="131" y="180"/>
                  </a:cubicBezTo>
                  <a:cubicBezTo>
                    <a:pt x="132" y="180"/>
                    <a:pt x="132" y="180"/>
                    <a:pt x="132" y="180"/>
                  </a:cubicBezTo>
                  <a:cubicBezTo>
                    <a:pt x="140" y="167"/>
                    <a:pt x="150" y="156"/>
                    <a:pt x="161" y="146"/>
                  </a:cubicBezTo>
                  <a:cubicBezTo>
                    <a:pt x="162" y="146"/>
                    <a:pt x="162" y="145"/>
                    <a:pt x="162" y="145"/>
                  </a:cubicBezTo>
                  <a:cubicBezTo>
                    <a:pt x="164" y="143"/>
                    <a:pt x="166" y="142"/>
                    <a:pt x="168" y="140"/>
                  </a:cubicBezTo>
                  <a:cubicBezTo>
                    <a:pt x="168" y="140"/>
                    <a:pt x="169" y="139"/>
                    <a:pt x="170" y="138"/>
                  </a:cubicBezTo>
                  <a:cubicBezTo>
                    <a:pt x="171" y="137"/>
                    <a:pt x="173" y="136"/>
                    <a:pt x="175" y="134"/>
                  </a:cubicBezTo>
                  <a:cubicBezTo>
                    <a:pt x="176" y="133"/>
                    <a:pt x="177" y="133"/>
                    <a:pt x="177" y="132"/>
                  </a:cubicBezTo>
                  <a:cubicBezTo>
                    <a:pt x="179" y="131"/>
                    <a:pt x="181" y="130"/>
                    <a:pt x="182" y="128"/>
                  </a:cubicBezTo>
                  <a:cubicBezTo>
                    <a:pt x="183" y="128"/>
                    <a:pt x="184" y="127"/>
                    <a:pt x="186" y="126"/>
                  </a:cubicBezTo>
                  <a:cubicBezTo>
                    <a:pt x="187" y="125"/>
                    <a:pt x="189" y="124"/>
                    <a:pt x="190" y="123"/>
                  </a:cubicBezTo>
                  <a:cubicBezTo>
                    <a:pt x="192" y="122"/>
                    <a:pt x="193" y="121"/>
                    <a:pt x="194" y="121"/>
                  </a:cubicBezTo>
                  <a:cubicBezTo>
                    <a:pt x="195" y="120"/>
                    <a:pt x="197" y="119"/>
                    <a:pt x="199" y="118"/>
                  </a:cubicBezTo>
                  <a:cubicBezTo>
                    <a:pt x="200" y="117"/>
                    <a:pt x="201" y="116"/>
                    <a:pt x="202" y="115"/>
                  </a:cubicBezTo>
                  <a:cubicBezTo>
                    <a:pt x="204" y="115"/>
                    <a:pt x="206" y="114"/>
                    <a:pt x="207" y="113"/>
                  </a:cubicBezTo>
                  <a:cubicBezTo>
                    <a:pt x="209" y="112"/>
                    <a:pt x="210" y="111"/>
                    <a:pt x="212" y="111"/>
                  </a:cubicBezTo>
                  <a:cubicBezTo>
                    <a:pt x="213" y="110"/>
                    <a:pt x="215" y="109"/>
                    <a:pt x="216" y="108"/>
                  </a:cubicBezTo>
                  <a:cubicBezTo>
                    <a:pt x="219" y="107"/>
                    <a:pt x="222" y="106"/>
                    <a:pt x="225" y="104"/>
                  </a:cubicBezTo>
                  <a:cubicBezTo>
                    <a:pt x="226" y="104"/>
                    <a:pt x="227" y="103"/>
                    <a:pt x="229" y="103"/>
                  </a:cubicBezTo>
                  <a:cubicBezTo>
                    <a:pt x="231" y="102"/>
                    <a:pt x="232" y="101"/>
                    <a:pt x="234" y="101"/>
                  </a:cubicBezTo>
                  <a:cubicBezTo>
                    <a:pt x="236" y="100"/>
                    <a:pt x="237" y="100"/>
                    <a:pt x="238" y="99"/>
                  </a:cubicBezTo>
                  <a:cubicBezTo>
                    <a:pt x="240" y="98"/>
                    <a:pt x="242" y="98"/>
                    <a:pt x="244" y="97"/>
                  </a:cubicBezTo>
                  <a:cubicBezTo>
                    <a:pt x="245" y="97"/>
                    <a:pt x="247" y="96"/>
                    <a:pt x="248" y="96"/>
                  </a:cubicBezTo>
                  <a:cubicBezTo>
                    <a:pt x="250" y="95"/>
                    <a:pt x="252" y="95"/>
                    <a:pt x="254" y="94"/>
                  </a:cubicBezTo>
                  <a:cubicBezTo>
                    <a:pt x="255" y="94"/>
                    <a:pt x="257" y="94"/>
                    <a:pt x="258" y="93"/>
                  </a:cubicBezTo>
                  <a:cubicBezTo>
                    <a:pt x="260" y="93"/>
                    <a:pt x="262" y="92"/>
                    <a:pt x="264" y="92"/>
                  </a:cubicBezTo>
                  <a:cubicBezTo>
                    <a:pt x="265" y="92"/>
                    <a:pt x="267" y="91"/>
                    <a:pt x="268" y="91"/>
                  </a:cubicBezTo>
                  <a:cubicBezTo>
                    <a:pt x="270" y="91"/>
                    <a:pt x="272" y="90"/>
                    <a:pt x="274" y="90"/>
                  </a:cubicBezTo>
                  <a:cubicBezTo>
                    <a:pt x="275" y="90"/>
                    <a:pt x="277" y="90"/>
                    <a:pt x="278" y="89"/>
                  </a:cubicBezTo>
                  <a:cubicBezTo>
                    <a:pt x="280" y="89"/>
                    <a:pt x="282" y="89"/>
                    <a:pt x="285" y="89"/>
                  </a:cubicBezTo>
                  <a:cubicBezTo>
                    <a:pt x="286" y="88"/>
                    <a:pt x="287" y="88"/>
                    <a:pt x="289" y="88"/>
                  </a:cubicBezTo>
                  <a:cubicBezTo>
                    <a:pt x="291" y="88"/>
                    <a:pt x="293" y="88"/>
                    <a:pt x="296" y="88"/>
                  </a:cubicBezTo>
                  <a:cubicBezTo>
                    <a:pt x="297" y="87"/>
                    <a:pt x="298" y="87"/>
                    <a:pt x="299" y="87"/>
                  </a:cubicBezTo>
                  <a:cubicBezTo>
                    <a:pt x="303" y="87"/>
                    <a:pt x="306" y="87"/>
                    <a:pt x="310" y="87"/>
                  </a:cubicBezTo>
                  <a:cubicBezTo>
                    <a:pt x="310" y="87"/>
                    <a:pt x="310" y="87"/>
                    <a:pt x="310" y="87"/>
                  </a:cubicBezTo>
                  <a:cubicBezTo>
                    <a:pt x="310" y="87"/>
                    <a:pt x="310" y="87"/>
                    <a:pt x="310" y="87"/>
                  </a:cubicBezTo>
                  <a:cubicBezTo>
                    <a:pt x="313" y="87"/>
                    <a:pt x="317" y="87"/>
                    <a:pt x="320" y="87"/>
                  </a:cubicBezTo>
                  <a:cubicBezTo>
                    <a:pt x="321" y="87"/>
                    <a:pt x="323" y="87"/>
                    <a:pt x="324" y="88"/>
                  </a:cubicBezTo>
                  <a:cubicBezTo>
                    <a:pt x="326" y="88"/>
                    <a:pt x="328" y="88"/>
                    <a:pt x="331" y="88"/>
                  </a:cubicBezTo>
                  <a:cubicBezTo>
                    <a:pt x="332" y="88"/>
                    <a:pt x="333" y="88"/>
                    <a:pt x="335" y="88"/>
                  </a:cubicBezTo>
                  <a:cubicBezTo>
                    <a:pt x="337" y="89"/>
                    <a:pt x="339" y="89"/>
                    <a:pt x="341" y="89"/>
                  </a:cubicBezTo>
                  <a:cubicBezTo>
                    <a:pt x="342" y="89"/>
                    <a:pt x="344" y="90"/>
                    <a:pt x="345" y="90"/>
                  </a:cubicBezTo>
                  <a:cubicBezTo>
                    <a:pt x="347" y="90"/>
                    <a:pt x="349" y="91"/>
                    <a:pt x="351" y="91"/>
                  </a:cubicBezTo>
                  <a:cubicBezTo>
                    <a:pt x="353" y="91"/>
                    <a:pt x="354" y="92"/>
                    <a:pt x="355" y="92"/>
                  </a:cubicBezTo>
                  <a:cubicBezTo>
                    <a:pt x="357" y="92"/>
                    <a:pt x="359" y="93"/>
                    <a:pt x="361" y="93"/>
                  </a:cubicBezTo>
                  <a:cubicBezTo>
                    <a:pt x="363" y="94"/>
                    <a:pt x="364" y="94"/>
                    <a:pt x="365" y="94"/>
                  </a:cubicBezTo>
                  <a:cubicBezTo>
                    <a:pt x="367" y="95"/>
                    <a:pt x="370" y="95"/>
                    <a:pt x="372" y="96"/>
                  </a:cubicBezTo>
                  <a:cubicBezTo>
                    <a:pt x="373" y="96"/>
                    <a:pt x="374" y="97"/>
                    <a:pt x="375" y="97"/>
                  </a:cubicBezTo>
                  <a:cubicBezTo>
                    <a:pt x="378" y="98"/>
                    <a:pt x="381" y="99"/>
                    <a:pt x="384" y="100"/>
                  </a:cubicBezTo>
                  <a:cubicBezTo>
                    <a:pt x="385" y="100"/>
                    <a:pt x="386" y="101"/>
                    <a:pt x="388" y="101"/>
                  </a:cubicBezTo>
                  <a:cubicBezTo>
                    <a:pt x="389" y="102"/>
                    <a:pt x="391" y="103"/>
                    <a:pt x="393" y="104"/>
                  </a:cubicBezTo>
                  <a:cubicBezTo>
                    <a:pt x="395" y="104"/>
                    <a:pt x="396" y="105"/>
                    <a:pt x="397" y="105"/>
                  </a:cubicBezTo>
                  <a:cubicBezTo>
                    <a:pt x="399" y="106"/>
                    <a:pt x="401" y="107"/>
                    <a:pt x="402" y="108"/>
                  </a:cubicBezTo>
                  <a:cubicBezTo>
                    <a:pt x="404" y="108"/>
                    <a:pt x="405" y="109"/>
                    <a:pt x="407" y="110"/>
                  </a:cubicBezTo>
                  <a:cubicBezTo>
                    <a:pt x="408" y="110"/>
                    <a:pt x="409" y="111"/>
                    <a:pt x="411" y="112"/>
                  </a:cubicBezTo>
                  <a:cubicBezTo>
                    <a:pt x="412" y="113"/>
                    <a:pt x="414" y="114"/>
                    <a:pt x="415" y="114"/>
                  </a:cubicBezTo>
                  <a:cubicBezTo>
                    <a:pt x="417" y="115"/>
                    <a:pt x="418" y="116"/>
                    <a:pt x="419" y="117"/>
                  </a:cubicBezTo>
                  <a:cubicBezTo>
                    <a:pt x="421" y="118"/>
                    <a:pt x="422" y="118"/>
                    <a:pt x="424" y="119"/>
                  </a:cubicBezTo>
                  <a:cubicBezTo>
                    <a:pt x="425" y="120"/>
                    <a:pt x="426" y="121"/>
                    <a:pt x="427" y="122"/>
                  </a:cubicBezTo>
                  <a:cubicBezTo>
                    <a:pt x="429" y="123"/>
                    <a:pt x="431" y="124"/>
                    <a:pt x="432" y="125"/>
                  </a:cubicBezTo>
                  <a:cubicBezTo>
                    <a:pt x="432" y="125"/>
                    <a:pt x="432" y="125"/>
                    <a:pt x="433" y="125"/>
                  </a:cubicBezTo>
                  <a:cubicBezTo>
                    <a:pt x="437" y="128"/>
                    <a:pt x="441" y="131"/>
                    <a:pt x="445" y="134"/>
                  </a:cubicBezTo>
                  <a:cubicBezTo>
                    <a:pt x="446" y="135"/>
                    <a:pt x="446" y="135"/>
                    <a:pt x="447" y="136"/>
                  </a:cubicBezTo>
                  <a:cubicBezTo>
                    <a:pt x="449" y="137"/>
                    <a:pt x="450" y="139"/>
                    <a:pt x="452" y="140"/>
                  </a:cubicBezTo>
                  <a:cubicBezTo>
                    <a:pt x="453" y="141"/>
                    <a:pt x="453" y="141"/>
                    <a:pt x="454" y="142"/>
                  </a:cubicBezTo>
                  <a:cubicBezTo>
                    <a:pt x="456" y="143"/>
                    <a:pt x="457" y="145"/>
                    <a:pt x="459" y="146"/>
                  </a:cubicBezTo>
                  <a:cubicBezTo>
                    <a:pt x="460" y="147"/>
                    <a:pt x="460" y="148"/>
                    <a:pt x="461" y="148"/>
                  </a:cubicBezTo>
                  <a:cubicBezTo>
                    <a:pt x="463" y="150"/>
                    <a:pt x="464" y="151"/>
                    <a:pt x="466" y="153"/>
                  </a:cubicBezTo>
                  <a:cubicBezTo>
                    <a:pt x="466" y="154"/>
                    <a:pt x="467" y="154"/>
                    <a:pt x="467" y="155"/>
                  </a:cubicBezTo>
                  <a:cubicBezTo>
                    <a:pt x="469" y="157"/>
                    <a:pt x="471" y="158"/>
                    <a:pt x="472" y="160"/>
                  </a:cubicBezTo>
                  <a:cubicBezTo>
                    <a:pt x="473" y="161"/>
                    <a:pt x="473" y="161"/>
                    <a:pt x="473" y="161"/>
                  </a:cubicBezTo>
                  <a:cubicBezTo>
                    <a:pt x="483" y="172"/>
                    <a:pt x="491" y="184"/>
                    <a:pt x="499" y="197"/>
                  </a:cubicBezTo>
                  <a:cubicBezTo>
                    <a:pt x="499" y="197"/>
                    <a:pt x="499" y="197"/>
                    <a:pt x="499" y="197"/>
                  </a:cubicBezTo>
                  <a:cubicBezTo>
                    <a:pt x="500" y="200"/>
                    <a:pt x="502" y="202"/>
                    <a:pt x="503" y="205"/>
                  </a:cubicBezTo>
                  <a:cubicBezTo>
                    <a:pt x="503" y="205"/>
                    <a:pt x="503" y="205"/>
                    <a:pt x="503" y="205"/>
                  </a:cubicBezTo>
                  <a:cubicBezTo>
                    <a:pt x="512" y="222"/>
                    <a:pt x="518" y="239"/>
                    <a:pt x="522" y="257"/>
                  </a:cubicBezTo>
                  <a:cubicBezTo>
                    <a:pt x="525" y="272"/>
                    <a:pt x="527" y="288"/>
                    <a:pt x="527" y="304"/>
                  </a:cubicBezTo>
                  <a:cubicBezTo>
                    <a:pt x="527" y="424"/>
                    <a:pt x="430" y="522"/>
                    <a:pt x="310" y="522"/>
                  </a:cubicBezTo>
                  <a:close/>
                </a:path>
              </a:pathLst>
            </a:custGeom>
            <a:gradFill>
              <a:gsLst>
                <a:gs pos="0">
                  <a:schemeClr val="accent1">
                    <a:lumMod val="75000"/>
                    <a:alpha val="36000"/>
                  </a:schemeClr>
                </a:gs>
                <a:gs pos="100000">
                  <a:srgbClr val="760303">
                    <a:alpha val="45000"/>
                  </a:srgbClr>
                </a:gs>
              </a:gsLst>
              <a:lin ang="16320000" scaled="0"/>
            </a:gra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 name="Freeform 113"/>
            <p:cNvSpPr>
              <a:spLocks noEditPoints="1"/>
            </p:cNvSpPr>
            <p:nvPr/>
          </p:nvSpPr>
          <p:spPr bwMode="auto">
            <a:xfrm>
              <a:off x="15096" y="3818"/>
              <a:ext cx="329" cy="329"/>
            </a:xfrm>
            <a:custGeom>
              <a:avLst/>
              <a:gdLst/>
              <a:ahLst/>
              <a:cxnLst>
                <a:cxn ang="0">
                  <a:pos x="300" y="0"/>
                </a:cxn>
                <a:cxn ang="0">
                  <a:pos x="0" y="300"/>
                </a:cxn>
                <a:cxn ang="0">
                  <a:pos x="300" y="600"/>
                </a:cxn>
                <a:cxn ang="0">
                  <a:pos x="600" y="300"/>
                </a:cxn>
                <a:cxn ang="0">
                  <a:pos x="300" y="0"/>
                </a:cxn>
                <a:cxn ang="0">
                  <a:pos x="310" y="522"/>
                </a:cxn>
                <a:cxn ang="0">
                  <a:pos x="93" y="304"/>
                </a:cxn>
                <a:cxn ang="0">
                  <a:pos x="310" y="87"/>
                </a:cxn>
                <a:cxn ang="0">
                  <a:pos x="527" y="304"/>
                </a:cxn>
                <a:cxn ang="0">
                  <a:pos x="310" y="522"/>
                </a:cxn>
              </a:cxnLst>
              <a:rect l="0" t="0" r="r" b="b"/>
              <a:pathLst>
                <a:path w="600" h="600">
                  <a:moveTo>
                    <a:pt x="300" y="0"/>
                  </a:moveTo>
                  <a:cubicBezTo>
                    <a:pt x="134" y="0"/>
                    <a:pt x="0" y="134"/>
                    <a:pt x="0" y="300"/>
                  </a:cubicBezTo>
                  <a:cubicBezTo>
                    <a:pt x="0" y="465"/>
                    <a:pt x="134" y="600"/>
                    <a:pt x="300" y="600"/>
                  </a:cubicBezTo>
                  <a:cubicBezTo>
                    <a:pt x="466" y="600"/>
                    <a:pt x="600" y="465"/>
                    <a:pt x="600" y="300"/>
                  </a:cubicBezTo>
                  <a:cubicBezTo>
                    <a:pt x="600" y="134"/>
                    <a:pt x="466" y="0"/>
                    <a:pt x="300" y="0"/>
                  </a:cubicBezTo>
                  <a:close/>
                  <a:moveTo>
                    <a:pt x="310" y="522"/>
                  </a:moveTo>
                  <a:cubicBezTo>
                    <a:pt x="190" y="522"/>
                    <a:pt x="93" y="424"/>
                    <a:pt x="93" y="304"/>
                  </a:cubicBezTo>
                  <a:cubicBezTo>
                    <a:pt x="93" y="184"/>
                    <a:pt x="190" y="87"/>
                    <a:pt x="310" y="87"/>
                  </a:cubicBezTo>
                  <a:cubicBezTo>
                    <a:pt x="430" y="87"/>
                    <a:pt x="527" y="184"/>
                    <a:pt x="527" y="304"/>
                  </a:cubicBezTo>
                  <a:cubicBezTo>
                    <a:pt x="527" y="424"/>
                    <a:pt x="430" y="522"/>
                    <a:pt x="310" y="522"/>
                  </a:cubicBezTo>
                  <a:close/>
                </a:path>
              </a:pathLst>
            </a:custGeom>
            <a:gradFill>
              <a:gsLst>
                <a:gs pos="0">
                  <a:schemeClr val="accent1">
                    <a:lumMod val="75000"/>
                    <a:alpha val="36000"/>
                  </a:schemeClr>
                </a:gs>
                <a:gs pos="100000">
                  <a:srgbClr val="760303">
                    <a:alpha val="45000"/>
                  </a:srgbClr>
                </a:gs>
              </a:gsLst>
              <a:lin ang="16320000" scaled="0"/>
            </a:gra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2" name="Freeform 114"/>
            <p:cNvSpPr>
              <a:spLocks noEditPoints="1"/>
            </p:cNvSpPr>
            <p:nvPr/>
          </p:nvSpPr>
          <p:spPr bwMode="auto">
            <a:xfrm>
              <a:off x="14259" y="2788"/>
              <a:ext cx="3073" cy="1605"/>
            </a:xfrm>
            <a:custGeom>
              <a:avLst/>
              <a:gdLst/>
              <a:ahLst/>
              <a:cxnLst>
                <a:cxn ang="0">
                  <a:pos x="4833" y="1102"/>
                </a:cxn>
                <a:cxn ang="0">
                  <a:pos x="4881" y="544"/>
                </a:cxn>
                <a:cxn ang="0">
                  <a:pos x="4192" y="171"/>
                </a:cxn>
                <a:cxn ang="0">
                  <a:pos x="3726" y="461"/>
                </a:cxn>
                <a:cxn ang="0">
                  <a:pos x="5459" y="159"/>
                </a:cxn>
                <a:cxn ang="0">
                  <a:pos x="5492" y="16"/>
                </a:cxn>
                <a:cxn ang="0">
                  <a:pos x="3873" y="4"/>
                </a:cxn>
                <a:cxn ang="0">
                  <a:pos x="621" y="256"/>
                </a:cxn>
                <a:cxn ang="0">
                  <a:pos x="102" y="1005"/>
                </a:cxn>
                <a:cxn ang="0">
                  <a:pos x="1632" y="1458"/>
                </a:cxn>
                <a:cxn ang="0">
                  <a:pos x="1838" y="2927"/>
                </a:cxn>
                <a:cxn ang="0">
                  <a:pos x="2624" y="2317"/>
                </a:cxn>
                <a:cxn ang="0">
                  <a:pos x="2820" y="2472"/>
                </a:cxn>
                <a:cxn ang="0">
                  <a:pos x="3357" y="2420"/>
                </a:cxn>
                <a:cxn ang="0">
                  <a:pos x="3433" y="2164"/>
                </a:cxn>
                <a:cxn ang="0">
                  <a:pos x="3645" y="2178"/>
                </a:cxn>
                <a:cxn ang="0">
                  <a:pos x="5140" y="2249"/>
                </a:cxn>
                <a:cxn ang="0">
                  <a:pos x="5572" y="2344"/>
                </a:cxn>
                <a:cxn ang="0">
                  <a:pos x="5604" y="2210"/>
                </a:cxn>
                <a:cxn ang="0">
                  <a:pos x="1006" y="1069"/>
                </a:cxn>
                <a:cxn ang="0">
                  <a:pos x="290" y="741"/>
                </a:cxn>
                <a:cxn ang="0">
                  <a:pos x="1006" y="1069"/>
                </a:cxn>
                <a:cxn ang="0">
                  <a:pos x="382" y="650"/>
                </a:cxn>
                <a:cxn ang="0">
                  <a:pos x="1089" y="437"/>
                </a:cxn>
                <a:cxn ang="0">
                  <a:pos x="1584" y="1172"/>
                </a:cxn>
                <a:cxn ang="0">
                  <a:pos x="1173" y="913"/>
                </a:cxn>
                <a:cxn ang="0">
                  <a:pos x="1605" y="980"/>
                </a:cxn>
                <a:cxn ang="0">
                  <a:pos x="1620" y="869"/>
                </a:cxn>
                <a:cxn ang="0">
                  <a:pos x="1252" y="448"/>
                </a:cxn>
                <a:cxn ang="0">
                  <a:pos x="1620" y="869"/>
                </a:cxn>
                <a:cxn ang="0">
                  <a:pos x="1455" y="2178"/>
                </a:cxn>
                <a:cxn ang="0">
                  <a:pos x="2199" y="2178"/>
                </a:cxn>
                <a:cxn ang="0">
                  <a:pos x="2297" y="1298"/>
                </a:cxn>
                <a:cxn ang="0">
                  <a:pos x="1753" y="1008"/>
                </a:cxn>
                <a:cxn ang="0">
                  <a:pos x="2297" y="1298"/>
                </a:cxn>
                <a:cxn ang="0">
                  <a:pos x="1768" y="884"/>
                </a:cxn>
                <a:cxn ang="0">
                  <a:pos x="2439" y="448"/>
                </a:cxn>
                <a:cxn ang="0">
                  <a:pos x="2876" y="1416"/>
                </a:cxn>
                <a:cxn ang="0">
                  <a:pos x="2465" y="1136"/>
                </a:cxn>
                <a:cxn ang="0">
                  <a:pos x="2876" y="1416"/>
                </a:cxn>
                <a:cxn ang="0">
                  <a:pos x="2599" y="448"/>
                </a:cxn>
                <a:cxn ang="0">
                  <a:pos x="2928" y="1081"/>
                </a:cxn>
                <a:cxn ang="0">
                  <a:pos x="3462" y="1501"/>
                </a:cxn>
                <a:cxn ang="0">
                  <a:pos x="3048" y="1236"/>
                </a:cxn>
                <a:cxn ang="0">
                  <a:pos x="3462" y="1501"/>
                </a:cxn>
                <a:cxn ang="0">
                  <a:pos x="3084" y="1104"/>
                </a:cxn>
                <a:cxn ang="0">
                  <a:pos x="3511" y="448"/>
                </a:cxn>
                <a:cxn ang="0">
                  <a:pos x="3612" y="1019"/>
                </a:cxn>
                <a:cxn ang="0">
                  <a:pos x="4383" y="2550"/>
                </a:cxn>
                <a:cxn ang="0">
                  <a:pos x="4012" y="2149"/>
                </a:cxn>
                <a:cxn ang="0">
                  <a:pos x="4752" y="2131"/>
                </a:cxn>
                <a:cxn ang="0">
                  <a:pos x="4383" y="2550"/>
                </a:cxn>
              </a:cxnLst>
              <a:rect l="0" t="0" r="r" b="b"/>
              <a:pathLst>
                <a:path w="5604" h="2927">
                  <a:moveTo>
                    <a:pt x="5593" y="1130"/>
                  </a:moveTo>
                  <a:cubicBezTo>
                    <a:pt x="4833" y="1102"/>
                    <a:pt x="4833" y="1102"/>
                    <a:pt x="4833" y="1102"/>
                  </a:cubicBezTo>
                  <a:cubicBezTo>
                    <a:pt x="4823" y="550"/>
                    <a:pt x="4823" y="550"/>
                    <a:pt x="4823" y="550"/>
                  </a:cubicBezTo>
                  <a:cubicBezTo>
                    <a:pt x="4881" y="544"/>
                    <a:pt x="4881" y="544"/>
                    <a:pt x="4881" y="544"/>
                  </a:cubicBezTo>
                  <a:cubicBezTo>
                    <a:pt x="4881" y="544"/>
                    <a:pt x="5357" y="224"/>
                    <a:pt x="5440" y="171"/>
                  </a:cubicBezTo>
                  <a:cubicBezTo>
                    <a:pt x="4192" y="171"/>
                    <a:pt x="4192" y="171"/>
                    <a:pt x="4192" y="171"/>
                  </a:cubicBezTo>
                  <a:cubicBezTo>
                    <a:pt x="3732" y="471"/>
                    <a:pt x="3732" y="471"/>
                    <a:pt x="3732" y="471"/>
                  </a:cubicBezTo>
                  <a:cubicBezTo>
                    <a:pt x="3726" y="461"/>
                    <a:pt x="3726" y="461"/>
                    <a:pt x="3726" y="461"/>
                  </a:cubicBezTo>
                  <a:cubicBezTo>
                    <a:pt x="4189" y="159"/>
                    <a:pt x="4189" y="159"/>
                    <a:pt x="4189" y="159"/>
                  </a:cubicBezTo>
                  <a:cubicBezTo>
                    <a:pt x="5459" y="159"/>
                    <a:pt x="5459" y="159"/>
                    <a:pt x="5459" y="159"/>
                  </a:cubicBezTo>
                  <a:cubicBezTo>
                    <a:pt x="5499" y="132"/>
                    <a:pt x="5492" y="115"/>
                    <a:pt x="5492" y="115"/>
                  </a:cubicBezTo>
                  <a:cubicBezTo>
                    <a:pt x="5492" y="115"/>
                    <a:pt x="5492" y="33"/>
                    <a:pt x="5492" y="16"/>
                  </a:cubicBezTo>
                  <a:cubicBezTo>
                    <a:pt x="5492" y="0"/>
                    <a:pt x="5470" y="1"/>
                    <a:pt x="5470" y="1"/>
                  </a:cubicBezTo>
                  <a:cubicBezTo>
                    <a:pt x="3873" y="4"/>
                    <a:pt x="3873" y="4"/>
                    <a:pt x="3873" y="4"/>
                  </a:cubicBezTo>
                  <a:cubicBezTo>
                    <a:pt x="3421" y="256"/>
                    <a:pt x="3421" y="256"/>
                    <a:pt x="3421" y="256"/>
                  </a:cubicBezTo>
                  <a:cubicBezTo>
                    <a:pt x="621" y="256"/>
                    <a:pt x="621" y="256"/>
                    <a:pt x="621" y="256"/>
                  </a:cubicBezTo>
                  <a:cubicBezTo>
                    <a:pt x="621" y="256"/>
                    <a:pt x="102" y="795"/>
                    <a:pt x="51" y="880"/>
                  </a:cubicBezTo>
                  <a:cubicBezTo>
                    <a:pt x="0" y="964"/>
                    <a:pt x="102" y="1005"/>
                    <a:pt x="102" y="1005"/>
                  </a:cubicBezTo>
                  <a:cubicBezTo>
                    <a:pt x="1292" y="1279"/>
                    <a:pt x="1292" y="1279"/>
                    <a:pt x="1292" y="1279"/>
                  </a:cubicBezTo>
                  <a:cubicBezTo>
                    <a:pt x="1632" y="1458"/>
                    <a:pt x="1632" y="1458"/>
                    <a:pt x="1632" y="1458"/>
                  </a:cubicBezTo>
                  <a:cubicBezTo>
                    <a:pt x="1319" y="1548"/>
                    <a:pt x="1089" y="1836"/>
                    <a:pt x="1089" y="2178"/>
                  </a:cubicBezTo>
                  <a:cubicBezTo>
                    <a:pt x="1089" y="2591"/>
                    <a:pt x="1425" y="2927"/>
                    <a:pt x="1838" y="2927"/>
                  </a:cubicBezTo>
                  <a:cubicBezTo>
                    <a:pt x="2219" y="2927"/>
                    <a:pt x="2533" y="2643"/>
                    <a:pt x="2581" y="2275"/>
                  </a:cubicBezTo>
                  <a:cubicBezTo>
                    <a:pt x="2624" y="2317"/>
                    <a:pt x="2624" y="2317"/>
                    <a:pt x="2624" y="2317"/>
                  </a:cubicBezTo>
                  <a:cubicBezTo>
                    <a:pt x="2820" y="2352"/>
                    <a:pt x="2820" y="2352"/>
                    <a:pt x="2820" y="2352"/>
                  </a:cubicBezTo>
                  <a:cubicBezTo>
                    <a:pt x="2820" y="2472"/>
                    <a:pt x="2820" y="2472"/>
                    <a:pt x="2820" y="2472"/>
                  </a:cubicBezTo>
                  <a:cubicBezTo>
                    <a:pt x="3281" y="2472"/>
                    <a:pt x="3281" y="2472"/>
                    <a:pt x="3281" y="2472"/>
                  </a:cubicBezTo>
                  <a:cubicBezTo>
                    <a:pt x="3357" y="2420"/>
                    <a:pt x="3357" y="2420"/>
                    <a:pt x="3357" y="2420"/>
                  </a:cubicBezTo>
                  <a:cubicBezTo>
                    <a:pt x="3353" y="2232"/>
                    <a:pt x="3353" y="2232"/>
                    <a:pt x="3353" y="2232"/>
                  </a:cubicBezTo>
                  <a:cubicBezTo>
                    <a:pt x="3433" y="2164"/>
                    <a:pt x="3433" y="2164"/>
                    <a:pt x="3433" y="2164"/>
                  </a:cubicBezTo>
                  <a:cubicBezTo>
                    <a:pt x="3646" y="2158"/>
                    <a:pt x="3646" y="2158"/>
                    <a:pt x="3646" y="2158"/>
                  </a:cubicBezTo>
                  <a:cubicBezTo>
                    <a:pt x="3645" y="2165"/>
                    <a:pt x="3645" y="2171"/>
                    <a:pt x="3645" y="2178"/>
                  </a:cubicBezTo>
                  <a:cubicBezTo>
                    <a:pt x="3645" y="2591"/>
                    <a:pt x="3981" y="2927"/>
                    <a:pt x="4394" y="2927"/>
                  </a:cubicBezTo>
                  <a:cubicBezTo>
                    <a:pt x="4784" y="2927"/>
                    <a:pt x="5104" y="2629"/>
                    <a:pt x="5140" y="2249"/>
                  </a:cubicBezTo>
                  <a:cubicBezTo>
                    <a:pt x="5388" y="2344"/>
                    <a:pt x="5388" y="2344"/>
                    <a:pt x="5388" y="2344"/>
                  </a:cubicBezTo>
                  <a:cubicBezTo>
                    <a:pt x="5572" y="2344"/>
                    <a:pt x="5572" y="2344"/>
                    <a:pt x="5572" y="2344"/>
                  </a:cubicBezTo>
                  <a:cubicBezTo>
                    <a:pt x="5604" y="2322"/>
                    <a:pt x="5604" y="2322"/>
                    <a:pt x="5604" y="2322"/>
                  </a:cubicBezTo>
                  <a:cubicBezTo>
                    <a:pt x="5604" y="2210"/>
                    <a:pt x="5604" y="2210"/>
                    <a:pt x="5604" y="2210"/>
                  </a:cubicBezTo>
                  <a:lnTo>
                    <a:pt x="5593" y="1130"/>
                  </a:lnTo>
                  <a:close/>
                  <a:moveTo>
                    <a:pt x="1006" y="1069"/>
                  </a:moveTo>
                  <a:cubicBezTo>
                    <a:pt x="193" y="920"/>
                    <a:pt x="193" y="920"/>
                    <a:pt x="193" y="920"/>
                  </a:cubicBezTo>
                  <a:cubicBezTo>
                    <a:pt x="150" y="874"/>
                    <a:pt x="290" y="741"/>
                    <a:pt x="290" y="741"/>
                  </a:cubicBezTo>
                  <a:cubicBezTo>
                    <a:pt x="1006" y="880"/>
                    <a:pt x="1006" y="880"/>
                    <a:pt x="1006" y="880"/>
                  </a:cubicBezTo>
                  <a:lnTo>
                    <a:pt x="1006" y="1069"/>
                  </a:lnTo>
                  <a:close/>
                  <a:moveTo>
                    <a:pt x="1022" y="773"/>
                  </a:moveTo>
                  <a:cubicBezTo>
                    <a:pt x="382" y="650"/>
                    <a:pt x="382" y="650"/>
                    <a:pt x="382" y="650"/>
                  </a:cubicBezTo>
                  <a:cubicBezTo>
                    <a:pt x="580" y="437"/>
                    <a:pt x="580" y="437"/>
                    <a:pt x="580" y="437"/>
                  </a:cubicBezTo>
                  <a:cubicBezTo>
                    <a:pt x="1089" y="437"/>
                    <a:pt x="1089" y="437"/>
                    <a:pt x="1089" y="437"/>
                  </a:cubicBezTo>
                  <a:lnTo>
                    <a:pt x="1022" y="773"/>
                  </a:lnTo>
                  <a:close/>
                  <a:moveTo>
                    <a:pt x="1584" y="1172"/>
                  </a:moveTo>
                  <a:cubicBezTo>
                    <a:pt x="1173" y="1093"/>
                    <a:pt x="1173" y="1093"/>
                    <a:pt x="1173" y="1093"/>
                  </a:cubicBezTo>
                  <a:cubicBezTo>
                    <a:pt x="1144" y="1065"/>
                    <a:pt x="1173" y="913"/>
                    <a:pt x="1173" y="913"/>
                  </a:cubicBezTo>
                  <a:cubicBezTo>
                    <a:pt x="1172" y="905"/>
                    <a:pt x="1172" y="905"/>
                    <a:pt x="1172" y="905"/>
                  </a:cubicBezTo>
                  <a:cubicBezTo>
                    <a:pt x="1605" y="980"/>
                    <a:pt x="1605" y="980"/>
                    <a:pt x="1605" y="980"/>
                  </a:cubicBezTo>
                  <a:lnTo>
                    <a:pt x="1584" y="1172"/>
                  </a:lnTo>
                  <a:close/>
                  <a:moveTo>
                    <a:pt x="1620" y="869"/>
                  </a:moveTo>
                  <a:cubicBezTo>
                    <a:pt x="1196" y="800"/>
                    <a:pt x="1196" y="800"/>
                    <a:pt x="1196" y="800"/>
                  </a:cubicBezTo>
                  <a:cubicBezTo>
                    <a:pt x="1252" y="448"/>
                    <a:pt x="1252" y="448"/>
                    <a:pt x="1252" y="448"/>
                  </a:cubicBezTo>
                  <a:cubicBezTo>
                    <a:pt x="1697" y="448"/>
                    <a:pt x="1697" y="448"/>
                    <a:pt x="1697" y="448"/>
                  </a:cubicBezTo>
                  <a:lnTo>
                    <a:pt x="1620" y="869"/>
                  </a:lnTo>
                  <a:close/>
                  <a:moveTo>
                    <a:pt x="1827" y="2550"/>
                  </a:moveTo>
                  <a:cubicBezTo>
                    <a:pt x="1622" y="2550"/>
                    <a:pt x="1455" y="2383"/>
                    <a:pt x="1455" y="2178"/>
                  </a:cubicBezTo>
                  <a:cubicBezTo>
                    <a:pt x="1455" y="1972"/>
                    <a:pt x="1622" y="1805"/>
                    <a:pt x="1827" y="1805"/>
                  </a:cubicBezTo>
                  <a:cubicBezTo>
                    <a:pt x="2033" y="1805"/>
                    <a:pt x="2199" y="1972"/>
                    <a:pt x="2199" y="2178"/>
                  </a:cubicBezTo>
                  <a:cubicBezTo>
                    <a:pt x="2199" y="2383"/>
                    <a:pt x="2033" y="2550"/>
                    <a:pt x="1827" y="2550"/>
                  </a:cubicBezTo>
                  <a:close/>
                  <a:moveTo>
                    <a:pt x="2297" y="1298"/>
                  </a:moveTo>
                  <a:cubicBezTo>
                    <a:pt x="1740" y="1200"/>
                    <a:pt x="1740" y="1200"/>
                    <a:pt x="1740" y="1200"/>
                  </a:cubicBezTo>
                  <a:cubicBezTo>
                    <a:pt x="1710" y="1178"/>
                    <a:pt x="1753" y="1008"/>
                    <a:pt x="1753" y="1008"/>
                  </a:cubicBezTo>
                  <a:cubicBezTo>
                    <a:pt x="2321" y="1114"/>
                    <a:pt x="2321" y="1114"/>
                    <a:pt x="2321" y="1114"/>
                  </a:cubicBezTo>
                  <a:lnTo>
                    <a:pt x="2297" y="1298"/>
                  </a:lnTo>
                  <a:close/>
                  <a:moveTo>
                    <a:pt x="2341" y="980"/>
                  </a:moveTo>
                  <a:cubicBezTo>
                    <a:pt x="1768" y="884"/>
                    <a:pt x="1768" y="884"/>
                    <a:pt x="1768" y="884"/>
                  </a:cubicBezTo>
                  <a:cubicBezTo>
                    <a:pt x="1852" y="448"/>
                    <a:pt x="1852" y="448"/>
                    <a:pt x="1852" y="448"/>
                  </a:cubicBezTo>
                  <a:cubicBezTo>
                    <a:pt x="2439" y="448"/>
                    <a:pt x="2439" y="448"/>
                    <a:pt x="2439" y="448"/>
                  </a:cubicBezTo>
                  <a:lnTo>
                    <a:pt x="2341" y="980"/>
                  </a:lnTo>
                  <a:close/>
                  <a:moveTo>
                    <a:pt x="2876" y="1416"/>
                  </a:moveTo>
                  <a:cubicBezTo>
                    <a:pt x="2876" y="1416"/>
                    <a:pt x="2449" y="1330"/>
                    <a:pt x="2439" y="1330"/>
                  </a:cubicBezTo>
                  <a:cubicBezTo>
                    <a:pt x="2429" y="1330"/>
                    <a:pt x="2465" y="1136"/>
                    <a:pt x="2465" y="1136"/>
                  </a:cubicBezTo>
                  <a:cubicBezTo>
                    <a:pt x="2910" y="1216"/>
                    <a:pt x="2910" y="1216"/>
                    <a:pt x="2910" y="1216"/>
                  </a:cubicBezTo>
                  <a:lnTo>
                    <a:pt x="2876" y="1416"/>
                  </a:lnTo>
                  <a:close/>
                  <a:moveTo>
                    <a:pt x="2503" y="1001"/>
                  </a:moveTo>
                  <a:cubicBezTo>
                    <a:pt x="2599" y="448"/>
                    <a:pt x="2599" y="448"/>
                    <a:pt x="2599" y="448"/>
                  </a:cubicBezTo>
                  <a:cubicBezTo>
                    <a:pt x="3048" y="448"/>
                    <a:pt x="3048" y="448"/>
                    <a:pt x="3048" y="448"/>
                  </a:cubicBezTo>
                  <a:cubicBezTo>
                    <a:pt x="2928" y="1081"/>
                    <a:pt x="2928" y="1081"/>
                    <a:pt x="2928" y="1081"/>
                  </a:cubicBezTo>
                  <a:lnTo>
                    <a:pt x="2503" y="1001"/>
                  </a:lnTo>
                  <a:close/>
                  <a:moveTo>
                    <a:pt x="3462" y="1501"/>
                  </a:moveTo>
                  <a:cubicBezTo>
                    <a:pt x="3020" y="1442"/>
                    <a:pt x="3020" y="1442"/>
                    <a:pt x="3020" y="1442"/>
                  </a:cubicBezTo>
                  <a:cubicBezTo>
                    <a:pt x="3048" y="1236"/>
                    <a:pt x="3048" y="1236"/>
                    <a:pt x="3048" y="1236"/>
                  </a:cubicBezTo>
                  <a:cubicBezTo>
                    <a:pt x="3516" y="1325"/>
                    <a:pt x="3516" y="1325"/>
                    <a:pt x="3516" y="1325"/>
                  </a:cubicBezTo>
                  <a:lnTo>
                    <a:pt x="3462" y="1501"/>
                  </a:lnTo>
                  <a:close/>
                  <a:moveTo>
                    <a:pt x="3544" y="1189"/>
                  </a:moveTo>
                  <a:cubicBezTo>
                    <a:pt x="3084" y="1104"/>
                    <a:pt x="3084" y="1104"/>
                    <a:pt x="3084" y="1104"/>
                  </a:cubicBezTo>
                  <a:cubicBezTo>
                    <a:pt x="3191" y="448"/>
                    <a:pt x="3191" y="448"/>
                    <a:pt x="3191" y="448"/>
                  </a:cubicBezTo>
                  <a:cubicBezTo>
                    <a:pt x="3511" y="448"/>
                    <a:pt x="3511" y="448"/>
                    <a:pt x="3511" y="448"/>
                  </a:cubicBezTo>
                  <a:cubicBezTo>
                    <a:pt x="3612" y="743"/>
                    <a:pt x="3553" y="1019"/>
                    <a:pt x="3553" y="1019"/>
                  </a:cubicBezTo>
                  <a:cubicBezTo>
                    <a:pt x="3612" y="1019"/>
                    <a:pt x="3612" y="1019"/>
                    <a:pt x="3612" y="1019"/>
                  </a:cubicBezTo>
                  <a:lnTo>
                    <a:pt x="3544" y="1189"/>
                  </a:lnTo>
                  <a:close/>
                  <a:moveTo>
                    <a:pt x="4383" y="2550"/>
                  </a:moveTo>
                  <a:cubicBezTo>
                    <a:pt x="4177" y="2550"/>
                    <a:pt x="4011" y="2383"/>
                    <a:pt x="4011" y="2178"/>
                  </a:cubicBezTo>
                  <a:cubicBezTo>
                    <a:pt x="4011" y="2168"/>
                    <a:pt x="4011" y="2159"/>
                    <a:pt x="4012" y="2149"/>
                  </a:cubicBezTo>
                  <a:cubicBezTo>
                    <a:pt x="4026" y="1957"/>
                    <a:pt x="4187" y="1805"/>
                    <a:pt x="4383" y="1805"/>
                  </a:cubicBezTo>
                  <a:cubicBezTo>
                    <a:pt x="4573" y="1805"/>
                    <a:pt x="4730" y="1948"/>
                    <a:pt x="4752" y="2131"/>
                  </a:cubicBezTo>
                  <a:cubicBezTo>
                    <a:pt x="4754" y="2146"/>
                    <a:pt x="4755" y="2162"/>
                    <a:pt x="4755" y="2178"/>
                  </a:cubicBezTo>
                  <a:cubicBezTo>
                    <a:pt x="4755" y="2383"/>
                    <a:pt x="4589" y="2550"/>
                    <a:pt x="4383" y="2550"/>
                  </a:cubicBezTo>
                  <a:close/>
                </a:path>
              </a:pathLst>
            </a:custGeom>
            <a:gradFill>
              <a:gsLst>
                <a:gs pos="0">
                  <a:schemeClr val="accent1">
                    <a:lumMod val="75000"/>
                    <a:alpha val="36000"/>
                  </a:schemeClr>
                </a:gs>
                <a:gs pos="100000">
                  <a:srgbClr val="760303">
                    <a:alpha val="45000"/>
                  </a:srgbClr>
                </a:gs>
              </a:gsLst>
              <a:lin ang="16320000" scaled="0"/>
            </a:gra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r>
              <a:rPr lang="zh-CN" altLang="en-US" smtClean="0"/>
              <a:t>中国中车股份有限公司 版权所有 </a:t>
            </a:r>
            <a:r>
              <a:rPr lang="en-US" altLang="zh-CN" smtClean="0"/>
              <a:t>2015</a:t>
            </a:r>
            <a:endParaRPr lang="zh-CN" altLang="en-US"/>
          </a:p>
        </p:txBody>
      </p:sp>
      <p:sp>
        <p:nvSpPr>
          <p:cNvPr id="5" name="灯片编号占位符 4"/>
          <p:cNvSpPr>
            <a:spLocks noGrp="1"/>
          </p:cNvSpPr>
          <p:nvPr>
            <p:ph type="sldNum" sz="quarter" idx="12"/>
          </p:nvPr>
        </p:nvSpPr>
        <p:spPr/>
        <p:txBody>
          <a:bodyPr/>
          <a:lstStyle/>
          <a:p>
            <a:fld id="{6B8E27FD-115D-4720-AE9C-63133A02825A}" type="slidenum">
              <a:rPr lang="zh-CN" altLang="en-US" smtClean="0"/>
            </a:fld>
            <a:endParaRPr lang="zh-CN" altLang="en-US" dirty="0"/>
          </a:p>
        </p:txBody>
      </p:sp>
      <p:sp>
        <p:nvSpPr>
          <p:cNvPr id="6" name="标题 5"/>
          <p:cNvSpPr>
            <a:spLocks noGrp="1"/>
          </p:cNvSpPr>
          <p:nvPr>
            <p:ph type="title"/>
          </p:nvPr>
        </p:nvSpPr>
        <p:spPr/>
        <p:txBody>
          <a:bodyPr/>
          <a:lstStyle/>
          <a:p>
            <a:r>
              <a:rPr lang="zh-CN" altLang="en-US">
                <a:solidFill>
                  <a:srgbClr val="C00000"/>
                </a:solidFill>
              </a:rPr>
              <a:t>一 </a:t>
            </a:r>
            <a:r>
              <a:rPr lang="en-US" altLang="zh-CN">
                <a:solidFill>
                  <a:srgbClr val="C00000"/>
                </a:solidFill>
              </a:rPr>
              <a:t>| </a:t>
            </a:r>
            <a:r>
              <a:rPr lang="zh-CN" altLang="en-US">
                <a:solidFill>
                  <a:srgbClr val="C00000"/>
                </a:solidFill>
              </a:rPr>
              <a:t>公司介绍   </a:t>
            </a:r>
            <a:endParaRPr lang="zh-CN" altLang="en-US">
              <a:solidFill>
                <a:srgbClr val="C00000"/>
              </a:solidFill>
            </a:endParaRPr>
          </a:p>
        </p:txBody>
      </p:sp>
      <p:sp>
        <p:nvSpPr>
          <p:cNvPr id="12" name="标题 7"/>
          <p:cNvSpPr>
            <a:spLocks noGrp="1"/>
          </p:cNvSpPr>
          <p:nvPr/>
        </p:nvSpPr>
        <p:spPr>
          <a:xfrm>
            <a:off x="3101340" y="0"/>
            <a:ext cx="7678420" cy="768350"/>
          </a:xfrm>
          <a:prstGeom prst="rect">
            <a:avLst/>
          </a:prstGeom>
          <a:noFill/>
          <a:ln>
            <a:noFill/>
          </a:ln>
        </p:spPr>
        <p:txBody>
          <a:bodyPr vert="horz" wrap="square" lIns="91432" tIns="45716" rIns="91432" bIns="45716" numCol="1" anchor="ctr" anchorCtr="0" compatLnSpc="1"/>
          <a:lstStyle>
            <a:lvl1pPr algn="l" rtl="0" eaLnBrk="1" fontAlgn="base" hangingPunct="1">
              <a:spcBef>
                <a:spcPct val="0"/>
              </a:spcBef>
              <a:spcAft>
                <a:spcPct val="0"/>
              </a:spcAft>
              <a:defRPr sz="2800" b="1" kern="1200">
                <a:solidFill>
                  <a:schemeClr val="tx1"/>
                </a:solidFill>
                <a:latin typeface="+mj-lt"/>
                <a:ea typeface="+mj-ea"/>
                <a:cs typeface="+mj-cs"/>
              </a:defRPr>
            </a:lvl1pPr>
            <a:lvl2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2pPr>
            <a:lvl3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3pPr>
            <a:lvl4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4pPr>
            <a:lvl5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5pPr>
            <a:lvl6pPr marL="4572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9144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13716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18288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algn="l">
              <a:buClrTx/>
              <a:buSzTx/>
              <a:buFontTx/>
            </a:pPr>
            <a:r>
              <a:rPr lang="en-US" altLang="zh-CN" sz="2000" dirty="0">
                <a:solidFill>
                  <a:schemeClr val="tx1"/>
                </a:solidFill>
                <a:sym typeface="+mn-ea"/>
              </a:rPr>
              <a:t>   </a:t>
            </a:r>
            <a:r>
              <a:rPr lang="zh-CN" altLang="en-US" sz="2000" dirty="0">
                <a:solidFill>
                  <a:schemeClr val="tx1"/>
                </a:solidFill>
                <a:sym typeface="+mn-ea"/>
              </a:rPr>
              <a:t> ——中车大同公司介绍</a:t>
            </a:r>
            <a:endParaRPr lang="zh-CN" altLang="en-US" sz="2000" dirty="0">
              <a:solidFill>
                <a:schemeClr val="tx1"/>
              </a:solidFill>
              <a:sym typeface="+mn-ea"/>
            </a:endParaRPr>
          </a:p>
        </p:txBody>
      </p:sp>
      <p:sp>
        <p:nvSpPr>
          <p:cNvPr id="2" name="内容占位符 8"/>
          <p:cNvSpPr>
            <a:spLocks noGrp="1"/>
          </p:cNvSpPr>
          <p:nvPr/>
        </p:nvSpPr>
        <p:spPr>
          <a:xfrm>
            <a:off x="629759" y="1454150"/>
            <a:ext cx="3860355" cy="4753610"/>
          </a:xfrm>
          <a:prstGeom prst="rect">
            <a:avLst/>
          </a:prstGeom>
          <a:noFill/>
          <a:ln>
            <a:noFill/>
          </a:ln>
        </p:spPr>
        <p:txBody>
          <a:bodyPr vert="horz" wrap="square" lIns="91432" tIns="45716" rIns="91432" bIns="45716" numCol="1" anchor="t" anchorCtr="0" compatLnSpc="1"/>
          <a:lstStyle>
            <a:lvl1pPr marL="342900" indent="-342900" algn="l" rtl="0" eaLnBrk="1" fontAlgn="base" hangingPunct="1">
              <a:spcBef>
                <a:spcPct val="20000"/>
              </a:spcBef>
              <a:spcAft>
                <a:spcPct val="0"/>
              </a:spcAft>
              <a:buClr>
                <a:srgbClr val="C70019"/>
              </a:buClr>
              <a:buSzPct val="50000"/>
              <a:buFont typeface="Wingdings" panose="05000000000000000000" pitchFamily="2" charset="2"/>
              <a:buChar char="l"/>
              <a:defRPr sz="2400" kern="1200">
                <a:solidFill>
                  <a:schemeClr val="tx1"/>
                </a:solidFill>
                <a:latin typeface="+mn-lt"/>
                <a:ea typeface="+mn-ea"/>
                <a:cs typeface="+mn-cs"/>
              </a:defRPr>
            </a:lvl1pPr>
            <a:lvl2pPr marL="800100" indent="-342900" algn="l" rtl="0" eaLnBrk="1" fontAlgn="base" hangingPunct="1">
              <a:spcBef>
                <a:spcPct val="20000"/>
              </a:spcBef>
              <a:spcAft>
                <a:spcPct val="0"/>
              </a:spcAft>
              <a:buClr>
                <a:srgbClr val="C70019"/>
              </a:buClr>
              <a:buSzPct val="50000"/>
              <a:buFont typeface="Wingdings" panose="05000000000000000000" pitchFamily="2" charset="2"/>
              <a:buChar char="l"/>
              <a:defRPr sz="2000" kern="1200">
                <a:solidFill>
                  <a:schemeClr val="tx1"/>
                </a:solidFill>
                <a:latin typeface="+mn-lt"/>
                <a:ea typeface="+mn-ea"/>
                <a:cs typeface="+mn-cs"/>
              </a:defRPr>
            </a:lvl2pPr>
            <a:lvl3pPr marL="1200150" indent="-285750" algn="l" rtl="0" eaLnBrk="1" fontAlgn="base" hangingPunct="1">
              <a:spcBef>
                <a:spcPct val="20000"/>
              </a:spcBef>
              <a:spcAft>
                <a:spcPct val="0"/>
              </a:spcAft>
              <a:buClr>
                <a:srgbClr val="C70019"/>
              </a:buClr>
              <a:buSzPct val="50000"/>
              <a:buFont typeface="Wingdings" panose="05000000000000000000" pitchFamily="2" charset="2"/>
              <a:buChar char="l"/>
              <a:defRPr kern="1200">
                <a:solidFill>
                  <a:schemeClr val="tx1"/>
                </a:solidFill>
                <a:latin typeface="+mn-lt"/>
                <a:ea typeface="+mn-ea"/>
                <a:cs typeface="+mn-cs"/>
              </a:defRPr>
            </a:lvl3pPr>
            <a:lvl4pPr marL="1657350" indent="-285750" algn="l" rtl="0" eaLnBrk="1" fontAlgn="base" hangingPunct="1">
              <a:spcBef>
                <a:spcPct val="20000"/>
              </a:spcBef>
              <a:spcAft>
                <a:spcPct val="0"/>
              </a:spcAft>
              <a:buClr>
                <a:srgbClr val="C70019"/>
              </a:buClr>
              <a:buSzPct val="50000"/>
              <a:buFont typeface="Wingdings" panose="05000000000000000000" pitchFamily="2" charset="2"/>
              <a:buChar char="l"/>
              <a:defRPr sz="1600" kern="1200">
                <a:solidFill>
                  <a:schemeClr val="tx1"/>
                </a:solidFill>
                <a:latin typeface="+mn-lt"/>
                <a:ea typeface="+mn-ea"/>
                <a:cs typeface="+mn-cs"/>
              </a:defRPr>
            </a:lvl4pPr>
            <a:lvl5pPr marL="2057400" indent="-228600" algn="l" rtl="0" eaLnBrk="1" fontAlgn="base" hangingPunct="1">
              <a:spcBef>
                <a:spcPct val="20000"/>
              </a:spcBef>
              <a:spcAft>
                <a:spcPct val="0"/>
              </a:spcAft>
              <a:buClr>
                <a:srgbClr val="C70019"/>
              </a:buClr>
              <a:buChar char="»"/>
              <a:defRPr kern="1200">
                <a:solidFill>
                  <a:schemeClr val="tx1"/>
                </a:solidFill>
                <a:latin typeface="+mn-lt"/>
                <a:ea typeface="宋体" panose="02010600030101010101" pitchFamily="2" charset="-122"/>
                <a:cs typeface="+mn-cs"/>
              </a:defRPr>
            </a:lvl5pPr>
            <a:lvl6pPr marL="25146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200000"/>
              </a:lnSpc>
              <a:spcBef>
                <a:spcPts val="20"/>
              </a:spcBef>
              <a:spcAft>
                <a:spcPts val="0"/>
              </a:spcAft>
              <a:buNone/>
            </a:pPr>
            <a:r>
              <a:rPr lang="en-US" altLang="zh-CN" sz="1800" dirty="0" smtClean="0">
                <a:sym typeface="+mn-ea"/>
              </a:rPr>
              <a:t>       </a:t>
            </a:r>
            <a:r>
              <a:rPr lang="zh-CN" altLang="en-US" sz="1800" dirty="0" smtClean="0">
                <a:sym typeface="+mn-ea"/>
              </a:rPr>
              <a:t>中</a:t>
            </a:r>
            <a:r>
              <a:rPr lang="zh-CN" altLang="en-US" sz="1800" dirty="0">
                <a:sym typeface="+mn-ea"/>
              </a:rPr>
              <a:t>车大同公司作为</a:t>
            </a:r>
            <a:r>
              <a:rPr lang="zh-CN" altLang="en-US" sz="1800" b="1" dirty="0">
                <a:solidFill>
                  <a:srgbClr val="C00000"/>
                </a:solidFill>
                <a:sym typeface="+mn-ea"/>
              </a:rPr>
              <a:t>中国中车矿车整机和核心技术集成的牵头单位</a:t>
            </a:r>
            <a:r>
              <a:rPr lang="zh-CN" altLang="en-US" sz="1800" dirty="0">
                <a:solidFill>
                  <a:schemeClr val="tx1"/>
                </a:solidFill>
                <a:sym typeface="+mn-ea"/>
              </a:rPr>
              <a:t>，肩负着实现以产顶进，突破国外</a:t>
            </a:r>
            <a:r>
              <a:rPr lang="zh-CN" altLang="en-US" sz="1800" dirty="0" smtClean="0">
                <a:solidFill>
                  <a:schemeClr val="tx1"/>
                </a:solidFill>
                <a:sym typeface="+mn-ea"/>
              </a:rPr>
              <a:t>核心技术</a:t>
            </a:r>
            <a:r>
              <a:rPr lang="zh-CN" altLang="en-US" sz="1800" dirty="0">
                <a:solidFill>
                  <a:schemeClr val="tx1"/>
                </a:solidFill>
                <a:sym typeface="+mn-ea"/>
              </a:rPr>
              <a:t>垄断的重任。</a:t>
            </a:r>
            <a:endParaRPr lang="zh-CN" altLang="en-US" sz="1800" dirty="0">
              <a:solidFill>
                <a:schemeClr val="tx1"/>
              </a:solidFill>
              <a:sym typeface="+mn-ea"/>
            </a:endParaRPr>
          </a:p>
          <a:p>
            <a:pPr marL="0" indent="0" algn="just">
              <a:lnSpc>
                <a:spcPct val="200000"/>
              </a:lnSpc>
              <a:spcBef>
                <a:spcPts val="20"/>
              </a:spcBef>
              <a:spcAft>
                <a:spcPts val="0"/>
              </a:spcAft>
              <a:buNone/>
            </a:pPr>
            <a:r>
              <a:rPr lang="en-US" altLang="zh-CN" sz="1800" dirty="0" smtClean="0">
                <a:solidFill>
                  <a:schemeClr val="tx1"/>
                </a:solidFill>
                <a:sym typeface="+mn-ea"/>
              </a:rPr>
              <a:t>        </a:t>
            </a:r>
            <a:r>
              <a:rPr lang="zh-CN" altLang="en-US" sz="1800" dirty="0" smtClean="0">
                <a:solidFill>
                  <a:schemeClr val="tx1"/>
                </a:solidFill>
                <a:sym typeface="+mn-ea"/>
              </a:rPr>
              <a:t>拥有</a:t>
            </a:r>
            <a:r>
              <a:rPr lang="zh-CN" altLang="en-US" sz="1800" b="1" dirty="0">
                <a:solidFill>
                  <a:srgbClr val="C00000"/>
                </a:solidFill>
                <a:sym typeface="+mn-ea"/>
              </a:rPr>
              <a:t>国际领先的矿车研发技术和理念</a:t>
            </a:r>
            <a:r>
              <a:rPr lang="zh-CN" altLang="en-US" sz="1800" dirty="0">
                <a:solidFill>
                  <a:schemeClr val="tx1"/>
                </a:solidFill>
                <a:sym typeface="+mn-ea"/>
              </a:rPr>
              <a:t>，充分发挥</a:t>
            </a:r>
            <a:r>
              <a:rPr lang="zh-CN" altLang="en-US" sz="1800" b="1" dirty="0">
                <a:solidFill>
                  <a:srgbClr val="C00000"/>
                </a:solidFill>
                <a:sym typeface="+mn-ea"/>
              </a:rPr>
              <a:t>中车集团在装备制造业的整体优势</a:t>
            </a:r>
            <a:r>
              <a:rPr lang="zh-CN" altLang="en-US" sz="1800" dirty="0">
                <a:solidFill>
                  <a:schemeClr val="tx1"/>
                </a:solidFill>
                <a:sym typeface="+mn-ea"/>
              </a:rPr>
              <a:t>、</a:t>
            </a:r>
            <a:r>
              <a:rPr lang="zh-CN" altLang="en-US" sz="1800" b="1" dirty="0">
                <a:solidFill>
                  <a:srgbClr val="C00000"/>
                </a:solidFill>
                <a:sym typeface="+mn-ea"/>
              </a:rPr>
              <a:t>产品内部配套优势</a:t>
            </a:r>
            <a:r>
              <a:rPr lang="zh-CN" altLang="en-US" sz="1800" dirty="0">
                <a:solidFill>
                  <a:schemeClr val="tx1"/>
                </a:solidFill>
                <a:sym typeface="+mn-ea"/>
              </a:rPr>
              <a:t>、强大的</a:t>
            </a:r>
            <a:r>
              <a:rPr lang="zh-CN" altLang="en-US" sz="1800" b="1" dirty="0">
                <a:solidFill>
                  <a:srgbClr val="C00000"/>
                </a:solidFill>
                <a:sym typeface="+mn-ea"/>
              </a:rPr>
              <a:t>国际销售网络优势</a:t>
            </a:r>
            <a:r>
              <a:rPr lang="zh-CN" altLang="en-US" sz="1800" dirty="0">
                <a:solidFill>
                  <a:schemeClr val="tx1"/>
                </a:solidFill>
                <a:sym typeface="+mn-ea"/>
              </a:rPr>
              <a:t>和</a:t>
            </a:r>
            <a:r>
              <a:rPr lang="zh-CN" altLang="en-US" sz="1800" b="1" dirty="0">
                <a:solidFill>
                  <a:srgbClr val="C00000"/>
                </a:solidFill>
                <a:sym typeface="+mn-ea"/>
              </a:rPr>
              <a:t>品牌优势</a:t>
            </a:r>
            <a:r>
              <a:rPr lang="zh-CN" altLang="en-US" sz="1800" dirty="0">
                <a:solidFill>
                  <a:schemeClr val="accent6">
                    <a:lumMod val="50000"/>
                  </a:schemeClr>
                </a:solidFill>
                <a:sym typeface="+mn-ea"/>
              </a:rPr>
              <a:t>。</a:t>
            </a:r>
            <a:endParaRPr lang="zh-CN" altLang="en-US" sz="1800" dirty="0">
              <a:solidFill>
                <a:schemeClr val="accent6">
                  <a:lumMod val="50000"/>
                </a:schemeClr>
              </a:solidFill>
              <a:sym typeface="+mn-ea"/>
            </a:endParaRPr>
          </a:p>
          <a:p>
            <a:pPr marL="0" indent="0" algn="just">
              <a:lnSpc>
                <a:spcPct val="150000"/>
              </a:lnSpc>
              <a:spcBef>
                <a:spcPts val="20"/>
              </a:spcBef>
              <a:spcAft>
                <a:spcPts val="0"/>
              </a:spcAft>
              <a:buNone/>
            </a:pPr>
            <a:endParaRPr lang="zh-CN" altLang="en-US" sz="1800" dirty="0" smtClean="0">
              <a:solidFill>
                <a:schemeClr val="accent6">
                  <a:lumMod val="50000"/>
                </a:schemeClr>
              </a:solidFill>
              <a:sym typeface="+mn-ea"/>
            </a:endParaRPr>
          </a:p>
        </p:txBody>
      </p:sp>
      <p:grpSp>
        <p:nvGrpSpPr>
          <p:cNvPr id="3" name="组合 2"/>
          <p:cNvGrpSpPr/>
          <p:nvPr/>
        </p:nvGrpSpPr>
        <p:grpSpPr>
          <a:xfrm>
            <a:off x="4915535" y="1454150"/>
            <a:ext cx="6530340" cy="4053840"/>
            <a:chOff x="7946" y="2170"/>
            <a:chExt cx="9546" cy="5925"/>
          </a:xfrm>
        </p:grpSpPr>
        <p:grpSp>
          <p:nvGrpSpPr>
            <p:cNvPr id="7" name="组合 6"/>
            <p:cNvGrpSpPr/>
            <p:nvPr/>
          </p:nvGrpSpPr>
          <p:grpSpPr>
            <a:xfrm>
              <a:off x="7946" y="2170"/>
              <a:ext cx="9547" cy="3545"/>
              <a:chOff x="7845" y="2144"/>
              <a:chExt cx="9868" cy="3664"/>
            </a:xfrm>
          </p:grpSpPr>
          <p:pic>
            <p:nvPicPr>
              <p:cNvPr id="9" name="图片 2" descr="mmexport1527663370005"/>
              <p:cNvPicPr/>
              <p:nvPr>
                <p:custDataLst>
                  <p:tags r:id="rId1"/>
                </p:custDataLst>
              </p:nvPr>
            </p:nvPicPr>
            <p:blipFill>
              <a:blip r:embed="rId2"/>
              <a:stretch>
                <a:fillRect/>
              </a:stretch>
            </p:blipFill>
            <p:spPr>
              <a:xfrm>
                <a:off x="7845" y="2144"/>
                <a:ext cx="4859" cy="3644"/>
              </a:xfrm>
              <a:prstGeom prst="rect">
                <a:avLst/>
              </a:prstGeom>
              <a:noFill/>
              <a:ln>
                <a:noFill/>
              </a:ln>
            </p:spPr>
          </p:pic>
          <p:pic>
            <p:nvPicPr>
              <p:cNvPr id="15" name="图片 14" descr="IMG_8598"/>
              <p:cNvPicPr>
                <a:picLocks noChangeAspect="1"/>
              </p:cNvPicPr>
              <p:nvPr/>
            </p:nvPicPr>
            <p:blipFill>
              <a:blip r:embed="rId3"/>
              <a:stretch>
                <a:fillRect/>
              </a:stretch>
            </p:blipFill>
            <p:spPr>
              <a:xfrm>
                <a:off x="12827" y="2144"/>
                <a:ext cx="4886" cy="3665"/>
              </a:xfrm>
              <a:prstGeom prst="rect">
                <a:avLst/>
              </a:prstGeom>
              <a:noFill/>
              <a:ln>
                <a:noFill/>
              </a:ln>
            </p:spPr>
          </p:pic>
        </p:grpSp>
        <p:grpSp>
          <p:nvGrpSpPr>
            <p:cNvPr id="17" name="组合 16"/>
            <p:cNvGrpSpPr/>
            <p:nvPr/>
          </p:nvGrpSpPr>
          <p:grpSpPr>
            <a:xfrm>
              <a:off x="7946" y="5845"/>
              <a:ext cx="9546" cy="2251"/>
              <a:chOff x="7946" y="5845"/>
              <a:chExt cx="10143" cy="2392"/>
            </a:xfrm>
          </p:grpSpPr>
          <p:grpSp>
            <p:nvGrpSpPr>
              <p:cNvPr id="22" name="组合 21"/>
              <p:cNvGrpSpPr/>
              <p:nvPr/>
            </p:nvGrpSpPr>
            <p:grpSpPr>
              <a:xfrm>
                <a:off x="11523" y="5845"/>
                <a:ext cx="6567" cy="2392"/>
                <a:chOff x="11603" y="5845"/>
                <a:chExt cx="6567" cy="2392"/>
              </a:xfrm>
            </p:grpSpPr>
            <p:pic>
              <p:nvPicPr>
                <p:cNvPr id="23" name="图片 22" descr="IMG_8396"/>
                <p:cNvPicPr>
                  <a:picLocks noChangeAspect="1"/>
                </p:cNvPicPr>
                <p:nvPr/>
              </p:nvPicPr>
              <p:blipFill>
                <a:blip r:embed="rId4"/>
                <a:stretch>
                  <a:fillRect/>
                </a:stretch>
              </p:blipFill>
              <p:spPr>
                <a:xfrm>
                  <a:off x="15026" y="5845"/>
                  <a:ext cx="3144" cy="2391"/>
                </a:xfrm>
                <a:prstGeom prst="rect">
                  <a:avLst/>
                </a:prstGeom>
                <a:noFill/>
                <a:ln>
                  <a:noFill/>
                </a:ln>
              </p:spPr>
            </p:pic>
            <p:pic>
              <p:nvPicPr>
                <p:cNvPr id="24" name="Picture 10"/>
                <p:cNvPicPr>
                  <a:picLocks noChangeAspect="1" noChangeArrowheads="1"/>
                </p:cNvPicPr>
                <p:nvPr/>
              </p:nvPicPr>
              <p:blipFill>
                <a:blip r:embed="rId5"/>
                <a:srcRect/>
                <a:stretch>
                  <a:fillRect/>
                </a:stretch>
              </p:blipFill>
              <p:spPr bwMode="auto">
                <a:xfrm>
                  <a:off x="11603" y="5845"/>
                  <a:ext cx="3322" cy="2392"/>
                </a:xfrm>
                <a:prstGeom prst="rect">
                  <a:avLst/>
                </a:prstGeom>
                <a:noFill/>
                <a:ln>
                  <a:noFill/>
                </a:ln>
              </p:spPr>
            </p:pic>
          </p:grpSp>
          <p:pic>
            <p:nvPicPr>
              <p:cNvPr id="25" name="图片 24"/>
              <p:cNvPicPr>
                <a:picLocks noChangeAspect="1"/>
              </p:cNvPicPr>
              <p:nvPr/>
            </p:nvPicPr>
            <p:blipFill>
              <a:blip r:embed="rId6"/>
              <a:stretch>
                <a:fillRect/>
              </a:stretch>
            </p:blipFill>
            <p:spPr>
              <a:xfrm>
                <a:off x="7946" y="5845"/>
                <a:ext cx="3458" cy="2391"/>
              </a:xfrm>
              <a:prstGeom prst="rect">
                <a:avLst/>
              </a:prstGeom>
              <a:noFill/>
              <a:ln>
                <a:noFill/>
              </a:ln>
            </p:spPr>
          </p:pic>
        </p:gr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标题 7"/>
          <p:cNvSpPr>
            <a:spLocks noGrp="1"/>
          </p:cNvSpPr>
          <p:nvPr>
            <p:ph type="title"/>
          </p:nvPr>
        </p:nvSpPr>
        <p:spPr/>
        <p:txBody>
          <a:bodyPr/>
          <a:lstStyle/>
          <a:p>
            <a:r>
              <a:rPr lang="zh-CN" altLang="en-US">
                <a:solidFill>
                  <a:schemeClr val="accent6">
                    <a:lumMod val="50000"/>
                  </a:schemeClr>
                </a:solidFill>
              </a:rPr>
              <a:t>目录</a:t>
            </a:r>
            <a:endParaRPr lang="zh-CN" altLang="en-US">
              <a:solidFill>
                <a:schemeClr val="accent6">
                  <a:lumMod val="50000"/>
                </a:schemeClr>
              </a:solidFill>
            </a:endParaRPr>
          </a:p>
        </p:txBody>
      </p:sp>
      <p:sp>
        <p:nvSpPr>
          <p:cNvPr id="6" name="页脚占位符 5"/>
          <p:cNvSpPr>
            <a:spLocks noGrp="1"/>
          </p:cNvSpPr>
          <p:nvPr>
            <p:ph type="ftr" sz="quarter" idx="11"/>
          </p:nvPr>
        </p:nvSpPr>
        <p:spPr/>
        <p:txBody>
          <a:bodyPr/>
          <a:lstStyle/>
          <a:p>
            <a:r>
              <a:rPr lang="zh-CN" altLang="en-US" smtClean="0"/>
              <a:t>中国中车股份有限公司 版权所有 </a:t>
            </a:r>
            <a:r>
              <a:rPr lang="en-US" altLang="zh-CN" smtClean="0"/>
              <a:t>2015</a:t>
            </a:r>
            <a:endParaRPr lang="zh-CN" altLang="en-US"/>
          </a:p>
        </p:txBody>
      </p:sp>
      <p:sp>
        <p:nvSpPr>
          <p:cNvPr id="7" name="灯片编号占位符 6"/>
          <p:cNvSpPr>
            <a:spLocks noGrp="1"/>
          </p:cNvSpPr>
          <p:nvPr>
            <p:ph type="sldNum" sz="quarter" idx="12"/>
          </p:nvPr>
        </p:nvSpPr>
        <p:spPr/>
        <p:txBody>
          <a:bodyPr/>
          <a:lstStyle/>
          <a:p>
            <a:fld id="{6B8E27FD-115D-4720-AE9C-63133A02825A}" type="slidenum">
              <a:rPr lang="zh-CN" altLang="en-US" smtClean="0"/>
            </a:fld>
            <a:endParaRPr lang="zh-CN" altLang="en-US" dirty="0"/>
          </a:p>
        </p:txBody>
      </p:sp>
      <p:sp>
        <p:nvSpPr>
          <p:cNvPr id="2" name="五边形 1"/>
          <p:cNvSpPr/>
          <p:nvPr/>
        </p:nvSpPr>
        <p:spPr>
          <a:xfrm>
            <a:off x="3609331" y="1523754"/>
            <a:ext cx="772795" cy="467360"/>
          </a:xfrm>
          <a:prstGeom prst="homePlate">
            <a:avLst/>
          </a:prstGeom>
          <a:solidFill>
            <a:schemeClr val="bg2">
              <a:lumMod val="90000"/>
            </a:schemeClr>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bg1"/>
              </a:solidFill>
              <a:effectLst/>
              <a:latin typeface="Arial" panose="020B0604020202020204" pitchFamily="34" charset="0"/>
              <a:ea typeface="黑体" panose="02010609060101010101" pitchFamily="49" charset="-122"/>
            </a:endParaRPr>
          </a:p>
        </p:txBody>
      </p:sp>
      <p:sp>
        <p:nvSpPr>
          <p:cNvPr id="3" name="燕尾形 2"/>
          <p:cNvSpPr/>
          <p:nvPr/>
        </p:nvSpPr>
        <p:spPr>
          <a:xfrm>
            <a:off x="4238616" y="1523754"/>
            <a:ext cx="4848225" cy="467360"/>
          </a:xfrm>
          <a:prstGeom prst="chevron">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smtClean="0">
              <a:ln>
                <a:noFill/>
              </a:ln>
              <a:solidFill>
                <a:schemeClr val="bg1"/>
              </a:solidFill>
              <a:effectLst/>
              <a:latin typeface="Arial" panose="020B0604020202020204" pitchFamily="34" charset="0"/>
              <a:ea typeface="黑体" panose="02010609060101010101" pitchFamily="49" charset="-122"/>
              <a:sym typeface="+mn-ea"/>
            </a:endParaRPr>
          </a:p>
        </p:txBody>
      </p:sp>
      <p:sp>
        <p:nvSpPr>
          <p:cNvPr id="4" name="五边形 3"/>
          <p:cNvSpPr/>
          <p:nvPr/>
        </p:nvSpPr>
        <p:spPr>
          <a:xfrm>
            <a:off x="3474076" y="1523754"/>
            <a:ext cx="772795" cy="467360"/>
          </a:xfrm>
          <a:prstGeom prst="homePlate">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smtClean="0">
              <a:ln>
                <a:noFill/>
              </a:ln>
              <a:solidFill>
                <a:schemeClr val="bg1"/>
              </a:solidFill>
              <a:effectLst/>
              <a:latin typeface="Arial" panose="020B0604020202020204" pitchFamily="34" charset="0"/>
              <a:ea typeface="黑体" panose="02010609060101010101" pitchFamily="49" charset="-122"/>
              <a:sym typeface="+mn-ea"/>
            </a:endParaRPr>
          </a:p>
        </p:txBody>
      </p:sp>
      <p:sp>
        <p:nvSpPr>
          <p:cNvPr id="18" name="文本框 17"/>
          <p:cNvSpPr txBox="1"/>
          <p:nvPr/>
        </p:nvSpPr>
        <p:spPr>
          <a:xfrm>
            <a:off x="4563101" y="1540264"/>
            <a:ext cx="2799715" cy="429895"/>
          </a:xfrm>
          <a:prstGeom prst="rect">
            <a:avLst/>
          </a:prstGeom>
          <a:noFill/>
        </p:spPr>
        <p:txBody>
          <a:bodyPr wrap="square" rtlCol="0">
            <a:spAutoFit/>
          </a:bodyPr>
          <a:lstStyle/>
          <a:p>
            <a:r>
              <a:rPr lang="zh-CN" altLang="en-US" sz="2200" b="1" dirty="0">
                <a:solidFill>
                  <a:schemeClr val="bg1"/>
                </a:solidFill>
                <a:sym typeface="+mn-ea"/>
              </a:rPr>
              <a:t>公司介绍</a:t>
            </a:r>
            <a:endParaRPr lang="zh-CN" altLang="en-US" sz="2200" b="1">
              <a:solidFill>
                <a:schemeClr val="bg1"/>
              </a:solidFill>
            </a:endParaRPr>
          </a:p>
        </p:txBody>
      </p:sp>
      <p:sp>
        <p:nvSpPr>
          <p:cNvPr id="19" name="文本框 18"/>
          <p:cNvSpPr txBox="1"/>
          <p:nvPr/>
        </p:nvSpPr>
        <p:spPr>
          <a:xfrm>
            <a:off x="3609331" y="1532009"/>
            <a:ext cx="471170" cy="429895"/>
          </a:xfrm>
          <a:prstGeom prst="rect">
            <a:avLst/>
          </a:prstGeom>
          <a:noFill/>
        </p:spPr>
        <p:txBody>
          <a:bodyPr wrap="square" rtlCol="0">
            <a:spAutoFit/>
          </a:bodyPr>
          <a:lstStyle/>
          <a:p>
            <a:r>
              <a:rPr lang="zh-CN" altLang="en-US" sz="2200" b="1">
                <a:solidFill>
                  <a:schemeClr val="bg1"/>
                </a:solidFill>
              </a:rPr>
              <a:t>一</a:t>
            </a:r>
            <a:endParaRPr lang="zh-CN" altLang="en-US" sz="2200" b="1">
              <a:solidFill>
                <a:schemeClr val="bg1"/>
              </a:solidFill>
            </a:endParaRPr>
          </a:p>
        </p:txBody>
      </p:sp>
      <p:sp>
        <p:nvSpPr>
          <p:cNvPr id="22" name="五边形 21"/>
          <p:cNvSpPr/>
          <p:nvPr/>
        </p:nvSpPr>
        <p:spPr>
          <a:xfrm>
            <a:off x="3609331" y="2324489"/>
            <a:ext cx="772795" cy="467360"/>
          </a:xfrm>
          <a:prstGeom prst="homePlate">
            <a:avLst/>
          </a:prstGeom>
          <a:solidFill>
            <a:schemeClr val="bg2">
              <a:lumMod val="90000"/>
            </a:schemeClr>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bg1"/>
              </a:solidFill>
              <a:effectLst/>
              <a:latin typeface="Arial" panose="020B0604020202020204" pitchFamily="34" charset="0"/>
              <a:ea typeface="黑体" panose="02010609060101010101" pitchFamily="49" charset="-122"/>
            </a:endParaRPr>
          </a:p>
        </p:txBody>
      </p:sp>
      <p:sp>
        <p:nvSpPr>
          <p:cNvPr id="23" name="燕尾形 22"/>
          <p:cNvSpPr/>
          <p:nvPr/>
        </p:nvSpPr>
        <p:spPr>
          <a:xfrm>
            <a:off x="4238616" y="2324489"/>
            <a:ext cx="4848225" cy="467360"/>
          </a:xfrm>
          <a:prstGeom prst="chevron">
            <a:avLst/>
          </a:prstGeom>
          <a:gradFill>
            <a:gsLst>
              <a:gs pos="0">
                <a:srgbClr val="E30000"/>
              </a:gs>
              <a:gs pos="100000">
                <a:srgbClr val="760303"/>
              </a:gs>
            </a:gsLst>
            <a:lin ang="5400000" scaled="0"/>
          </a:gra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smtClean="0">
              <a:ln>
                <a:noFill/>
              </a:ln>
              <a:solidFill>
                <a:schemeClr val="bg1"/>
              </a:solidFill>
              <a:effectLst/>
              <a:latin typeface="Arial" panose="020B0604020202020204" pitchFamily="34" charset="0"/>
              <a:ea typeface="黑体" panose="02010609060101010101" pitchFamily="49" charset="-122"/>
              <a:sym typeface="+mn-ea"/>
            </a:endParaRPr>
          </a:p>
        </p:txBody>
      </p:sp>
      <p:sp>
        <p:nvSpPr>
          <p:cNvPr id="24" name="五边形 23"/>
          <p:cNvSpPr/>
          <p:nvPr/>
        </p:nvSpPr>
        <p:spPr>
          <a:xfrm>
            <a:off x="3474076" y="2324489"/>
            <a:ext cx="772795" cy="467360"/>
          </a:xfrm>
          <a:prstGeom prst="homePlate">
            <a:avLst/>
          </a:prstGeom>
          <a:gradFill>
            <a:gsLst>
              <a:gs pos="0">
                <a:srgbClr val="E30000"/>
              </a:gs>
              <a:gs pos="100000">
                <a:srgbClr val="760303"/>
              </a:gs>
            </a:gsLst>
            <a:lin ang="5400000" scaled="0"/>
          </a:gra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smtClean="0">
              <a:ln>
                <a:noFill/>
              </a:ln>
              <a:solidFill>
                <a:schemeClr val="bg1"/>
              </a:solidFill>
              <a:effectLst/>
              <a:latin typeface="Arial" panose="020B0604020202020204" pitchFamily="34" charset="0"/>
              <a:ea typeface="黑体" panose="02010609060101010101" pitchFamily="49" charset="-122"/>
              <a:sym typeface="+mn-ea"/>
            </a:endParaRPr>
          </a:p>
        </p:txBody>
      </p:sp>
      <p:sp>
        <p:nvSpPr>
          <p:cNvPr id="25" name="文本框 24"/>
          <p:cNvSpPr txBox="1"/>
          <p:nvPr/>
        </p:nvSpPr>
        <p:spPr>
          <a:xfrm>
            <a:off x="4570086" y="2345444"/>
            <a:ext cx="4150360" cy="429895"/>
          </a:xfrm>
          <a:prstGeom prst="rect">
            <a:avLst/>
          </a:prstGeom>
          <a:noFill/>
        </p:spPr>
        <p:txBody>
          <a:bodyPr wrap="square" rtlCol="0">
            <a:spAutoFit/>
          </a:bodyPr>
          <a:lstStyle/>
          <a:p>
            <a:r>
              <a:rPr lang="zh-CN" altLang="en-US" sz="2200" b="1" dirty="0">
                <a:solidFill>
                  <a:schemeClr val="bg1"/>
                </a:solidFill>
                <a:sym typeface="+mn-ea"/>
              </a:rPr>
              <a:t>中车大同公司矿车研制能力</a:t>
            </a:r>
            <a:endParaRPr lang="zh-CN" altLang="en-US" sz="2200" b="1">
              <a:solidFill>
                <a:schemeClr val="bg1"/>
              </a:solidFill>
            </a:endParaRPr>
          </a:p>
        </p:txBody>
      </p:sp>
      <p:sp>
        <p:nvSpPr>
          <p:cNvPr id="26" name="文本框 25"/>
          <p:cNvSpPr txBox="1"/>
          <p:nvPr/>
        </p:nvSpPr>
        <p:spPr>
          <a:xfrm>
            <a:off x="3609331" y="2349889"/>
            <a:ext cx="471170" cy="429895"/>
          </a:xfrm>
          <a:prstGeom prst="rect">
            <a:avLst/>
          </a:prstGeom>
          <a:noFill/>
        </p:spPr>
        <p:txBody>
          <a:bodyPr wrap="square" rtlCol="0">
            <a:spAutoFit/>
          </a:bodyPr>
          <a:lstStyle/>
          <a:p>
            <a:r>
              <a:rPr lang="zh-CN" altLang="en-US" sz="2200" b="1">
                <a:solidFill>
                  <a:schemeClr val="bg1"/>
                </a:solidFill>
              </a:rPr>
              <a:t>二</a:t>
            </a:r>
            <a:endParaRPr lang="zh-CN" altLang="en-US" sz="2200" b="1">
              <a:solidFill>
                <a:schemeClr val="bg1"/>
              </a:solidFill>
            </a:endParaRPr>
          </a:p>
        </p:txBody>
      </p:sp>
      <p:sp>
        <p:nvSpPr>
          <p:cNvPr id="41" name="五边形 40"/>
          <p:cNvSpPr/>
          <p:nvPr/>
        </p:nvSpPr>
        <p:spPr>
          <a:xfrm>
            <a:off x="3609331" y="3129034"/>
            <a:ext cx="772795" cy="467360"/>
          </a:xfrm>
          <a:prstGeom prst="homePlate">
            <a:avLst/>
          </a:prstGeom>
          <a:solidFill>
            <a:schemeClr val="bg2">
              <a:lumMod val="90000"/>
            </a:schemeClr>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bg1"/>
              </a:solidFill>
              <a:effectLst/>
              <a:latin typeface="Arial" panose="020B0604020202020204" pitchFamily="34" charset="0"/>
              <a:ea typeface="黑体" panose="02010609060101010101" pitchFamily="49" charset="-122"/>
            </a:endParaRPr>
          </a:p>
        </p:txBody>
      </p:sp>
      <p:sp>
        <p:nvSpPr>
          <p:cNvPr id="42" name="燕尾形 41"/>
          <p:cNvSpPr/>
          <p:nvPr/>
        </p:nvSpPr>
        <p:spPr>
          <a:xfrm>
            <a:off x="4238616" y="3129034"/>
            <a:ext cx="4848225" cy="467360"/>
          </a:xfrm>
          <a:prstGeom prst="chevron">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smtClean="0">
              <a:ln>
                <a:noFill/>
              </a:ln>
              <a:solidFill>
                <a:schemeClr val="bg1"/>
              </a:solidFill>
              <a:effectLst/>
              <a:latin typeface="Arial" panose="020B0604020202020204" pitchFamily="34" charset="0"/>
              <a:ea typeface="黑体" panose="02010609060101010101" pitchFamily="49" charset="-122"/>
              <a:sym typeface="+mn-ea"/>
            </a:endParaRPr>
          </a:p>
        </p:txBody>
      </p:sp>
      <p:sp>
        <p:nvSpPr>
          <p:cNvPr id="43" name="五边形 42"/>
          <p:cNvSpPr/>
          <p:nvPr/>
        </p:nvSpPr>
        <p:spPr>
          <a:xfrm>
            <a:off x="3474076" y="3129034"/>
            <a:ext cx="772795" cy="467360"/>
          </a:xfrm>
          <a:prstGeom prst="homePlate">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smtClean="0">
              <a:ln>
                <a:noFill/>
              </a:ln>
              <a:solidFill>
                <a:schemeClr val="bg1"/>
              </a:solidFill>
              <a:effectLst/>
              <a:latin typeface="Arial" panose="020B0604020202020204" pitchFamily="34" charset="0"/>
              <a:ea typeface="黑体" panose="02010609060101010101" pitchFamily="49" charset="-122"/>
              <a:sym typeface="+mn-ea"/>
            </a:endParaRPr>
          </a:p>
        </p:txBody>
      </p:sp>
      <p:sp>
        <p:nvSpPr>
          <p:cNvPr id="44" name="文本框 43"/>
          <p:cNvSpPr txBox="1"/>
          <p:nvPr/>
        </p:nvSpPr>
        <p:spPr>
          <a:xfrm>
            <a:off x="4570086" y="3141734"/>
            <a:ext cx="3722370" cy="429895"/>
          </a:xfrm>
          <a:prstGeom prst="rect">
            <a:avLst/>
          </a:prstGeom>
          <a:noFill/>
        </p:spPr>
        <p:txBody>
          <a:bodyPr wrap="square" rtlCol="0">
            <a:spAutoFit/>
          </a:bodyPr>
          <a:lstStyle/>
          <a:p>
            <a:r>
              <a:rPr lang="zh-CN" altLang="en-US" sz="2200" b="1" dirty="0">
                <a:solidFill>
                  <a:schemeClr val="bg1"/>
                </a:solidFill>
                <a:sym typeface="+mn-ea"/>
              </a:rPr>
              <a:t>中车大同公司矿车产品介绍</a:t>
            </a:r>
            <a:endParaRPr lang="zh-CN" altLang="en-US" sz="2200" b="1">
              <a:solidFill>
                <a:schemeClr val="bg1"/>
              </a:solidFill>
            </a:endParaRPr>
          </a:p>
        </p:txBody>
      </p:sp>
      <p:sp>
        <p:nvSpPr>
          <p:cNvPr id="45" name="文本框 44"/>
          <p:cNvSpPr txBox="1"/>
          <p:nvPr/>
        </p:nvSpPr>
        <p:spPr>
          <a:xfrm>
            <a:off x="3609331" y="3149989"/>
            <a:ext cx="471170" cy="429895"/>
          </a:xfrm>
          <a:prstGeom prst="rect">
            <a:avLst/>
          </a:prstGeom>
          <a:noFill/>
        </p:spPr>
        <p:txBody>
          <a:bodyPr wrap="square" rtlCol="0">
            <a:spAutoFit/>
          </a:bodyPr>
          <a:lstStyle/>
          <a:p>
            <a:r>
              <a:rPr lang="zh-CN" altLang="en-US" sz="2200" b="1">
                <a:solidFill>
                  <a:schemeClr val="bg1"/>
                </a:solidFill>
                <a:sym typeface="+mn-ea"/>
              </a:rPr>
              <a:t>三</a:t>
            </a:r>
            <a:endParaRPr lang="zh-CN" altLang="en-US" sz="2200" b="1">
              <a:solidFill>
                <a:schemeClr val="bg1"/>
              </a:solidFill>
            </a:endParaRPr>
          </a:p>
        </p:txBody>
      </p:sp>
      <p:grpSp>
        <p:nvGrpSpPr>
          <p:cNvPr id="9" name="组合 8"/>
          <p:cNvGrpSpPr/>
          <p:nvPr/>
        </p:nvGrpSpPr>
        <p:grpSpPr>
          <a:xfrm>
            <a:off x="3474076" y="3933579"/>
            <a:ext cx="5612765" cy="467360"/>
            <a:chOff x="5428" y="6517"/>
            <a:chExt cx="8839" cy="736"/>
          </a:xfrm>
        </p:grpSpPr>
        <p:sp>
          <p:nvSpPr>
            <p:cNvPr id="89" name="五边形 88"/>
            <p:cNvSpPr/>
            <p:nvPr/>
          </p:nvSpPr>
          <p:spPr>
            <a:xfrm>
              <a:off x="5641" y="6517"/>
              <a:ext cx="1217" cy="736"/>
            </a:xfrm>
            <a:prstGeom prst="homePlate">
              <a:avLst/>
            </a:prstGeom>
            <a:solidFill>
              <a:schemeClr val="bg2">
                <a:lumMod val="90000"/>
              </a:schemeClr>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bg1"/>
                </a:solidFill>
                <a:effectLst/>
                <a:latin typeface="Arial" panose="020B0604020202020204" pitchFamily="34" charset="0"/>
                <a:ea typeface="黑体" panose="02010609060101010101" pitchFamily="49" charset="-122"/>
              </a:endParaRPr>
            </a:p>
          </p:txBody>
        </p:sp>
        <p:sp>
          <p:nvSpPr>
            <p:cNvPr id="90" name="燕尾形 89"/>
            <p:cNvSpPr/>
            <p:nvPr/>
          </p:nvSpPr>
          <p:spPr>
            <a:xfrm>
              <a:off x="6632" y="6517"/>
              <a:ext cx="7635" cy="736"/>
            </a:xfrm>
            <a:prstGeom prst="chevron">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smtClean="0">
                <a:ln>
                  <a:noFill/>
                </a:ln>
                <a:solidFill>
                  <a:schemeClr val="bg1"/>
                </a:solidFill>
                <a:effectLst/>
                <a:latin typeface="Arial" panose="020B0604020202020204" pitchFamily="34" charset="0"/>
                <a:ea typeface="黑体" panose="02010609060101010101" pitchFamily="49" charset="-122"/>
                <a:sym typeface="+mn-ea"/>
              </a:endParaRPr>
            </a:p>
          </p:txBody>
        </p:sp>
        <p:sp>
          <p:nvSpPr>
            <p:cNvPr id="91" name="五边形 90"/>
            <p:cNvSpPr/>
            <p:nvPr/>
          </p:nvSpPr>
          <p:spPr>
            <a:xfrm>
              <a:off x="5428" y="6517"/>
              <a:ext cx="1217" cy="736"/>
            </a:xfrm>
            <a:prstGeom prst="homePlate">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smtClean="0">
                <a:ln>
                  <a:noFill/>
                </a:ln>
                <a:solidFill>
                  <a:schemeClr val="bg1"/>
                </a:solidFill>
                <a:effectLst/>
                <a:latin typeface="Arial" panose="020B0604020202020204" pitchFamily="34" charset="0"/>
                <a:ea typeface="黑体" panose="02010609060101010101" pitchFamily="49" charset="-122"/>
                <a:sym typeface="+mn-ea"/>
              </a:endParaRPr>
            </a:p>
          </p:txBody>
        </p:sp>
        <p:sp>
          <p:nvSpPr>
            <p:cNvPr id="92" name="文本框 91"/>
            <p:cNvSpPr txBox="1"/>
            <p:nvPr/>
          </p:nvSpPr>
          <p:spPr>
            <a:xfrm>
              <a:off x="7143" y="6557"/>
              <a:ext cx="6547" cy="677"/>
            </a:xfrm>
            <a:prstGeom prst="rect">
              <a:avLst/>
            </a:prstGeom>
            <a:noFill/>
          </p:spPr>
          <p:txBody>
            <a:bodyPr wrap="square" rtlCol="0">
              <a:spAutoFit/>
            </a:bodyPr>
            <a:lstStyle/>
            <a:p>
              <a:r>
                <a:rPr lang="zh-CN" altLang="en-US" sz="2200" b="1" dirty="0">
                  <a:solidFill>
                    <a:schemeClr val="bg1"/>
                  </a:solidFill>
                  <a:sym typeface="+mn-ea"/>
                </a:rPr>
                <a:t>核心部件内部配套情况介绍</a:t>
              </a:r>
              <a:endParaRPr lang="zh-CN" altLang="en-US" sz="2200" b="1">
                <a:solidFill>
                  <a:schemeClr val="bg1"/>
                </a:solidFill>
              </a:endParaRPr>
            </a:p>
          </p:txBody>
        </p:sp>
        <p:sp>
          <p:nvSpPr>
            <p:cNvPr id="93" name="文本框 92"/>
            <p:cNvSpPr txBox="1"/>
            <p:nvPr/>
          </p:nvSpPr>
          <p:spPr>
            <a:xfrm>
              <a:off x="5641" y="6544"/>
              <a:ext cx="742" cy="677"/>
            </a:xfrm>
            <a:prstGeom prst="rect">
              <a:avLst/>
            </a:prstGeom>
            <a:noFill/>
          </p:spPr>
          <p:txBody>
            <a:bodyPr wrap="square" rtlCol="0">
              <a:spAutoFit/>
            </a:bodyPr>
            <a:lstStyle/>
            <a:p>
              <a:r>
                <a:rPr lang="zh-CN" altLang="en-US" sz="2200" b="1">
                  <a:solidFill>
                    <a:schemeClr val="bg1"/>
                  </a:solidFill>
                  <a:sym typeface="+mn-ea"/>
                </a:rPr>
                <a:t>四</a:t>
              </a:r>
              <a:endParaRPr lang="zh-CN" altLang="en-US" sz="2200" b="1">
                <a:solidFill>
                  <a:schemeClr val="bg1"/>
                </a:solidFill>
              </a:endParaRPr>
            </a:p>
          </p:txBody>
        </p:sp>
      </p:grpSp>
      <p:grpSp>
        <p:nvGrpSpPr>
          <p:cNvPr id="5" name="组合 4"/>
          <p:cNvGrpSpPr/>
          <p:nvPr/>
        </p:nvGrpSpPr>
        <p:grpSpPr>
          <a:xfrm>
            <a:off x="3474076" y="4734314"/>
            <a:ext cx="5612130" cy="467360"/>
            <a:chOff x="5428" y="7778"/>
            <a:chExt cx="8838" cy="736"/>
          </a:xfrm>
        </p:grpSpPr>
        <p:sp>
          <p:nvSpPr>
            <p:cNvPr id="95" name="五边形 94"/>
            <p:cNvSpPr/>
            <p:nvPr/>
          </p:nvSpPr>
          <p:spPr>
            <a:xfrm>
              <a:off x="5641" y="7778"/>
              <a:ext cx="1217" cy="736"/>
            </a:xfrm>
            <a:prstGeom prst="homePlate">
              <a:avLst/>
            </a:prstGeom>
            <a:solidFill>
              <a:schemeClr val="bg2">
                <a:lumMod val="90000"/>
              </a:schemeClr>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bg1"/>
                </a:solidFill>
                <a:effectLst/>
                <a:latin typeface="Arial" panose="020B0604020202020204" pitchFamily="34" charset="0"/>
                <a:ea typeface="黑体" panose="02010609060101010101" pitchFamily="49" charset="-122"/>
              </a:endParaRPr>
            </a:p>
          </p:txBody>
        </p:sp>
        <p:sp>
          <p:nvSpPr>
            <p:cNvPr id="96" name="燕尾形 95"/>
            <p:cNvSpPr/>
            <p:nvPr/>
          </p:nvSpPr>
          <p:spPr>
            <a:xfrm>
              <a:off x="6632" y="7778"/>
              <a:ext cx="7635" cy="736"/>
            </a:xfrm>
            <a:prstGeom prst="chevron">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smtClean="0">
                <a:ln>
                  <a:noFill/>
                </a:ln>
                <a:solidFill>
                  <a:schemeClr val="bg1"/>
                </a:solidFill>
                <a:effectLst/>
                <a:latin typeface="Arial" panose="020B0604020202020204" pitchFamily="34" charset="0"/>
                <a:ea typeface="黑体" panose="02010609060101010101" pitchFamily="49" charset="-122"/>
                <a:sym typeface="+mn-ea"/>
              </a:endParaRPr>
            </a:p>
          </p:txBody>
        </p:sp>
        <p:sp>
          <p:nvSpPr>
            <p:cNvPr id="97" name="五边形 96"/>
            <p:cNvSpPr/>
            <p:nvPr/>
          </p:nvSpPr>
          <p:spPr>
            <a:xfrm>
              <a:off x="5428" y="7778"/>
              <a:ext cx="1217" cy="736"/>
            </a:xfrm>
            <a:prstGeom prst="homePlate">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smtClean="0">
                <a:ln>
                  <a:noFill/>
                </a:ln>
                <a:solidFill>
                  <a:schemeClr val="bg1"/>
                </a:solidFill>
                <a:effectLst/>
                <a:latin typeface="Arial" panose="020B0604020202020204" pitchFamily="34" charset="0"/>
                <a:ea typeface="黑体" panose="02010609060101010101" pitchFamily="49" charset="-122"/>
                <a:sym typeface="+mn-ea"/>
              </a:endParaRPr>
            </a:p>
          </p:txBody>
        </p:sp>
        <p:sp>
          <p:nvSpPr>
            <p:cNvPr id="98" name="文本框 97"/>
            <p:cNvSpPr txBox="1"/>
            <p:nvPr/>
          </p:nvSpPr>
          <p:spPr>
            <a:xfrm>
              <a:off x="7154" y="7825"/>
              <a:ext cx="4409" cy="677"/>
            </a:xfrm>
            <a:prstGeom prst="rect">
              <a:avLst/>
            </a:prstGeom>
            <a:noFill/>
          </p:spPr>
          <p:txBody>
            <a:bodyPr wrap="square" rtlCol="0">
              <a:spAutoFit/>
            </a:bodyPr>
            <a:lstStyle/>
            <a:p>
              <a:r>
                <a:rPr lang="zh-CN" altLang="en-US" sz="2200" b="1" dirty="0">
                  <a:solidFill>
                    <a:schemeClr val="bg1"/>
                  </a:solidFill>
                  <a:sym typeface="+mn-ea"/>
                </a:rPr>
                <a:t>在研技术</a:t>
              </a:r>
              <a:r>
                <a:rPr lang="zh-CN" altLang="en-US" sz="2200" b="1">
                  <a:solidFill>
                    <a:schemeClr val="bg1"/>
                  </a:solidFill>
                  <a:sym typeface="+mn-ea"/>
                </a:rPr>
                <a:t>认识</a:t>
              </a:r>
              <a:endParaRPr lang="zh-CN" altLang="en-US" sz="2200" b="1">
                <a:solidFill>
                  <a:schemeClr val="bg1"/>
                </a:solidFill>
              </a:endParaRPr>
            </a:p>
          </p:txBody>
        </p:sp>
        <p:sp>
          <p:nvSpPr>
            <p:cNvPr id="99" name="文本框 98"/>
            <p:cNvSpPr txBox="1"/>
            <p:nvPr/>
          </p:nvSpPr>
          <p:spPr>
            <a:xfrm>
              <a:off x="5641" y="7818"/>
              <a:ext cx="742" cy="677"/>
            </a:xfrm>
            <a:prstGeom prst="rect">
              <a:avLst/>
            </a:prstGeom>
            <a:noFill/>
          </p:spPr>
          <p:txBody>
            <a:bodyPr wrap="square" rtlCol="0">
              <a:spAutoFit/>
            </a:bodyPr>
            <a:lstStyle/>
            <a:p>
              <a:r>
                <a:rPr lang="zh-CN" altLang="en-US" sz="2200" b="1">
                  <a:solidFill>
                    <a:schemeClr val="bg1"/>
                  </a:solidFill>
                  <a:sym typeface="+mn-ea"/>
                </a:rPr>
                <a:t>五</a:t>
              </a:r>
              <a:endParaRPr lang="zh-CN" altLang="en-US" sz="2200" b="1">
                <a:solidFill>
                  <a:schemeClr val="bg1"/>
                </a:solidFill>
              </a:endParaRPr>
            </a:p>
          </p:txBody>
        </p:sp>
      </p:grpSp>
      <p:grpSp>
        <p:nvGrpSpPr>
          <p:cNvPr id="32" name="组合 31"/>
          <p:cNvGrpSpPr/>
          <p:nvPr/>
        </p:nvGrpSpPr>
        <p:grpSpPr>
          <a:xfrm>
            <a:off x="3474711" y="5503893"/>
            <a:ext cx="5612130" cy="467360"/>
            <a:chOff x="5428" y="7778"/>
            <a:chExt cx="8838" cy="736"/>
          </a:xfrm>
        </p:grpSpPr>
        <p:sp>
          <p:nvSpPr>
            <p:cNvPr id="33" name="五边形 32"/>
            <p:cNvSpPr/>
            <p:nvPr/>
          </p:nvSpPr>
          <p:spPr>
            <a:xfrm>
              <a:off x="5641" y="7778"/>
              <a:ext cx="1217" cy="736"/>
            </a:xfrm>
            <a:prstGeom prst="homePlate">
              <a:avLst/>
            </a:prstGeom>
            <a:solidFill>
              <a:schemeClr val="bg2">
                <a:lumMod val="90000"/>
              </a:schemeClr>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bg1"/>
                </a:solidFill>
                <a:effectLst/>
                <a:latin typeface="Arial" panose="020B0604020202020204" pitchFamily="34" charset="0"/>
                <a:ea typeface="黑体" panose="02010609060101010101" pitchFamily="49" charset="-122"/>
              </a:endParaRPr>
            </a:p>
          </p:txBody>
        </p:sp>
        <p:sp>
          <p:nvSpPr>
            <p:cNvPr id="34" name="燕尾形 33"/>
            <p:cNvSpPr/>
            <p:nvPr/>
          </p:nvSpPr>
          <p:spPr>
            <a:xfrm>
              <a:off x="6632" y="7778"/>
              <a:ext cx="7635" cy="736"/>
            </a:xfrm>
            <a:prstGeom prst="chevron">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smtClean="0">
                <a:ln>
                  <a:noFill/>
                </a:ln>
                <a:solidFill>
                  <a:schemeClr val="bg1"/>
                </a:solidFill>
                <a:effectLst/>
                <a:latin typeface="Arial" panose="020B0604020202020204" pitchFamily="34" charset="0"/>
                <a:ea typeface="黑体" panose="02010609060101010101" pitchFamily="49" charset="-122"/>
                <a:sym typeface="+mn-ea"/>
              </a:endParaRPr>
            </a:p>
          </p:txBody>
        </p:sp>
        <p:sp>
          <p:nvSpPr>
            <p:cNvPr id="35" name="五边形 34"/>
            <p:cNvSpPr/>
            <p:nvPr/>
          </p:nvSpPr>
          <p:spPr>
            <a:xfrm>
              <a:off x="5428" y="7778"/>
              <a:ext cx="1217" cy="736"/>
            </a:xfrm>
            <a:prstGeom prst="homePlate">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smtClean="0">
                <a:ln>
                  <a:noFill/>
                </a:ln>
                <a:solidFill>
                  <a:schemeClr val="bg1"/>
                </a:solidFill>
                <a:effectLst/>
                <a:latin typeface="Arial" panose="020B0604020202020204" pitchFamily="34" charset="0"/>
                <a:ea typeface="黑体" panose="02010609060101010101" pitchFamily="49" charset="-122"/>
                <a:sym typeface="+mn-ea"/>
              </a:endParaRPr>
            </a:p>
          </p:txBody>
        </p:sp>
        <p:sp>
          <p:nvSpPr>
            <p:cNvPr id="36" name="文本框 35"/>
            <p:cNvSpPr txBox="1"/>
            <p:nvPr/>
          </p:nvSpPr>
          <p:spPr>
            <a:xfrm>
              <a:off x="7154" y="7825"/>
              <a:ext cx="4409" cy="677"/>
            </a:xfrm>
            <a:prstGeom prst="rect">
              <a:avLst/>
            </a:prstGeom>
            <a:noFill/>
          </p:spPr>
          <p:txBody>
            <a:bodyPr wrap="square" rtlCol="0">
              <a:spAutoFit/>
            </a:bodyPr>
            <a:lstStyle/>
            <a:p>
              <a:r>
                <a:rPr lang="zh-CN" altLang="en-US" sz="2200" b="1" dirty="0">
                  <a:solidFill>
                    <a:schemeClr val="bg1"/>
                  </a:solidFill>
                  <a:sym typeface="+mn-ea"/>
                </a:rPr>
                <a:t>中</a:t>
              </a:r>
              <a:r>
                <a:rPr lang="zh-CN" altLang="en-US" sz="2200" b="1" dirty="0" smtClean="0">
                  <a:solidFill>
                    <a:schemeClr val="bg1"/>
                  </a:solidFill>
                  <a:sym typeface="+mn-ea"/>
                </a:rPr>
                <a:t>车矿车优势</a:t>
              </a:r>
              <a:endParaRPr lang="zh-CN" altLang="en-US" sz="2200" b="1" dirty="0">
                <a:solidFill>
                  <a:schemeClr val="bg1"/>
                </a:solidFill>
              </a:endParaRPr>
            </a:p>
          </p:txBody>
        </p:sp>
        <p:sp>
          <p:nvSpPr>
            <p:cNvPr id="37" name="文本框 36"/>
            <p:cNvSpPr txBox="1"/>
            <p:nvPr/>
          </p:nvSpPr>
          <p:spPr>
            <a:xfrm>
              <a:off x="5641" y="7818"/>
              <a:ext cx="742" cy="677"/>
            </a:xfrm>
            <a:prstGeom prst="rect">
              <a:avLst/>
            </a:prstGeom>
            <a:noFill/>
          </p:spPr>
          <p:txBody>
            <a:bodyPr wrap="square" rtlCol="0">
              <a:spAutoFit/>
            </a:bodyPr>
            <a:lstStyle/>
            <a:p>
              <a:r>
                <a:rPr lang="zh-CN" altLang="en-US" sz="2200" b="1" dirty="0">
                  <a:solidFill>
                    <a:schemeClr val="bg1"/>
                  </a:solidFill>
                  <a:sym typeface="+mn-ea"/>
                </a:rPr>
                <a:t>六</a:t>
              </a:r>
              <a:endParaRPr lang="zh-CN" altLang="en-US" sz="2200" b="1" dirty="0">
                <a:solidFill>
                  <a:schemeClr val="bg1"/>
                </a:solidFill>
              </a:endParaRPr>
            </a:p>
          </p:txBody>
        </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r>
              <a:rPr lang="zh-CN" altLang="en-US" smtClean="0"/>
              <a:t>中国中车股份有限公司 版权所有 </a:t>
            </a:r>
            <a:r>
              <a:rPr lang="en-US" altLang="zh-CN" smtClean="0"/>
              <a:t>2015</a:t>
            </a:r>
            <a:endParaRPr lang="zh-CN" altLang="en-US"/>
          </a:p>
        </p:txBody>
      </p:sp>
      <p:sp>
        <p:nvSpPr>
          <p:cNvPr id="5" name="灯片编号占位符 4"/>
          <p:cNvSpPr>
            <a:spLocks noGrp="1"/>
          </p:cNvSpPr>
          <p:nvPr>
            <p:ph type="sldNum" sz="quarter" idx="12"/>
          </p:nvPr>
        </p:nvSpPr>
        <p:spPr/>
        <p:txBody>
          <a:bodyPr/>
          <a:lstStyle/>
          <a:p>
            <a:fld id="{6B8E27FD-115D-4720-AE9C-63133A02825A}" type="slidenum">
              <a:rPr lang="zh-CN" altLang="en-US" smtClean="0"/>
            </a:fld>
            <a:endParaRPr lang="zh-CN" altLang="en-US" dirty="0"/>
          </a:p>
        </p:txBody>
      </p:sp>
      <p:sp>
        <p:nvSpPr>
          <p:cNvPr id="9" name="标题 8"/>
          <p:cNvSpPr>
            <a:spLocks noGrp="1"/>
          </p:cNvSpPr>
          <p:nvPr>
            <p:ph type="title"/>
          </p:nvPr>
        </p:nvSpPr>
        <p:spPr/>
        <p:txBody>
          <a:bodyPr/>
          <a:lstStyle/>
          <a:p>
            <a:r>
              <a:rPr lang="zh-CN" altLang="en-US">
                <a:solidFill>
                  <a:srgbClr val="C00000"/>
                </a:solidFill>
              </a:rPr>
              <a:t>二 </a:t>
            </a:r>
            <a:r>
              <a:rPr lang="en-US" altLang="zh-CN">
                <a:solidFill>
                  <a:srgbClr val="C00000"/>
                </a:solidFill>
              </a:rPr>
              <a:t>| </a:t>
            </a:r>
            <a:r>
              <a:rPr lang="zh-CN" altLang="en-US">
                <a:solidFill>
                  <a:srgbClr val="C00000"/>
                </a:solidFill>
              </a:rPr>
              <a:t>中车大同公司矿车研制能力   </a:t>
            </a:r>
            <a:endParaRPr lang="zh-CN" altLang="en-US">
              <a:solidFill>
                <a:srgbClr val="C00000"/>
              </a:solidFill>
            </a:endParaRPr>
          </a:p>
        </p:txBody>
      </p:sp>
      <p:grpSp>
        <p:nvGrpSpPr>
          <p:cNvPr id="28" name="组合 27"/>
          <p:cNvGrpSpPr/>
          <p:nvPr/>
        </p:nvGrpSpPr>
        <p:grpSpPr>
          <a:xfrm>
            <a:off x="528320" y="2201545"/>
            <a:ext cx="11047730" cy="4002405"/>
            <a:chOff x="832" y="3371"/>
            <a:chExt cx="17398" cy="6303"/>
          </a:xfrm>
        </p:grpSpPr>
        <p:sp>
          <p:nvSpPr>
            <p:cNvPr id="6" name="内容占位符 8"/>
            <p:cNvSpPr>
              <a:spLocks noGrp="1"/>
            </p:cNvSpPr>
            <p:nvPr/>
          </p:nvSpPr>
          <p:spPr>
            <a:xfrm>
              <a:off x="832" y="3371"/>
              <a:ext cx="5721" cy="3701"/>
            </a:xfrm>
            <a:prstGeom prst="rect">
              <a:avLst/>
            </a:prstGeom>
            <a:noFill/>
            <a:ln>
              <a:noFill/>
            </a:ln>
          </p:spPr>
          <p:txBody>
            <a:bodyPr vert="horz" wrap="square" lIns="91432" tIns="45716" rIns="91432" bIns="45716" numCol="1" anchor="t" anchorCtr="0" compatLnSpc="1"/>
            <a:lstStyle>
              <a:lvl1pPr marL="342900" indent="-342900" algn="l" rtl="0" eaLnBrk="1" fontAlgn="base" hangingPunct="1">
                <a:spcBef>
                  <a:spcPct val="20000"/>
                </a:spcBef>
                <a:spcAft>
                  <a:spcPct val="0"/>
                </a:spcAft>
                <a:buClr>
                  <a:srgbClr val="C70019"/>
                </a:buClr>
                <a:buSzPct val="50000"/>
                <a:buFont typeface="Wingdings" panose="05000000000000000000" pitchFamily="2" charset="2"/>
                <a:buChar char="l"/>
                <a:defRPr sz="2400" kern="1200">
                  <a:solidFill>
                    <a:schemeClr val="tx1"/>
                  </a:solidFill>
                  <a:latin typeface="+mn-lt"/>
                  <a:ea typeface="+mn-ea"/>
                  <a:cs typeface="+mn-cs"/>
                </a:defRPr>
              </a:lvl1pPr>
              <a:lvl2pPr marL="800100" indent="-342900" algn="l" rtl="0" eaLnBrk="1" fontAlgn="base" hangingPunct="1">
                <a:spcBef>
                  <a:spcPct val="20000"/>
                </a:spcBef>
                <a:spcAft>
                  <a:spcPct val="0"/>
                </a:spcAft>
                <a:buClr>
                  <a:srgbClr val="C70019"/>
                </a:buClr>
                <a:buSzPct val="50000"/>
                <a:buFont typeface="Wingdings" panose="05000000000000000000" pitchFamily="2" charset="2"/>
                <a:buChar char="l"/>
                <a:defRPr sz="2000" kern="1200">
                  <a:solidFill>
                    <a:schemeClr val="tx1"/>
                  </a:solidFill>
                  <a:latin typeface="+mn-lt"/>
                  <a:ea typeface="+mn-ea"/>
                  <a:cs typeface="+mn-cs"/>
                </a:defRPr>
              </a:lvl2pPr>
              <a:lvl3pPr marL="1200150" indent="-285750" algn="l" rtl="0" eaLnBrk="1" fontAlgn="base" hangingPunct="1">
                <a:spcBef>
                  <a:spcPct val="20000"/>
                </a:spcBef>
                <a:spcAft>
                  <a:spcPct val="0"/>
                </a:spcAft>
                <a:buClr>
                  <a:srgbClr val="C70019"/>
                </a:buClr>
                <a:buSzPct val="50000"/>
                <a:buFont typeface="Wingdings" panose="05000000000000000000" pitchFamily="2" charset="2"/>
                <a:buChar char="l"/>
                <a:defRPr kern="1200">
                  <a:solidFill>
                    <a:schemeClr val="tx1"/>
                  </a:solidFill>
                  <a:latin typeface="+mn-lt"/>
                  <a:ea typeface="+mn-ea"/>
                  <a:cs typeface="+mn-cs"/>
                </a:defRPr>
              </a:lvl3pPr>
              <a:lvl4pPr marL="1657350" indent="-285750" algn="l" rtl="0" eaLnBrk="1" fontAlgn="base" hangingPunct="1">
                <a:spcBef>
                  <a:spcPct val="20000"/>
                </a:spcBef>
                <a:spcAft>
                  <a:spcPct val="0"/>
                </a:spcAft>
                <a:buClr>
                  <a:srgbClr val="C70019"/>
                </a:buClr>
                <a:buSzPct val="50000"/>
                <a:buFont typeface="Wingdings" panose="05000000000000000000" pitchFamily="2" charset="2"/>
                <a:buChar char="l"/>
                <a:defRPr sz="1600" kern="1200">
                  <a:solidFill>
                    <a:schemeClr val="tx1"/>
                  </a:solidFill>
                  <a:latin typeface="+mn-lt"/>
                  <a:ea typeface="+mn-ea"/>
                  <a:cs typeface="+mn-cs"/>
                </a:defRPr>
              </a:lvl4pPr>
              <a:lvl5pPr marL="2057400" indent="-228600" algn="l" rtl="0" eaLnBrk="1" fontAlgn="base" hangingPunct="1">
                <a:spcBef>
                  <a:spcPct val="20000"/>
                </a:spcBef>
                <a:spcAft>
                  <a:spcPct val="0"/>
                </a:spcAft>
                <a:buClr>
                  <a:srgbClr val="C70019"/>
                </a:buClr>
                <a:buChar char="»"/>
                <a:defRPr kern="1200">
                  <a:solidFill>
                    <a:schemeClr val="tx1"/>
                  </a:solidFill>
                  <a:latin typeface="+mn-lt"/>
                  <a:ea typeface="宋体" panose="02010600030101010101" pitchFamily="2" charset="-122"/>
                  <a:cs typeface="+mn-cs"/>
                </a:defRPr>
              </a:lvl5pPr>
              <a:lvl6pPr marL="25146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just">
                <a:lnSpc>
                  <a:spcPct val="150000"/>
                </a:lnSpc>
                <a:spcBef>
                  <a:spcPts val="20"/>
                </a:spcBef>
                <a:spcAft>
                  <a:spcPts val="0"/>
                </a:spcAft>
                <a:buNone/>
              </a:pPr>
              <a:r>
                <a:rPr lang="zh-CN" altLang="en-US" sz="1600" dirty="0" smtClean="0">
                  <a:solidFill>
                    <a:schemeClr val="tx1"/>
                  </a:solidFill>
                  <a:sym typeface="+mn-ea"/>
                </a:rPr>
                <a:t>公司从高起点起步，与世界知名的矿车设计公司</a:t>
              </a:r>
              <a:r>
                <a:rPr lang="zh-CN" altLang="en-US" sz="1600" b="1" dirty="0" smtClean="0">
                  <a:solidFill>
                    <a:schemeClr val="tx1"/>
                  </a:solidFill>
                  <a:sym typeface="+mn-ea"/>
                </a:rPr>
                <a:t>美国DHTE</a:t>
              </a:r>
              <a:r>
                <a:rPr lang="zh-CN" altLang="en-US" sz="1600" dirty="0" smtClean="0">
                  <a:solidFill>
                    <a:schemeClr val="tx1"/>
                  </a:solidFill>
                  <a:sym typeface="+mn-ea"/>
                </a:rPr>
                <a:t>建立</a:t>
              </a:r>
              <a:r>
                <a:rPr lang="zh-CN" altLang="en-US" sz="1600" dirty="0">
                  <a:sym typeface="+mn-ea"/>
                </a:rPr>
                <a:t>长期</a:t>
              </a:r>
              <a:r>
                <a:rPr lang="zh-CN" altLang="en-US" sz="1600" dirty="0" smtClean="0">
                  <a:solidFill>
                    <a:schemeClr val="tx1"/>
                  </a:solidFill>
                  <a:sym typeface="+mn-ea"/>
                </a:rPr>
                <a:t>合作关系，拥有</a:t>
              </a:r>
              <a:r>
                <a:rPr lang="zh-CN" altLang="en-US" sz="1600" b="1" dirty="0" smtClean="0">
                  <a:solidFill>
                    <a:schemeClr val="tx1"/>
                  </a:solidFill>
                  <a:sym typeface="+mn-ea"/>
                </a:rPr>
                <a:t>世界一流的研发平台</a:t>
              </a:r>
              <a:r>
                <a:rPr lang="zh-CN" altLang="en-US" sz="1600" dirty="0" smtClean="0">
                  <a:solidFill>
                    <a:schemeClr val="tx1"/>
                  </a:solidFill>
                  <a:sym typeface="+mn-ea"/>
                </a:rPr>
                <a:t>，致力于打造</a:t>
              </a:r>
              <a:r>
                <a:rPr lang="zh-CN" altLang="en-US" sz="1600" b="1" dirty="0" smtClean="0">
                  <a:solidFill>
                    <a:schemeClr val="tx1"/>
                  </a:solidFill>
                  <a:sym typeface="+mn-ea"/>
                </a:rPr>
                <a:t>世界一流矿车</a:t>
              </a:r>
              <a:r>
                <a:rPr lang="zh-CN" altLang="en-US" sz="1600" dirty="0" smtClean="0">
                  <a:solidFill>
                    <a:schemeClr val="tx1"/>
                  </a:solidFill>
                  <a:sym typeface="+mn-ea"/>
                </a:rPr>
                <a:t>。</a:t>
              </a:r>
              <a:endParaRPr lang="zh-CN" altLang="en-US" sz="1600" dirty="0" smtClean="0">
                <a:solidFill>
                  <a:schemeClr val="tx1"/>
                </a:solidFill>
                <a:sym typeface="+mn-ea"/>
              </a:endParaRPr>
            </a:p>
          </p:txBody>
        </p:sp>
        <p:pic>
          <p:nvPicPr>
            <p:cNvPr id="153605" name="图片 10" descr="合作地图.png"/>
            <p:cNvPicPr>
              <a:picLocks noChangeAspect="1"/>
            </p:cNvPicPr>
            <p:nvPr/>
          </p:nvPicPr>
          <p:blipFill>
            <a:blip r:embed="rId1"/>
            <a:stretch>
              <a:fillRect/>
            </a:stretch>
          </p:blipFill>
          <p:spPr>
            <a:xfrm>
              <a:off x="966" y="6518"/>
              <a:ext cx="5451" cy="1793"/>
            </a:xfrm>
            <a:prstGeom prst="rect">
              <a:avLst/>
            </a:prstGeom>
            <a:noFill/>
            <a:ln>
              <a:noFill/>
            </a:ln>
          </p:spPr>
        </p:pic>
        <p:grpSp>
          <p:nvGrpSpPr>
            <p:cNvPr id="18" name="组合 17"/>
            <p:cNvGrpSpPr/>
            <p:nvPr/>
          </p:nvGrpSpPr>
          <p:grpSpPr>
            <a:xfrm>
              <a:off x="1382" y="7759"/>
              <a:ext cx="4346" cy="1694"/>
              <a:chOff x="1787" y="7174"/>
              <a:chExt cx="4346" cy="1694"/>
            </a:xfrm>
          </p:grpSpPr>
          <p:sp>
            <p:nvSpPr>
              <p:cNvPr id="8" name="椭圆 7"/>
              <p:cNvSpPr/>
              <p:nvPr/>
            </p:nvSpPr>
            <p:spPr>
              <a:xfrm>
                <a:off x="1787" y="7174"/>
                <a:ext cx="1695" cy="1694"/>
              </a:xfrm>
              <a:prstGeom prst="ellipse">
                <a:avLst/>
              </a:prstGeom>
              <a:solidFill>
                <a:schemeClr val="bg1"/>
              </a:solidFill>
              <a:ln w="12700">
                <a:solidFill>
                  <a:srgbClr val="C00000"/>
                </a:solid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bg1"/>
                  </a:solidFill>
                  <a:effectLst/>
                  <a:latin typeface="Arial" panose="020B0604020202020204" pitchFamily="34" charset="0"/>
                  <a:ea typeface="黑体" panose="02010609060101010101" pitchFamily="49" charset="-122"/>
                </a:endParaRPr>
              </a:p>
            </p:txBody>
          </p:sp>
          <p:pic>
            <p:nvPicPr>
              <p:cNvPr id="153604" name="内容占位符 9"/>
              <p:cNvPicPr>
                <a:picLocks noChangeAspect="1"/>
              </p:cNvPicPr>
              <p:nvPr/>
            </p:nvPicPr>
            <p:blipFill>
              <a:blip r:embed="rId2"/>
              <a:srcRect/>
              <a:stretch>
                <a:fillRect/>
              </a:stretch>
            </p:blipFill>
            <p:spPr>
              <a:xfrm>
                <a:off x="1938" y="7738"/>
                <a:ext cx="1391" cy="565"/>
              </a:xfrm>
              <a:prstGeom prst="rect">
                <a:avLst/>
              </a:prstGeom>
              <a:noFill/>
              <a:ln w="9525">
                <a:noFill/>
              </a:ln>
            </p:spPr>
          </p:pic>
          <p:sp>
            <p:nvSpPr>
              <p:cNvPr id="10" name="椭圆 9"/>
              <p:cNvSpPr/>
              <p:nvPr/>
            </p:nvSpPr>
            <p:spPr>
              <a:xfrm>
                <a:off x="4438" y="7174"/>
                <a:ext cx="1695" cy="1694"/>
              </a:xfrm>
              <a:prstGeom prst="ellipse">
                <a:avLst/>
              </a:prstGeom>
              <a:solidFill>
                <a:schemeClr val="bg1"/>
              </a:solidFill>
              <a:ln w="12700">
                <a:solidFill>
                  <a:srgbClr val="C00000"/>
                </a:solid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bg1"/>
                  </a:solidFill>
                  <a:effectLst/>
                  <a:latin typeface="Arial" panose="020B0604020202020204" pitchFamily="34" charset="0"/>
                  <a:ea typeface="黑体" panose="02010609060101010101" pitchFamily="49" charset="-122"/>
                </a:endParaRPr>
              </a:p>
            </p:txBody>
          </p:sp>
          <p:pic>
            <p:nvPicPr>
              <p:cNvPr id="153608" name="Picture 32" descr="中车重机logo"/>
              <p:cNvPicPr>
                <a:picLocks noChangeAspect="1"/>
              </p:cNvPicPr>
              <p:nvPr/>
            </p:nvPicPr>
            <p:blipFill>
              <a:blip r:embed="rId3"/>
              <a:stretch>
                <a:fillRect/>
              </a:stretch>
            </p:blipFill>
            <p:spPr>
              <a:xfrm>
                <a:off x="4784" y="7674"/>
                <a:ext cx="1004" cy="693"/>
              </a:xfrm>
              <a:prstGeom prst="rect">
                <a:avLst/>
              </a:prstGeom>
              <a:noFill/>
              <a:ln w="9525">
                <a:noFill/>
              </a:ln>
            </p:spPr>
          </p:pic>
          <p:sp>
            <p:nvSpPr>
              <p:cNvPr id="13" name="文本框 12"/>
              <p:cNvSpPr txBox="1"/>
              <p:nvPr/>
            </p:nvSpPr>
            <p:spPr>
              <a:xfrm>
                <a:off x="3541" y="7867"/>
                <a:ext cx="1031" cy="822"/>
              </a:xfrm>
              <a:prstGeom prst="rect">
                <a:avLst/>
              </a:prstGeom>
              <a:noFill/>
            </p:spPr>
            <p:txBody>
              <a:bodyPr wrap="square" rtlCol="0" anchor="t">
                <a:spAutoFit/>
              </a:bodyPr>
              <a:lstStyle/>
              <a:p>
                <a:r>
                  <a:rPr lang="zh-CN" altLang="en-US" sz="1400" dirty="0">
                    <a:solidFill>
                      <a:schemeClr val="accent1"/>
                    </a:solidFill>
                    <a:latin typeface="黑体" panose="02010609060101010101" pitchFamily="49" charset="-122"/>
                    <a:sym typeface="+mn-ea"/>
                  </a:rPr>
                  <a:t>协同设计</a:t>
                </a:r>
                <a:r>
                  <a:rPr lang="zh-CN" altLang="en-US" sz="1400" b="1" dirty="0">
                    <a:solidFill>
                      <a:schemeClr val="accent1"/>
                    </a:solidFill>
                    <a:latin typeface="黑体" panose="02010609060101010101" pitchFamily="49" charset="-122"/>
                    <a:sym typeface="+mn-ea"/>
                  </a:rPr>
                  <a:t> </a:t>
                </a:r>
                <a:endParaRPr lang="zh-CN" altLang="en-US" sz="1400" b="1" dirty="0">
                  <a:solidFill>
                    <a:schemeClr val="accent1"/>
                  </a:solidFill>
                  <a:latin typeface="黑体" panose="02010609060101010101" pitchFamily="49" charset="-122"/>
                  <a:sym typeface="+mn-ea"/>
                </a:endParaRPr>
              </a:p>
            </p:txBody>
          </p:sp>
        </p:grpSp>
        <p:sp>
          <p:nvSpPr>
            <p:cNvPr id="14" name="内容占位符 8"/>
            <p:cNvSpPr>
              <a:spLocks noGrp="1"/>
            </p:cNvSpPr>
            <p:nvPr/>
          </p:nvSpPr>
          <p:spPr>
            <a:xfrm>
              <a:off x="6725" y="3376"/>
              <a:ext cx="6423" cy="3701"/>
            </a:xfrm>
            <a:prstGeom prst="rect">
              <a:avLst/>
            </a:prstGeom>
            <a:noFill/>
            <a:ln>
              <a:noFill/>
            </a:ln>
          </p:spPr>
          <p:txBody>
            <a:bodyPr vert="horz" wrap="square" lIns="91432" tIns="45716" rIns="91432" bIns="45716" numCol="1" anchor="t" anchorCtr="0" compatLnSpc="1"/>
            <a:lstStyle>
              <a:lvl1pPr marL="342900" indent="-342900" algn="l" rtl="0" eaLnBrk="1" fontAlgn="base" hangingPunct="1">
                <a:spcBef>
                  <a:spcPct val="20000"/>
                </a:spcBef>
                <a:spcAft>
                  <a:spcPct val="0"/>
                </a:spcAft>
                <a:buClr>
                  <a:srgbClr val="C70019"/>
                </a:buClr>
                <a:buSzPct val="50000"/>
                <a:buFont typeface="Wingdings" panose="05000000000000000000" pitchFamily="2" charset="2"/>
                <a:buChar char="l"/>
                <a:defRPr sz="2400" kern="1200">
                  <a:solidFill>
                    <a:schemeClr val="tx1"/>
                  </a:solidFill>
                  <a:latin typeface="+mn-lt"/>
                  <a:ea typeface="+mn-ea"/>
                  <a:cs typeface="+mn-cs"/>
                </a:defRPr>
              </a:lvl1pPr>
              <a:lvl2pPr marL="800100" indent="-342900" algn="l" rtl="0" eaLnBrk="1" fontAlgn="base" hangingPunct="1">
                <a:spcBef>
                  <a:spcPct val="20000"/>
                </a:spcBef>
                <a:spcAft>
                  <a:spcPct val="0"/>
                </a:spcAft>
                <a:buClr>
                  <a:srgbClr val="C70019"/>
                </a:buClr>
                <a:buSzPct val="50000"/>
                <a:buFont typeface="Wingdings" panose="05000000000000000000" pitchFamily="2" charset="2"/>
                <a:buChar char="l"/>
                <a:defRPr sz="2000" kern="1200">
                  <a:solidFill>
                    <a:schemeClr val="tx1"/>
                  </a:solidFill>
                  <a:latin typeface="+mn-lt"/>
                  <a:ea typeface="+mn-ea"/>
                  <a:cs typeface="+mn-cs"/>
                </a:defRPr>
              </a:lvl2pPr>
              <a:lvl3pPr marL="1200150" indent="-285750" algn="l" rtl="0" eaLnBrk="1" fontAlgn="base" hangingPunct="1">
                <a:spcBef>
                  <a:spcPct val="20000"/>
                </a:spcBef>
                <a:spcAft>
                  <a:spcPct val="0"/>
                </a:spcAft>
                <a:buClr>
                  <a:srgbClr val="C70019"/>
                </a:buClr>
                <a:buSzPct val="50000"/>
                <a:buFont typeface="Wingdings" panose="05000000000000000000" pitchFamily="2" charset="2"/>
                <a:buChar char="l"/>
                <a:defRPr kern="1200">
                  <a:solidFill>
                    <a:schemeClr val="tx1"/>
                  </a:solidFill>
                  <a:latin typeface="+mn-lt"/>
                  <a:ea typeface="+mn-ea"/>
                  <a:cs typeface="+mn-cs"/>
                </a:defRPr>
              </a:lvl3pPr>
              <a:lvl4pPr marL="1657350" indent="-285750" algn="l" rtl="0" eaLnBrk="1" fontAlgn="base" hangingPunct="1">
                <a:spcBef>
                  <a:spcPct val="20000"/>
                </a:spcBef>
                <a:spcAft>
                  <a:spcPct val="0"/>
                </a:spcAft>
                <a:buClr>
                  <a:srgbClr val="C70019"/>
                </a:buClr>
                <a:buSzPct val="50000"/>
                <a:buFont typeface="Wingdings" panose="05000000000000000000" pitchFamily="2" charset="2"/>
                <a:buChar char="l"/>
                <a:defRPr sz="1600" kern="1200">
                  <a:solidFill>
                    <a:schemeClr val="tx1"/>
                  </a:solidFill>
                  <a:latin typeface="+mn-lt"/>
                  <a:ea typeface="+mn-ea"/>
                  <a:cs typeface="+mn-cs"/>
                </a:defRPr>
              </a:lvl4pPr>
              <a:lvl5pPr marL="2057400" indent="-228600" algn="l" rtl="0" eaLnBrk="1" fontAlgn="base" hangingPunct="1">
                <a:spcBef>
                  <a:spcPct val="20000"/>
                </a:spcBef>
                <a:spcAft>
                  <a:spcPct val="0"/>
                </a:spcAft>
                <a:buClr>
                  <a:srgbClr val="C70019"/>
                </a:buClr>
                <a:buChar char="»"/>
                <a:defRPr kern="1200">
                  <a:solidFill>
                    <a:schemeClr val="tx1"/>
                  </a:solidFill>
                  <a:latin typeface="+mn-lt"/>
                  <a:ea typeface="宋体" panose="02010600030101010101" pitchFamily="2" charset="-122"/>
                  <a:cs typeface="+mn-cs"/>
                </a:defRPr>
              </a:lvl5pPr>
              <a:lvl6pPr marL="25146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just">
                <a:lnSpc>
                  <a:spcPct val="150000"/>
                </a:lnSpc>
                <a:spcBef>
                  <a:spcPts val="20"/>
                </a:spcBef>
                <a:spcAft>
                  <a:spcPts val="0"/>
                </a:spcAft>
                <a:buNone/>
              </a:pPr>
              <a:r>
                <a:rPr lang="zh-CN" altLang="en-US" sz="1600" dirty="0" smtClean="0">
                  <a:solidFill>
                    <a:schemeClr val="tx1"/>
                  </a:solidFill>
                  <a:sym typeface="+mn-ea"/>
                </a:rPr>
                <a:t>与清华大学联合设立博士后</a:t>
              </a:r>
              <a:r>
                <a:rPr lang="zh-CN" altLang="en-US" sz="1600" dirty="0">
                  <a:sym typeface="+mn-ea"/>
                </a:rPr>
                <a:t>工作站，与北京科技大学、</a:t>
              </a:r>
              <a:r>
                <a:rPr lang="zh-CN" altLang="en-US" sz="1600" dirty="0" smtClean="0">
                  <a:sym typeface="+mn-ea"/>
                </a:rPr>
                <a:t>加拿大维多利亚大学、</a:t>
              </a:r>
              <a:r>
                <a:rPr lang="zh-CN" altLang="en-US" sz="1600" dirty="0" smtClean="0">
                  <a:solidFill>
                    <a:schemeClr val="tx1"/>
                  </a:solidFill>
                  <a:sym typeface="+mn-ea"/>
                </a:rPr>
                <a:t>天津大学、北京理工大学、西南交通大学、北京交通大学、中国铁道科学研究院等高校院所建立广泛的合作。</a:t>
              </a:r>
              <a:endParaRPr lang="zh-CN" altLang="en-US" sz="1600" dirty="0" smtClean="0">
                <a:solidFill>
                  <a:schemeClr val="tx1"/>
                </a:solidFill>
                <a:sym typeface="+mn-ea"/>
              </a:endParaRPr>
            </a:p>
          </p:txBody>
        </p:sp>
        <p:pic>
          <p:nvPicPr>
            <p:cNvPr id="50184" name="Picture 8"/>
            <p:cNvPicPr>
              <a:picLocks noChangeAspect="1" noChangeArrowheads="1"/>
            </p:cNvPicPr>
            <p:nvPr/>
          </p:nvPicPr>
          <p:blipFill>
            <a:blip r:embed="rId4"/>
            <a:srcRect/>
            <a:stretch>
              <a:fillRect/>
            </a:stretch>
          </p:blipFill>
          <p:spPr bwMode="auto">
            <a:xfrm>
              <a:off x="6846" y="6539"/>
              <a:ext cx="3289" cy="1846"/>
            </a:xfrm>
            <a:prstGeom prst="rect">
              <a:avLst/>
            </a:prstGeom>
          </p:spPr>
        </p:pic>
        <p:pic>
          <p:nvPicPr>
            <p:cNvPr id="71689" name="Picture 9"/>
            <p:cNvPicPr>
              <a:picLocks noChangeAspect="1" noChangeArrowheads="1"/>
            </p:cNvPicPr>
            <p:nvPr/>
          </p:nvPicPr>
          <p:blipFill>
            <a:blip r:embed="rId5"/>
            <a:srcRect/>
            <a:stretch>
              <a:fillRect/>
            </a:stretch>
          </p:blipFill>
          <p:spPr bwMode="auto">
            <a:xfrm>
              <a:off x="10182" y="6517"/>
              <a:ext cx="2962" cy="1889"/>
            </a:xfrm>
            <a:prstGeom prst="rect">
              <a:avLst/>
            </a:prstGeom>
          </p:spPr>
        </p:pic>
        <p:grpSp>
          <p:nvGrpSpPr>
            <p:cNvPr id="20" name="组合 19"/>
            <p:cNvGrpSpPr/>
            <p:nvPr/>
          </p:nvGrpSpPr>
          <p:grpSpPr>
            <a:xfrm>
              <a:off x="6845" y="8425"/>
              <a:ext cx="6299" cy="1249"/>
              <a:chOff x="7133" y="7737"/>
              <a:chExt cx="8442" cy="1676"/>
            </a:xfrm>
          </p:grpSpPr>
          <p:pic>
            <p:nvPicPr>
              <p:cNvPr id="71690" name="Picture 10"/>
              <p:cNvPicPr>
                <a:picLocks noChangeAspect="1" noChangeArrowheads="1"/>
              </p:cNvPicPr>
              <p:nvPr/>
            </p:nvPicPr>
            <p:blipFill>
              <a:blip r:embed="rId6"/>
              <a:srcRect/>
              <a:stretch>
                <a:fillRect/>
              </a:stretch>
            </p:blipFill>
            <p:spPr bwMode="auto">
              <a:xfrm>
                <a:off x="13032" y="7737"/>
                <a:ext cx="2543" cy="1676"/>
              </a:xfrm>
              <a:prstGeom prst="rect">
                <a:avLst/>
              </a:prstGeom>
            </p:spPr>
          </p:pic>
          <p:pic>
            <p:nvPicPr>
              <p:cNvPr id="70666" name="Picture 10"/>
              <p:cNvPicPr>
                <a:picLocks noChangeAspect="1" noChangeArrowheads="1"/>
              </p:cNvPicPr>
              <p:nvPr/>
            </p:nvPicPr>
            <p:blipFill>
              <a:blip r:embed="rId7"/>
              <a:srcRect/>
              <a:stretch>
                <a:fillRect/>
              </a:stretch>
            </p:blipFill>
            <p:spPr bwMode="auto">
              <a:xfrm>
                <a:off x="7133" y="7757"/>
                <a:ext cx="3074" cy="1629"/>
              </a:xfrm>
              <a:prstGeom prst="rect">
                <a:avLst/>
              </a:prstGeom>
            </p:spPr>
          </p:pic>
          <p:pic>
            <p:nvPicPr>
              <p:cNvPr id="70667" name="Picture 11"/>
              <p:cNvPicPr>
                <a:picLocks noChangeAspect="1" noChangeArrowheads="1"/>
              </p:cNvPicPr>
              <p:nvPr/>
            </p:nvPicPr>
            <p:blipFill>
              <a:blip r:embed="rId8"/>
              <a:srcRect/>
              <a:stretch>
                <a:fillRect/>
              </a:stretch>
            </p:blipFill>
            <p:spPr bwMode="auto">
              <a:xfrm>
                <a:off x="10262" y="7747"/>
                <a:ext cx="2726" cy="1657"/>
              </a:xfrm>
              <a:prstGeom prst="rect">
                <a:avLst/>
              </a:prstGeom>
            </p:spPr>
          </p:pic>
        </p:grpSp>
        <p:sp>
          <p:nvSpPr>
            <p:cNvPr id="25" name="TextBox 1"/>
            <p:cNvSpPr txBox="1">
              <a:spLocks noChangeArrowheads="1"/>
            </p:cNvSpPr>
            <p:nvPr/>
          </p:nvSpPr>
          <p:spPr bwMode="auto">
            <a:xfrm>
              <a:off x="13445" y="3371"/>
              <a:ext cx="4729" cy="2444"/>
            </a:xfrm>
            <a:prstGeom prst="rect">
              <a:avLst/>
            </a:prstGeom>
            <a:noFill/>
            <a:ln w="9525">
              <a:noFill/>
              <a:miter lim="800000"/>
            </a:ln>
          </p:spPr>
          <p:txBody>
            <a:bodyPr wrap="square" lIns="76049" tIns="38024" rIns="76049" bIns="38024">
              <a:spAutoFit/>
            </a:bodyPr>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pPr marR="0" indent="-342900" algn="just" defTabSz="914400" eaLnBrk="1" hangingPunct="1">
                <a:lnSpc>
                  <a:spcPct val="150000"/>
                </a:lnSpc>
                <a:spcBef>
                  <a:spcPts val="20"/>
                </a:spcBef>
                <a:spcAft>
                  <a:spcPts val="0"/>
                </a:spcAft>
                <a:buClr>
                  <a:srgbClr val="C70019"/>
                </a:buClr>
                <a:buSzPct val="50000"/>
                <a:buFont typeface="Wingdings" panose="05000000000000000000" pitchFamily="2" charset="2"/>
                <a:buNone/>
              </a:pPr>
              <a:r>
                <a:rPr kumimoji="0" lang="zh-CN" altLang="en-US" sz="1600" kern="1200" cap="none" spc="0" normalizeH="0" baseline="0" dirty="0" smtClean="0">
                  <a:solidFill>
                    <a:schemeClr val="tx1"/>
                  </a:solidFill>
                  <a:latin typeface="+mn-lt"/>
                  <a:ea typeface="+mn-ea"/>
                  <a:cs typeface="+mn-cs"/>
                  <a:sym typeface="Arial" panose="020B0604020202020204" pitchFamily="34" charset="0"/>
                </a:rPr>
                <a:t>与知名服务企业（Power Train、Interstate、Smith Power）合作，实现海外全方位服务，做好矿用卡车走向世界的准备。</a:t>
              </a:r>
              <a:endParaRPr kumimoji="0" lang="zh-CN" altLang="en-US" sz="1600" kern="1200" cap="none" spc="0" normalizeH="0" baseline="0" dirty="0" smtClean="0">
                <a:solidFill>
                  <a:schemeClr val="tx1"/>
                </a:solidFill>
                <a:latin typeface="+mn-lt"/>
                <a:ea typeface="+mn-ea"/>
                <a:cs typeface="+mn-cs"/>
                <a:sym typeface="Arial" panose="020B0604020202020204" pitchFamily="34" charset="0"/>
              </a:endParaRPr>
            </a:p>
          </p:txBody>
        </p:sp>
        <p:grpSp>
          <p:nvGrpSpPr>
            <p:cNvPr id="27" name="组合 26"/>
            <p:cNvGrpSpPr/>
            <p:nvPr/>
          </p:nvGrpSpPr>
          <p:grpSpPr>
            <a:xfrm>
              <a:off x="13676" y="6527"/>
              <a:ext cx="4554" cy="2747"/>
              <a:chOff x="13924" y="6718"/>
              <a:chExt cx="4843" cy="2921"/>
            </a:xfrm>
          </p:grpSpPr>
          <p:grpSp>
            <p:nvGrpSpPr>
              <p:cNvPr id="22" name="组合 21"/>
              <p:cNvGrpSpPr/>
              <p:nvPr/>
            </p:nvGrpSpPr>
            <p:grpSpPr>
              <a:xfrm>
                <a:off x="13924" y="6720"/>
                <a:ext cx="2575" cy="1445"/>
                <a:chOff x="12360" y="1518"/>
                <a:chExt cx="3505" cy="1966"/>
              </a:xfrm>
            </p:grpSpPr>
            <p:pic>
              <p:nvPicPr>
                <p:cNvPr id="53252" name="Picture 7" descr="E:\CRRC\宣传\发薛总2016.7.22\IMG_20160912_153630.jpg"/>
                <p:cNvPicPr>
                  <a:picLocks noChangeAspect="1"/>
                </p:cNvPicPr>
                <p:nvPr/>
              </p:nvPicPr>
              <p:blipFill>
                <a:blip r:embed="rId9"/>
                <a:stretch>
                  <a:fillRect/>
                </a:stretch>
              </p:blipFill>
              <p:spPr>
                <a:xfrm>
                  <a:off x="12360" y="1518"/>
                  <a:ext cx="3505" cy="1966"/>
                </a:xfrm>
                <a:prstGeom prst="rect">
                  <a:avLst/>
                </a:prstGeom>
                <a:noFill/>
                <a:ln w="9525">
                  <a:noFill/>
                </a:ln>
              </p:spPr>
            </p:pic>
            <p:pic>
              <p:nvPicPr>
                <p:cNvPr id="53253" name="Picture 7" descr="http://www.powertraingroup.com/imagenes/logo_05.png"/>
                <p:cNvPicPr>
                  <a:picLocks noChangeAspect="1"/>
                </p:cNvPicPr>
                <p:nvPr/>
              </p:nvPicPr>
              <p:blipFill>
                <a:blip r:embed="rId10"/>
                <a:srcRect/>
                <a:stretch>
                  <a:fillRect/>
                </a:stretch>
              </p:blipFill>
              <p:spPr>
                <a:xfrm>
                  <a:off x="12360" y="2896"/>
                  <a:ext cx="942" cy="588"/>
                </a:xfrm>
                <a:prstGeom prst="rect">
                  <a:avLst/>
                </a:prstGeom>
                <a:noFill/>
                <a:ln w="9525">
                  <a:noFill/>
                </a:ln>
              </p:spPr>
            </p:pic>
          </p:grpSp>
          <p:grpSp>
            <p:nvGrpSpPr>
              <p:cNvPr id="53250" name="组合 13"/>
              <p:cNvGrpSpPr/>
              <p:nvPr/>
            </p:nvGrpSpPr>
            <p:grpSpPr>
              <a:xfrm>
                <a:off x="16539" y="6718"/>
                <a:ext cx="2228" cy="1447"/>
                <a:chOff x="1047903" y="3297042"/>
                <a:chExt cx="2861600" cy="1858515"/>
              </a:xfrm>
            </p:grpSpPr>
            <p:pic>
              <p:nvPicPr>
                <p:cNvPr id="53258" name="Picture 2"/>
                <p:cNvPicPr>
                  <a:picLocks noChangeAspect="1"/>
                </p:cNvPicPr>
                <p:nvPr/>
              </p:nvPicPr>
              <p:blipFill>
                <a:blip r:embed="rId11"/>
                <a:stretch>
                  <a:fillRect/>
                </a:stretch>
              </p:blipFill>
              <p:spPr>
                <a:xfrm>
                  <a:off x="1103562" y="3297042"/>
                  <a:ext cx="2734379" cy="737249"/>
                </a:xfrm>
                <a:prstGeom prst="rect">
                  <a:avLst/>
                </a:prstGeom>
                <a:noFill/>
                <a:ln w="9525">
                  <a:noFill/>
                </a:ln>
              </p:spPr>
            </p:pic>
            <p:pic>
              <p:nvPicPr>
                <p:cNvPr id="53259" name="图片 5" descr="20150522-Interstate-图片2..jpg"/>
                <p:cNvPicPr>
                  <a:picLocks noChangeAspect="1"/>
                </p:cNvPicPr>
                <p:nvPr/>
              </p:nvPicPr>
              <p:blipFill>
                <a:blip r:embed="rId12"/>
                <a:srcRect/>
                <a:stretch>
                  <a:fillRect/>
                </a:stretch>
              </p:blipFill>
              <p:spPr>
                <a:xfrm>
                  <a:off x="1047903" y="4034410"/>
                  <a:ext cx="2861600" cy="1121147"/>
                </a:xfrm>
                <a:prstGeom prst="rect">
                  <a:avLst/>
                </a:prstGeom>
                <a:noFill/>
                <a:ln w="9525">
                  <a:noFill/>
                </a:ln>
              </p:spPr>
            </p:pic>
          </p:grpSp>
          <p:grpSp>
            <p:nvGrpSpPr>
              <p:cNvPr id="23" name="组合 22"/>
              <p:cNvGrpSpPr/>
              <p:nvPr/>
            </p:nvGrpSpPr>
            <p:grpSpPr>
              <a:xfrm>
                <a:off x="15025" y="8210"/>
                <a:ext cx="2642" cy="1429"/>
                <a:chOff x="13302" y="5252"/>
                <a:chExt cx="3596" cy="1945"/>
              </a:xfrm>
            </p:grpSpPr>
            <p:pic>
              <p:nvPicPr>
                <p:cNvPr id="53254" name="图片 8"/>
                <p:cNvPicPr>
                  <a:picLocks noChangeAspect="1"/>
                </p:cNvPicPr>
                <p:nvPr/>
              </p:nvPicPr>
              <p:blipFill>
                <a:blip r:embed="rId13"/>
                <a:srcRect/>
                <a:stretch>
                  <a:fillRect/>
                </a:stretch>
              </p:blipFill>
              <p:spPr>
                <a:xfrm>
                  <a:off x="13302" y="5252"/>
                  <a:ext cx="3596" cy="1945"/>
                </a:xfrm>
                <a:prstGeom prst="rect">
                  <a:avLst/>
                </a:prstGeom>
                <a:noFill/>
                <a:ln w="9525">
                  <a:noFill/>
                </a:ln>
              </p:spPr>
            </p:pic>
            <p:pic>
              <p:nvPicPr>
                <p:cNvPr id="53255" name="Picture 12"/>
                <p:cNvPicPr>
                  <a:picLocks noChangeAspect="1"/>
                </p:cNvPicPr>
                <p:nvPr/>
              </p:nvPicPr>
              <p:blipFill>
                <a:blip r:embed="rId14"/>
                <a:stretch>
                  <a:fillRect/>
                </a:stretch>
              </p:blipFill>
              <p:spPr>
                <a:xfrm>
                  <a:off x="13302" y="5252"/>
                  <a:ext cx="1012" cy="645"/>
                </a:xfrm>
                <a:prstGeom prst="rect">
                  <a:avLst/>
                </a:prstGeom>
                <a:noFill/>
                <a:ln w="9525">
                  <a:noFill/>
                </a:ln>
              </p:spPr>
            </p:pic>
          </p:grpSp>
        </p:grpSp>
      </p:grpSp>
      <p:grpSp>
        <p:nvGrpSpPr>
          <p:cNvPr id="31" name="组合 30"/>
          <p:cNvGrpSpPr/>
          <p:nvPr/>
        </p:nvGrpSpPr>
        <p:grpSpPr>
          <a:xfrm>
            <a:off x="594360" y="1884680"/>
            <a:ext cx="576580" cy="288290"/>
            <a:chOff x="3443" y="2968"/>
            <a:chExt cx="908" cy="454"/>
          </a:xfrm>
        </p:grpSpPr>
        <p:sp>
          <p:nvSpPr>
            <p:cNvPr id="29" name="剪去单角的矩形 28"/>
            <p:cNvSpPr/>
            <p:nvPr/>
          </p:nvSpPr>
          <p:spPr>
            <a:xfrm>
              <a:off x="3480" y="2968"/>
              <a:ext cx="454" cy="454"/>
            </a:xfrm>
            <a:prstGeom prst="snip1Rect">
              <a:avLst/>
            </a:prstGeom>
            <a:solidFill>
              <a:schemeClr val="accent1"/>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bg1"/>
                </a:solidFill>
                <a:effectLst/>
                <a:latin typeface="Arial" panose="020B0604020202020204" pitchFamily="34" charset="0"/>
                <a:ea typeface="黑体" panose="02010609060101010101" pitchFamily="49" charset="-122"/>
              </a:endParaRPr>
            </a:p>
          </p:txBody>
        </p:sp>
        <p:sp>
          <p:nvSpPr>
            <p:cNvPr id="30" name="文本框 29"/>
            <p:cNvSpPr txBox="1"/>
            <p:nvPr/>
          </p:nvSpPr>
          <p:spPr>
            <a:xfrm>
              <a:off x="3443" y="2988"/>
              <a:ext cx="909" cy="434"/>
            </a:xfrm>
            <a:prstGeom prst="rect">
              <a:avLst/>
            </a:prstGeom>
            <a:noFill/>
          </p:spPr>
          <p:txBody>
            <a:bodyPr wrap="square" rtlCol="0">
              <a:spAutoFit/>
            </a:bodyPr>
            <a:lstStyle/>
            <a:p>
              <a:r>
                <a:rPr lang="en-US" altLang="zh-CN" sz="1200">
                  <a:solidFill>
                    <a:schemeClr val="bg1"/>
                  </a:solidFill>
                </a:rPr>
                <a:t>01</a:t>
              </a:r>
              <a:endParaRPr lang="en-US" altLang="zh-CN" sz="1200">
                <a:solidFill>
                  <a:schemeClr val="bg1"/>
                </a:solidFill>
              </a:endParaRPr>
            </a:p>
          </p:txBody>
        </p:sp>
      </p:grpSp>
      <p:grpSp>
        <p:nvGrpSpPr>
          <p:cNvPr id="35" name="组合 34"/>
          <p:cNvGrpSpPr/>
          <p:nvPr/>
        </p:nvGrpSpPr>
        <p:grpSpPr>
          <a:xfrm>
            <a:off x="4338320" y="1884680"/>
            <a:ext cx="577215" cy="288290"/>
            <a:chOff x="3443" y="2968"/>
            <a:chExt cx="909" cy="454"/>
          </a:xfrm>
        </p:grpSpPr>
        <p:sp>
          <p:nvSpPr>
            <p:cNvPr id="36" name="剪去单角的矩形 35"/>
            <p:cNvSpPr/>
            <p:nvPr/>
          </p:nvSpPr>
          <p:spPr>
            <a:xfrm>
              <a:off x="3480" y="2968"/>
              <a:ext cx="454" cy="454"/>
            </a:xfrm>
            <a:prstGeom prst="snip1Rect">
              <a:avLst/>
            </a:prstGeom>
            <a:solidFill>
              <a:schemeClr val="accent1"/>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bg1"/>
                </a:solidFill>
                <a:effectLst/>
                <a:latin typeface="Arial" panose="020B0604020202020204" pitchFamily="34" charset="0"/>
                <a:ea typeface="黑体" panose="02010609060101010101" pitchFamily="49" charset="-122"/>
              </a:endParaRPr>
            </a:p>
          </p:txBody>
        </p:sp>
        <p:sp>
          <p:nvSpPr>
            <p:cNvPr id="37" name="文本框 36"/>
            <p:cNvSpPr txBox="1"/>
            <p:nvPr/>
          </p:nvSpPr>
          <p:spPr>
            <a:xfrm>
              <a:off x="3443" y="2988"/>
              <a:ext cx="909" cy="434"/>
            </a:xfrm>
            <a:prstGeom prst="rect">
              <a:avLst/>
            </a:prstGeom>
            <a:noFill/>
          </p:spPr>
          <p:txBody>
            <a:bodyPr wrap="square" rtlCol="0">
              <a:spAutoFit/>
            </a:bodyPr>
            <a:lstStyle/>
            <a:p>
              <a:r>
                <a:rPr lang="en-US" altLang="zh-CN" sz="1200">
                  <a:solidFill>
                    <a:schemeClr val="bg1"/>
                  </a:solidFill>
                </a:rPr>
                <a:t>02</a:t>
              </a:r>
              <a:endParaRPr lang="en-US" altLang="zh-CN" sz="1200">
                <a:solidFill>
                  <a:schemeClr val="bg1"/>
                </a:solidFill>
              </a:endParaRPr>
            </a:p>
          </p:txBody>
        </p:sp>
      </p:grpSp>
      <p:grpSp>
        <p:nvGrpSpPr>
          <p:cNvPr id="38" name="组合 37"/>
          <p:cNvGrpSpPr/>
          <p:nvPr/>
        </p:nvGrpSpPr>
        <p:grpSpPr>
          <a:xfrm>
            <a:off x="8606790" y="1884680"/>
            <a:ext cx="577215" cy="288290"/>
            <a:chOff x="3443" y="2968"/>
            <a:chExt cx="909" cy="454"/>
          </a:xfrm>
        </p:grpSpPr>
        <p:sp>
          <p:nvSpPr>
            <p:cNvPr id="40" name="剪去单角的矩形 39"/>
            <p:cNvSpPr/>
            <p:nvPr/>
          </p:nvSpPr>
          <p:spPr>
            <a:xfrm>
              <a:off x="3480" y="2968"/>
              <a:ext cx="454" cy="454"/>
            </a:xfrm>
            <a:prstGeom prst="snip1Rect">
              <a:avLst/>
            </a:prstGeom>
            <a:solidFill>
              <a:schemeClr val="accent1"/>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bg1"/>
                </a:solidFill>
                <a:effectLst/>
                <a:latin typeface="Arial" panose="020B0604020202020204" pitchFamily="34" charset="0"/>
                <a:ea typeface="黑体" panose="02010609060101010101" pitchFamily="49" charset="-122"/>
              </a:endParaRPr>
            </a:p>
          </p:txBody>
        </p:sp>
        <p:sp>
          <p:nvSpPr>
            <p:cNvPr id="41" name="文本框 40"/>
            <p:cNvSpPr txBox="1"/>
            <p:nvPr/>
          </p:nvSpPr>
          <p:spPr>
            <a:xfrm>
              <a:off x="3443" y="2988"/>
              <a:ext cx="909" cy="434"/>
            </a:xfrm>
            <a:prstGeom prst="rect">
              <a:avLst/>
            </a:prstGeom>
            <a:noFill/>
          </p:spPr>
          <p:txBody>
            <a:bodyPr wrap="square" rtlCol="0">
              <a:spAutoFit/>
            </a:bodyPr>
            <a:lstStyle/>
            <a:p>
              <a:r>
                <a:rPr lang="en-US" altLang="zh-CN" sz="1200">
                  <a:solidFill>
                    <a:schemeClr val="bg1"/>
                  </a:solidFill>
                </a:rPr>
                <a:t>03</a:t>
              </a:r>
              <a:endParaRPr lang="en-US" altLang="zh-CN" sz="1200">
                <a:solidFill>
                  <a:schemeClr val="bg1"/>
                </a:solidFill>
              </a:endParaRPr>
            </a:p>
          </p:txBody>
        </p:sp>
      </p:grpSp>
      <p:sp>
        <p:nvSpPr>
          <p:cNvPr id="2" name="标题 7"/>
          <p:cNvSpPr>
            <a:spLocks noGrp="1"/>
          </p:cNvSpPr>
          <p:nvPr/>
        </p:nvSpPr>
        <p:spPr>
          <a:xfrm>
            <a:off x="6097905" y="0"/>
            <a:ext cx="7678420" cy="768350"/>
          </a:xfrm>
          <a:prstGeom prst="rect">
            <a:avLst/>
          </a:prstGeom>
          <a:noFill/>
          <a:ln>
            <a:noFill/>
          </a:ln>
        </p:spPr>
        <p:txBody>
          <a:bodyPr vert="horz" wrap="square" lIns="91432" tIns="45716" rIns="91432" bIns="45716" numCol="1" anchor="ctr" anchorCtr="0" compatLnSpc="1"/>
          <a:lstStyle>
            <a:lvl1pPr algn="l" rtl="0" eaLnBrk="1" fontAlgn="base" hangingPunct="1">
              <a:spcBef>
                <a:spcPct val="0"/>
              </a:spcBef>
              <a:spcAft>
                <a:spcPct val="0"/>
              </a:spcAft>
              <a:defRPr sz="2800" b="1" kern="1200">
                <a:solidFill>
                  <a:schemeClr val="tx1"/>
                </a:solidFill>
                <a:latin typeface="+mj-lt"/>
                <a:ea typeface="+mj-ea"/>
                <a:cs typeface="+mj-cs"/>
              </a:defRPr>
            </a:lvl1pPr>
            <a:lvl2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2pPr>
            <a:lvl3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3pPr>
            <a:lvl4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4pPr>
            <a:lvl5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5pPr>
            <a:lvl6pPr marL="4572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9144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13716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18288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algn="l">
              <a:buClrTx/>
              <a:buSzTx/>
              <a:buFontTx/>
            </a:pPr>
            <a:r>
              <a:rPr lang="en-US" altLang="zh-CN" sz="2000" dirty="0">
                <a:solidFill>
                  <a:schemeClr val="tx1"/>
                </a:solidFill>
                <a:sym typeface="+mn-ea"/>
              </a:rPr>
              <a:t>   </a:t>
            </a:r>
            <a:r>
              <a:rPr lang="zh-CN" altLang="en-US" sz="2000" dirty="0">
                <a:solidFill>
                  <a:schemeClr val="tx1"/>
                </a:solidFill>
                <a:sym typeface="+mn-ea"/>
              </a:rPr>
              <a:t> ——研发能力</a:t>
            </a:r>
            <a:endParaRPr lang="zh-CN" altLang="en-US" sz="2000" dirty="0">
              <a:solidFill>
                <a:schemeClr val="tx1"/>
              </a:solidFill>
              <a:sym typeface="+mn-ea"/>
            </a:endParaRPr>
          </a:p>
        </p:txBody>
      </p:sp>
      <p:sp>
        <p:nvSpPr>
          <p:cNvPr id="45" name="矩形 44"/>
          <p:cNvSpPr/>
          <p:nvPr/>
        </p:nvSpPr>
        <p:spPr>
          <a:xfrm>
            <a:off x="644525" y="1021715"/>
            <a:ext cx="4150360" cy="424180"/>
          </a:xfrm>
          <a:prstGeom prst="rect">
            <a:avLst/>
          </a:prstGeom>
          <a:solidFill>
            <a:schemeClr val="accent1"/>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bg1"/>
              </a:solidFill>
              <a:effectLst/>
              <a:latin typeface="Arial" panose="020B0604020202020204" pitchFamily="34" charset="0"/>
              <a:ea typeface="黑体" panose="02010609060101010101" pitchFamily="49" charset="-122"/>
            </a:endParaRPr>
          </a:p>
        </p:txBody>
      </p:sp>
      <p:sp>
        <p:nvSpPr>
          <p:cNvPr id="46" name="文本框 45"/>
          <p:cNvSpPr txBox="1"/>
          <p:nvPr/>
        </p:nvSpPr>
        <p:spPr>
          <a:xfrm>
            <a:off x="741045" y="1049020"/>
            <a:ext cx="4069080" cy="368300"/>
          </a:xfrm>
          <a:prstGeom prst="rect">
            <a:avLst/>
          </a:prstGeom>
          <a:noFill/>
        </p:spPr>
        <p:txBody>
          <a:bodyPr wrap="none" rtlCol="0" anchor="t">
            <a:spAutoFit/>
          </a:bodyPr>
          <a:lstStyle/>
          <a:p>
            <a:pPr algn="l"/>
            <a:r>
              <a:rPr lang="zh-CN" altLang="en-US" b="1" dirty="0" smtClean="0">
                <a:solidFill>
                  <a:schemeClr val="bg1"/>
                </a:solidFill>
                <a:sym typeface="+mn-ea"/>
              </a:rPr>
              <a:t>知名战略合作伙伴，打造世界一流矿车</a:t>
            </a:r>
            <a:endParaRPr lang="zh-CN" altLang="en-US" b="1" dirty="0" smtClean="0">
              <a:solidFill>
                <a:schemeClr val="bg1"/>
              </a:solidFill>
              <a:sym typeface="+mn-ea"/>
            </a:endParaRPr>
          </a:p>
        </p:txBody>
      </p:sp>
      <p:grpSp>
        <p:nvGrpSpPr>
          <p:cNvPr id="11" name="组合 10"/>
          <p:cNvGrpSpPr/>
          <p:nvPr/>
        </p:nvGrpSpPr>
        <p:grpSpPr>
          <a:xfrm>
            <a:off x="4792345" y="1083945"/>
            <a:ext cx="899160" cy="356235"/>
            <a:chOff x="8890" y="1707"/>
            <a:chExt cx="1416" cy="561"/>
          </a:xfrm>
        </p:grpSpPr>
        <p:grpSp>
          <p:nvGrpSpPr>
            <p:cNvPr id="3" name="组合 2"/>
            <p:cNvGrpSpPr/>
            <p:nvPr/>
          </p:nvGrpSpPr>
          <p:grpSpPr>
            <a:xfrm>
              <a:off x="9107" y="1707"/>
              <a:ext cx="1057" cy="555"/>
              <a:chOff x="3227" y="2040"/>
              <a:chExt cx="1276" cy="670"/>
            </a:xfrm>
          </p:grpSpPr>
          <p:sp>
            <p:nvSpPr>
              <p:cNvPr id="1030" name="Oval 6"/>
              <p:cNvSpPr>
                <a:spLocks noChangeArrowheads="1"/>
              </p:cNvSpPr>
              <p:nvPr/>
            </p:nvSpPr>
            <p:spPr bwMode="auto">
              <a:xfrm>
                <a:off x="3633" y="2528"/>
                <a:ext cx="25" cy="25"/>
              </a:xfrm>
              <a:prstGeom prst="ellipse">
                <a:avLst/>
              </a:pr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31" name="Freeform 7"/>
              <p:cNvSpPr>
                <a:spLocks noEditPoints="1"/>
              </p:cNvSpPr>
              <p:nvPr/>
            </p:nvSpPr>
            <p:spPr bwMode="auto">
              <a:xfrm>
                <a:off x="3575" y="2470"/>
                <a:ext cx="136" cy="138"/>
              </a:xfrm>
              <a:custGeom>
                <a:avLst/>
                <a:gdLst/>
                <a:ahLst/>
                <a:cxnLst>
                  <a:cxn ang="0">
                    <a:pos x="300" y="0"/>
                  </a:cxn>
                  <a:cxn ang="0">
                    <a:pos x="0" y="300"/>
                  </a:cxn>
                  <a:cxn ang="0">
                    <a:pos x="300" y="600"/>
                  </a:cxn>
                  <a:cxn ang="0">
                    <a:pos x="600" y="300"/>
                  </a:cxn>
                  <a:cxn ang="0">
                    <a:pos x="300" y="0"/>
                  </a:cxn>
                  <a:cxn ang="0">
                    <a:pos x="310" y="522"/>
                  </a:cxn>
                  <a:cxn ang="0">
                    <a:pos x="93" y="305"/>
                  </a:cxn>
                  <a:cxn ang="0">
                    <a:pos x="310" y="87"/>
                  </a:cxn>
                  <a:cxn ang="0">
                    <a:pos x="527" y="305"/>
                  </a:cxn>
                  <a:cxn ang="0">
                    <a:pos x="310" y="522"/>
                  </a:cxn>
                </a:cxnLst>
                <a:rect l="0" t="0" r="r" b="b"/>
                <a:pathLst>
                  <a:path w="600" h="600">
                    <a:moveTo>
                      <a:pt x="300" y="0"/>
                    </a:moveTo>
                    <a:cubicBezTo>
                      <a:pt x="135" y="0"/>
                      <a:pt x="0" y="134"/>
                      <a:pt x="0" y="300"/>
                    </a:cubicBezTo>
                    <a:cubicBezTo>
                      <a:pt x="0" y="466"/>
                      <a:pt x="135" y="600"/>
                      <a:pt x="300" y="600"/>
                    </a:cubicBezTo>
                    <a:cubicBezTo>
                      <a:pt x="466" y="600"/>
                      <a:pt x="600" y="466"/>
                      <a:pt x="600" y="300"/>
                    </a:cubicBezTo>
                    <a:cubicBezTo>
                      <a:pt x="600" y="134"/>
                      <a:pt x="466" y="0"/>
                      <a:pt x="300" y="0"/>
                    </a:cubicBezTo>
                    <a:close/>
                    <a:moveTo>
                      <a:pt x="310" y="522"/>
                    </a:moveTo>
                    <a:cubicBezTo>
                      <a:pt x="190" y="522"/>
                      <a:pt x="93" y="425"/>
                      <a:pt x="93" y="305"/>
                    </a:cubicBezTo>
                    <a:cubicBezTo>
                      <a:pt x="93" y="185"/>
                      <a:pt x="190" y="87"/>
                      <a:pt x="310" y="87"/>
                    </a:cubicBezTo>
                    <a:cubicBezTo>
                      <a:pt x="430" y="87"/>
                      <a:pt x="527" y="185"/>
                      <a:pt x="527" y="305"/>
                    </a:cubicBezTo>
                    <a:cubicBezTo>
                      <a:pt x="527" y="425"/>
                      <a:pt x="430" y="522"/>
                      <a:pt x="310" y="52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32" name="Freeform 8"/>
              <p:cNvSpPr>
                <a:spLocks noEditPoints="1"/>
              </p:cNvSpPr>
              <p:nvPr/>
            </p:nvSpPr>
            <p:spPr bwMode="auto">
              <a:xfrm>
                <a:off x="3475" y="2367"/>
                <a:ext cx="341" cy="343"/>
              </a:xfrm>
              <a:custGeom>
                <a:avLst/>
                <a:gdLst/>
                <a:ahLst/>
                <a:cxnLst>
                  <a:cxn ang="0">
                    <a:pos x="748" y="0"/>
                  </a:cxn>
                  <a:cxn ang="0">
                    <a:pos x="0" y="749"/>
                  </a:cxn>
                  <a:cxn ang="0">
                    <a:pos x="748" y="1498"/>
                  </a:cxn>
                  <a:cxn ang="0">
                    <a:pos x="1497" y="749"/>
                  </a:cxn>
                  <a:cxn ang="0">
                    <a:pos x="748" y="0"/>
                  </a:cxn>
                  <a:cxn ang="0">
                    <a:pos x="737" y="1121"/>
                  </a:cxn>
                  <a:cxn ang="0">
                    <a:pos x="365" y="749"/>
                  </a:cxn>
                  <a:cxn ang="0">
                    <a:pos x="737" y="377"/>
                  </a:cxn>
                  <a:cxn ang="0">
                    <a:pos x="1109" y="749"/>
                  </a:cxn>
                  <a:cxn ang="0">
                    <a:pos x="737" y="1121"/>
                  </a:cxn>
                </a:cxnLst>
                <a:rect l="0" t="0" r="r" b="b"/>
                <a:pathLst>
                  <a:path w="1497" h="1498">
                    <a:moveTo>
                      <a:pt x="748" y="0"/>
                    </a:moveTo>
                    <a:cubicBezTo>
                      <a:pt x="335" y="0"/>
                      <a:pt x="0" y="335"/>
                      <a:pt x="0" y="749"/>
                    </a:cubicBezTo>
                    <a:cubicBezTo>
                      <a:pt x="0" y="1162"/>
                      <a:pt x="335" y="1498"/>
                      <a:pt x="748" y="1498"/>
                    </a:cubicBezTo>
                    <a:cubicBezTo>
                      <a:pt x="1162" y="1498"/>
                      <a:pt x="1497" y="1162"/>
                      <a:pt x="1497" y="749"/>
                    </a:cubicBezTo>
                    <a:cubicBezTo>
                      <a:pt x="1497" y="335"/>
                      <a:pt x="1162" y="0"/>
                      <a:pt x="748" y="0"/>
                    </a:cubicBezTo>
                    <a:close/>
                    <a:moveTo>
                      <a:pt x="737" y="1121"/>
                    </a:moveTo>
                    <a:cubicBezTo>
                      <a:pt x="532" y="1121"/>
                      <a:pt x="365" y="954"/>
                      <a:pt x="365" y="749"/>
                    </a:cubicBezTo>
                    <a:cubicBezTo>
                      <a:pt x="365" y="543"/>
                      <a:pt x="532" y="377"/>
                      <a:pt x="737" y="377"/>
                    </a:cubicBezTo>
                    <a:cubicBezTo>
                      <a:pt x="943" y="377"/>
                      <a:pt x="1109" y="543"/>
                      <a:pt x="1109" y="749"/>
                    </a:cubicBezTo>
                    <a:cubicBezTo>
                      <a:pt x="1109" y="954"/>
                      <a:pt x="943" y="1121"/>
                      <a:pt x="737" y="112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33" name="Oval 9"/>
              <p:cNvSpPr>
                <a:spLocks noChangeArrowheads="1"/>
              </p:cNvSpPr>
              <p:nvPr/>
            </p:nvSpPr>
            <p:spPr bwMode="auto">
              <a:xfrm>
                <a:off x="4215" y="2528"/>
                <a:ext cx="25" cy="25"/>
              </a:xfrm>
              <a:prstGeom prst="ellipse">
                <a:avLst/>
              </a:pr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34" name="Freeform 10"/>
              <p:cNvSpPr/>
              <p:nvPr/>
            </p:nvSpPr>
            <p:spPr bwMode="auto">
              <a:xfrm>
                <a:off x="4219" y="2528"/>
                <a:ext cx="16" cy="3"/>
              </a:xfrm>
              <a:custGeom>
                <a:avLst/>
                <a:gdLst/>
                <a:ahLst/>
                <a:cxnLst>
                  <a:cxn ang="0">
                    <a:pos x="36" y="0"/>
                  </a:cxn>
                  <a:cxn ang="0">
                    <a:pos x="0" y="13"/>
                  </a:cxn>
                  <a:cxn ang="0">
                    <a:pos x="69" y="12"/>
                  </a:cxn>
                  <a:cxn ang="0">
                    <a:pos x="36" y="0"/>
                  </a:cxn>
                </a:cxnLst>
                <a:rect l="0" t="0" r="r" b="b"/>
                <a:pathLst>
                  <a:path w="69" h="13">
                    <a:moveTo>
                      <a:pt x="36" y="0"/>
                    </a:moveTo>
                    <a:cubicBezTo>
                      <a:pt x="22" y="0"/>
                      <a:pt x="10" y="5"/>
                      <a:pt x="0" y="13"/>
                    </a:cubicBezTo>
                    <a:cubicBezTo>
                      <a:pt x="69" y="12"/>
                      <a:pt x="69" y="12"/>
                      <a:pt x="69" y="12"/>
                    </a:cubicBezTo>
                    <a:cubicBezTo>
                      <a:pt x="60" y="4"/>
                      <a:pt x="49" y="0"/>
                      <a:pt x="36"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35" name="Freeform 11"/>
              <p:cNvSpPr/>
              <p:nvPr/>
            </p:nvSpPr>
            <p:spPr bwMode="auto">
              <a:xfrm>
                <a:off x="4205" y="2495"/>
                <a:ext cx="1" cy="0"/>
              </a:xfrm>
              <a:custGeom>
                <a:avLst/>
                <a:gdLst/>
                <a:ahLst/>
                <a:cxnLst>
                  <a:cxn ang="0">
                    <a:pos x="0" y="2"/>
                  </a:cxn>
                  <a:cxn ang="0">
                    <a:pos x="4" y="0"/>
                  </a:cxn>
                  <a:cxn ang="0">
                    <a:pos x="0" y="2"/>
                  </a:cxn>
                </a:cxnLst>
                <a:rect l="0" t="0" r="r" b="b"/>
                <a:pathLst>
                  <a:path w="4" h="2">
                    <a:moveTo>
                      <a:pt x="0" y="2"/>
                    </a:moveTo>
                    <a:cubicBezTo>
                      <a:pt x="1" y="1"/>
                      <a:pt x="3" y="0"/>
                      <a:pt x="4" y="0"/>
                    </a:cubicBezTo>
                    <a:cubicBezTo>
                      <a:pt x="3" y="0"/>
                      <a:pt x="1"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36" name="Freeform 12"/>
              <p:cNvSpPr/>
              <p:nvPr/>
            </p:nvSpPr>
            <p:spPr bwMode="auto">
              <a:xfrm>
                <a:off x="4237" y="2491"/>
                <a:ext cx="1" cy="0"/>
              </a:xfrm>
              <a:custGeom>
                <a:avLst/>
                <a:gdLst/>
                <a:ahLst/>
                <a:cxnLst>
                  <a:cxn ang="0">
                    <a:pos x="0" y="0"/>
                  </a:cxn>
                  <a:cxn ang="0">
                    <a:pos x="4" y="1"/>
                  </a:cxn>
                  <a:cxn ang="0">
                    <a:pos x="0" y="0"/>
                  </a:cxn>
                </a:cxnLst>
                <a:rect l="0" t="0" r="r" b="b"/>
                <a:pathLst>
                  <a:path w="4" h="1">
                    <a:moveTo>
                      <a:pt x="0" y="0"/>
                    </a:moveTo>
                    <a:cubicBezTo>
                      <a:pt x="2" y="1"/>
                      <a:pt x="3" y="1"/>
                      <a:pt x="4" y="1"/>
                    </a:cubicBezTo>
                    <a:cubicBezTo>
                      <a:pt x="3" y="1"/>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37" name="Freeform 13"/>
              <p:cNvSpPr/>
              <p:nvPr/>
            </p:nvSpPr>
            <p:spPr bwMode="auto">
              <a:xfrm>
                <a:off x="4239" y="2492"/>
                <a:ext cx="1" cy="0"/>
              </a:xfrm>
              <a:custGeom>
                <a:avLst/>
                <a:gdLst/>
                <a:ahLst/>
                <a:cxnLst>
                  <a:cxn ang="0">
                    <a:pos x="0" y="0"/>
                  </a:cxn>
                  <a:cxn ang="0">
                    <a:pos x="4" y="1"/>
                  </a:cxn>
                  <a:cxn ang="0">
                    <a:pos x="0" y="0"/>
                  </a:cxn>
                </a:cxnLst>
                <a:rect l="0" t="0" r="r" b="b"/>
                <a:pathLst>
                  <a:path w="4" h="1">
                    <a:moveTo>
                      <a:pt x="0" y="0"/>
                    </a:moveTo>
                    <a:cubicBezTo>
                      <a:pt x="2" y="1"/>
                      <a:pt x="3" y="1"/>
                      <a:pt x="4" y="1"/>
                    </a:cubicBezTo>
                    <a:cubicBezTo>
                      <a:pt x="3" y="1"/>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38" name="Freeform 14"/>
              <p:cNvSpPr/>
              <p:nvPr/>
            </p:nvSpPr>
            <p:spPr bwMode="auto">
              <a:xfrm>
                <a:off x="4241" y="2493"/>
                <a:ext cx="1" cy="0"/>
              </a:xfrm>
              <a:custGeom>
                <a:avLst/>
                <a:gdLst/>
                <a:ahLst/>
                <a:cxnLst>
                  <a:cxn ang="0">
                    <a:pos x="0" y="0"/>
                  </a:cxn>
                  <a:cxn ang="0">
                    <a:pos x="3" y="1"/>
                  </a:cxn>
                  <a:cxn ang="0">
                    <a:pos x="0" y="0"/>
                  </a:cxn>
                </a:cxnLst>
                <a:rect l="0" t="0" r="r" b="b"/>
                <a:pathLst>
                  <a:path w="3" h="1">
                    <a:moveTo>
                      <a:pt x="0" y="0"/>
                    </a:moveTo>
                    <a:cubicBezTo>
                      <a:pt x="1" y="1"/>
                      <a:pt x="2" y="1"/>
                      <a:pt x="3" y="1"/>
                    </a:cubicBezTo>
                    <a:cubicBezTo>
                      <a:pt x="2" y="1"/>
                      <a:pt x="1"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39" name="Freeform 15"/>
              <p:cNvSpPr/>
              <p:nvPr/>
            </p:nvSpPr>
            <p:spPr bwMode="auto">
              <a:xfrm>
                <a:off x="4201" y="2497"/>
                <a:ext cx="1" cy="1"/>
              </a:xfrm>
              <a:custGeom>
                <a:avLst/>
                <a:gdLst/>
                <a:ahLst/>
                <a:cxnLst>
                  <a:cxn ang="0">
                    <a:pos x="0" y="3"/>
                  </a:cxn>
                  <a:cxn ang="0">
                    <a:pos x="5" y="0"/>
                  </a:cxn>
                  <a:cxn ang="0">
                    <a:pos x="0" y="3"/>
                  </a:cxn>
                </a:cxnLst>
                <a:rect l="0" t="0" r="r" b="b"/>
                <a:pathLst>
                  <a:path w="5" h="3">
                    <a:moveTo>
                      <a:pt x="0" y="3"/>
                    </a:moveTo>
                    <a:cubicBezTo>
                      <a:pt x="2" y="2"/>
                      <a:pt x="3" y="1"/>
                      <a:pt x="5" y="0"/>
                    </a:cubicBezTo>
                    <a:cubicBezTo>
                      <a:pt x="3" y="1"/>
                      <a:pt x="2" y="2"/>
                      <a:pt x="0" y="3"/>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40" name="Freeform 16"/>
              <p:cNvSpPr/>
              <p:nvPr/>
            </p:nvSpPr>
            <p:spPr bwMode="auto">
              <a:xfrm>
                <a:off x="4203" y="2496"/>
                <a:ext cx="1" cy="1"/>
              </a:xfrm>
              <a:custGeom>
                <a:avLst/>
                <a:gdLst/>
                <a:ahLst/>
                <a:cxnLst>
                  <a:cxn ang="0">
                    <a:pos x="0" y="3"/>
                  </a:cxn>
                  <a:cxn ang="0">
                    <a:pos x="4" y="0"/>
                  </a:cxn>
                  <a:cxn ang="0">
                    <a:pos x="0" y="3"/>
                  </a:cxn>
                </a:cxnLst>
                <a:rect l="0" t="0" r="r" b="b"/>
                <a:pathLst>
                  <a:path w="4" h="3">
                    <a:moveTo>
                      <a:pt x="0" y="3"/>
                    </a:moveTo>
                    <a:cubicBezTo>
                      <a:pt x="1" y="2"/>
                      <a:pt x="3" y="1"/>
                      <a:pt x="4" y="0"/>
                    </a:cubicBezTo>
                    <a:cubicBezTo>
                      <a:pt x="3" y="1"/>
                      <a:pt x="1" y="2"/>
                      <a:pt x="0" y="3"/>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41" name="Freeform 17"/>
              <p:cNvSpPr/>
              <p:nvPr/>
            </p:nvSpPr>
            <p:spPr bwMode="auto">
              <a:xfrm>
                <a:off x="4215" y="2492"/>
                <a:ext cx="1" cy="0"/>
              </a:xfrm>
              <a:custGeom>
                <a:avLst/>
                <a:gdLst/>
                <a:ahLst/>
                <a:cxnLst>
                  <a:cxn ang="0">
                    <a:pos x="0" y="1"/>
                  </a:cxn>
                  <a:cxn ang="0">
                    <a:pos x="4" y="0"/>
                  </a:cxn>
                  <a:cxn ang="0">
                    <a:pos x="0" y="1"/>
                  </a:cxn>
                </a:cxnLst>
                <a:rect l="0" t="0" r="r" b="b"/>
                <a:pathLst>
                  <a:path w="4" h="1">
                    <a:moveTo>
                      <a:pt x="0" y="1"/>
                    </a:moveTo>
                    <a:cubicBezTo>
                      <a:pt x="1" y="0"/>
                      <a:pt x="3" y="0"/>
                      <a:pt x="4" y="0"/>
                    </a:cubicBezTo>
                    <a:cubicBezTo>
                      <a:pt x="3" y="0"/>
                      <a:pt x="1" y="0"/>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42" name="Freeform 18"/>
              <p:cNvSpPr/>
              <p:nvPr/>
            </p:nvSpPr>
            <p:spPr bwMode="auto">
              <a:xfrm>
                <a:off x="4250" y="2496"/>
                <a:ext cx="1" cy="1"/>
              </a:xfrm>
              <a:custGeom>
                <a:avLst/>
                <a:gdLst/>
                <a:ahLst/>
                <a:cxnLst>
                  <a:cxn ang="0">
                    <a:pos x="0" y="0"/>
                  </a:cxn>
                  <a:cxn ang="0">
                    <a:pos x="4" y="3"/>
                  </a:cxn>
                  <a:cxn ang="0">
                    <a:pos x="0" y="0"/>
                  </a:cxn>
                </a:cxnLst>
                <a:rect l="0" t="0" r="r" b="b"/>
                <a:pathLst>
                  <a:path w="4" h="3">
                    <a:moveTo>
                      <a:pt x="0" y="0"/>
                    </a:moveTo>
                    <a:cubicBezTo>
                      <a:pt x="1" y="1"/>
                      <a:pt x="3" y="2"/>
                      <a:pt x="4" y="3"/>
                    </a:cubicBezTo>
                    <a:cubicBezTo>
                      <a:pt x="3" y="2"/>
                      <a:pt x="1"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43" name="Freeform 19"/>
              <p:cNvSpPr/>
              <p:nvPr/>
            </p:nvSpPr>
            <p:spPr bwMode="auto">
              <a:xfrm>
                <a:off x="4252" y="2497"/>
                <a:ext cx="1" cy="1"/>
              </a:xfrm>
              <a:custGeom>
                <a:avLst/>
                <a:gdLst/>
                <a:ahLst/>
                <a:cxnLst>
                  <a:cxn ang="0">
                    <a:pos x="0" y="0"/>
                  </a:cxn>
                  <a:cxn ang="0">
                    <a:pos x="5" y="3"/>
                  </a:cxn>
                  <a:cxn ang="0">
                    <a:pos x="0" y="0"/>
                  </a:cxn>
                </a:cxnLst>
                <a:rect l="0" t="0" r="r" b="b"/>
                <a:pathLst>
                  <a:path w="5" h="3">
                    <a:moveTo>
                      <a:pt x="0" y="0"/>
                    </a:moveTo>
                    <a:cubicBezTo>
                      <a:pt x="2" y="1"/>
                      <a:pt x="3" y="2"/>
                      <a:pt x="5" y="3"/>
                    </a:cubicBezTo>
                    <a:cubicBezTo>
                      <a:pt x="3" y="2"/>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44" name="Freeform 20"/>
              <p:cNvSpPr/>
              <p:nvPr/>
            </p:nvSpPr>
            <p:spPr bwMode="auto">
              <a:xfrm>
                <a:off x="4248" y="2495"/>
                <a:ext cx="1" cy="0"/>
              </a:xfrm>
              <a:custGeom>
                <a:avLst/>
                <a:gdLst/>
                <a:ahLst/>
                <a:cxnLst>
                  <a:cxn ang="0">
                    <a:pos x="0" y="0"/>
                  </a:cxn>
                  <a:cxn ang="0">
                    <a:pos x="5" y="2"/>
                  </a:cxn>
                  <a:cxn ang="0">
                    <a:pos x="0" y="0"/>
                  </a:cxn>
                </a:cxnLst>
                <a:rect l="0" t="0" r="r" b="b"/>
                <a:pathLst>
                  <a:path w="5" h="2">
                    <a:moveTo>
                      <a:pt x="0" y="0"/>
                    </a:moveTo>
                    <a:cubicBezTo>
                      <a:pt x="2" y="1"/>
                      <a:pt x="3" y="1"/>
                      <a:pt x="5" y="2"/>
                    </a:cubicBezTo>
                    <a:cubicBezTo>
                      <a:pt x="3" y="1"/>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45" name="Freeform 21"/>
              <p:cNvSpPr/>
              <p:nvPr/>
            </p:nvSpPr>
            <p:spPr bwMode="auto">
              <a:xfrm>
                <a:off x="4199" y="2499"/>
                <a:ext cx="1" cy="1"/>
              </a:xfrm>
              <a:custGeom>
                <a:avLst/>
                <a:gdLst/>
                <a:ahLst/>
                <a:cxnLst>
                  <a:cxn ang="0">
                    <a:pos x="0" y="3"/>
                  </a:cxn>
                  <a:cxn ang="0">
                    <a:pos x="4" y="0"/>
                  </a:cxn>
                  <a:cxn ang="0">
                    <a:pos x="0" y="3"/>
                  </a:cxn>
                </a:cxnLst>
                <a:rect l="0" t="0" r="r" b="b"/>
                <a:pathLst>
                  <a:path w="4" h="3">
                    <a:moveTo>
                      <a:pt x="0" y="3"/>
                    </a:moveTo>
                    <a:cubicBezTo>
                      <a:pt x="1" y="2"/>
                      <a:pt x="3" y="1"/>
                      <a:pt x="4" y="0"/>
                    </a:cubicBezTo>
                    <a:cubicBezTo>
                      <a:pt x="3" y="1"/>
                      <a:pt x="1" y="2"/>
                      <a:pt x="0" y="3"/>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46" name="Freeform 22"/>
              <p:cNvSpPr/>
              <p:nvPr/>
            </p:nvSpPr>
            <p:spPr bwMode="auto">
              <a:xfrm>
                <a:off x="4246" y="2494"/>
                <a:ext cx="1" cy="0"/>
              </a:xfrm>
              <a:custGeom>
                <a:avLst/>
                <a:gdLst/>
                <a:ahLst/>
                <a:cxnLst>
                  <a:cxn ang="0">
                    <a:pos x="0" y="0"/>
                  </a:cxn>
                  <a:cxn ang="0">
                    <a:pos x="4" y="2"/>
                  </a:cxn>
                  <a:cxn ang="0">
                    <a:pos x="0" y="0"/>
                  </a:cxn>
                </a:cxnLst>
                <a:rect l="0" t="0" r="r" b="b"/>
                <a:pathLst>
                  <a:path w="4" h="2">
                    <a:moveTo>
                      <a:pt x="0" y="0"/>
                    </a:moveTo>
                    <a:cubicBezTo>
                      <a:pt x="2" y="0"/>
                      <a:pt x="3" y="1"/>
                      <a:pt x="4" y="2"/>
                    </a:cubicBezTo>
                    <a:cubicBezTo>
                      <a:pt x="3" y="1"/>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47" name="Freeform 23"/>
              <p:cNvSpPr/>
              <p:nvPr/>
            </p:nvSpPr>
            <p:spPr bwMode="auto">
              <a:xfrm>
                <a:off x="4210" y="2493"/>
                <a:ext cx="1" cy="1"/>
              </a:xfrm>
              <a:custGeom>
                <a:avLst/>
                <a:gdLst/>
                <a:ahLst/>
                <a:cxnLst>
                  <a:cxn ang="0">
                    <a:pos x="0" y="2"/>
                  </a:cxn>
                  <a:cxn ang="0">
                    <a:pos x="4" y="0"/>
                  </a:cxn>
                  <a:cxn ang="0">
                    <a:pos x="0" y="2"/>
                  </a:cxn>
                </a:cxnLst>
                <a:rect l="0" t="0" r="r" b="b"/>
                <a:pathLst>
                  <a:path w="4" h="2">
                    <a:moveTo>
                      <a:pt x="0" y="2"/>
                    </a:moveTo>
                    <a:cubicBezTo>
                      <a:pt x="2" y="1"/>
                      <a:pt x="3" y="1"/>
                      <a:pt x="4" y="0"/>
                    </a:cubicBezTo>
                    <a:cubicBezTo>
                      <a:pt x="3" y="1"/>
                      <a:pt x="2"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48" name="Freeform 24"/>
              <p:cNvSpPr/>
              <p:nvPr/>
            </p:nvSpPr>
            <p:spPr bwMode="auto">
              <a:xfrm>
                <a:off x="4212" y="2493"/>
                <a:ext cx="1" cy="0"/>
              </a:xfrm>
              <a:custGeom>
                <a:avLst/>
                <a:gdLst/>
                <a:ahLst/>
                <a:cxnLst>
                  <a:cxn ang="0">
                    <a:pos x="0" y="2"/>
                  </a:cxn>
                  <a:cxn ang="0">
                    <a:pos x="4" y="0"/>
                  </a:cxn>
                  <a:cxn ang="0">
                    <a:pos x="0" y="2"/>
                  </a:cxn>
                </a:cxnLst>
                <a:rect l="0" t="0" r="r" b="b"/>
                <a:pathLst>
                  <a:path w="4" h="2">
                    <a:moveTo>
                      <a:pt x="0" y="2"/>
                    </a:moveTo>
                    <a:cubicBezTo>
                      <a:pt x="1" y="1"/>
                      <a:pt x="3" y="1"/>
                      <a:pt x="4" y="0"/>
                    </a:cubicBezTo>
                    <a:cubicBezTo>
                      <a:pt x="3" y="1"/>
                      <a:pt x="1"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49" name="Freeform 25"/>
              <p:cNvSpPr/>
              <p:nvPr/>
            </p:nvSpPr>
            <p:spPr bwMode="auto">
              <a:xfrm>
                <a:off x="4222" y="2491"/>
                <a:ext cx="1" cy="0"/>
              </a:xfrm>
              <a:custGeom>
                <a:avLst/>
                <a:gdLst/>
                <a:ahLst/>
                <a:cxnLst>
                  <a:cxn ang="0">
                    <a:pos x="0" y="1"/>
                  </a:cxn>
                  <a:cxn ang="0">
                    <a:pos x="4" y="0"/>
                  </a:cxn>
                  <a:cxn ang="0">
                    <a:pos x="0" y="1"/>
                  </a:cxn>
                </a:cxnLst>
                <a:rect l="0" t="0" r="r" b="b"/>
                <a:pathLst>
                  <a:path w="4" h="1">
                    <a:moveTo>
                      <a:pt x="0" y="1"/>
                    </a:moveTo>
                    <a:cubicBezTo>
                      <a:pt x="1" y="1"/>
                      <a:pt x="2" y="0"/>
                      <a:pt x="4" y="0"/>
                    </a:cubicBezTo>
                    <a:cubicBezTo>
                      <a:pt x="2" y="0"/>
                      <a:pt x="1"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50" name="Freeform 26"/>
              <p:cNvSpPr/>
              <p:nvPr/>
            </p:nvSpPr>
            <p:spPr bwMode="auto">
              <a:xfrm>
                <a:off x="4219" y="2491"/>
                <a:ext cx="1" cy="0"/>
              </a:xfrm>
              <a:custGeom>
                <a:avLst/>
                <a:gdLst/>
                <a:ahLst/>
                <a:cxnLst>
                  <a:cxn ang="0">
                    <a:pos x="0" y="0"/>
                  </a:cxn>
                  <a:cxn ang="0">
                    <a:pos x="4" y="0"/>
                  </a:cxn>
                  <a:cxn ang="0">
                    <a:pos x="0" y="0"/>
                  </a:cxn>
                </a:cxnLst>
                <a:rect l="0" t="0" r="r" b="b"/>
                <a:pathLst>
                  <a:path w="4">
                    <a:moveTo>
                      <a:pt x="0" y="0"/>
                    </a:moveTo>
                    <a:cubicBezTo>
                      <a:pt x="2" y="0"/>
                      <a:pt x="3" y="0"/>
                      <a:pt x="4" y="0"/>
                    </a:cubicBezTo>
                    <a:cubicBezTo>
                      <a:pt x="3" y="0"/>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51" name="Freeform 27"/>
              <p:cNvSpPr/>
              <p:nvPr/>
            </p:nvSpPr>
            <p:spPr bwMode="auto">
              <a:xfrm>
                <a:off x="4224" y="2491"/>
                <a:ext cx="1" cy="0"/>
              </a:xfrm>
              <a:custGeom>
                <a:avLst/>
                <a:gdLst/>
                <a:ahLst/>
                <a:cxnLst>
                  <a:cxn ang="0">
                    <a:pos x="0" y="0"/>
                  </a:cxn>
                  <a:cxn ang="0">
                    <a:pos x="3" y="0"/>
                  </a:cxn>
                  <a:cxn ang="0">
                    <a:pos x="0" y="0"/>
                  </a:cxn>
                </a:cxnLst>
                <a:rect l="0" t="0" r="r" b="b"/>
                <a:pathLst>
                  <a:path w="3">
                    <a:moveTo>
                      <a:pt x="0" y="0"/>
                    </a:moveTo>
                    <a:cubicBezTo>
                      <a:pt x="1" y="0"/>
                      <a:pt x="2" y="0"/>
                      <a:pt x="3" y="0"/>
                    </a:cubicBezTo>
                    <a:cubicBezTo>
                      <a:pt x="2" y="0"/>
                      <a:pt x="1"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52" name="Freeform 28"/>
              <p:cNvSpPr/>
              <p:nvPr/>
            </p:nvSpPr>
            <p:spPr bwMode="auto">
              <a:xfrm>
                <a:off x="4217" y="2491"/>
                <a:ext cx="1" cy="0"/>
              </a:xfrm>
              <a:custGeom>
                <a:avLst/>
                <a:gdLst/>
                <a:ahLst/>
                <a:cxnLst>
                  <a:cxn ang="0">
                    <a:pos x="0" y="1"/>
                  </a:cxn>
                  <a:cxn ang="0">
                    <a:pos x="4" y="0"/>
                  </a:cxn>
                  <a:cxn ang="0">
                    <a:pos x="0" y="1"/>
                  </a:cxn>
                </a:cxnLst>
                <a:rect l="0" t="0" r="r" b="b"/>
                <a:pathLst>
                  <a:path w="4" h="1">
                    <a:moveTo>
                      <a:pt x="0" y="1"/>
                    </a:moveTo>
                    <a:cubicBezTo>
                      <a:pt x="1" y="1"/>
                      <a:pt x="3" y="1"/>
                      <a:pt x="4" y="0"/>
                    </a:cubicBezTo>
                    <a:cubicBezTo>
                      <a:pt x="3" y="1"/>
                      <a:pt x="1"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53" name="Freeform 29"/>
              <p:cNvSpPr/>
              <p:nvPr/>
            </p:nvSpPr>
            <p:spPr bwMode="auto">
              <a:xfrm>
                <a:off x="4227" y="249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54" name="Freeform 30"/>
              <p:cNvSpPr/>
              <p:nvPr/>
            </p:nvSpPr>
            <p:spPr bwMode="auto">
              <a:xfrm>
                <a:off x="4232" y="2491"/>
                <a:ext cx="1" cy="0"/>
              </a:xfrm>
              <a:custGeom>
                <a:avLst/>
                <a:gdLst/>
                <a:ahLst/>
                <a:cxnLst>
                  <a:cxn ang="0">
                    <a:pos x="0" y="0"/>
                  </a:cxn>
                  <a:cxn ang="0">
                    <a:pos x="4" y="1"/>
                  </a:cxn>
                  <a:cxn ang="0">
                    <a:pos x="0" y="0"/>
                  </a:cxn>
                </a:cxnLst>
                <a:rect l="0" t="0" r="r" b="b"/>
                <a:pathLst>
                  <a:path w="4" h="1">
                    <a:moveTo>
                      <a:pt x="0" y="0"/>
                    </a:moveTo>
                    <a:cubicBezTo>
                      <a:pt x="1" y="0"/>
                      <a:pt x="2" y="1"/>
                      <a:pt x="4" y="1"/>
                    </a:cubicBezTo>
                    <a:cubicBezTo>
                      <a:pt x="2" y="1"/>
                      <a:pt x="1"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55" name="Freeform 31"/>
              <p:cNvSpPr/>
              <p:nvPr/>
            </p:nvSpPr>
            <p:spPr bwMode="auto">
              <a:xfrm>
                <a:off x="4208" y="2494"/>
                <a:ext cx="1" cy="0"/>
              </a:xfrm>
              <a:custGeom>
                <a:avLst/>
                <a:gdLst/>
                <a:ahLst/>
                <a:cxnLst>
                  <a:cxn ang="0">
                    <a:pos x="0" y="2"/>
                  </a:cxn>
                  <a:cxn ang="0">
                    <a:pos x="4" y="0"/>
                  </a:cxn>
                  <a:cxn ang="0">
                    <a:pos x="0" y="2"/>
                  </a:cxn>
                </a:cxnLst>
                <a:rect l="0" t="0" r="r" b="b"/>
                <a:pathLst>
                  <a:path w="4" h="2">
                    <a:moveTo>
                      <a:pt x="0" y="2"/>
                    </a:moveTo>
                    <a:cubicBezTo>
                      <a:pt x="1" y="1"/>
                      <a:pt x="2" y="1"/>
                      <a:pt x="4" y="0"/>
                    </a:cubicBezTo>
                    <a:cubicBezTo>
                      <a:pt x="2" y="1"/>
                      <a:pt x="1"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56" name="Freeform 32"/>
              <p:cNvSpPr/>
              <p:nvPr/>
            </p:nvSpPr>
            <p:spPr bwMode="auto">
              <a:xfrm>
                <a:off x="4197" y="2500"/>
                <a:ext cx="1" cy="1"/>
              </a:xfrm>
              <a:custGeom>
                <a:avLst/>
                <a:gdLst/>
                <a:ahLst/>
                <a:cxnLst>
                  <a:cxn ang="0">
                    <a:pos x="0" y="3"/>
                  </a:cxn>
                  <a:cxn ang="0">
                    <a:pos x="4" y="0"/>
                  </a:cxn>
                  <a:cxn ang="0">
                    <a:pos x="0" y="3"/>
                  </a:cxn>
                </a:cxnLst>
                <a:rect l="0" t="0" r="r" b="b"/>
                <a:pathLst>
                  <a:path w="4" h="3">
                    <a:moveTo>
                      <a:pt x="0" y="3"/>
                    </a:moveTo>
                    <a:cubicBezTo>
                      <a:pt x="1" y="2"/>
                      <a:pt x="3" y="1"/>
                      <a:pt x="4" y="0"/>
                    </a:cubicBezTo>
                    <a:cubicBezTo>
                      <a:pt x="3" y="1"/>
                      <a:pt x="1" y="2"/>
                      <a:pt x="0" y="3"/>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57" name="Freeform 33"/>
              <p:cNvSpPr/>
              <p:nvPr/>
            </p:nvSpPr>
            <p:spPr bwMode="auto">
              <a:xfrm>
                <a:off x="4230" y="2491"/>
                <a:ext cx="1" cy="0"/>
              </a:xfrm>
              <a:custGeom>
                <a:avLst/>
                <a:gdLst/>
                <a:ahLst/>
                <a:cxnLst>
                  <a:cxn ang="0">
                    <a:pos x="0" y="0"/>
                  </a:cxn>
                  <a:cxn ang="0">
                    <a:pos x="4" y="0"/>
                  </a:cxn>
                  <a:cxn ang="0">
                    <a:pos x="0" y="0"/>
                  </a:cxn>
                </a:cxnLst>
                <a:rect l="0" t="0" r="r" b="b"/>
                <a:pathLst>
                  <a:path w="4">
                    <a:moveTo>
                      <a:pt x="0" y="0"/>
                    </a:moveTo>
                    <a:cubicBezTo>
                      <a:pt x="2" y="0"/>
                      <a:pt x="3" y="0"/>
                      <a:pt x="4" y="0"/>
                    </a:cubicBezTo>
                    <a:cubicBezTo>
                      <a:pt x="3" y="0"/>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58" name="Freeform 34"/>
              <p:cNvSpPr/>
              <p:nvPr/>
            </p:nvSpPr>
            <p:spPr bwMode="auto">
              <a:xfrm>
                <a:off x="4234" y="2491"/>
                <a:ext cx="1" cy="0"/>
              </a:xfrm>
              <a:custGeom>
                <a:avLst/>
                <a:gdLst/>
                <a:ahLst/>
                <a:cxnLst>
                  <a:cxn ang="0">
                    <a:pos x="0" y="0"/>
                  </a:cxn>
                  <a:cxn ang="0">
                    <a:pos x="4" y="0"/>
                  </a:cxn>
                  <a:cxn ang="0">
                    <a:pos x="0" y="0"/>
                  </a:cxn>
                </a:cxnLst>
                <a:rect l="0" t="0" r="r" b="b"/>
                <a:pathLst>
                  <a:path w="4">
                    <a:moveTo>
                      <a:pt x="0" y="0"/>
                    </a:moveTo>
                    <a:cubicBezTo>
                      <a:pt x="1" y="0"/>
                      <a:pt x="3" y="0"/>
                      <a:pt x="4" y="0"/>
                    </a:cubicBezTo>
                    <a:cubicBezTo>
                      <a:pt x="3" y="0"/>
                      <a:pt x="1"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59" name="Freeform 35"/>
              <p:cNvSpPr/>
              <p:nvPr/>
            </p:nvSpPr>
            <p:spPr bwMode="auto">
              <a:xfrm>
                <a:off x="4244" y="2493"/>
                <a:ext cx="1" cy="0"/>
              </a:xfrm>
              <a:custGeom>
                <a:avLst/>
                <a:gdLst/>
                <a:ahLst/>
                <a:cxnLst>
                  <a:cxn ang="0">
                    <a:pos x="0" y="0"/>
                  </a:cxn>
                  <a:cxn ang="0">
                    <a:pos x="4" y="2"/>
                  </a:cxn>
                  <a:cxn ang="0">
                    <a:pos x="0" y="0"/>
                  </a:cxn>
                </a:cxnLst>
                <a:rect l="0" t="0" r="r" b="b"/>
                <a:pathLst>
                  <a:path w="4" h="2">
                    <a:moveTo>
                      <a:pt x="0" y="0"/>
                    </a:moveTo>
                    <a:cubicBezTo>
                      <a:pt x="1" y="1"/>
                      <a:pt x="2" y="1"/>
                      <a:pt x="4" y="2"/>
                    </a:cubicBezTo>
                    <a:cubicBezTo>
                      <a:pt x="2" y="1"/>
                      <a:pt x="1"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60" name="Freeform 36"/>
              <p:cNvSpPr/>
              <p:nvPr/>
            </p:nvSpPr>
            <p:spPr bwMode="auto">
              <a:xfrm>
                <a:off x="4187" y="2504"/>
                <a:ext cx="6" cy="8"/>
              </a:xfrm>
              <a:custGeom>
                <a:avLst/>
                <a:gdLst/>
                <a:ahLst/>
                <a:cxnLst>
                  <a:cxn ang="0">
                    <a:pos x="29" y="0"/>
                  </a:cxn>
                  <a:cxn ang="0">
                    <a:pos x="0" y="34"/>
                  </a:cxn>
                  <a:cxn ang="0">
                    <a:pos x="29" y="0"/>
                  </a:cxn>
                </a:cxnLst>
                <a:rect l="0" t="0" r="r" b="b"/>
                <a:pathLst>
                  <a:path w="29" h="34">
                    <a:moveTo>
                      <a:pt x="29" y="0"/>
                    </a:moveTo>
                    <a:cubicBezTo>
                      <a:pt x="18" y="10"/>
                      <a:pt x="9" y="22"/>
                      <a:pt x="0" y="34"/>
                    </a:cubicBezTo>
                    <a:cubicBezTo>
                      <a:pt x="9" y="22"/>
                      <a:pt x="18" y="10"/>
                      <a:pt x="29"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61" name="Freeform 37"/>
              <p:cNvSpPr/>
              <p:nvPr/>
            </p:nvSpPr>
            <p:spPr bwMode="auto">
              <a:xfrm>
                <a:off x="4271" y="2518"/>
                <a:ext cx="4" cy="12"/>
              </a:xfrm>
              <a:custGeom>
                <a:avLst/>
                <a:gdLst/>
                <a:ahLst/>
                <a:cxnLst>
                  <a:cxn ang="0">
                    <a:pos x="0" y="0"/>
                  </a:cxn>
                  <a:cxn ang="0">
                    <a:pos x="19" y="51"/>
                  </a:cxn>
                  <a:cxn ang="0">
                    <a:pos x="0" y="0"/>
                  </a:cxn>
                </a:cxnLst>
                <a:rect l="0" t="0" r="r" b="b"/>
                <a:pathLst>
                  <a:path w="19" h="51">
                    <a:moveTo>
                      <a:pt x="0" y="0"/>
                    </a:moveTo>
                    <a:cubicBezTo>
                      <a:pt x="9" y="16"/>
                      <a:pt x="15" y="33"/>
                      <a:pt x="19" y="51"/>
                    </a:cubicBezTo>
                    <a:cubicBezTo>
                      <a:pt x="15" y="33"/>
                      <a:pt x="9" y="16"/>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62" name="Freeform 38"/>
              <p:cNvSpPr/>
              <p:nvPr/>
            </p:nvSpPr>
            <p:spPr bwMode="auto">
              <a:xfrm>
                <a:off x="4270" y="2516"/>
                <a:ext cx="1" cy="1"/>
              </a:xfrm>
              <a:custGeom>
                <a:avLst/>
                <a:gdLst/>
                <a:ahLst/>
                <a:cxnLst>
                  <a:cxn ang="0">
                    <a:pos x="0" y="0"/>
                  </a:cxn>
                  <a:cxn ang="0">
                    <a:pos x="4" y="7"/>
                  </a:cxn>
                  <a:cxn ang="0">
                    <a:pos x="0" y="0"/>
                  </a:cxn>
                </a:cxnLst>
                <a:rect l="0" t="0" r="r" b="b"/>
                <a:pathLst>
                  <a:path w="4" h="7">
                    <a:moveTo>
                      <a:pt x="0" y="0"/>
                    </a:moveTo>
                    <a:cubicBezTo>
                      <a:pt x="1" y="2"/>
                      <a:pt x="3" y="5"/>
                      <a:pt x="4" y="7"/>
                    </a:cubicBezTo>
                    <a:cubicBezTo>
                      <a:pt x="3" y="5"/>
                      <a:pt x="1" y="2"/>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63" name="Freeform 39"/>
              <p:cNvSpPr/>
              <p:nvPr/>
            </p:nvSpPr>
            <p:spPr bwMode="auto">
              <a:xfrm>
                <a:off x="4186" y="2512"/>
                <a:ext cx="1" cy="2"/>
              </a:xfrm>
              <a:custGeom>
                <a:avLst/>
                <a:gdLst/>
                <a:ahLst/>
                <a:cxnLst>
                  <a:cxn ang="0">
                    <a:pos x="0" y="7"/>
                  </a:cxn>
                  <a:cxn ang="0">
                    <a:pos x="4" y="0"/>
                  </a:cxn>
                  <a:cxn ang="0">
                    <a:pos x="0" y="7"/>
                  </a:cxn>
                </a:cxnLst>
                <a:rect l="0" t="0" r="r" b="b"/>
                <a:pathLst>
                  <a:path w="4" h="7">
                    <a:moveTo>
                      <a:pt x="0" y="7"/>
                    </a:moveTo>
                    <a:cubicBezTo>
                      <a:pt x="1" y="4"/>
                      <a:pt x="3" y="2"/>
                      <a:pt x="4" y="0"/>
                    </a:cubicBezTo>
                    <a:cubicBezTo>
                      <a:pt x="3" y="2"/>
                      <a:pt x="1" y="4"/>
                      <a:pt x="0" y="7"/>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64" name="Freeform 40"/>
              <p:cNvSpPr/>
              <p:nvPr/>
            </p:nvSpPr>
            <p:spPr bwMode="auto">
              <a:xfrm>
                <a:off x="4264" y="2507"/>
                <a:ext cx="6" cy="8"/>
              </a:xfrm>
              <a:custGeom>
                <a:avLst/>
                <a:gdLst/>
                <a:ahLst/>
                <a:cxnLst>
                  <a:cxn ang="0">
                    <a:pos x="0" y="0"/>
                  </a:cxn>
                  <a:cxn ang="0">
                    <a:pos x="26" y="36"/>
                  </a:cxn>
                  <a:cxn ang="0">
                    <a:pos x="0" y="0"/>
                  </a:cxn>
                </a:cxnLst>
                <a:rect l="0" t="0" r="r" b="b"/>
                <a:pathLst>
                  <a:path w="26" h="36">
                    <a:moveTo>
                      <a:pt x="0" y="0"/>
                    </a:moveTo>
                    <a:cubicBezTo>
                      <a:pt x="10" y="11"/>
                      <a:pt x="18" y="23"/>
                      <a:pt x="26" y="36"/>
                    </a:cubicBezTo>
                    <a:cubicBezTo>
                      <a:pt x="18" y="23"/>
                      <a:pt x="10" y="1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65" name="Freeform 41"/>
              <p:cNvSpPr/>
              <p:nvPr/>
            </p:nvSpPr>
            <p:spPr bwMode="auto">
              <a:xfrm>
                <a:off x="4263" y="2506"/>
                <a:ext cx="1" cy="1"/>
              </a:xfrm>
              <a:custGeom>
                <a:avLst/>
                <a:gdLst/>
                <a:ahLst/>
                <a:cxnLst>
                  <a:cxn ang="0">
                    <a:pos x="0" y="0"/>
                  </a:cxn>
                  <a:cxn ang="0">
                    <a:pos x="4" y="5"/>
                  </a:cxn>
                  <a:cxn ang="0">
                    <a:pos x="0" y="0"/>
                  </a:cxn>
                </a:cxnLst>
                <a:rect l="0" t="0" r="r" b="b"/>
                <a:pathLst>
                  <a:path w="4" h="5">
                    <a:moveTo>
                      <a:pt x="0" y="0"/>
                    </a:moveTo>
                    <a:cubicBezTo>
                      <a:pt x="1" y="2"/>
                      <a:pt x="3" y="4"/>
                      <a:pt x="4" y="5"/>
                    </a:cubicBezTo>
                    <a:cubicBezTo>
                      <a:pt x="3" y="4"/>
                      <a:pt x="1" y="2"/>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66" name="Freeform 42"/>
              <p:cNvSpPr/>
              <p:nvPr/>
            </p:nvSpPr>
            <p:spPr bwMode="auto">
              <a:xfrm>
                <a:off x="4183" y="2515"/>
                <a:ext cx="1" cy="2"/>
              </a:xfrm>
              <a:custGeom>
                <a:avLst/>
                <a:gdLst/>
                <a:ahLst/>
                <a:cxnLst>
                  <a:cxn ang="0">
                    <a:pos x="0" y="7"/>
                  </a:cxn>
                  <a:cxn ang="0">
                    <a:pos x="4" y="0"/>
                  </a:cxn>
                  <a:cxn ang="0">
                    <a:pos x="0" y="7"/>
                  </a:cxn>
                </a:cxnLst>
                <a:rect l="0" t="0" r="r" b="b"/>
                <a:pathLst>
                  <a:path w="4" h="7">
                    <a:moveTo>
                      <a:pt x="0" y="7"/>
                    </a:moveTo>
                    <a:cubicBezTo>
                      <a:pt x="1" y="5"/>
                      <a:pt x="3" y="2"/>
                      <a:pt x="4" y="0"/>
                    </a:cubicBezTo>
                    <a:cubicBezTo>
                      <a:pt x="3" y="2"/>
                      <a:pt x="1" y="5"/>
                      <a:pt x="0" y="7"/>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67" name="Freeform 43"/>
              <p:cNvSpPr>
                <a:spLocks noEditPoints="1"/>
              </p:cNvSpPr>
              <p:nvPr/>
            </p:nvSpPr>
            <p:spPr bwMode="auto">
              <a:xfrm>
                <a:off x="3227" y="2040"/>
                <a:ext cx="1276" cy="566"/>
              </a:xfrm>
              <a:custGeom>
                <a:avLst/>
                <a:gdLst/>
                <a:ahLst/>
                <a:cxnLst>
                  <a:cxn ang="0">
                    <a:pos x="4833" y="1102"/>
                  </a:cxn>
                  <a:cxn ang="0">
                    <a:pos x="4881" y="544"/>
                  </a:cxn>
                  <a:cxn ang="0">
                    <a:pos x="4192" y="171"/>
                  </a:cxn>
                  <a:cxn ang="0">
                    <a:pos x="3726" y="462"/>
                  </a:cxn>
                  <a:cxn ang="0">
                    <a:pos x="5459" y="159"/>
                  </a:cxn>
                  <a:cxn ang="0">
                    <a:pos x="5492" y="17"/>
                  </a:cxn>
                  <a:cxn ang="0">
                    <a:pos x="3873" y="4"/>
                  </a:cxn>
                  <a:cxn ang="0">
                    <a:pos x="621" y="256"/>
                  </a:cxn>
                  <a:cxn ang="0">
                    <a:pos x="102" y="1005"/>
                  </a:cxn>
                  <a:cxn ang="0">
                    <a:pos x="1886" y="1592"/>
                  </a:cxn>
                  <a:cxn ang="0">
                    <a:pos x="2820" y="2352"/>
                  </a:cxn>
                  <a:cxn ang="0">
                    <a:pos x="3281" y="2472"/>
                  </a:cxn>
                  <a:cxn ang="0">
                    <a:pos x="3353" y="2232"/>
                  </a:cxn>
                  <a:cxn ang="0">
                    <a:pos x="3646" y="2159"/>
                  </a:cxn>
                  <a:cxn ang="0">
                    <a:pos x="5143" y="2178"/>
                  </a:cxn>
                  <a:cxn ang="0">
                    <a:pos x="5388" y="2344"/>
                  </a:cxn>
                  <a:cxn ang="0">
                    <a:pos x="5604" y="2323"/>
                  </a:cxn>
                  <a:cxn ang="0">
                    <a:pos x="5593" y="1131"/>
                  </a:cxn>
                  <a:cxn ang="0">
                    <a:pos x="193" y="920"/>
                  </a:cxn>
                  <a:cxn ang="0">
                    <a:pos x="1006" y="880"/>
                  </a:cxn>
                  <a:cxn ang="0">
                    <a:pos x="1022" y="773"/>
                  </a:cxn>
                  <a:cxn ang="0">
                    <a:pos x="580" y="437"/>
                  </a:cxn>
                  <a:cxn ang="0">
                    <a:pos x="1022" y="773"/>
                  </a:cxn>
                  <a:cxn ang="0">
                    <a:pos x="1173" y="1093"/>
                  </a:cxn>
                  <a:cxn ang="0">
                    <a:pos x="1172" y="905"/>
                  </a:cxn>
                  <a:cxn ang="0">
                    <a:pos x="1584" y="1172"/>
                  </a:cxn>
                  <a:cxn ang="0">
                    <a:pos x="1196" y="800"/>
                  </a:cxn>
                  <a:cxn ang="0">
                    <a:pos x="1697" y="448"/>
                  </a:cxn>
                  <a:cxn ang="0">
                    <a:pos x="2297" y="1299"/>
                  </a:cxn>
                  <a:cxn ang="0">
                    <a:pos x="1753" y="1008"/>
                  </a:cxn>
                  <a:cxn ang="0">
                    <a:pos x="2297" y="1299"/>
                  </a:cxn>
                  <a:cxn ang="0">
                    <a:pos x="1852" y="448"/>
                  </a:cxn>
                  <a:cxn ang="0">
                    <a:pos x="2341" y="980"/>
                  </a:cxn>
                  <a:cxn ang="0">
                    <a:pos x="2876" y="1416"/>
                  </a:cxn>
                  <a:cxn ang="0">
                    <a:pos x="2465" y="1136"/>
                  </a:cxn>
                  <a:cxn ang="0">
                    <a:pos x="2876" y="1416"/>
                  </a:cxn>
                  <a:cxn ang="0">
                    <a:pos x="2599" y="448"/>
                  </a:cxn>
                  <a:cxn ang="0">
                    <a:pos x="2928" y="1081"/>
                  </a:cxn>
                  <a:cxn ang="0">
                    <a:pos x="3462" y="1501"/>
                  </a:cxn>
                  <a:cxn ang="0">
                    <a:pos x="3048" y="1237"/>
                  </a:cxn>
                  <a:cxn ang="0">
                    <a:pos x="3462" y="1501"/>
                  </a:cxn>
                  <a:cxn ang="0">
                    <a:pos x="3084" y="1104"/>
                  </a:cxn>
                  <a:cxn ang="0">
                    <a:pos x="3511" y="448"/>
                  </a:cxn>
                  <a:cxn ang="0">
                    <a:pos x="3612" y="1020"/>
                  </a:cxn>
                </a:cxnLst>
                <a:rect l="0" t="0" r="r" b="b"/>
                <a:pathLst>
                  <a:path w="5604" h="2472">
                    <a:moveTo>
                      <a:pt x="5593" y="1131"/>
                    </a:moveTo>
                    <a:cubicBezTo>
                      <a:pt x="4833" y="1102"/>
                      <a:pt x="4833" y="1102"/>
                      <a:pt x="4833" y="1102"/>
                    </a:cubicBezTo>
                    <a:cubicBezTo>
                      <a:pt x="4823" y="550"/>
                      <a:pt x="4823" y="550"/>
                      <a:pt x="4823" y="550"/>
                    </a:cubicBezTo>
                    <a:cubicBezTo>
                      <a:pt x="4881" y="544"/>
                      <a:pt x="4881" y="544"/>
                      <a:pt x="4881" y="544"/>
                    </a:cubicBezTo>
                    <a:cubicBezTo>
                      <a:pt x="4881" y="544"/>
                      <a:pt x="5357" y="225"/>
                      <a:pt x="5441" y="171"/>
                    </a:cubicBezTo>
                    <a:cubicBezTo>
                      <a:pt x="4192" y="171"/>
                      <a:pt x="4192" y="171"/>
                      <a:pt x="4192" y="171"/>
                    </a:cubicBezTo>
                    <a:cubicBezTo>
                      <a:pt x="3732" y="472"/>
                      <a:pt x="3732" y="472"/>
                      <a:pt x="3732" y="472"/>
                    </a:cubicBezTo>
                    <a:cubicBezTo>
                      <a:pt x="3726" y="462"/>
                      <a:pt x="3726" y="462"/>
                      <a:pt x="3726" y="462"/>
                    </a:cubicBezTo>
                    <a:cubicBezTo>
                      <a:pt x="4189" y="159"/>
                      <a:pt x="4189" y="159"/>
                      <a:pt x="4189" y="159"/>
                    </a:cubicBezTo>
                    <a:cubicBezTo>
                      <a:pt x="5459" y="159"/>
                      <a:pt x="5459" y="159"/>
                      <a:pt x="5459" y="159"/>
                    </a:cubicBezTo>
                    <a:cubicBezTo>
                      <a:pt x="5499" y="132"/>
                      <a:pt x="5492" y="115"/>
                      <a:pt x="5492" y="115"/>
                    </a:cubicBezTo>
                    <a:cubicBezTo>
                      <a:pt x="5492" y="115"/>
                      <a:pt x="5492" y="33"/>
                      <a:pt x="5492" y="17"/>
                    </a:cubicBezTo>
                    <a:cubicBezTo>
                      <a:pt x="5492" y="0"/>
                      <a:pt x="5470" y="1"/>
                      <a:pt x="5470" y="1"/>
                    </a:cubicBezTo>
                    <a:cubicBezTo>
                      <a:pt x="3873" y="4"/>
                      <a:pt x="3873" y="4"/>
                      <a:pt x="3873" y="4"/>
                    </a:cubicBezTo>
                    <a:cubicBezTo>
                      <a:pt x="3421" y="256"/>
                      <a:pt x="3421" y="256"/>
                      <a:pt x="3421" y="256"/>
                    </a:cubicBezTo>
                    <a:cubicBezTo>
                      <a:pt x="621" y="256"/>
                      <a:pt x="621" y="256"/>
                      <a:pt x="621" y="256"/>
                    </a:cubicBezTo>
                    <a:cubicBezTo>
                      <a:pt x="621" y="256"/>
                      <a:pt x="102" y="795"/>
                      <a:pt x="51" y="880"/>
                    </a:cubicBezTo>
                    <a:cubicBezTo>
                      <a:pt x="0" y="965"/>
                      <a:pt x="102" y="1005"/>
                      <a:pt x="102" y="1005"/>
                    </a:cubicBezTo>
                    <a:cubicBezTo>
                      <a:pt x="1292" y="1280"/>
                      <a:pt x="1292" y="1280"/>
                      <a:pt x="1292" y="1280"/>
                    </a:cubicBezTo>
                    <a:cubicBezTo>
                      <a:pt x="1886" y="1592"/>
                      <a:pt x="1886" y="1592"/>
                      <a:pt x="1886" y="1592"/>
                    </a:cubicBezTo>
                    <a:cubicBezTo>
                      <a:pt x="2624" y="2317"/>
                      <a:pt x="2624" y="2317"/>
                      <a:pt x="2624" y="2317"/>
                    </a:cubicBezTo>
                    <a:cubicBezTo>
                      <a:pt x="2820" y="2352"/>
                      <a:pt x="2820" y="2352"/>
                      <a:pt x="2820" y="2352"/>
                    </a:cubicBezTo>
                    <a:cubicBezTo>
                      <a:pt x="2820" y="2472"/>
                      <a:pt x="2820" y="2472"/>
                      <a:pt x="2820" y="2472"/>
                    </a:cubicBezTo>
                    <a:cubicBezTo>
                      <a:pt x="3281" y="2472"/>
                      <a:pt x="3281" y="2472"/>
                      <a:pt x="3281" y="2472"/>
                    </a:cubicBezTo>
                    <a:cubicBezTo>
                      <a:pt x="3357" y="2420"/>
                      <a:pt x="3357" y="2420"/>
                      <a:pt x="3357" y="2420"/>
                    </a:cubicBezTo>
                    <a:cubicBezTo>
                      <a:pt x="3353" y="2232"/>
                      <a:pt x="3353" y="2232"/>
                      <a:pt x="3353" y="2232"/>
                    </a:cubicBezTo>
                    <a:cubicBezTo>
                      <a:pt x="3433" y="2164"/>
                      <a:pt x="3433" y="2164"/>
                      <a:pt x="3433" y="2164"/>
                    </a:cubicBezTo>
                    <a:cubicBezTo>
                      <a:pt x="3646" y="2159"/>
                      <a:pt x="3646" y="2159"/>
                      <a:pt x="3646" y="2159"/>
                    </a:cubicBezTo>
                    <a:cubicBezTo>
                      <a:pt x="3656" y="1754"/>
                      <a:pt x="3987" y="1429"/>
                      <a:pt x="4394" y="1429"/>
                    </a:cubicBezTo>
                    <a:cubicBezTo>
                      <a:pt x="4808" y="1429"/>
                      <a:pt x="5143" y="1764"/>
                      <a:pt x="5143" y="2178"/>
                    </a:cubicBezTo>
                    <a:cubicBezTo>
                      <a:pt x="5143" y="2202"/>
                      <a:pt x="5142" y="2226"/>
                      <a:pt x="5140" y="2249"/>
                    </a:cubicBezTo>
                    <a:cubicBezTo>
                      <a:pt x="5388" y="2344"/>
                      <a:pt x="5388" y="2344"/>
                      <a:pt x="5388" y="2344"/>
                    </a:cubicBezTo>
                    <a:cubicBezTo>
                      <a:pt x="5572" y="2344"/>
                      <a:pt x="5572" y="2344"/>
                      <a:pt x="5572" y="2344"/>
                    </a:cubicBezTo>
                    <a:cubicBezTo>
                      <a:pt x="5604" y="2323"/>
                      <a:pt x="5604" y="2323"/>
                      <a:pt x="5604" y="2323"/>
                    </a:cubicBezTo>
                    <a:cubicBezTo>
                      <a:pt x="5604" y="2211"/>
                      <a:pt x="5604" y="2211"/>
                      <a:pt x="5604" y="2211"/>
                    </a:cubicBezTo>
                    <a:lnTo>
                      <a:pt x="5593" y="1131"/>
                    </a:lnTo>
                    <a:close/>
                    <a:moveTo>
                      <a:pt x="1006" y="1069"/>
                    </a:moveTo>
                    <a:cubicBezTo>
                      <a:pt x="193" y="920"/>
                      <a:pt x="193" y="920"/>
                      <a:pt x="193" y="920"/>
                    </a:cubicBezTo>
                    <a:cubicBezTo>
                      <a:pt x="150" y="875"/>
                      <a:pt x="290" y="741"/>
                      <a:pt x="290" y="741"/>
                    </a:cubicBezTo>
                    <a:cubicBezTo>
                      <a:pt x="1006" y="880"/>
                      <a:pt x="1006" y="880"/>
                      <a:pt x="1006" y="880"/>
                    </a:cubicBezTo>
                    <a:lnTo>
                      <a:pt x="1006" y="1069"/>
                    </a:lnTo>
                    <a:close/>
                    <a:moveTo>
                      <a:pt x="1022" y="773"/>
                    </a:moveTo>
                    <a:cubicBezTo>
                      <a:pt x="382" y="651"/>
                      <a:pt x="382" y="651"/>
                      <a:pt x="382" y="651"/>
                    </a:cubicBezTo>
                    <a:cubicBezTo>
                      <a:pt x="580" y="437"/>
                      <a:pt x="580" y="437"/>
                      <a:pt x="580" y="437"/>
                    </a:cubicBezTo>
                    <a:cubicBezTo>
                      <a:pt x="1090" y="437"/>
                      <a:pt x="1090" y="437"/>
                      <a:pt x="1090" y="437"/>
                    </a:cubicBezTo>
                    <a:lnTo>
                      <a:pt x="1022" y="773"/>
                    </a:lnTo>
                    <a:close/>
                    <a:moveTo>
                      <a:pt x="1584" y="1172"/>
                    </a:moveTo>
                    <a:cubicBezTo>
                      <a:pt x="1173" y="1093"/>
                      <a:pt x="1173" y="1093"/>
                      <a:pt x="1173" y="1093"/>
                    </a:cubicBezTo>
                    <a:cubicBezTo>
                      <a:pt x="1144" y="1065"/>
                      <a:pt x="1173" y="913"/>
                      <a:pt x="1173" y="913"/>
                    </a:cubicBezTo>
                    <a:cubicBezTo>
                      <a:pt x="1172" y="905"/>
                      <a:pt x="1172" y="905"/>
                      <a:pt x="1172" y="905"/>
                    </a:cubicBezTo>
                    <a:cubicBezTo>
                      <a:pt x="1605" y="980"/>
                      <a:pt x="1605" y="980"/>
                      <a:pt x="1605" y="980"/>
                    </a:cubicBezTo>
                    <a:lnTo>
                      <a:pt x="1584" y="1172"/>
                    </a:lnTo>
                    <a:close/>
                    <a:moveTo>
                      <a:pt x="1620" y="869"/>
                    </a:moveTo>
                    <a:cubicBezTo>
                      <a:pt x="1196" y="800"/>
                      <a:pt x="1196" y="800"/>
                      <a:pt x="1196" y="800"/>
                    </a:cubicBezTo>
                    <a:cubicBezTo>
                      <a:pt x="1252" y="448"/>
                      <a:pt x="1252" y="448"/>
                      <a:pt x="1252" y="448"/>
                    </a:cubicBezTo>
                    <a:cubicBezTo>
                      <a:pt x="1697" y="448"/>
                      <a:pt x="1697" y="448"/>
                      <a:pt x="1697" y="448"/>
                    </a:cubicBezTo>
                    <a:lnTo>
                      <a:pt x="1620" y="869"/>
                    </a:lnTo>
                    <a:close/>
                    <a:moveTo>
                      <a:pt x="2297" y="1299"/>
                    </a:moveTo>
                    <a:cubicBezTo>
                      <a:pt x="1740" y="1200"/>
                      <a:pt x="1740" y="1200"/>
                      <a:pt x="1740" y="1200"/>
                    </a:cubicBezTo>
                    <a:cubicBezTo>
                      <a:pt x="1710" y="1179"/>
                      <a:pt x="1753" y="1008"/>
                      <a:pt x="1753" y="1008"/>
                    </a:cubicBezTo>
                    <a:cubicBezTo>
                      <a:pt x="2321" y="1115"/>
                      <a:pt x="2321" y="1115"/>
                      <a:pt x="2321" y="1115"/>
                    </a:cubicBezTo>
                    <a:lnTo>
                      <a:pt x="2297" y="1299"/>
                    </a:lnTo>
                    <a:close/>
                    <a:moveTo>
                      <a:pt x="1768" y="884"/>
                    </a:moveTo>
                    <a:cubicBezTo>
                      <a:pt x="1852" y="448"/>
                      <a:pt x="1852" y="448"/>
                      <a:pt x="1852" y="448"/>
                    </a:cubicBezTo>
                    <a:cubicBezTo>
                      <a:pt x="2439" y="448"/>
                      <a:pt x="2439" y="448"/>
                      <a:pt x="2439" y="448"/>
                    </a:cubicBezTo>
                    <a:cubicBezTo>
                      <a:pt x="2341" y="980"/>
                      <a:pt x="2341" y="980"/>
                      <a:pt x="2341" y="980"/>
                    </a:cubicBezTo>
                    <a:lnTo>
                      <a:pt x="1768" y="884"/>
                    </a:lnTo>
                    <a:close/>
                    <a:moveTo>
                      <a:pt x="2876" y="1416"/>
                    </a:moveTo>
                    <a:cubicBezTo>
                      <a:pt x="2876" y="1416"/>
                      <a:pt x="2449" y="1331"/>
                      <a:pt x="2439" y="1331"/>
                    </a:cubicBezTo>
                    <a:cubicBezTo>
                      <a:pt x="2429" y="1331"/>
                      <a:pt x="2465" y="1136"/>
                      <a:pt x="2465" y="1136"/>
                    </a:cubicBezTo>
                    <a:cubicBezTo>
                      <a:pt x="2910" y="1216"/>
                      <a:pt x="2910" y="1216"/>
                      <a:pt x="2910" y="1216"/>
                    </a:cubicBezTo>
                    <a:lnTo>
                      <a:pt x="2876" y="1416"/>
                    </a:lnTo>
                    <a:close/>
                    <a:moveTo>
                      <a:pt x="2503" y="1001"/>
                    </a:moveTo>
                    <a:cubicBezTo>
                      <a:pt x="2599" y="448"/>
                      <a:pt x="2599" y="448"/>
                      <a:pt x="2599" y="448"/>
                    </a:cubicBezTo>
                    <a:cubicBezTo>
                      <a:pt x="3048" y="448"/>
                      <a:pt x="3048" y="448"/>
                      <a:pt x="3048" y="448"/>
                    </a:cubicBezTo>
                    <a:cubicBezTo>
                      <a:pt x="2928" y="1081"/>
                      <a:pt x="2928" y="1081"/>
                      <a:pt x="2928" y="1081"/>
                    </a:cubicBezTo>
                    <a:lnTo>
                      <a:pt x="2503" y="1001"/>
                    </a:lnTo>
                    <a:close/>
                    <a:moveTo>
                      <a:pt x="3462" y="1501"/>
                    </a:moveTo>
                    <a:cubicBezTo>
                      <a:pt x="3020" y="1443"/>
                      <a:pt x="3020" y="1443"/>
                      <a:pt x="3020" y="1443"/>
                    </a:cubicBezTo>
                    <a:cubicBezTo>
                      <a:pt x="3048" y="1237"/>
                      <a:pt x="3048" y="1237"/>
                      <a:pt x="3048" y="1237"/>
                    </a:cubicBezTo>
                    <a:cubicBezTo>
                      <a:pt x="3516" y="1325"/>
                      <a:pt x="3516" y="1325"/>
                      <a:pt x="3516" y="1325"/>
                    </a:cubicBezTo>
                    <a:lnTo>
                      <a:pt x="3462" y="1501"/>
                    </a:lnTo>
                    <a:close/>
                    <a:moveTo>
                      <a:pt x="3544" y="1189"/>
                    </a:moveTo>
                    <a:cubicBezTo>
                      <a:pt x="3084" y="1104"/>
                      <a:pt x="3084" y="1104"/>
                      <a:pt x="3084" y="1104"/>
                    </a:cubicBezTo>
                    <a:cubicBezTo>
                      <a:pt x="3191" y="448"/>
                      <a:pt x="3191" y="448"/>
                      <a:pt x="3191" y="448"/>
                    </a:cubicBezTo>
                    <a:cubicBezTo>
                      <a:pt x="3511" y="448"/>
                      <a:pt x="3511" y="448"/>
                      <a:pt x="3511" y="448"/>
                    </a:cubicBezTo>
                    <a:cubicBezTo>
                      <a:pt x="3612" y="743"/>
                      <a:pt x="3553" y="1020"/>
                      <a:pt x="3553" y="1020"/>
                    </a:cubicBezTo>
                    <a:cubicBezTo>
                      <a:pt x="3612" y="1020"/>
                      <a:pt x="3612" y="1020"/>
                      <a:pt x="3612" y="1020"/>
                    </a:cubicBezTo>
                    <a:lnTo>
                      <a:pt x="3544" y="1189"/>
                    </a:ln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68" name="Freeform 44"/>
              <p:cNvSpPr/>
              <p:nvPr/>
            </p:nvSpPr>
            <p:spPr bwMode="auto">
              <a:xfrm>
                <a:off x="4179" y="2517"/>
                <a:ext cx="5" cy="15"/>
              </a:xfrm>
              <a:custGeom>
                <a:avLst/>
                <a:gdLst/>
                <a:ahLst/>
                <a:cxnLst>
                  <a:cxn ang="0">
                    <a:pos x="21" y="0"/>
                  </a:cxn>
                  <a:cxn ang="0">
                    <a:pos x="0" y="63"/>
                  </a:cxn>
                  <a:cxn ang="0">
                    <a:pos x="0" y="63"/>
                  </a:cxn>
                  <a:cxn ang="0">
                    <a:pos x="21" y="0"/>
                  </a:cxn>
                </a:cxnLst>
                <a:rect l="0" t="0" r="r" b="b"/>
                <a:pathLst>
                  <a:path w="21" h="63">
                    <a:moveTo>
                      <a:pt x="21" y="0"/>
                    </a:moveTo>
                    <a:cubicBezTo>
                      <a:pt x="11" y="19"/>
                      <a:pt x="4" y="40"/>
                      <a:pt x="0" y="63"/>
                    </a:cubicBezTo>
                    <a:cubicBezTo>
                      <a:pt x="0" y="63"/>
                      <a:pt x="0" y="63"/>
                      <a:pt x="0" y="63"/>
                    </a:cubicBezTo>
                    <a:cubicBezTo>
                      <a:pt x="4" y="40"/>
                      <a:pt x="11" y="19"/>
                      <a:pt x="21"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69" name="Freeform 45"/>
              <p:cNvSpPr/>
              <p:nvPr/>
            </p:nvSpPr>
            <p:spPr bwMode="auto">
              <a:xfrm>
                <a:off x="4185" y="2514"/>
                <a:ext cx="1" cy="2"/>
              </a:xfrm>
              <a:custGeom>
                <a:avLst/>
                <a:gdLst/>
                <a:ahLst/>
                <a:cxnLst>
                  <a:cxn ang="0">
                    <a:pos x="0" y="7"/>
                  </a:cxn>
                  <a:cxn ang="0">
                    <a:pos x="4" y="0"/>
                  </a:cxn>
                  <a:cxn ang="0">
                    <a:pos x="0" y="7"/>
                  </a:cxn>
                </a:cxnLst>
                <a:rect l="0" t="0" r="r" b="b"/>
                <a:pathLst>
                  <a:path w="4" h="7">
                    <a:moveTo>
                      <a:pt x="0" y="7"/>
                    </a:moveTo>
                    <a:cubicBezTo>
                      <a:pt x="1" y="4"/>
                      <a:pt x="3" y="2"/>
                      <a:pt x="4" y="0"/>
                    </a:cubicBezTo>
                    <a:cubicBezTo>
                      <a:pt x="3" y="2"/>
                      <a:pt x="1" y="4"/>
                      <a:pt x="0" y="7"/>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70" name="Freeform 46"/>
              <p:cNvSpPr/>
              <p:nvPr/>
            </p:nvSpPr>
            <p:spPr bwMode="auto">
              <a:xfrm>
                <a:off x="4195" y="2501"/>
                <a:ext cx="1" cy="1"/>
              </a:xfrm>
              <a:custGeom>
                <a:avLst/>
                <a:gdLst/>
                <a:ahLst/>
                <a:cxnLst>
                  <a:cxn ang="0">
                    <a:pos x="0" y="4"/>
                  </a:cxn>
                  <a:cxn ang="0">
                    <a:pos x="5" y="0"/>
                  </a:cxn>
                  <a:cxn ang="0">
                    <a:pos x="0" y="4"/>
                  </a:cxn>
                </a:cxnLst>
                <a:rect l="0" t="0" r="r" b="b"/>
                <a:pathLst>
                  <a:path w="5" h="4">
                    <a:moveTo>
                      <a:pt x="0" y="4"/>
                    </a:moveTo>
                    <a:cubicBezTo>
                      <a:pt x="1" y="3"/>
                      <a:pt x="3" y="2"/>
                      <a:pt x="5" y="0"/>
                    </a:cubicBezTo>
                    <a:cubicBezTo>
                      <a:pt x="3" y="2"/>
                      <a:pt x="1" y="3"/>
                      <a:pt x="0" y="4"/>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71" name="Freeform 47"/>
              <p:cNvSpPr/>
              <p:nvPr/>
            </p:nvSpPr>
            <p:spPr bwMode="auto">
              <a:xfrm>
                <a:off x="4260" y="2503"/>
                <a:ext cx="1" cy="1"/>
              </a:xfrm>
              <a:custGeom>
                <a:avLst/>
                <a:gdLst/>
                <a:ahLst/>
                <a:cxnLst>
                  <a:cxn ang="0">
                    <a:pos x="0" y="0"/>
                  </a:cxn>
                  <a:cxn ang="0">
                    <a:pos x="5" y="5"/>
                  </a:cxn>
                  <a:cxn ang="0">
                    <a:pos x="0" y="0"/>
                  </a:cxn>
                </a:cxnLst>
                <a:rect l="0" t="0" r="r" b="b"/>
                <a:pathLst>
                  <a:path w="5" h="5">
                    <a:moveTo>
                      <a:pt x="0" y="0"/>
                    </a:moveTo>
                    <a:cubicBezTo>
                      <a:pt x="2" y="2"/>
                      <a:pt x="3" y="3"/>
                      <a:pt x="5" y="5"/>
                    </a:cubicBezTo>
                    <a:cubicBezTo>
                      <a:pt x="3" y="3"/>
                      <a:pt x="2" y="2"/>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72" name="Freeform 48"/>
              <p:cNvSpPr/>
              <p:nvPr/>
            </p:nvSpPr>
            <p:spPr bwMode="auto">
              <a:xfrm>
                <a:off x="4255" y="2499"/>
                <a:ext cx="3" cy="2"/>
              </a:xfrm>
              <a:custGeom>
                <a:avLst/>
                <a:gdLst/>
                <a:ahLst/>
                <a:cxnLst>
                  <a:cxn ang="0">
                    <a:pos x="0" y="0"/>
                  </a:cxn>
                  <a:cxn ang="0">
                    <a:pos x="12" y="10"/>
                  </a:cxn>
                  <a:cxn ang="0">
                    <a:pos x="0" y="0"/>
                  </a:cxn>
                </a:cxnLst>
                <a:rect l="0" t="0" r="r" b="b"/>
                <a:pathLst>
                  <a:path w="12" h="10">
                    <a:moveTo>
                      <a:pt x="0" y="0"/>
                    </a:moveTo>
                    <a:cubicBezTo>
                      <a:pt x="4" y="3"/>
                      <a:pt x="8" y="6"/>
                      <a:pt x="12" y="10"/>
                    </a:cubicBezTo>
                    <a:cubicBezTo>
                      <a:pt x="8" y="6"/>
                      <a:pt x="4" y="3"/>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73" name="Freeform 49"/>
              <p:cNvSpPr/>
              <p:nvPr/>
            </p:nvSpPr>
            <p:spPr bwMode="auto">
              <a:xfrm>
                <a:off x="4259" y="2502"/>
                <a:ext cx="1" cy="1"/>
              </a:xfrm>
              <a:custGeom>
                <a:avLst/>
                <a:gdLst/>
                <a:ahLst/>
                <a:cxnLst>
                  <a:cxn ang="0">
                    <a:pos x="0" y="0"/>
                  </a:cxn>
                  <a:cxn ang="0">
                    <a:pos x="5" y="4"/>
                  </a:cxn>
                  <a:cxn ang="0">
                    <a:pos x="0" y="0"/>
                  </a:cxn>
                </a:cxnLst>
                <a:rect l="0" t="0" r="r" b="b"/>
                <a:pathLst>
                  <a:path w="5" h="4">
                    <a:moveTo>
                      <a:pt x="0" y="0"/>
                    </a:moveTo>
                    <a:cubicBezTo>
                      <a:pt x="2" y="1"/>
                      <a:pt x="3" y="3"/>
                      <a:pt x="5" y="4"/>
                    </a:cubicBezTo>
                    <a:cubicBezTo>
                      <a:pt x="3" y="3"/>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74" name="Freeform 50"/>
              <p:cNvSpPr/>
              <p:nvPr/>
            </p:nvSpPr>
            <p:spPr bwMode="auto">
              <a:xfrm>
                <a:off x="4194" y="2502"/>
                <a:ext cx="1" cy="1"/>
              </a:xfrm>
              <a:custGeom>
                <a:avLst/>
                <a:gdLst/>
                <a:ahLst/>
                <a:cxnLst>
                  <a:cxn ang="0">
                    <a:pos x="0" y="5"/>
                  </a:cxn>
                  <a:cxn ang="0">
                    <a:pos x="6" y="0"/>
                  </a:cxn>
                  <a:cxn ang="0">
                    <a:pos x="0" y="5"/>
                  </a:cxn>
                </a:cxnLst>
                <a:rect l="0" t="0" r="r" b="b"/>
                <a:pathLst>
                  <a:path w="6" h="5">
                    <a:moveTo>
                      <a:pt x="0" y="5"/>
                    </a:moveTo>
                    <a:cubicBezTo>
                      <a:pt x="2" y="3"/>
                      <a:pt x="4" y="2"/>
                      <a:pt x="6" y="0"/>
                    </a:cubicBezTo>
                    <a:cubicBezTo>
                      <a:pt x="4" y="2"/>
                      <a:pt x="2" y="3"/>
                      <a:pt x="0" y="5"/>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75" name="Freeform 51"/>
              <p:cNvSpPr/>
              <p:nvPr/>
            </p:nvSpPr>
            <p:spPr bwMode="auto">
              <a:xfrm>
                <a:off x="4254" y="2498"/>
                <a:ext cx="1" cy="1"/>
              </a:xfrm>
              <a:custGeom>
                <a:avLst/>
                <a:gdLst/>
                <a:ahLst/>
                <a:cxnLst>
                  <a:cxn ang="0">
                    <a:pos x="0" y="0"/>
                  </a:cxn>
                  <a:cxn ang="0">
                    <a:pos x="5" y="3"/>
                  </a:cxn>
                  <a:cxn ang="0">
                    <a:pos x="0" y="0"/>
                  </a:cxn>
                </a:cxnLst>
                <a:rect l="0" t="0" r="r" b="b"/>
                <a:pathLst>
                  <a:path w="5" h="3">
                    <a:moveTo>
                      <a:pt x="0" y="0"/>
                    </a:moveTo>
                    <a:cubicBezTo>
                      <a:pt x="2" y="1"/>
                      <a:pt x="4" y="2"/>
                      <a:pt x="5" y="3"/>
                    </a:cubicBezTo>
                    <a:cubicBezTo>
                      <a:pt x="4" y="2"/>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76" name="Freeform 52"/>
              <p:cNvSpPr/>
              <p:nvPr/>
            </p:nvSpPr>
            <p:spPr bwMode="auto">
              <a:xfrm>
                <a:off x="4262" y="2505"/>
                <a:ext cx="1" cy="1"/>
              </a:xfrm>
              <a:custGeom>
                <a:avLst/>
                <a:gdLst/>
                <a:ahLst/>
                <a:cxnLst>
                  <a:cxn ang="0">
                    <a:pos x="0" y="0"/>
                  </a:cxn>
                  <a:cxn ang="0">
                    <a:pos x="5" y="4"/>
                  </a:cxn>
                  <a:cxn ang="0">
                    <a:pos x="0" y="0"/>
                  </a:cxn>
                </a:cxnLst>
                <a:rect l="0" t="0" r="r" b="b"/>
                <a:pathLst>
                  <a:path w="5" h="4">
                    <a:moveTo>
                      <a:pt x="0" y="0"/>
                    </a:moveTo>
                    <a:cubicBezTo>
                      <a:pt x="2" y="1"/>
                      <a:pt x="3" y="3"/>
                      <a:pt x="5" y="4"/>
                    </a:cubicBezTo>
                    <a:cubicBezTo>
                      <a:pt x="3" y="3"/>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77" name="Freeform 53"/>
              <p:cNvSpPr/>
              <p:nvPr/>
            </p:nvSpPr>
            <p:spPr bwMode="auto">
              <a:xfrm>
                <a:off x="4184" y="2515"/>
                <a:ext cx="0" cy="0"/>
              </a:xfrm>
              <a:custGeom>
                <a:avLst/>
                <a:gdLst/>
                <a:ahLst/>
                <a:cxnLst>
                  <a:cxn ang="0">
                    <a:pos x="0" y="1"/>
                  </a:cxn>
                  <a:cxn ang="0">
                    <a:pos x="1" y="0"/>
                  </a:cxn>
                  <a:cxn ang="0">
                    <a:pos x="0" y="1"/>
                  </a:cxn>
                </a:cxnLst>
                <a:rect l="0" t="0" r="r" b="b"/>
                <a:pathLst>
                  <a:path w="1" h="1">
                    <a:moveTo>
                      <a:pt x="0" y="1"/>
                    </a:moveTo>
                    <a:cubicBezTo>
                      <a:pt x="0" y="0"/>
                      <a:pt x="1" y="0"/>
                      <a:pt x="1" y="0"/>
                    </a:cubicBezTo>
                    <a:cubicBezTo>
                      <a:pt x="1" y="0"/>
                      <a:pt x="0" y="0"/>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78" name="Freeform 54"/>
              <p:cNvSpPr/>
              <p:nvPr/>
            </p:nvSpPr>
            <p:spPr bwMode="auto">
              <a:xfrm>
                <a:off x="4193" y="2504"/>
                <a:ext cx="0" cy="0"/>
              </a:xfrm>
              <a:custGeom>
                <a:avLst/>
                <a:gdLst/>
                <a:ahLst/>
                <a:cxnLst>
                  <a:cxn ang="0">
                    <a:pos x="0" y="1"/>
                  </a:cxn>
                  <a:cxn ang="0">
                    <a:pos x="1" y="0"/>
                  </a:cxn>
                  <a:cxn ang="0">
                    <a:pos x="0" y="1"/>
                  </a:cxn>
                </a:cxnLst>
                <a:rect l="0" t="0" r="r" b="b"/>
                <a:pathLst>
                  <a:path w="1" h="1">
                    <a:moveTo>
                      <a:pt x="0" y="1"/>
                    </a:moveTo>
                    <a:cubicBezTo>
                      <a:pt x="1" y="1"/>
                      <a:pt x="1" y="0"/>
                      <a:pt x="1" y="0"/>
                    </a:cubicBezTo>
                    <a:cubicBezTo>
                      <a:pt x="1" y="0"/>
                      <a:pt x="1"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79" name="Freeform 55"/>
              <p:cNvSpPr/>
              <p:nvPr/>
            </p:nvSpPr>
            <p:spPr bwMode="auto">
              <a:xfrm>
                <a:off x="4197" y="2501"/>
                <a:ext cx="1" cy="1"/>
              </a:xfrm>
              <a:custGeom>
                <a:avLst/>
                <a:gdLst/>
                <a:ahLst/>
                <a:cxnLst>
                  <a:cxn ang="0">
                    <a:pos x="0" y="2"/>
                  </a:cxn>
                  <a:cxn ang="0">
                    <a:pos x="3" y="0"/>
                  </a:cxn>
                  <a:cxn ang="0">
                    <a:pos x="0" y="2"/>
                  </a:cxn>
                </a:cxnLst>
                <a:rect l="0" t="0" r="r" b="b"/>
                <a:pathLst>
                  <a:path w="3" h="2">
                    <a:moveTo>
                      <a:pt x="0" y="2"/>
                    </a:moveTo>
                    <a:cubicBezTo>
                      <a:pt x="1" y="2"/>
                      <a:pt x="2" y="1"/>
                      <a:pt x="3" y="0"/>
                    </a:cubicBezTo>
                    <a:cubicBezTo>
                      <a:pt x="2" y="1"/>
                      <a:pt x="1" y="2"/>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80" name="Freeform 56"/>
              <p:cNvSpPr/>
              <p:nvPr/>
            </p:nvSpPr>
            <p:spPr bwMode="auto">
              <a:xfrm>
                <a:off x="4213" y="2492"/>
                <a:ext cx="1" cy="0"/>
              </a:xfrm>
              <a:custGeom>
                <a:avLst/>
                <a:gdLst/>
                <a:ahLst/>
                <a:cxnLst>
                  <a:cxn ang="0">
                    <a:pos x="0" y="1"/>
                  </a:cxn>
                  <a:cxn ang="0">
                    <a:pos x="6" y="0"/>
                  </a:cxn>
                  <a:cxn ang="0">
                    <a:pos x="0" y="1"/>
                  </a:cxn>
                </a:cxnLst>
                <a:rect l="0" t="0" r="r" b="b"/>
                <a:pathLst>
                  <a:path w="6" h="1">
                    <a:moveTo>
                      <a:pt x="0" y="1"/>
                    </a:moveTo>
                    <a:cubicBezTo>
                      <a:pt x="2" y="1"/>
                      <a:pt x="4" y="0"/>
                      <a:pt x="6" y="0"/>
                    </a:cubicBezTo>
                    <a:cubicBezTo>
                      <a:pt x="4" y="0"/>
                      <a:pt x="2"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81" name="Freeform 57"/>
              <p:cNvSpPr/>
              <p:nvPr/>
            </p:nvSpPr>
            <p:spPr bwMode="auto">
              <a:xfrm>
                <a:off x="4198" y="2499"/>
                <a:ext cx="1" cy="0"/>
              </a:xfrm>
              <a:custGeom>
                <a:avLst/>
                <a:gdLst/>
                <a:ahLst/>
                <a:cxnLst>
                  <a:cxn ang="0">
                    <a:pos x="0" y="3"/>
                  </a:cxn>
                  <a:cxn ang="0">
                    <a:pos x="4" y="0"/>
                  </a:cxn>
                  <a:cxn ang="0">
                    <a:pos x="0" y="3"/>
                  </a:cxn>
                </a:cxnLst>
                <a:rect l="0" t="0" r="r" b="b"/>
                <a:pathLst>
                  <a:path w="4" h="3">
                    <a:moveTo>
                      <a:pt x="0" y="3"/>
                    </a:moveTo>
                    <a:cubicBezTo>
                      <a:pt x="1" y="2"/>
                      <a:pt x="3" y="1"/>
                      <a:pt x="4" y="0"/>
                    </a:cubicBezTo>
                    <a:cubicBezTo>
                      <a:pt x="3" y="1"/>
                      <a:pt x="1" y="2"/>
                      <a:pt x="0" y="3"/>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82" name="Freeform 58"/>
              <p:cNvSpPr/>
              <p:nvPr/>
            </p:nvSpPr>
            <p:spPr bwMode="auto">
              <a:xfrm>
                <a:off x="4183" y="2517"/>
                <a:ext cx="0" cy="0"/>
              </a:xfrm>
              <a:custGeom>
                <a:avLst/>
                <a:gdLst/>
                <a:ahLst/>
                <a:cxnLst>
                  <a:cxn ang="0">
                    <a:pos x="0" y="1"/>
                  </a:cxn>
                  <a:cxn ang="0">
                    <a:pos x="0" y="0"/>
                  </a:cxn>
                  <a:cxn ang="0">
                    <a:pos x="0" y="1"/>
                  </a:cxn>
                </a:cxnLst>
                <a:rect l="0" t="0" r="r" b="b"/>
                <a:pathLst>
                  <a:path h="1">
                    <a:moveTo>
                      <a:pt x="0" y="1"/>
                    </a:moveTo>
                    <a:cubicBezTo>
                      <a:pt x="0" y="1"/>
                      <a:pt x="0" y="0"/>
                      <a:pt x="0" y="0"/>
                    </a:cubicBezTo>
                    <a:cubicBezTo>
                      <a:pt x="0" y="0"/>
                      <a:pt x="0"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83" name="Freeform 59"/>
              <p:cNvSpPr/>
              <p:nvPr/>
            </p:nvSpPr>
            <p:spPr bwMode="auto">
              <a:xfrm>
                <a:off x="4186" y="2512"/>
                <a:ext cx="0" cy="0"/>
              </a:xfrm>
              <a:custGeom>
                <a:avLst/>
                <a:gdLst/>
                <a:ahLst/>
                <a:cxnLst>
                  <a:cxn ang="0">
                    <a:pos x="0" y="1"/>
                  </a:cxn>
                  <a:cxn ang="0">
                    <a:pos x="1" y="0"/>
                  </a:cxn>
                  <a:cxn ang="0">
                    <a:pos x="0" y="1"/>
                  </a:cxn>
                </a:cxnLst>
                <a:rect l="0" t="0" r="r" b="b"/>
                <a:pathLst>
                  <a:path w="1" h="1">
                    <a:moveTo>
                      <a:pt x="0" y="1"/>
                    </a:moveTo>
                    <a:cubicBezTo>
                      <a:pt x="1" y="0"/>
                      <a:pt x="1" y="0"/>
                      <a:pt x="1" y="0"/>
                    </a:cubicBezTo>
                    <a:cubicBezTo>
                      <a:pt x="1" y="0"/>
                      <a:pt x="1" y="0"/>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84" name="Freeform 60"/>
              <p:cNvSpPr/>
              <p:nvPr/>
            </p:nvSpPr>
            <p:spPr bwMode="auto">
              <a:xfrm>
                <a:off x="4202" y="2497"/>
                <a:ext cx="1" cy="0"/>
              </a:xfrm>
              <a:custGeom>
                <a:avLst/>
                <a:gdLst/>
                <a:ahLst/>
                <a:cxnLst>
                  <a:cxn ang="0">
                    <a:pos x="0" y="2"/>
                  </a:cxn>
                  <a:cxn ang="0">
                    <a:pos x="4" y="0"/>
                  </a:cxn>
                  <a:cxn ang="0">
                    <a:pos x="0" y="2"/>
                  </a:cxn>
                </a:cxnLst>
                <a:rect l="0" t="0" r="r" b="b"/>
                <a:pathLst>
                  <a:path w="4" h="2">
                    <a:moveTo>
                      <a:pt x="0" y="2"/>
                    </a:moveTo>
                    <a:cubicBezTo>
                      <a:pt x="1" y="1"/>
                      <a:pt x="2" y="0"/>
                      <a:pt x="4" y="0"/>
                    </a:cubicBezTo>
                    <a:cubicBezTo>
                      <a:pt x="2" y="0"/>
                      <a:pt x="1"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85" name="Freeform 61"/>
              <p:cNvSpPr/>
              <p:nvPr/>
            </p:nvSpPr>
            <p:spPr bwMode="auto">
              <a:xfrm>
                <a:off x="4204" y="2496"/>
                <a:ext cx="1" cy="0"/>
              </a:xfrm>
              <a:custGeom>
                <a:avLst/>
                <a:gdLst/>
                <a:ahLst/>
                <a:cxnLst>
                  <a:cxn ang="0">
                    <a:pos x="0" y="2"/>
                  </a:cxn>
                  <a:cxn ang="0">
                    <a:pos x="5" y="0"/>
                  </a:cxn>
                  <a:cxn ang="0">
                    <a:pos x="0" y="2"/>
                  </a:cxn>
                </a:cxnLst>
                <a:rect l="0" t="0" r="r" b="b"/>
                <a:pathLst>
                  <a:path w="5" h="2">
                    <a:moveTo>
                      <a:pt x="0" y="2"/>
                    </a:moveTo>
                    <a:cubicBezTo>
                      <a:pt x="2" y="1"/>
                      <a:pt x="3" y="1"/>
                      <a:pt x="5" y="0"/>
                    </a:cubicBezTo>
                    <a:cubicBezTo>
                      <a:pt x="3" y="1"/>
                      <a:pt x="2"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86" name="Freeform 62"/>
              <p:cNvSpPr/>
              <p:nvPr/>
            </p:nvSpPr>
            <p:spPr bwMode="auto">
              <a:xfrm>
                <a:off x="4206" y="2494"/>
                <a:ext cx="2" cy="1"/>
              </a:xfrm>
              <a:custGeom>
                <a:avLst/>
                <a:gdLst/>
                <a:ahLst/>
                <a:cxnLst>
                  <a:cxn ang="0">
                    <a:pos x="0" y="4"/>
                  </a:cxn>
                  <a:cxn ang="0">
                    <a:pos x="9" y="0"/>
                  </a:cxn>
                  <a:cxn ang="0">
                    <a:pos x="0" y="4"/>
                  </a:cxn>
                </a:cxnLst>
                <a:rect l="0" t="0" r="r" b="b"/>
                <a:pathLst>
                  <a:path w="9" h="4">
                    <a:moveTo>
                      <a:pt x="0" y="4"/>
                    </a:moveTo>
                    <a:cubicBezTo>
                      <a:pt x="3" y="2"/>
                      <a:pt x="6" y="1"/>
                      <a:pt x="9" y="0"/>
                    </a:cubicBezTo>
                    <a:cubicBezTo>
                      <a:pt x="6" y="1"/>
                      <a:pt x="3" y="2"/>
                      <a:pt x="0" y="4"/>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87" name="Freeform 63"/>
              <p:cNvSpPr/>
              <p:nvPr/>
            </p:nvSpPr>
            <p:spPr bwMode="auto">
              <a:xfrm>
                <a:off x="4209" y="2494"/>
                <a:ext cx="1" cy="0"/>
              </a:xfrm>
              <a:custGeom>
                <a:avLst/>
                <a:gdLst/>
                <a:ahLst/>
                <a:cxnLst>
                  <a:cxn ang="0">
                    <a:pos x="0" y="2"/>
                  </a:cxn>
                  <a:cxn ang="0">
                    <a:pos x="5" y="0"/>
                  </a:cxn>
                  <a:cxn ang="0">
                    <a:pos x="0" y="2"/>
                  </a:cxn>
                </a:cxnLst>
                <a:rect l="0" t="0" r="r" b="b"/>
                <a:pathLst>
                  <a:path w="5" h="2">
                    <a:moveTo>
                      <a:pt x="0" y="2"/>
                    </a:moveTo>
                    <a:cubicBezTo>
                      <a:pt x="2" y="1"/>
                      <a:pt x="3" y="1"/>
                      <a:pt x="5" y="0"/>
                    </a:cubicBezTo>
                    <a:cubicBezTo>
                      <a:pt x="3" y="1"/>
                      <a:pt x="2"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88" name="Freeform 64"/>
              <p:cNvSpPr/>
              <p:nvPr/>
            </p:nvSpPr>
            <p:spPr bwMode="auto">
              <a:xfrm>
                <a:off x="4200" y="2498"/>
                <a:ext cx="1" cy="1"/>
              </a:xfrm>
              <a:custGeom>
                <a:avLst/>
                <a:gdLst/>
                <a:ahLst/>
                <a:cxnLst>
                  <a:cxn ang="0">
                    <a:pos x="0" y="2"/>
                  </a:cxn>
                  <a:cxn ang="0">
                    <a:pos x="4" y="0"/>
                  </a:cxn>
                  <a:cxn ang="0">
                    <a:pos x="0" y="2"/>
                  </a:cxn>
                </a:cxnLst>
                <a:rect l="0" t="0" r="r" b="b"/>
                <a:pathLst>
                  <a:path w="4" h="2">
                    <a:moveTo>
                      <a:pt x="0" y="2"/>
                    </a:moveTo>
                    <a:cubicBezTo>
                      <a:pt x="2" y="1"/>
                      <a:pt x="3" y="1"/>
                      <a:pt x="4" y="0"/>
                    </a:cubicBezTo>
                    <a:cubicBezTo>
                      <a:pt x="3" y="1"/>
                      <a:pt x="2"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89" name="Freeform 65"/>
              <p:cNvSpPr/>
              <p:nvPr/>
            </p:nvSpPr>
            <p:spPr bwMode="auto">
              <a:xfrm>
                <a:off x="4185" y="2514"/>
                <a:ext cx="0" cy="0"/>
              </a:xfrm>
              <a:custGeom>
                <a:avLst/>
                <a:gdLst/>
                <a:ahLst/>
                <a:cxnLst>
                  <a:cxn ang="0">
                    <a:pos x="0" y="1"/>
                  </a:cxn>
                  <a:cxn ang="0">
                    <a:pos x="1" y="0"/>
                  </a:cxn>
                  <a:cxn ang="0">
                    <a:pos x="0" y="1"/>
                  </a:cxn>
                </a:cxnLst>
                <a:rect l="0" t="0" r="r" b="b"/>
                <a:pathLst>
                  <a:path w="1" h="1">
                    <a:moveTo>
                      <a:pt x="0" y="1"/>
                    </a:moveTo>
                    <a:cubicBezTo>
                      <a:pt x="0" y="0"/>
                      <a:pt x="1" y="0"/>
                      <a:pt x="1" y="0"/>
                    </a:cubicBezTo>
                    <a:cubicBezTo>
                      <a:pt x="1" y="0"/>
                      <a:pt x="0" y="0"/>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90" name="Freeform 66"/>
              <p:cNvSpPr/>
              <p:nvPr/>
            </p:nvSpPr>
            <p:spPr bwMode="auto">
              <a:xfrm>
                <a:off x="4195" y="2502"/>
                <a:ext cx="0" cy="0"/>
              </a:xfrm>
              <a:custGeom>
                <a:avLst/>
                <a:gdLst/>
                <a:ahLst/>
                <a:cxnLst>
                  <a:cxn ang="0">
                    <a:pos x="0" y="2"/>
                  </a:cxn>
                  <a:cxn ang="0">
                    <a:pos x="2" y="0"/>
                  </a:cxn>
                  <a:cxn ang="0">
                    <a:pos x="0" y="2"/>
                  </a:cxn>
                </a:cxnLst>
                <a:rect l="0" t="0" r="r" b="b"/>
                <a:pathLst>
                  <a:path w="2" h="2">
                    <a:moveTo>
                      <a:pt x="0" y="2"/>
                    </a:moveTo>
                    <a:cubicBezTo>
                      <a:pt x="0" y="2"/>
                      <a:pt x="1" y="1"/>
                      <a:pt x="2" y="0"/>
                    </a:cubicBezTo>
                    <a:cubicBezTo>
                      <a:pt x="1" y="1"/>
                      <a:pt x="0" y="2"/>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91" name="Freeform 67"/>
              <p:cNvSpPr/>
              <p:nvPr/>
            </p:nvSpPr>
            <p:spPr bwMode="auto">
              <a:xfrm>
                <a:off x="4211" y="2493"/>
                <a:ext cx="1" cy="0"/>
              </a:xfrm>
              <a:custGeom>
                <a:avLst/>
                <a:gdLst/>
                <a:ahLst/>
                <a:cxnLst>
                  <a:cxn ang="0">
                    <a:pos x="0" y="1"/>
                  </a:cxn>
                  <a:cxn ang="0">
                    <a:pos x="6" y="0"/>
                  </a:cxn>
                  <a:cxn ang="0">
                    <a:pos x="0" y="1"/>
                  </a:cxn>
                </a:cxnLst>
                <a:rect l="0" t="0" r="r" b="b"/>
                <a:pathLst>
                  <a:path w="6" h="1">
                    <a:moveTo>
                      <a:pt x="0" y="1"/>
                    </a:moveTo>
                    <a:cubicBezTo>
                      <a:pt x="2" y="1"/>
                      <a:pt x="4" y="0"/>
                      <a:pt x="6" y="0"/>
                    </a:cubicBezTo>
                    <a:cubicBezTo>
                      <a:pt x="4" y="0"/>
                      <a:pt x="2"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92" name="Freeform 68"/>
              <p:cNvSpPr/>
              <p:nvPr/>
            </p:nvSpPr>
            <p:spPr bwMode="auto">
              <a:xfrm>
                <a:off x="4255" y="2499"/>
                <a:ext cx="0" cy="0"/>
              </a:xfrm>
              <a:custGeom>
                <a:avLst/>
                <a:gdLst/>
                <a:ahLst/>
                <a:cxnLst>
                  <a:cxn ang="0">
                    <a:pos x="0" y="0"/>
                  </a:cxn>
                  <a:cxn ang="0">
                    <a:pos x="1" y="0"/>
                  </a:cxn>
                  <a:cxn ang="0">
                    <a:pos x="0" y="0"/>
                  </a:cxn>
                </a:cxnLst>
                <a:rect l="0" t="0" r="r" b="b"/>
                <a:pathLst>
                  <a:path w="1">
                    <a:moveTo>
                      <a:pt x="0" y="0"/>
                    </a:moveTo>
                    <a:cubicBezTo>
                      <a:pt x="0" y="0"/>
                      <a:pt x="0" y="0"/>
                      <a:pt x="1" y="0"/>
                    </a:cubicBezTo>
                    <a:cubicBezTo>
                      <a:pt x="0" y="0"/>
                      <a:pt x="0"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93" name="Freeform 69"/>
              <p:cNvSpPr/>
              <p:nvPr/>
            </p:nvSpPr>
            <p:spPr bwMode="auto">
              <a:xfrm>
                <a:off x="4258" y="2501"/>
                <a:ext cx="0" cy="0"/>
              </a:xfrm>
              <a:custGeom>
                <a:avLst/>
                <a:gdLst/>
                <a:ahLst/>
                <a:cxnLst>
                  <a:cxn ang="0">
                    <a:pos x="0" y="0"/>
                  </a:cxn>
                  <a:cxn ang="0">
                    <a:pos x="2" y="1"/>
                  </a:cxn>
                  <a:cxn ang="0">
                    <a:pos x="0" y="0"/>
                  </a:cxn>
                </a:cxnLst>
                <a:rect l="0" t="0" r="r" b="b"/>
                <a:pathLst>
                  <a:path w="2" h="1">
                    <a:moveTo>
                      <a:pt x="0" y="0"/>
                    </a:moveTo>
                    <a:cubicBezTo>
                      <a:pt x="1" y="0"/>
                      <a:pt x="1" y="0"/>
                      <a:pt x="2" y="1"/>
                    </a:cubicBezTo>
                    <a:cubicBezTo>
                      <a:pt x="1" y="0"/>
                      <a:pt x="1"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94" name="Freeform 70"/>
              <p:cNvSpPr/>
              <p:nvPr/>
            </p:nvSpPr>
            <p:spPr bwMode="auto">
              <a:xfrm>
                <a:off x="4253" y="2498"/>
                <a:ext cx="1" cy="0"/>
              </a:xfrm>
              <a:custGeom>
                <a:avLst/>
                <a:gdLst/>
                <a:ahLst/>
                <a:cxnLst>
                  <a:cxn ang="0">
                    <a:pos x="0" y="0"/>
                  </a:cxn>
                  <a:cxn ang="0">
                    <a:pos x="3" y="2"/>
                  </a:cxn>
                  <a:cxn ang="0">
                    <a:pos x="0" y="0"/>
                  </a:cxn>
                </a:cxnLst>
                <a:rect l="0" t="0" r="r" b="b"/>
                <a:pathLst>
                  <a:path w="3" h="2">
                    <a:moveTo>
                      <a:pt x="0" y="0"/>
                    </a:moveTo>
                    <a:cubicBezTo>
                      <a:pt x="1" y="0"/>
                      <a:pt x="2" y="1"/>
                      <a:pt x="3" y="2"/>
                    </a:cubicBezTo>
                    <a:cubicBezTo>
                      <a:pt x="2" y="1"/>
                      <a:pt x="1"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95" name="Freeform 71"/>
              <p:cNvSpPr/>
              <p:nvPr/>
            </p:nvSpPr>
            <p:spPr bwMode="auto">
              <a:xfrm>
                <a:off x="4250" y="2495"/>
                <a:ext cx="1" cy="1"/>
              </a:xfrm>
              <a:custGeom>
                <a:avLst/>
                <a:gdLst/>
                <a:ahLst/>
                <a:cxnLst>
                  <a:cxn ang="0">
                    <a:pos x="0" y="0"/>
                  </a:cxn>
                  <a:cxn ang="0">
                    <a:pos x="4" y="2"/>
                  </a:cxn>
                  <a:cxn ang="0">
                    <a:pos x="0" y="0"/>
                  </a:cxn>
                </a:cxnLst>
                <a:rect l="0" t="0" r="r" b="b"/>
                <a:pathLst>
                  <a:path w="4" h="2">
                    <a:moveTo>
                      <a:pt x="0" y="0"/>
                    </a:moveTo>
                    <a:cubicBezTo>
                      <a:pt x="1" y="1"/>
                      <a:pt x="3" y="1"/>
                      <a:pt x="4" y="2"/>
                    </a:cubicBezTo>
                    <a:cubicBezTo>
                      <a:pt x="3" y="1"/>
                      <a:pt x="1"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96" name="Freeform 72"/>
              <p:cNvSpPr/>
              <p:nvPr/>
            </p:nvSpPr>
            <p:spPr bwMode="auto">
              <a:xfrm>
                <a:off x="4251" y="2497"/>
                <a:ext cx="1" cy="0"/>
              </a:xfrm>
              <a:custGeom>
                <a:avLst/>
                <a:gdLst/>
                <a:ahLst/>
                <a:cxnLst>
                  <a:cxn ang="0">
                    <a:pos x="0" y="0"/>
                  </a:cxn>
                  <a:cxn ang="0">
                    <a:pos x="4" y="2"/>
                  </a:cxn>
                  <a:cxn ang="0">
                    <a:pos x="0" y="0"/>
                  </a:cxn>
                </a:cxnLst>
                <a:rect l="0" t="0" r="r" b="b"/>
                <a:pathLst>
                  <a:path w="4" h="2">
                    <a:moveTo>
                      <a:pt x="0" y="0"/>
                    </a:moveTo>
                    <a:cubicBezTo>
                      <a:pt x="2" y="0"/>
                      <a:pt x="3" y="1"/>
                      <a:pt x="4" y="2"/>
                    </a:cubicBezTo>
                    <a:cubicBezTo>
                      <a:pt x="3" y="1"/>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97" name="Freeform 73"/>
              <p:cNvSpPr/>
              <p:nvPr/>
            </p:nvSpPr>
            <p:spPr bwMode="auto">
              <a:xfrm>
                <a:off x="4260" y="2502"/>
                <a:ext cx="0" cy="1"/>
              </a:xfrm>
              <a:custGeom>
                <a:avLst/>
                <a:gdLst/>
                <a:ahLst/>
                <a:cxnLst>
                  <a:cxn ang="0">
                    <a:pos x="0" y="0"/>
                  </a:cxn>
                  <a:cxn ang="0">
                    <a:pos x="2" y="2"/>
                  </a:cxn>
                  <a:cxn ang="0">
                    <a:pos x="0" y="0"/>
                  </a:cxn>
                </a:cxnLst>
                <a:rect l="0" t="0" r="r" b="b"/>
                <a:pathLst>
                  <a:path w="2" h="2">
                    <a:moveTo>
                      <a:pt x="0" y="0"/>
                    </a:moveTo>
                    <a:cubicBezTo>
                      <a:pt x="1" y="1"/>
                      <a:pt x="1" y="1"/>
                      <a:pt x="2" y="2"/>
                    </a:cubicBezTo>
                    <a:cubicBezTo>
                      <a:pt x="1" y="1"/>
                      <a:pt x="1"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98" name="Freeform 74"/>
              <p:cNvSpPr/>
              <p:nvPr/>
            </p:nvSpPr>
            <p:spPr bwMode="auto">
              <a:xfrm>
                <a:off x="4263" y="2506"/>
                <a:ext cx="0" cy="0"/>
              </a:xfrm>
              <a:custGeom>
                <a:avLst/>
                <a:gdLst/>
                <a:ahLst/>
                <a:cxnLst>
                  <a:cxn ang="0">
                    <a:pos x="0" y="0"/>
                  </a:cxn>
                  <a:cxn ang="0">
                    <a:pos x="2" y="2"/>
                  </a:cxn>
                  <a:cxn ang="0">
                    <a:pos x="0" y="0"/>
                  </a:cxn>
                </a:cxnLst>
                <a:rect l="0" t="0" r="r" b="b"/>
                <a:pathLst>
                  <a:path w="2" h="2">
                    <a:moveTo>
                      <a:pt x="0" y="0"/>
                    </a:moveTo>
                    <a:cubicBezTo>
                      <a:pt x="0" y="1"/>
                      <a:pt x="1" y="2"/>
                      <a:pt x="2" y="2"/>
                    </a:cubicBezTo>
                    <a:cubicBezTo>
                      <a:pt x="1" y="2"/>
                      <a:pt x="0"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99" name="Freeform 75"/>
              <p:cNvSpPr/>
              <p:nvPr/>
            </p:nvSpPr>
            <p:spPr bwMode="auto">
              <a:xfrm>
                <a:off x="4270" y="2515"/>
                <a:ext cx="0" cy="0"/>
              </a:xfrm>
              <a:custGeom>
                <a:avLst/>
                <a:gdLst/>
                <a:ahLst/>
                <a:cxnLst>
                  <a:cxn ang="0">
                    <a:pos x="0" y="0"/>
                  </a:cxn>
                  <a:cxn ang="0">
                    <a:pos x="0" y="1"/>
                  </a:cxn>
                  <a:cxn ang="0">
                    <a:pos x="0" y="0"/>
                  </a:cxn>
                </a:cxnLst>
                <a:rect l="0" t="0" r="r" b="b"/>
                <a:pathLst>
                  <a:path h="1">
                    <a:moveTo>
                      <a:pt x="0" y="0"/>
                    </a:moveTo>
                    <a:cubicBezTo>
                      <a:pt x="0" y="0"/>
                      <a:pt x="0" y="0"/>
                      <a:pt x="0" y="1"/>
                    </a:cubicBezTo>
                    <a:cubicBezTo>
                      <a:pt x="0" y="0"/>
                      <a:pt x="0"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00" name="Freeform 76"/>
              <p:cNvSpPr/>
              <p:nvPr/>
            </p:nvSpPr>
            <p:spPr bwMode="auto">
              <a:xfrm>
                <a:off x="4271" y="2517"/>
                <a:ext cx="0" cy="0"/>
              </a:xfrm>
              <a:custGeom>
                <a:avLst/>
                <a:gdLst/>
                <a:ahLst/>
                <a:cxnLst>
                  <a:cxn ang="0">
                    <a:pos x="0" y="0"/>
                  </a:cxn>
                  <a:cxn ang="0">
                    <a:pos x="0" y="1"/>
                  </a:cxn>
                  <a:cxn ang="0">
                    <a:pos x="0" y="0"/>
                  </a:cxn>
                </a:cxnLst>
                <a:rect l="0" t="0" r="r" b="b"/>
                <a:pathLst>
                  <a:path h="1">
                    <a:moveTo>
                      <a:pt x="0" y="0"/>
                    </a:moveTo>
                    <a:cubicBezTo>
                      <a:pt x="0" y="0"/>
                      <a:pt x="0" y="1"/>
                      <a:pt x="0" y="1"/>
                    </a:cubicBezTo>
                    <a:cubicBezTo>
                      <a:pt x="0" y="1"/>
                      <a:pt x="0"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01" name="Freeform 77"/>
              <p:cNvSpPr/>
              <p:nvPr/>
            </p:nvSpPr>
            <p:spPr bwMode="auto">
              <a:xfrm>
                <a:off x="4157" y="2529"/>
                <a:ext cx="136" cy="79"/>
              </a:xfrm>
              <a:custGeom>
                <a:avLst/>
                <a:gdLst/>
                <a:ahLst/>
                <a:cxnLst>
                  <a:cxn ang="0">
                    <a:pos x="522" y="2"/>
                  </a:cxn>
                  <a:cxn ang="0">
                    <a:pos x="527" y="50"/>
                  </a:cxn>
                  <a:cxn ang="0">
                    <a:pos x="310" y="267"/>
                  </a:cxn>
                  <a:cxn ang="0">
                    <a:pos x="93" y="50"/>
                  </a:cxn>
                  <a:cxn ang="0">
                    <a:pos x="96" y="13"/>
                  </a:cxn>
                  <a:cxn ang="0">
                    <a:pos x="2" y="15"/>
                  </a:cxn>
                  <a:cxn ang="0">
                    <a:pos x="0" y="45"/>
                  </a:cxn>
                  <a:cxn ang="0">
                    <a:pos x="300" y="345"/>
                  </a:cxn>
                  <a:cxn ang="0">
                    <a:pos x="600" y="45"/>
                  </a:cxn>
                  <a:cxn ang="0">
                    <a:pos x="597" y="0"/>
                  </a:cxn>
                  <a:cxn ang="0">
                    <a:pos x="522" y="2"/>
                  </a:cxn>
                  <a:cxn ang="0">
                    <a:pos x="522" y="2"/>
                  </a:cxn>
                </a:cxnLst>
                <a:rect l="0" t="0" r="r" b="b"/>
                <a:pathLst>
                  <a:path w="600" h="345">
                    <a:moveTo>
                      <a:pt x="522" y="2"/>
                    </a:moveTo>
                    <a:cubicBezTo>
                      <a:pt x="525" y="17"/>
                      <a:pt x="527" y="33"/>
                      <a:pt x="527" y="50"/>
                    </a:cubicBezTo>
                    <a:cubicBezTo>
                      <a:pt x="527" y="170"/>
                      <a:pt x="430" y="267"/>
                      <a:pt x="310" y="267"/>
                    </a:cubicBezTo>
                    <a:cubicBezTo>
                      <a:pt x="190" y="267"/>
                      <a:pt x="93" y="170"/>
                      <a:pt x="93" y="50"/>
                    </a:cubicBezTo>
                    <a:cubicBezTo>
                      <a:pt x="93" y="37"/>
                      <a:pt x="94" y="25"/>
                      <a:pt x="96" y="13"/>
                    </a:cubicBezTo>
                    <a:cubicBezTo>
                      <a:pt x="2" y="15"/>
                      <a:pt x="2" y="15"/>
                      <a:pt x="2" y="15"/>
                    </a:cubicBezTo>
                    <a:cubicBezTo>
                      <a:pt x="1" y="25"/>
                      <a:pt x="0" y="35"/>
                      <a:pt x="0" y="45"/>
                    </a:cubicBezTo>
                    <a:cubicBezTo>
                      <a:pt x="0" y="211"/>
                      <a:pt x="134" y="345"/>
                      <a:pt x="300" y="345"/>
                    </a:cubicBezTo>
                    <a:cubicBezTo>
                      <a:pt x="466" y="345"/>
                      <a:pt x="600" y="211"/>
                      <a:pt x="600" y="45"/>
                    </a:cubicBezTo>
                    <a:cubicBezTo>
                      <a:pt x="600" y="30"/>
                      <a:pt x="599" y="15"/>
                      <a:pt x="597" y="0"/>
                    </a:cubicBezTo>
                    <a:cubicBezTo>
                      <a:pt x="522" y="2"/>
                      <a:pt x="522" y="2"/>
                      <a:pt x="522" y="2"/>
                    </a:cubicBezTo>
                    <a:cubicBezTo>
                      <a:pt x="522" y="2"/>
                      <a:pt x="522" y="2"/>
                      <a:pt x="522"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02" name="Freeform 78"/>
              <p:cNvSpPr/>
              <p:nvPr/>
            </p:nvSpPr>
            <p:spPr bwMode="auto">
              <a:xfrm>
                <a:off x="4261" y="2504"/>
                <a:ext cx="1" cy="0"/>
              </a:xfrm>
              <a:custGeom>
                <a:avLst/>
                <a:gdLst/>
                <a:ahLst/>
                <a:cxnLst>
                  <a:cxn ang="0">
                    <a:pos x="0" y="0"/>
                  </a:cxn>
                  <a:cxn ang="0">
                    <a:pos x="2" y="2"/>
                  </a:cxn>
                  <a:cxn ang="0">
                    <a:pos x="0" y="0"/>
                  </a:cxn>
                </a:cxnLst>
                <a:rect l="0" t="0" r="r" b="b"/>
                <a:pathLst>
                  <a:path w="2" h="2">
                    <a:moveTo>
                      <a:pt x="0" y="0"/>
                    </a:moveTo>
                    <a:cubicBezTo>
                      <a:pt x="1" y="0"/>
                      <a:pt x="1" y="1"/>
                      <a:pt x="2" y="2"/>
                    </a:cubicBezTo>
                    <a:cubicBezTo>
                      <a:pt x="1" y="1"/>
                      <a:pt x="1"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03" name="Freeform 79"/>
              <p:cNvSpPr/>
              <p:nvPr/>
            </p:nvSpPr>
            <p:spPr bwMode="auto">
              <a:xfrm>
                <a:off x="4247" y="2495"/>
                <a:ext cx="1" cy="0"/>
              </a:xfrm>
              <a:custGeom>
                <a:avLst/>
                <a:gdLst/>
                <a:ahLst/>
                <a:cxnLst>
                  <a:cxn ang="0">
                    <a:pos x="0" y="0"/>
                  </a:cxn>
                  <a:cxn ang="0">
                    <a:pos x="5" y="2"/>
                  </a:cxn>
                  <a:cxn ang="0">
                    <a:pos x="0" y="0"/>
                  </a:cxn>
                </a:cxnLst>
                <a:rect l="0" t="0" r="r" b="b"/>
                <a:pathLst>
                  <a:path w="5" h="2">
                    <a:moveTo>
                      <a:pt x="0" y="0"/>
                    </a:moveTo>
                    <a:cubicBezTo>
                      <a:pt x="2" y="0"/>
                      <a:pt x="4" y="1"/>
                      <a:pt x="5" y="2"/>
                    </a:cubicBezTo>
                    <a:cubicBezTo>
                      <a:pt x="4" y="1"/>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04" name="Freeform 80"/>
              <p:cNvSpPr/>
              <p:nvPr/>
            </p:nvSpPr>
            <p:spPr bwMode="auto">
              <a:xfrm>
                <a:off x="4264" y="2507"/>
                <a:ext cx="0" cy="0"/>
              </a:xfrm>
              <a:custGeom>
                <a:avLst/>
                <a:gdLst/>
                <a:ahLst/>
                <a:cxnLst>
                  <a:cxn ang="0">
                    <a:pos x="0" y="0"/>
                  </a:cxn>
                  <a:cxn ang="0">
                    <a:pos x="1" y="1"/>
                  </a:cxn>
                  <a:cxn ang="0">
                    <a:pos x="0" y="0"/>
                  </a:cxn>
                </a:cxnLst>
                <a:rect l="0" t="0" r="r" b="b"/>
                <a:pathLst>
                  <a:path w="1" h="1">
                    <a:moveTo>
                      <a:pt x="0" y="0"/>
                    </a:moveTo>
                    <a:cubicBezTo>
                      <a:pt x="1" y="1"/>
                      <a:pt x="1" y="1"/>
                      <a:pt x="1" y="1"/>
                    </a:cubicBezTo>
                    <a:cubicBezTo>
                      <a:pt x="1" y="1"/>
                      <a:pt x="1"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05" name="Freeform 81"/>
              <p:cNvSpPr/>
              <p:nvPr/>
            </p:nvSpPr>
            <p:spPr bwMode="auto">
              <a:xfrm>
                <a:off x="4218" y="2491"/>
                <a:ext cx="1" cy="0"/>
              </a:xfrm>
              <a:custGeom>
                <a:avLst/>
                <a:gdLst/>
                <a:ahLst/>
                <a:cxnLst>
                  <a:cxn ang="0">
                    <a:pos x="0" y="1"/>
                  </a:cxn>
                  <a:cxn ang="0">
                    <a:pos x="6" y="0"/>
                  </a:cxn>
                  <a:cxn ang="0">
                    <a:pos x="0" y="1"/>
                  </a:cxn>
                </a:cxnLst>
                <a:rect l="0" t="0" r="r" b="b"/>
                <a:pathLst>
                  <a:path w="6" h="1">
                    <a:moveTo>
                      <a:pt x="0" y="1"/>
                    </a:moveTo>
                    <a:cubicBezTo>
                      <a:pt x="2" y="1"/>
                      <a:pt x="4" y="1"/>
                      <a:pt x="6" y="0"/>
                    </a:cubicBezTo>
                    <a:cubicBezTo>
                      <a:pt x="4" y="1"/>
                      <a:pt x="2"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06" name="Freeform 82"/>
              <p:cNvSpPr/>
              <p:nvPr/>
            </p:nvSpPr>
            <p:spPr bwMode="auto">
              <a:xfrm>
                <a:off x="4230" y="2491"/>
                <a:ext cx="2" cy="0"/>
              </a:xfrm>
              <a:custGeom>
                <a:avLst/>
                <a:gdLst/>
                <a:ahLst/>
                <a:cxnLst>
                  <a:cxn ang="0">
                    <a:pos x="0" y="0"/>
                  </a:cxn>
                  <a:cxn ang="0">
                    <a:pos x="7" y="0"/>
                  </a:cxn>
                  <a:cxn ang="0">
                    <a:pos x="0" y="0"/>
                  </a:cxn>
                </a:cxnLst>
                <a:rect l="0" t="0" r="r" b="b"/>
                <a:pathLst>
                  <a:path w="7">
                    <a:moveTo>
                      <a:pt x="0" y="0"/>
                    </a:moveTo>
                    <a:cubicBezTo>
                      <a:pt x="2" y="0"/>
                      <a:pt x="4" y="0"/>
                      <a:pt x="7" y="0"/>
                    </a:cubicBezTo>
                    <a:cubicBezTo>
                      <a:pt x="4" y="0"/>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07" name="Freeform 83"/>
              <p:cNvSpPr/>
              <p:nvPr/>
            </p:nvSpPr>
            <p:spPr bwMode="auto">
              <a:xfrm>
                <a:off x="4227" y="2490"/>
                <a:ext cx="3" cy="0"/>
              </a:xfrm>
              <a:custGeom>
                <a:avLst/>
                <a:gdLst/>
                <a:ahLst/>
                <a:cxnLst>
                  <a:cxn ang="0">
                    <a:pos x="0" y="0"/>
                  </a:cxn>
                  <a:cxn ang="0">
                    <a:pos x="0" y="0"/>
                  </a:cxn>
                  <a:cxn ang="0">
                    <a:pos x="10" y="1"/>
                  </a:cxn>
                  <a:cxn ang="0">
                    <a:pos x="0" y="0"/>
                  </a:cxn>
                </a:cxnLst>
                <a:rect l="0" t="0" r="r" b="b"/>
                <a:pathLst>
                  <a:path w="10" h="1">
                    <a:moveTo>
                      <a:pt x="0" y="0"/>
                    </a:moveTo>
                    <a:cubicBezTo>
                      <a:pt x="0" y="0"/>
                      <a:pt x="0" y="0"/>
                      <a:pt x="0" y="0"/>
                    </a:cubicBezTo>
                    <a:cubicBezTo>
                      <a:pt x="3" y="0"/>
                      <a:pt x="7" y="0"/>
                      <a:pt x="10" y="1"/>
                    </a:cubicBezTo>
                    <a:cubicBezTo>
                      <a:pt x="7" y="0"/>
                      <a:pt x="3"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08" name="Freeform 84"/>
              <p:cNvSpPr/>
              <p:nvPr/>
            </p:nvSpPr>
            <p:spPr bwMode="auto">
              <a:xfrm>
                <a:off x="4222" y="2491"/>
                <a:ext cx="1" cy="0"/>
              </a:xfrm>
              <a:custGeom>
                <a:avLst/>
                <a:gdLst/>
                <a:ahLst/>
                <a:cxnLst>
                  <a:cxn ang="0">
                    <a:pos x="0" y="0"/>
                  </a:cxn>
                  <a:cxn ang="0">
                    <a:pos x="7" y="0"/>
                  </a:cxn>
                  <a:cxn ang="0">
                    <a:pos x="0" y="0"/>
                  </a:cxn>
                </a:cxnLst>
                <a:rect l="0" t="0" r="r" b="b"/>
                <a:pathLst>
                  <a:path w="7">
                    <a:moveTo>
                      <a:pt x="0" y="0"/>
                    </a:moveTo>
                    <a:cubicBezTo>
                      <a:pt x="2" y="0"/>
                      <a:pt x="4" y="0"/>
                      <a:pt x="7" y="0"/>
                    </a:cubicBezTo>
                    <a:cubicBezTo>
                      <a:pt x="4" y="0"/>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09" name="Freeform 85"/>
              <p:cNvSpPr/>
              <p:nvPr/>
            </p:nvSpPr>
            <p:spPr bwMode="auto">
              <a:xfrm>
                <a:off x="4225" y="2490"/>
                <a:ext cx="3" cy="0"/>
              </a:xfrm>
              <a:custGeom>
                <a:avLst/>
                <a:gdLst/>
                <a:ahLst/>
                <a:cxnLst>
                  <a:cxn ang="0">
                    <a:pos x="0" y="1"/>
                  </a:cxn>
                  <a:cxn ang="0">
                    <a:pos x="11" y="0"/>
                  </a:cxn>
                  <a:cxn ang="0">
                    <a:pos x="0" y="1"/>
                  </a:cxn>
                </a:cxnLst>
                <a:rect l="0" t="0" r="r" b="b"/>
                <a:pathLst>
                  <a:path w="11" h="1">
                    <a:moveTo>
                      <a:pt x="0" y="1"/>
                    </a:moveTo>
                    <a:cubicBezTo>
                      <a:pt x="4" y="0"/>
                      <a:pt x="7" y="0"/>
                      <a:pt x="11" y="0"/>
                    </a:cubicBezTo>
                    <a:cubicBezTo>
                      <a:pt x="7" y="0"/>
                      <a:pt x="4" y="0"/>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10" name="Freeform 86"/>
              <p:cNvSpPr/>
              <p:nvPr/>
            </p:nvSpPr>
            <p:spPr bwMode="auto">
              <a:xfrm>
                <a:off x="4215" y="2491"/>
                <a:ext cx="1" cy="0"/>
              </a:xfrm>
              <a:custGeom>
                <a:avLst/>
                <a:gdLst/>
                <a:ahLst/>
                <a:cxnLst>
                  <a:cxn ang="0">
                    <a:pos x="0" y="2"/>
                  </a:cxn>
                  <a:cxn ang="0">
                    <a:pos x="6" y="0"/>
                  </a:cxn>
                  <a:cxn ang="0">
                    <a:pos x="0" y="2"/>
                  </a:cxn>
                </a:cxnLst>
                <a:rect l="0" t="0" r="r" b="b"/>
                <a:pathLst>
                  <a:path w="6" h="2">
                    <a:moveTo>
                      <a:pt x="0" y="2"/>
                    </a:moveTo>
                    <a:cubicBezTo>
                      <a:pt x="2" y="1"/>
                      <a:pt x="4" y="1"/>
                      <a:pt x="6" y="0"/>
                    </a:cubicBezTo>
                    <a:cubicBezTo>
                      <a:pt x="4" y="1"/>
                      <a:pt x="2"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11" name="Freeform 87"/>
              <p:cNvSpPr/>
              <p:nvPr/>
            </p:nvSpPr>
            <p:spPr bwMode="auto">
              <a:xfrm>
                <a:off x="4220" y="2491"/>
                <a:ext cx="2" cy="0"/>
              </a:xfrm>
              <a:custGeom>
                <a:avLst/>
                <a:gdLst/>
                <a:ahLst/>
                <a:cxnLst>
                  <a:cxn ang="0">
                    <a:pos x="0" y="1"/>
                  </a:cxn>
                  <a:cxn ang="0">
                    <a:pos x="7" y="0"/>
                  </a:cxn>
                  <a:cxn ang="0">
                    <a:pos x="0" y="1"/>
                  </a:cxn>
                </a:cxnLst>
                <a:rect l="0" t="0" r="r" b="b"/>
                <a:pathLst>
                  <a:path w="7" h="1">
                    <a:moveTo>
                      <a:pt x="0" y="1"/>
                    </a:moveTo>
                    <a:cubicBezTo>
                      <a:pt x="2" y="0"/>
                      <a:pt x="5" y="0"/>
                      <a:pt x="7" y="0"/>
                    </a:cubicBezTo>
                    <a:cubicBezTo>
                      <a:pt x="5" y="0"/>
                      <a:pt x="2" y="0"/>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12" name="Freeform 88"/>
              <p:cNvSpPr/>
              <p:nvPr/>
            </p:nvSpPr>
            <p:spPr bwMode="auto">
              <a:xfrm>
                <a:off x="4242" y="2493"/>
                <a:ext cx="2" cy="1"/>
              </a:xfrm>
              <a:custGeom>
                <a:avLst/>
                <a:gdLst/>
                <a:ahLst/>
                <a:cxnLst>
                  <a:cxn ang="0">
                    <a:pos x="0" y="0"/>
                  </a:cxn>
                  <a:cxn ang="0">
                    <a:pos x="9" y="3"/>
                  </a:cxn>
                  <a:cxn ang="0">
                    <a:pos x="0" y="0"/>
                  </a:cxn>
                </a:cxnLst>
                <a:rect l="0" t="0" r="r" b="b"/>
                <a:pathLst>
                  <a:path w="9" h="3">
                    <a:moveTo>
                      <a:pt x="0" y="0"/>
                    </a:moveTo>
                    <a:cubicBezTo>
                      <a:pt x="3" y="1"/>
                      <a:pt x="6" y="2"/>
                      <a:pt x="9" y="3"/>
                    </a:cubicBezTo>
                    <a:cubicBezTo>
                      <a:pt x="6" y="2"/>
                      <a:pt x="3"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13" name="Freeform 89"/>
              <p:cNvSpPr/>
              <p:nvPr/>
            </p:nvSpPr>
            <p:spPr bwMode="auto">
              <a:xfrm>
                <a:off x="4245" y="2494"/>
                <a:ext cx="1" cy="1"/>
              </a:xfrm>
              <a:custGeom>
                <a:avLst/>
                <a:gdLst/>
                <a:ahLst/>
                <a:cxnLst>
                  <a:cxn ang="0">
                    <a:pos x="0" y="0"/>
                  </a:cxn>
                  <a:cxn ang="0">
                    <a:pos x="5" y="2"/>
                  </a:cxn>
                  <a:cxn ang="0">
                    <a:pos x="0" y="0"/>
                  </a:cxn>
                </a:cxnLst>
                <a:rect l="0" t="0" r="r" b="b"/>
                <a:pathLst>
                  <a:path w="5" h="2">
                    <a:moveTo>
                      <a:pt x="0" y="0"/>
                    </a:moveTo>
                    <a:cubicBezTo>
                      <a:pt x="2" y="0"/>
                      <a:pt x="3" y="1"/>
                      <a:pt x="5" y="2"/>
                    </a:cubicBezTo>
                    <a:cubicBezTo>
                      <a:pt x="3" y="1"/>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14" name="Freeform 90"/>
              <p:cNvSpPr/>
              <p:nvPr/>
            </p:nvSpPr>
            <p:spPr bwMode="auto">
              <a:xfrm>
                <a:off x="4240" y="2492"/>
                <a:ext cx="1" cy="1"/>
              </a:xfrm>
              <a:custGeom>
                <a:avLst/>
                <a:gdLst/>
                <a:ahLst/>
                <a:cxnLst>
                  <a:cxn ang="0">
                    <a:pos x="0" y="0"/>
                  </a:cxn>
                  <a:cxn ang="0">
                    <a:pos x="7" y="2"/>
                  </a:cxn>
                  <a:cxn ang="0">
                    <a:pos x="0" y="0"/>
                  </a:cxn>
                </a:cxnLst>
                <a:rect l="0" t="0" r="r" b="b"/>
                <a:pathLst>
                  <a:path w="7" h="2">
                    <a:moveTo>
                      <a:pt x="0" y="0"/>
                    </a:moveTo>
                    <a:cubicBezTo>
                      <a:pt x="2" y="1"/>
                      <a:pt x="5" y="2"/>
                      <a:pt x="7" y="2"/>
                    </a:cubicBezTo>
                    <a:cubicBezTo>
                      <a:pt x="5" y="2"/>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15" name="Freeform 91"/>
              <p:cNvSpPr/>
              <p:nvPr/>
            </p:nvSpPr>
            <p:spPr bwMode="auto">
              <a:xfrm>
                <a:off x="4235" y="2491"/>
                <a:ext cx="1" cy="0"/>
              </a:xfrm>
              <a:custGeom>
                <a:avLst/>
                <a:gdLst/>
                <a:ahLst/>
                <a:cxnLst>
                  <a:cxn ang="0">
                    <a:pos x="0" y="0"/>
                  </a:cxn>
                  <a:cxn ang="0">
                    <a:pos x="6" y="1"/>
                  </a:cxn>
                  <a:cxn ang="0">
                    <a:pos x="0" y="0"/>
                  </a:cxn>
                </a:cxnLst>
                <a:rect l="0" t="0" r="r" b="b"/>
                <a:pathLst>
                  <a:path w="6" h="1">
                    <a:moveTo>
                      <a:pt x="0" y="0"/>
                    </a:moveTo>
                    <a:cubicBezTo>
                      <a:pt x="2" y="1"/>
                      <a:pt x="4" y="1"/>
                      <a:pt x="6" y="1"/>
                    </a:cubicBezTo>
                    <a:cubicBezTo>
                      <a:pt x="4" y="1"/>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16" name="Freeform 92"/>
              <p:cNvSpPr/>
              <p:nvPr/>
            </p:nvSpPr>
            <p:spPr bwMode="auto">
              <a:xfrm>
                <a:off x="4233" y="2491"/>
                <a:ext cx="1" cy="0"/>
              </a:xfrm>
              <a:custGeom>
                <a:avLst/>
                <a:gdLst/>
                <a:ahLst/>
                <a:cxnLst>
                  <a:cxn ang="0">
                    <a:pos x="0" y="0"/>
                  </a:cxn>
                  <a:cxn ang="0">
                    <a:pos x="6" y="1"/>
                  </a:cxn>
                  <a:cxn ang="0">
                    <a:pos x="0" y="0"/>
                  </a:cxn>
                </a:cxnLst>
                <a:rect l="0" t="0" r="r" b="b"/>
                <a:pathLst>
                  <a:path w="6" h="1">
                    <a:moveTo>
                      <a:pt x="0" y="0"/>
                    </a:moveTo>
                    <a:cubicBezTo>
                      <a:pt x="2" y="0"/>
                      <a:pt x="4" y="0"/>
                      <a:pt x="6" y="1"/>
                    </a:cubicBezTo>
                    <a:cubicBezTo>
                      <a:pt x="4" y="0"/>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17" name="Freeform 93"/>
              <p:cNvSpPr/>
              <p:nvPr/>
            </p:nvSpPr>
            <p:spPr bwMode="auto">
              <a:xfrm>
                <a:off x="4238" y="2491"/>
                <a:ext cx="1" cy="0"/>
              </a:xfrm>
              <a:custGeom>
                <a:avLst/>
                <a:gdLst/>
                <a:ahLst/>
                <a:cxnLst>
                  <a:cxn ang="0">
                    <a:pos x="0" y="0"/>
                  </a:cxn>
                  <a:cxn ang="0">
                    <a:pos x="6" y="1"/>
                  </a:cxn>
                  <a:cxn ang="0">
                    <a:pos x="0" y="0"/>
                  </a:cxn>
                </a:cxnLst>
                <a:rect l="0" t="0" r="r" b="b"/>
                <a:pathLst>
                  <a:path w="6" h="1">
                    <a:moveTo>
                      <a:pt x="0" y="0"/>
                    </a:moveTo>
                    <a:cubicBezTo>
                      <a:pt x="2" y="1"/>
                      <a:pt x="4" y="1"/>
                      <a:pt x="6" y="1"/>
                    </a:cubicBezTo>
                    <a:cubicBezTo>
                      <a:pt x="4" y="1"/>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18" name="Freeform 94"/>
              <p:cNvSpPr/>
              <p:nvPr/>
            </p:nvSpPr>
            <p:spPr bwMode="auto">
              <a:xfrm>
                <a:off x="4157" y="2470"/>
                <a:ext cx="136" cy="62"/>
              </a:xfrm>
              <a:custGeom>
                <a:avLst/>
                <a:gdLst/>
                <a:ahLst/>
                <a:cxnLst>
                  <a:cxn ang="0">
                    <a:pos x="0" y="270"/>
                  </a:cxn>
                  <a:cxn ang="0">
                    <a:pos x="115" y="205"/>
                  </a:cxn>
                  <a:cxn ang="0">
                    <a:pos x="119" y="197"/>
                  </a:cxn>
                  <a:cxn ang="0">
                    <a:pos x="124" y="189"/>
                  </a:cxn>
                  <a:cxn ang="0">
                    <a:pos x="129" y="181"/>
                  </a:cxn>
                  <a:cxn ang="0">
                    <a:pos x="159" y="146"/>
                  </a:cxn>
                  <a:cxn ang="0">
                    <a:pos x="166" y="140"/>
                  </a:cxn>
                  <a:cxn ang="0">
                    <a:pos x="173" y="134"/>
                  </a:cxn>
                  <a:cxn ang="0">
                    <a:pos x="180" y="129"/>
                  </a:cxn>
                  <a:cxn ang="0">
                    <a:pos x="188" y="123"/>
                  </a:cxn>
                  <a:cxn ang="0">
                    <a:pos x="197" y="118"/>
                  </a:cxn>
                  <a:cxn ang="0">
                    <a:pos x="205" y="113"/>
                  </a:cxn>
                  <a:cxn ang="0">
                    <a:pos x="214" y="109"/>
                  </a:cxn>
                  <a:cxn ang="0">
                    <a:pos x="227" y="103"/>
                  </a:cxn>
                  <a:cxn ang="0">
                    <a:pos x="236" y="99"/>
                  </a:cxn>
                  <a:cxn ang="0">
                    <a:pos x="246" y="96"/>
                  </a:cxn>
                  <a:cxn ang="0">
                    <a:pos x="256" y="94"/>
                  </a:cxn>
                  <a:cxn ang="0">
                    <a:pos x="266" y="91"/>
                  </a:cxn>
                  <a:cxn ang="0">
                    <a:pos x="276" y="90"/>
                  </a:cxn>
                  <a:cxn ang="0">
                    <a:pos x="287" y="88"/>
                  </a:cxn>
                  <a:cxn ang="0">
                    <a:pos x="297" y="88"/>
                  </a:cxn>
                  <a:cxn ang="0">
                    <a:pos x="308" y="87"/>
                  </a:cxn>
                  <a:cxn ang="0">
                    <a:pos x="308" y="87"/>
                  </a:cxn>
                  <a:cxn ang="0">
                    <a:pos x="322" y="88"/>
                  </a:cxn>
                  <a:cxn ang="0">
                    <a:pos x="333" y="89"/>
                  </a:cxn>
                  <a:cxn ang="0">
                    <a:pos x="343" y="90"/>
                  </a:cxn>
                  <a:cxn ang="0">
                    <a:pos x="353" y="92"/>
                  </a:cxn>
                  <a:cxn ang="0">
                    <a:pos x="363" y="94"/>
                  </a:cxn>
                  <a:cxn ang="0">
                    <a:pos x="373" y="97"/>
                  </a:cxn>
                  <a:cxn ang="0">
                    <a:pos x="386" y="102"/>
                  </a:cxn>
                  <a:cxn ang="0">
                    <a:pos x="395" y="106"/>
                  </a:cxn>
                  <a:cxn ang="0">
                    <a:pos x="405" y="110"/>
                  </a:cxn>
                  <a:cxn ang="0">
                    <a:pos x="413" y="115"/>
                  </a:cxn>
                  <a:cxn ang="0">
                    <a:pos x="422" y="120"/>
                  </a:cxn>
                  <a:cxn ang="0">
                    <a:pos x="430" y="125"/>
                  </a:cxn>
                  <a:cxn ang="0">
                    <a:pos x="443" y="135"/>
                  </a:cxn>
                  <a:cxn ang="0">
                    <a:pos x="450" y="140"/>
                  </a:cxn>
                  <a:cxn ang="0">
                    <a:pos x="457" y="147"/>
                  </a:cxn>
                  <a:cxn ang="0">
                    <a:pos x="464" y="153"/>
                  </a:cxn>
                  <a:cxn ang="0">
                    <a:pos x="470" y="160"/>
                  </a:cxn>
                  <a:cxn ang="0">
                    <a:pos x="497" y="197"/>
                  </a:cxn>
                  <a:cxn ang="0">
                    <a:pos x="501" y="205"/>
                  </a:cxn>
                  <a:cxn ang="0">
                    <a:pos x="520" y="257"/>
                  </a:cxn>
                  <a:cxn ang="0">
                    <a:pos x="595" y="255"/>
                  </a:cxn>
                </a:cxnLst>
                <a:rect l="0" t="0" r="r" b="b"/>
                <a:pathLst>
                  <a:path w="595" h="270">
                    <a:moveTo>
                      <a:pt x="298" y="0"/>
                    </a:moveTo>
                    <a:cubicBezTo>
                      <a:pt x="142" y="0"/>
                      <a:pt x="15" y="118"/>
                      <a:pt x="0" y="270"/>
                    </a:cubicBezTo>
                    <a:cubicBezTo>
                      <a:pt x="94" y="268"/>
                      <a:pt x="94" y="268"/>
                      <a:pt x="94" y="268"/>
                    </a:cubicBezTo>
                    <a:cubicBezTo>
                      <a:pt x="98" y="245"/>
                      <a:pt x="105" y="224"/>
                      <a:pt x="115" y="205"/>
                    </a:cubicBezTo>
                    <a:cubicBezTo>
                      <a:pt x="115" y="205"/>
                      <a:pt x="115" y="204"/>
                      <a:pt x="115" y="204"/>
                    </a:cubicBezTo>
                    <a:cubicBezTo>
                      <a:pt x="116" y="202"/>
                      <a:pt x="118" y="199"/>
                      <a:pt x="119" y="197"/>
                    </a:cubicBezTo>
                    <a:cubicBezTo>
                      <a:pt x="119" y="196"/>
                      <a:pt x="120" y="196"/>
                      <a:pt x="120" y="196"/>
                    </a:cubicBezTo>
                    <a:cubicBezTo>
                      <a:pt x="121" y="193"/>
                      <a:pt x="123" y="191"/>
                      <a:pt x="124" y="189"/>
                    </a:cubicBezTo>
                    <a:cubicBezTo>
                      <a:pt x="124" y="188"/>
                      <a:pt x="125" y="188"/>
                      <a:pt x="125" y="188"/>
                    </a:cubicBezTo>
                    <a:cubicBezTo>
                      <a:pt x="126" y="185"/>
                      <a:pt x="128" y="183"/>
                      <a:pt x="129" y="181"/>
                    </a:cubicBezTo>
                    <a:cubicBezTo>
                      <a:pt x="130" y="180"/>
                      <a:pt x="130" y="180"/>
                      <a:pt x="130" y="180"/>
                    </a:cubicBezTo>
                    <a:cubicBezTo>
                      <a:pt x="139" y="168"/>
                      <a:pt x="148" y="156"/>
                      <a:pt x="159" y="146"/>
                    </a:cubicBezTo>
                    <a:cubicBezTo>
                      <a:pt x="160" y="146"/>
                      <a:pt x="160" y="145"/>
                      <a:pt x="160" y="145"/>
                    </a:cubicBezTo>
                    <a:cubicBezTo>
                      <a:pt x="162" y="143"/>
                      <a:pt x="164" y="142"/>
                      <a:pt x="166" y="140"/>
                    </a:cubicBezTo>
                    <a:cubicBezTo>
                      <a:pt x="166" y="140"/>
                      <a:pt x="167" y="139"/>
                      <a:pt x="168" y="138"/>
                    </a:cubicBezTo>
                    <a:cubicBezTo>
                      <a:pt x="169" y="137"/>
                      <a:pt x="171" y="136"/>
                      <a:pt x="173" y="134"/>
                    </a:cubicBezTo>
                    <a:cubicBezTo>
                      <a:pt x="174" y="134"/>
                      <a:pt x="175" y="133"/>
                      <a:pt x="176" y="132"/>
                    </a:cubicBezTo>
                    <a:cubicBezTo>
                      <a:pt x="177" y="131"/>
                      <a:pt x="179" y="130"/>
                      <a:pt x="180" y="129"/>
                    </a:cubicBezTo>
                    <a:cubicBezTo>
                      <a:pt x="181" y="128"/>
                      <a:pt x="183" y="127"/>
                      <a:pt x="184" y="126"/>
                    </a:cubicBezTo>
                    <a:cubicBezTo>
                      <a:pt x="185" y="125"/>
                      <a:pt x="187" y="124"/>
                      <a:pt x="188" y="123"/>
                    </a:cubicBezTo>
                    <a:cubicBezTo>
                      <a:pt x="190" y="122"/>
                      <a:pt x="191" y="122"/>
                      <a:pt x="192" y="121"/>
                    </a:cubicBezTo>
                    <a:cubicBezTo>
                      <a:pt x="194" y="120"/>
                      <a:pt x="195" y="119"/>
                      <a:pt x="197" y="118"/>
                    </a:cubicBezTo>
                    <a:cubicBezTo>
                      <a:pt x="198" y="117"/>
                      <a:pt x="199" y="116"/>
                      <a:pt x="201" y="116"/>
                    </a:cubicBezTo>
                    <a:cubicBezTo>
                      <a:pt x="202" y="115"/>
                      <a:pt x="204" y="114"/>
                      <a:pt x="205" y="113"/>
                    </a:cubicBezTo>
                    <a:cubicBezTo>
                      <a:pt x="207" y="112"/>
                      <a:pt x="208" y="112"/>
                      <a:pt x="210" y="111"/>
                    </a:cubicBezTo>
                    <a:cubicBezTo>
                      <a:pt x="211" y="110"/>
                      <a:pt x="213" y="109"/>
                      <a:pt x="214" y="109"/>
                    </a:cubicBezTo>
                    <a:cubicBezTo>
                      <a:pt x="217" y="107"/>
                      <a:pt x="220" y="106"/>
                      <a:pt x="223" y="105"/>
                    </a:cubicBezTo>
                    <a:cubicBezTo>
                      <a:pt x="224" y="104"/>
                      <a:pt x="225" y="104"/>
                      <a:pt x="227" y="103"/>
                    </a:cubicBezTo>
                    <a:cubicBezTo>
                      <a:pt x="229" y="102"/>
                      <a:pt x="230" y="102"/>
                      <a:pt x="232" y="101"/>
                    </a:cubicBezTo>
                    <a:cubicBezTo>
                      <a:pt x="234" y="100"/>
                      <a:pt x="235" y="100"/>
                      <a:pt x="236" y="99"/>
                    </a:cubicBezTo>
                    <a:cubicBezTo>
                      <a:pt x="238" y="99"/>
                      <a:pt x="240" y="98"/>
                      <a:pt x="242" y="98"/>
                    </a:cubicBezTo>
                    <a:cubicBezTo>
                      <a:pt x="243" y="97"/>
                      <a:pt x="245" y="97"/>
                      <a:pt x="246" y="96"/>
                    </a:cubicBezTo>
                    <a:cubicBezTo>
                      <a:pt x="248" y="96"/>
                      <a:pt x="250" y="95"/>
                      <a:pt x="252" y="95"/>
                    </a:cubicBezTo>
                    <a:cubicBezTo>
                      <a:pt x="253" y="94"/>
                      <a:pt x="255" y="94"/>
                      <a:pt x="256" y="94"/>
                    </a:cubicBezTo>
                    <a:cubicBezTo>
                      <a:pt x="258" y="93"/>
                      <a:pt x="260" y="93"/>
                      <a:pt x="262" y="92"/>
                    </a:cubicBezTo>
                    <a:cubicBezTo>
                      <a:pt x="263" y="92"/>
                      <a:pt x="265" y="92"/>
                      <a:pt x="266" y="91"/>
                    </a:cubicBezTo>
                    <a:cubicBezTo>
                      <a:pt x="268" y="91"/>
                      <a:pt x="270" y="91"/>
                      <a:pt x="272" y="90"/>
                    </a:cubicBezTo>
                    <a:cubicBezTo>
                      <a:pt x="274" y="90"/>
                      <a:pt x="275" y="90"/>
                      <a:pt x="276" y="90"/>
                    </a:cubicBezTo>
                    <a:cubicBezTo>
                      <a:pt x="278" y="89"/>
                      <a:pt x="281" y="89"/>
                      <a:pt x="283" y="89"/>
                    </a:cubicBezTo>
                    <a:cubicBezTo>
                      <a:pt x="284" y="89"/>
                      <a:pt x="285" y="88"/>
                      <a:pt x="287" y="88"/>
                    </a:cubicBezTo>
                    <a:cubicBezTo>
                      <a:pt x="289" y="88"/>
                      <a:pt x="291" y="88"/>
                      <a:pt x="294" y="88"/>
                    </a:cubicBezTo>
                    <a:cubicBezTo>
                      <a:pt x="295" y="88"/>
                      <a:pt x="296" y="88"/>
                      <a:pt x="297" y="88"/>
                    </a:cubicBezTo>
                    <a:cubicBezTo>
                      <a:pt x="301" y="87"/>
                      <a:pt x="304" y="87"/>
                      <a:pt x="308" y="87"/>
                    </a:cubicBezTo>
                    <a:cubicBezTo>
                      <a:pt x="308" y="87"/>
                      <a:pt x="308" y="87"/>
                      <a:pt x="308" y="87"/>
                    </a:cubicBezTo>
                    <a:cubicBezTo>
                      <a:pt x="308" y="87"/>
                      <a:pt x="308" y="87"/>
                      <a:pt x="308" y="87"/>
                    </a:cubicBezTo>
                    <a:cubicBezTo>
                      <a:pt x="308" y="87"/>
                      <a:pt x="308" y="87"/>
                      <a:pt x="308" y="87"/>
                    </a:cubicBezTo>
                    <a:cubicBezTo>
                      <a:pt x="311" y="87"/>
                      <a:pt x="315" y="87"/>
                      <a:pt x="318" y="88"/>
                    </a:cubicBezTo>
                    <a:cubicBezTo>
                      <a:pt x="320" y="88"/>
                      <a:pt x="321" y="88"/>
                      <a:pt x="322" y="88"/>
                    </a:cubicBezTo>
                    <a:cubicBezTo>
                      <a:pt x="324" y="88"/>
                      <a:pt x="326" y="88"/>
                      <a:pt x="329" y="88"/>
                    </a:cubicBezTo>
                    <a:cubicBezTo>
                      <a:pt x="330" y="88"/>
                      <a:pt x="331" y="89"/>
                      <a:pt x="333" y="89"/>
                    </a:cubicBezTo>
                    <a:cubicBezTo>
                      <a:pt x="335" y="89"/>
                      <a:pt x="337" y="89"/>
                      <a:pt x="339" y="90"/>
                    </a:cubicBezTo>
                    <a:cubicBezTo>
                      <a:pt x="340" y="90"/>
                      <a:pt x="342" y="90"/>
                      <a:pt x="343" y="90"/>
                    </a:cubicBezTo>
                    <a:cubicBezTo>
                      <a:pt x="345" y="91"/>
                      <a:pt x="347" y="91"/>
                      <a:pt x="349" y="91"/>
                    </a:cubicBezTo>
                    <a:cubicBezTo>
                      <a:pt x="351" y="92"/>
                      <a:pt x="352" y="92"/>
                      <a:pt x="353" y="92"/>
                    </a:cubicBezTo>
                    <a:cubicBezTo>
                      <a:pt x="355" y="93"/>
                      <a:pt x="357" y="93"/>
                      <a:pt x="359" y="93"/>
                    </a:cubicBezTo>
                    <a:cubicBezTo>
                      <a:pt x="361" y="94"/>
                      <a:pt x="362" y="94"/>
                      <a:pt x="363" y="94"/>
                    </a:cubicBezTo>
                    <a:cubicBezTo>
                      <a:pt x="365" y="95"/>
                      <a:pt x="368" y="96"/>
                      <a:pt x="370" y="96"/>
                    </a:cubicBezTo>
                    <a:cubicBezTo>
                      <a:pt x="371" y="97"/>
                      <a:pt x="372" y="97"/>
                      <a:pt x="373" y="97"/>
                    </a:cubicBezTo>
                    <a:cubicBezTo>
                      <a:pt x="376" y="98"/>
                      <a:pt x="379" y="99"/>
                      <a:pt x="382" y="100"/>
                    </a:cubicBezTo>
                    <a:cubicBezTo>
                      <a:pt x="383" y="101"/>
                      <a:pt x="384" y="101"/>
                      <a:pt x="386" y="102"/>
                    </a:cubicBezTo>
                    <a:cubicBezTo>
                      <a:pt x="388" y="102"/>
                      <a:pt x="389" y="103"/>
                      <a:pt x="391" y="104"/>
                    </a:cubicBezTo>
                    <a:cubicBezTo>
                      <a:pt x="393" y="104"/>
                      <a:pt x="394" y="105"/>
                      <a:pt x="395" y="106"/>
                    </a:cubicBezTo>
                    <a:cubicBezTo>
                      <a:pt x="397" y="106"/>
                      <a:pt x="399" y="107"/>
                      <a:pt x="400" y="108"/>
                    </a:cubicBezTo>
                    <a:cubicBezTo>
                      <a:pt x="402" y="109"/>
                      <a:pt x="403" y="109"/>
                      <a:pt x="405" y="110"/>
                    </a:cubicBezTo>
                    <a:cubicBezTo>
                      <a:pt x="406" y="111"/>
                      <a:pt x="408" y="111"/>
                      <a:pt x="409" y="112"/>
                    </a:cubicBezTo>
                    <a:cubicBezTo>
                      <a:pt x="410" y="113"/>
                      <a:pt x="412" y="114"/>
                      <a:pt x="413" y="115"/>
                    </a:cubicBezTo>
                    <a:cubicBezTo>
                      <a:pt x="415" y="115"/>
                      <a:pt x="416" y="116"/>
                      <a:pt x="417" y="117"/>
                    </a:cubicBezTo>
                    <a:cubicBezTo>
                      <a:pt x="419" y="118"/>
                      <a:pt x="420" y="119"/>
                      <a:pt x="422" y="120"/>
                    </a:cubicBezTo>
                    <a:cubicBezTo>
                      <a:pt x="423" y="120"/>
                      <a:pt x="424" y="121"/>
                      <a:pt x="425" y="122"/>
                    </a:cubicBezTo>
                    <a:cubicBezTo>
                      <a:pt x="427" y="123"/>
                      <a:pt x="429" y="124"/>
                      <a:pt x="430" y="125"/>
                    </a:cubicBezTo>
                    <a:cubicBezTo>
                      <a:pt x="430" y="125"/>
                      <a:pt x="430" y="125"/>
                      <a:pt x="431" y="125"/>
                    </a:cubicBezTo>
                    <a:cubicBezTo>
                      <a:pt x="435" y="128"/>
                      <a:pt x="439" y="131"/>
                      <a:pt x="443" y="135"/>
                    </a:cubicBezTo>
                    <a:cubicBezTo>
                      <a:pt x="444" y="135"/>
                      <a:pt x="444" y="135"/>
                      <a:pt x="445" y="136"/>
                    </a:cubicBezTo>
                    <a:cubicBezTo>
                      <a:pt x="447" y="137"/>
                      <a:pt x="448" y="139"/>
                      <a:pt x="450" y="140"/>
                    </a:cubicBezTo>
                    <a:cubicBezTo>
                      <a:pt x="451" y="141"/>
                      <a:pt x="451" y="141"/>
                      <a:pt x="452" y="142"/>
                    </a:cubicBezTo>
                    <a:cubicBezTo>
                      <a:pt x="454" y="144"/>
                      <a:pt x="455" y="145"/>
                      <a:pt x="457" y="147"/>
                    </a:cubicBezTo>
                    <a:cubicBezTo>
                      <a:pt x="458" y="147"/>
                      <a:pt x="458" y="148"/>
                      <a:pt x="459" y="149"/>
                    </a:cubicBezTo>
                    <a:cubicBezTo>
                      <a:pt x="461" y="150"/>
                      <a:pt x="462" y="152"/>
                      <a:pt x="464" y="153"/>
                    </a:cubicBezTo>
                    <a:cubicBezTo>
                      <a:pt x="464" y="154"/>
                      <a:pt x="465" y="155"/>
                      <a:pt x="466" y="155"/>
                    </a:cubicBezTo>
                    <a:cubicBezTo>
                      <a:pt x="467" y="157"/>
                      <a:pt x="469" y="159"/>
                      <a:pt x="470" y="160"/>
                    </a:cubicBezTo>
                    <a:cubicBezTo>
                      <a:pt x="471" y="161"/>
                      <a:pt x="471" y="161"/>
                      <a:pt x="471" y="161"/>
                    </a:cubicBezTo>
                    <a:cubicBezTo>
                      <a:pt x="481" y="172"/>
                      <a:pt x="489" y="184"/>
                      <a:pt x="497" y="197"/>
                    </a:cubicBezTo>
                    <a:cubicBezTo>
                      <a:pt x="497" y="197"/>
                      <a:pt x="497" y="197"/>
                      <a:pt x="497" y="198"/>
                    </a:cubicBezTo>
                    <a:cubicBezTo>
                      <a:pt x="498" y="200"/>
                      <a:pt x="500" y="203"/>
                      <a:pt x="501" y="205"/>
                    </a:cubicBezTo>
                    <a:cubicBezTo>
                      <a:pt x="501" y="205"/>
                      <a:pt x="501" y="206"/>
                      <a:pt x="501" y="206"/>
                    </a:cubicBezTo>
                    <a:cubicBezTo>
                      <a:pt x="510" y="222"/>
                      <a:pt x="516" y="239"/>
                      <a:pt x="520" y="257"/>
                    </a:cubicBezTo>
                    <a:cubicBezTo>
                      <a:pt x="520" y="257"/>
                      <a:pt x="520" y="257"/>
                      <a:pt x="520" y="257"/>
                    </a:cubicBezTo>
                    <a:cubicBezTo>
                      <a:pt x="595" y="255"/>
                      <a:pt x="595" y="255"/>
                      <a:pt x="595" y="255"/>
                    </a:cubicBezTo>
                    <a:cubicBezTo>
                      <a:pt x="573" y="111"/>
                      <a:pt x="449" y="0"/>
                      <a:pt x="298"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19" name="Freeform 95"/>
              <p:cNvSpPr/>
              <p:nvPr/>
            </p:nvSpPr>
            <p:spPr bwMode="auto">
              <a:xfrm>
                <a:off x="4057" y="2528"/>
                <a:ext cx="340" cy="183"/>
              </a:xfrm>
              <a:custGeom>
                <a:avLst/>
                <a:gdLst/>
                <a:ahLst/>
                <a:cxnLst>
                  <a:cxn ang="0">
                    <a:pos x="1252" y="0"/>
                  </a:cxn>
                  <a:cxn ang="0">
                    <a:pos x="1107" y="4"/>
                  </a:cxn>
                  <a:cxn ang="0">
                    <a:pos x="1110" y="50"/>
                  </a:cxn>
                  <a:cxn ang="0">
                    <a:pos x="738" y="422"/>
                  </a:cxn>
                  <a:cxn ang="0">
                    <a:pos x="366" y="50"/>
                  </a:cxn>
                  <a:cxn ang="0">
                    <a:pos x="367" y="22"/>
                  </a:cxn>
                  <a:cxn ang="0">
                    <a:pos x="1" y="31"/>
                  </a:cxn>
                  <a:cxn ang="0">
                    <a:pos x="0" y="50"/>
                  </a:cxn>
                  <a:cxn ang="0">
                    <a:pos x="749" y="799"/>
                  </a:cxn>
                  <a:cxn ang="0">
                    <a:pos x="1495" y="121"/>
                  </a:cxn>
                  <a:cxn ang="0">
                    <a:pos x="1484" y="117"/>
                  </a:cxn>
                  <a:cxn ang="0">
                    <a:pos x="1252" y="0"/>
                  </a:cxn>
                </a:cxnLst>
                <a:rect l="0" t="0" r="r" b="b"/>
                <a:pathLst>
                  <a:path w="1495" h="799">
                    <a:moveTo>
                      <a:pt x="1252" y="0"/>
                    </a:moveTo>
                    <a:cubicBezTo>
                      <a:pt x="1107" y="4"/>
                      <a:pt x="1107" y="4"/>
                      <a:pt x="1107" y="4"/>
                    </a:cubicBezTo>
                    <a:cubicBezTo>
                      <a:pt x="1109" y="19"/>
                      <a:pt x="1110" y="34"/>
                      <a:pt x="1110" y="50"/>
                    </a:cubicBezTo>
                    <a:cubicBezTo>
                      <a:pt x="1110" y="255"/>
                      <a:pt x="944" y="422"/>
                      <a:pt x="738" y="422"/>
                    </a:cubicBezTo>
                    <a:cubicBezTo>
                      <a:pt x="533" y="422"/>
                      <a:pt x="366" y="255"/>
                      <a:pt x="366" y="50"/>
                    </a:cubicBezTo>
                    <a:cubicBezTo>
                      <a:pt x="366" y="40"/>
                      <a:pt x="366" y="31"/>
                      <a:pt x="367" y="22"/>
                    </a:cubicBezTo>
                    <a:cubicBezTo>
                      <a:pt x="1" y="31"/>
                      <a:pt x="1" y="31"/>
                      <a:pt x="1" y="31"/>
                    </a:cubicBezTo>
                    <a:cubicBezTo>
                      <a:pt x="1" y="37"/>
                      <a:pt x="0" y="44"/>
                      <a:pt x="0" y="50"/>
                    </a:cubicBezTo>
                    <a:cubicBezTo>
                      <a:pt x="0" y="463"/>
                      <a:pt x="336" y="799"/>
                      <a:pt x="749" y="799"/>
                    </a:cubicBezTo>
                    <a:cubicBezTo>
                      <a:pt x="1139" y="799"/>
                      <a:pt x="1459" y="501"/>
                      <a:pt x="1495" y="121"/>
                    </a:cubicBezTo>
                    <a:cubicBezTo>
                      <a:pt x="1484" y="117"/>
                      <a:pt x="1484" y="117"/>
                      <a:pt x="1484" y="117"/>
                    </a:cubicBezTo>
                    <a:lnTo>
                      <a:pt x="1252" y="0"/>
                    </a:ln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20" name="Freeform 96"/>
              <p:cNvSpPr/>
              <p:nvPr/>
            </p:nvSpPr>
            <p:spPr bwMode="auto">
              <a:xfrm>
                <a:off x="4057" y="2367"/>
                <a:ext cx="341" cy="188"/>
              </a:xfrm>
              <a:custGeom>
                <a:avLst/>
                <a:gdLst/>
                <a:ahLst/>
                <a:cxnLst>
                  <a:cxn ang="0">
                    <a:pos x="748" y="0"/>
                  </a:cxn>
                  <a:cxn ang="0">
                    <a:pos x="0" y="730"/>
                  </a:cxn>
                  <a:cxn ang="0">
                    <a:pos x="366" y="721"/>
                  </a:cxn>
                  <a:cxn ang="0">
                    <a:pos x="737" y="377"/>
                  </a:cxn>
                  <a:cxn ang="0">
                    <a:pos x="1106" y="703"/>
                  </a:cxn>
                  <a:cxn ang="0">
                    <a:pos x="1251" y="699"/>
                  </a:cxn>
                  <a:cxn ang="0">
                    <a:pos x="1483" y="816"/>
                  </a:cxn>
                  <a:cxn ang="0">
                    <a:pos x="1494" y="820"/>
                  </a:cxn>
                  <a:cxn ang="0">
                    <a:pos x="1497" y="749"/>
                  </a:cxn>
                  <a:cxn ang="0">
                    <a:pos x="748" y="0"/>
                  </a:cxn>
                </a:cxnLst>
                <a:rect l="0" t="0" r="r" b="b"/>
                <a:pathLst>
                  <a:path w="1497" h="820">
                    <a:moveTo>
                      <a:pt x="748" y="0"/>
                    </a:moveTo>
                    <a:cubicBezTo>
                      <a:pt x="341" y="0"/>
                      <a:pt x="10" y="325"/>
                      <a:pt x="0" y="730"/>
                    </a:cubicBezTo>
                    <a:cubicBezTo>
                      <a:pt x="366" y="721"/>
                      <a:pt x="366" y="721"/>
                      <a:pt x="366" y="721"/>
                    </a:cubicBezTo>
                    <a:cubicBezTo>
                      <a:pt x="380" y="528"/>
                      <a:pt x="541" y="377"/>
                      <a:pt x="737" y="377"/>
                    </a:cubicBezTo>
                    <a:cubicBezTo>
                      <a:pt x="927" y="377"/>
                      <a:pt x="1084" y="519"/>
                      <a:pt x="1106" y="703"/>
                    </a:cubicBezTo>
                    <a:cubicBezTo>
                      <a:pt x="1251" y="699"/>
                      <a:pt x="1251" y="699"/>
                      <a:pt x="1251" y="699"/>
                    </a:cubicBezTo>
                    <a:cubicBezTo>
                      <a:pt x="1483" y="816"/>
                      <a:pt x="1483" y="816"/>
                      <a:pt x="1483" y="816"/>
                    </a:cubicBezTo>
                    <a:cubicBezTo>
                      <a:pt x="1494" y="820"/>
                      <a:pt x="1494" y="820"/>
                      <a:pt x="1494" y="820"/>
                    </a:cubicBezTo>
                    <a:cubicBezTo>
                      <a:pt x="1496" y="797"/>
                      <a:pt x="1497" y="773"/>
                      <a:pt x="1497" y="749"/>
                    </a:cubicBezTo>
                    <a:cubicBezTo>
                      <a:pt x="1497" y="335"/>
                      <a:pt x="1162" y="0"/>
                      <a:pt x="748"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grpSp>
        <p:cxnSp>
          <p:nvCxnSpPr>
            <p:cNvPr id="7" name="直接连接符 6"/>
            <p:cNvCxnSpPr/>
            <p:nvPr/>
          </p:nvCxnSpPr>
          <p:spPr>
            <a:xfrm>
              <a:off x="8890" y="2262"/>
              <a:ext cx="1417" cy="7"/>
            </a:xfrm>
            <a:prstGeom prst="line">
              <a:avLst/>
            </a:prstGeom>
            <a:gradFill rotWithShape="1">
              <a:gsLst>
                <a:gs pos="0">
                  <a:schemeClr val="bg2"/>
                </a:gs>
                <a:gs pos="100000">
                  <a:schemeClr val="bg2">
                    <a:gamma/>
                    <a:shade val="46275"/>
                    <a:invGamma/>
                  </a:schemeClr>
                </a:gs>
              </a:gsLst>
              <a:lin ang="5400000" scaled="1"/>
            </a:gradFill>
            <a:ln w="12700" cap="flat" cmpd="sng" algn="ctr">
              <a:solidFill>
                <a:srgbClr val="C70019"/>
              </a:solidFill>
              <a:prstDash val="solid"/>
              <a:round/>
              <a:headEnd type="none" w="med" len="med"/>
              <a:tailEnd type="none" w="med" len="med"/>
            </a:ln>
          </p:spPr>
        </p:cxnSp>
      </p:grpSp>
      <p:sp>
        <p:nvSpPr>
          <p:cNvPr id="15" name="文本框 14"/>
          <p:cNvSpPr txBox="1"/>
          <p:nvPr/>
        </p:nvSpPr>
        <p:spPr>
          <a:xfrm>
            <a:off x="1170580" y="1842770"/>
            <a:ext cx="1107996" cy="369332"/>
          </a:xfrm>
          <a:prstGeom prst="rect">
            <a:avLst/>
          </a:prstGeom>
          <a:noFill/>
        </p:spPr>
        <p:txBody>
          <a:bodyPr wrap="none" rtlCol="0">
            <a:spAutoFit/>
          </a:bodyPr>
          <a:lstStyle/>
          <a:p>
            <a:r>
              <a:rPr lang="zh-CN" altLang="en-US" b="1" dirty="0" smtClean="0"/>
              <a:t>协同设计</a:t>
            </a:r>
            <a:endParaRPr lang="zh-CN" altLang="en-US" b="1" dirty="0"/>
          </a:p>
        </p:txBody>
      </p:sp>
      <p:sp>
        <p:nvSpPr>
          <p:cNvPr id="140" name="文本框 139"/>
          <p:cNvSpPr txBox="1"/>
          <p:nvPr/>
        </p:nvSpPr>
        <p:spPr>
          <a:xfrm>
            <a:off x="4910573" y="1838378"/>
            <a:ext cx="1338828" cy="369332"/>
          </a:xfrm>
          <a:prstGeom prst="rect">
            <a:avLst/>
          </a:prstGeom>
          <a:noFill/>
        </p:spPr>
        <p:txBody>
          <a:bodyPr wrap="none" rtlCol="0">
            <a:spAutoFit/>
          </a:bodyPr>
          <a:lstStyle/>
          <a:p>
            <a:r>
              <a:rPr lang="zh-CN" altLang="en-US" b="1" dirty="0" smtClean="0"/>
              <a:t>产学研合作</a:t>
            </a:r>
            <a:endParaRPr lang="zh-CN" altLang="en-US" b="1" dirty="0"/>
          </a:p>
        </p:txBody>
      </p:sp>
      <p:sp>
        <p:nvSpPr>
          <p:cNvPr id="141" name="文本框 140"/>
          <p:cNvSpPr txBox="1"/>
          <p:nvPr/>
        </p:nvSpPr>
        <p:spPr>
          <a:xfrm>
            <a:off x="9189026" y="1843110"/>
            <a:ext cx="1107996" cy="369332"/>
          </a:xfrm>
          <a:prstGeom prst="rect">
            <a:avLst/>
          </a:prstGeom>
          <a:noFill/>
        </p:spPr>
        <p:txBody>
          <a:bodyPr wrap="none" rtlCol="0">
            <a:spAutoFit/>
          </a:bodyPr>
          <a:lstStyle/>
          <a:p>
            <a:r>
              <a:rPr lang="zh-CN" altLang="en-US" b="1" dirty="0" smtClean="0"/>
              <a:t>客户导向</a:t>
            </a:r>
            <a:endParaRPr lang="zh-CN" altLang="en-US" b="1"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矩形 50"/>
          <p:cNvSpPr/>
          <p:nvPr/>
        </p:nvSpPr>
        <p:spPr>
          <a:xfrm>
            <a:off x="5901055" y="1122045"/>
            <a:ext cx="5605145" cy="5041900"/>
          </a:xfrm>
          <a:prstGeom prst="rect">
            <a:avLst/>
          </a:prstGeom>
          <a:solidFill>
            <a:schemeClr val="bg1">
              <a:lumMod val="95000"/>
            </a:schemeClr>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bg1"/>
              </a:solidFill>
              <a:effectLst/>
              <a:latin typeface="Arial" panose="020B0604020202020204" pitchFamily="34" charset="0"/>
              <a:ea typeface="黑体" panose="02010609060101010101" pitchFamily="49" charset="-122"/>
            </a:endParaRPr>
          </a:p>
        </p:txBody>
      </p:sp>
      <p:sp>
        <p:nvSpPr>
          <p:cNvPr id="4" name="页脚占位符 3"/>
          <p:cNvSpPr>
            <a:spLocks noGrp="1"/>
          </p:cNvSpPr>
          <p:nvPr>
            <p:ph type="ftr" sz="quarter" idx="11"/>
          </p:nvPr>
        </p:nvSpPr>
        <p:spPr/>
        <p:txBody>
          <a:bodyPr/>
          <a:lstStyle/>
          <a:p>
            <a:r>
              <a:rPr lang="zh-CN" altLang="en-US" smtClean="0"/>
              <a:t>中国中车股份有限公司 版权所有 </a:t>
            </a:r>
            <a:r>
              <a:rPr lang="en-US" altLang="zh-CN" smtClean="0"/>
              <a:t>2015</a:t>
            </a:r>
            <a:endParaRPr lang="zh-CN" altLang="en-US"/>
          </a:p>
        </p:txBody>
      </p:sp>
      <p:sp>
        <p:nvSpPr>
          <p:cNvPr id="5" name="灯片编号占位符 4"/>
          <p:cNvSpPr>
            <a:spLocks noGrp="1"/>
          </p:cNvSpPr>
          <p:nvPr>
            <p:ph type="sldNum" sz="quarter" idx="12"/>
          </p:nvPr>
        </p:nvSpPr>
        <p:spPr/>
        <p:txBody>
          <a:bodyPr/>
          <a:lstStyle/>
          <a:p>
            <a:fld id="{6B8E27FD-115D-4720-AE9C-63133A02825A}" type="slidenum">
              <a:rPr lang="zh-CN" altLang="en-US" smtClean="0"/>
            </a:fld>
            <a:endParaRPr lang="zh-CN" altLang="en-US" dirty="0"/>
          </a:p>
        </p:txBody>
      </p:sp>
      <p:sp>
        <p:nvSpPr>
          <p:cNvPr id="9" name="标题 8"/>
          <p:cNvSpPr>
            <a:spLocks noGrp="1"/>
          </p:cNvSpPr>
          <p:nvPr>
            <p:ph type="title"/>
          </p:nvPr>
        </p:nvSpPr>
        <p:spPr/>
        <p:txBody>
          <a:bodyPr/>
          <a:lstStyle/>
          <a:p>
            <a:r>
              <a:rPr lang="zh-CN" altLang="en-US">
                <a:solidFill>
                  <a:srgbClr val="C00000"/>
                </a:solidFill>
              </a:rPr>
              <a:t>二 </a:t>
            </a:r>
            <a:r>
              <a:rPr lang="en-US" altLang="zh-CN">
                <a:solidFill>
                  <a:srgbClr val="C00000"/>
                </a:solidFill>
              </a:rPr>
              <a:t>| </a:t>
            </a:r>
            <a:r>
              <a:rPr lang="zh-CN" altLang="en-US">
                <a:solidFill>
                  <a:srgbClr val="C00000"/>
                </a:solidFill>
              </a:rPr>
              <a:t>中车大同公司矿车研制能力</a:t>
            </a:r>
            <a:endParaRPr lang="zh-CN" altLang="en-US">
              <a:solidFill>
                <a:srgbClr val="C00000"/>
              </a:solidFill>
            </a:endParaRPr>
          </a:p>
        </p:txBody>
      </p:sp>
      <p:sp>
        <p:nvSpPr>
          <p:cNvPr id="68610" name="TextBox 4"/>
          <p:cNvSpPr txBox="1">
            <a:spLocks noChangeArrowheads="1"/>
          </p:cNvSpPr>
          <p:nvPr/>
        </p:nvSpPr>
        <p:spPr bwMode="auto">
          <a:xfrm>
            <a:off x="830420" y="3827762"/>
            <a:ext cx="4138930" cy="1923450"/>
          </a:xfrm>
          <a:prstGeom prst="rect">
            <a:avLst/>
          </a:prstGeom>
          <a:noFill/>
          <a:ln>
            <a:noFill/>
          </a:ln>
        </p:spPr>
        <p:txBody>
          <a:bodyPr wrap="square" lIns="76049" tIns="38024" rIns="76049" bIns="38024">
            <a:spAutoFit/>
          </a:bodyPr>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pPr marL="285750" marR="0" lvl="0" indent="-285750" algn="just" defTabSz="914400" rtl="0" eaLnBrk="1" fontAlgn="base" latinLnBrk="0" hangingPunct="1">
              <a:lnSpc>
                <a:spcPct val="150000"/>
              </a:lnSpc>
              <a:spcBef>
                <a:spcPts val="20"/>
              </a:spcBef>
              <a:spcAft>
                <a:spcPts val="0"/>
              </a:spcAft>
              <a:buClr>
                <a:srgbClr val="C70019"/>
              </a:buClr>
              <a:buSzPct val="50000"/>
              <a:buFont typeface="Wingdings" panose="05000000000000000000" pitchFamily="2" charset="2"/>
              <a:buChar char="l"/>
            </a:pPr>
            <a:r>
              <a:rPr lang="zh-CN" altLang="en-US" sz="1600" dirty="0" smtClean="0">
                <a:solidFill>
                  <a:schemeClr val="tx1"/>
                </a:solidFill>
                <a:latin typeface="+mn-lt"/>
                <a:ea typeface="+mn-ea"/>
                <a:sym typeface="Arial" panose="020B0604020202020204" pitchFamily="34" charset="0"/>
              </a:rPr>
              <a:t>公司通过了</a:t>
            </a:r>
            <a:r>
              <a:rPr lang="zh-CN" altLang="en-US" sz="1600" b="1" dirty="0" smtClean="0">
                <a:solidFill>
                  <a:schemeClr val="tx1"/>
                </a:solidFill>
                <a:latin typeface="+mn-lt"/>
                <a:ea typeface="+mn-ea"/>
                <a:sym typeface="Arial" panose="020B0604020202020204" pitchFamily="34" charset="0"/>
              </a:rPr>
              <a:t>质量体系</a:t>
            </a:r>
            <a:r>
              <a:rPr lang="zh-CN" altLang="en-US" sz="1600" b="1" dirty="0">
                <a:latin typeface="+mn-lt"/>
                <a:ea typeface="+mn-ea"/>
                <a:sym typeface="Arial" panose="020B0604020202020204" pitchFamily="34" charset="0"/>
              </a:rPr>
              <a:t>ISO</a:t>
            </a:r>
            <a:r>
              <a:rPr lang="zh-CN" altLang="en-US" sz="1600" b="1" dirty="0" smtClean="0">
                <a:solidFill>
                  <a:schemeClr val="tx1"/>
                </a:solidFill>
                <a:latin typeface="+mn-lt"/>
                <a:ea typeface="+mn-ea"/>
                <a:sym typeface="Arial" panose="020B0604020202020204" pitchFamily="34" charset="0"/>
              </a:rPr>
              <a:t>9001、TS22163，</a:t>
            </a:r>
            <a:r>
              <a:rPr lang="en-US" altLang="zh-CN" sz="1600" b="1" dirty="0" smtClean="0">
                <a:solidFill>
                  <a:schemeClr val="tx1"/>
                </a:solidFill>
                <a:latin typeface="+mn-lt"/>
                <a:ea typeface="+mn-ea"/>
                <a:sym typeface="Arial" panose="020B0604020202020204" pitchFamily="34" charset="0"/>
              </a:rPr>
              <a:t>IRIS</a:t>
            </a:r>
            <a:r>
              <a:rPr lang="zh-CN" altLang="en-US" sz="1600" b="1" dirty="0" smtClean="0">
                <a:solidFill>
                  <a:schemeClr val="tx1"/>
                </a:solidFill>
                <a:latin typeface="+mn-lt"/>
                <a:ea typeface="+mn-ea"/>
                <a:sym typeface="Arial" panose="020B0604020202020204" pitchFamily="34" charset="0"/>
              </a:rPr>
              <a:t>质量管理体系标准、EN15085焊接体系认证，ISO14001环境管理体系认证、OHSAS18001职业健康安全管理体系及测量体系</a:t>
            </a:r>
            <a:r>
              <a:rPr lang="zh-CN" altLang="en-US" sz="1600" dirty="0" smtClean="0">
                <a:solidFill>
                  <a:schemeClr val="tx1"/>
                </a:solidFill>
                <a:latin typeface="+mn-lt"/>
                <a:ea typeface="+mn-ea"/>
                <a:sym typeface="Arial" panose="020B0604020202020204" pitchFamily="34" charset="0"/>
              </a:rPr>
              <a:t>。</a:t>
            </a:r>
            <a:endParaRPr lang="zh-CN" altLang="en-US" sz="1600" dirty="0" smtClean="0">
              <a:solidFill>
                <a:schemeClr val="tx1"/>
              </a:solidFill>
              <a:latin typeface="+mn-lt"/>
              <a:ea typeface="+mn-ea"/>
              <a:sym typeface="Arial" panose="020B0604020202020204" pitchFamily="34" charset="0"/>
            </a:endParaRPr>
          </a:p>
        </p:txBody>
      </p:sp>
      <p:sp>
        <p:nvSpPr>
          <p:cNvPr id="6" name="内容占位符 8"/>
          <p:cNvSpPr>
            <a:spLocks noGrp="1"/>
          </p:cNvSpPr>
          <p:nvPr/>
        </p:nvSpPr>
        <p:spPr>
          <a:xfrm>
            <a:off x="869630" y="1793690"/>
            <a:ext cx="3922715" cy="2350135"/>
          </a:xfrm>
          <a:prstGeom prst="rect">
            <a:avLst/>
          </a:prstGeom>
          <a:noFill/>
          <a:ln>
            <a:noFill/>
          </a:ln>
        </p:spPr>
        <p:txBody>
          <a:bodyPr vert="horz" wrap="square" lIns="91432" tIns="45716" rIns="91432" bIns="45716" numCol="1" anchor="t" anchorCtr="0" compatLnSpc="1"/>
          <a:lstStyle>
            <a:lvl1pPr marL="342900" indent="-342900" algn="l" rtl="0" eaLnBrk="1" fontAlgn="base" hangingPunct="1">
              <a:spcBef>
                <a:spcPct val="20000"/>
              </a:spcBef>
              <a:spcAft>
                <a:spcPct val="0"/>
              </a:spcAft>
              <a:buClr>
                <a:srgbClr val="C70019"/>
              </a:buClr>
              <a:buSzPct val="50000"/>
              <a:buFont typeface="Wingdings" panose="05000000000000000000" pitchFamily="2" charset="2"/>
              <a:buChar char="l"/>
              <a:defRPr sz="2400" kern="1200">
                <a:solidFill>
                  <a:schemeClr val="tx1"/>
                </a:solidFill>
                <a:latin typeface="+mn-lt"/>
                <a:ea typeface="+mn-ea"/>
                <a:cs typeface="+mn-cs"/>
              </a:defRPr>
            </a:lvl1pPr>
            <a:lvl2pPr marL="800100" indent="-342900" algn="l" rtl="0" eaLnBrk="1" fontAlgn="base" hangingPunct="1">
              <a:spcBef>
                <a:spcPct val="20000"/>
              </a:spcBef>
              <a:spcAft>
                <a:spcPct val="0"/>
              </a:spcAft>
              <a:buClr>
                <a:srgbClr val="C70019"/>
              </a:buClr>
              <a:buSzPct val="50000"/>
              <a:buFont typeface="Wingdings" panose="05000000000000000000" pitchFamily="2" charset="2"/>
              <a:buChar char="l"/>
              <a:defRPr sz="2000" kern="1200">
                <a:solidFill>
                  <a:schemeClr val="tx1"/>
                </a:solidFill>
                <a:latin typeface="+mn-lt"/>
                <a:ea typeface="+mn-ea"/>
                <a:cs typeface="+mn-cs"/>
              </a:defRPr>
            </a:lvl2pPr>
            <a:lvl3pPr marL="1200150" indent="-285750" algn="l" rtl="0" eaLnBrk="1" fontAlgn="base" hangingPunct="1">
              <a:spcBef>
                <a:spcPct val="20000"/>
              </a:spcBef>
              <a:spcAft>
                <a:spcPct val="0"/>
              </a:spcAft>
              <a:buClr>
                <a:srgbClr val="C70019"/>
              </a:buClr>
              <a:buSzPct val="50000"/>
              <a:buFont typeface="Wingdings" panose="05000000000000000000" pitchFamily="2" charset="2"/>
              <a:buChar char="l"/>
              <a:defRPr kern="1200">
                <a:solidFill>
                  <a:schemeClr val="tx1"/>
                </a:solidFill>
                <a:latin typeface="+mn-lt"/>
                <a:ea typeface="+mn-ea"/>
                <a:cs typeface="+mn-cs"/>
              </a:defRPr>
            </a:lvl3pPr>
            <a:lvl4pPr marL="1657350" indent="-285750" algn="l" rtl="0" eaLnBrk="1" fontAlgn="base" hangingPunct="1">
              <a:spcBef>
                <a:spcPct val="20000"/>
              </a:spcBef>
              <a:spcAft>
                <a:spcPct val="0"/>
              </a:spcAft>
              <a:buClr>
                <a:srgbClr val="C70019"/>
              </a:buClr>
              <a:buSzPct val="50000"/>
              <a:buFont typeface="Wingdings" panose="05000000000000000000" pitchFamily="2" charset="2"/>
              <a:buChar char="l"/>
              <a:defRPr sz="1600" kern="1200">
                <a:solidFill>
                  <a:schemeClr val="tx1"/>
                </a:solidFill>
                <a:latin typeface="+mn-lt"/>
                <a:ea typeface="+mn-ea"/>
                <a:cs typeface="+mn-cs"/>
              </a:defRPr>
            </a:lvl4pPr>
            <a:lvl5pPr marL="2057400" indent="-228600" algn="l" rtl="0" eaLnBrk="1" fontAlgn="base" hangingPunct="1">
              <a:spcBef>
                <a:spcPct val="20000"/>
              </a:spcBef>
              <a:spcAft>
                <a:spcPct val="0"/>
              </a:spcAft>
              <a:buClr>
                <a:srgbClr val="C70019"/>
              </a:buClr>
              <a:buChar char="»"/>
              <a:defRPr kern="1200">
                <a:solidFill>
                  <a:schemeClr val="tx1"/>
                </a:solidFill>
                <a:latin typeface="+mn-lt"/>
                <a:ea typeface="宋体" panose="02010600030101010101" pitchFamily="2" charset="-122"/>
                <a:cs typeface="+mn-cs"/>
              </a:defRPr>
            </a:lvl5pPr>
            <a:lvl6pPr marL="25146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spcBef>
                <a:spcPts val="20"/>
              </a:spcBef>
              <a:spcAft>
                <a:spcPts val="0"/>
              </a:spcAft>
            </a:pPr>
            <a:r>
              <a:rPr lang="zh-CN" altLang="en-US" sz="1600" dirty="0">
                <a:sym typeface="+mn-ea"/>
              </a:rPr>
              <a:t>建立</a:t>
            </a:r>
            <a:r>
              <a:rPr lang="zh-CN" altLang="en-US" sz="1600" b="1" dirty="0">
                <a:sym typeface="+mn-ea"/>
              </a:rPr>
              <a:t>矿车柔性生产线</a:t>
            </a:r>
            <a:r>
              <a:rPr lang="zh-CN" altLang="en-US" sz="1600" dirty="0">
                <a:sym typeface="+mn-ea"/>
              </a:rPr>
              <a:t>，与轨道装备</a:t>
            </a:r>
            <a:r>
              <a:rPr lang="zh-CN" altLang="en-US" sz="1600" b="1" dirty="0">
                <a:sym typeface="+mn-ea"/>
              </a:rPr>
              <a:t>共线</a:t>
            </a:r>
            <a:r>
              <a:rPr lang="zh-CN" altLang="en-US" sz="1600" b="1" dirty="0" smtClean="0">
                <a:sym typeface="+mn-ea"/>
              </a:rPr>
              <a:t>生产</a:t>
            </a:r>
            <a:r>
              <a:rPr lang="zh-CN" altLang="en-US" sz="1600" dirty="0">
                <a:sym typeface="+mn-ea"/>
              </a:rPr>
              <a:t>。</a:t>
            </a:r>
            <a:r>
              <a:rPr lang="zh-CN" altLang="en-US" sz="1600" dirty="0" smtClean="0">
                <a:sym typeface="+mn-ea"/>
              </a:rPr>
              <a:t>从</a:t>
            </a:r>
            <a:r>
              <a:rPr lang="zh-CN" altLang="en-US" sz="1600" dirty="0">
                <a:sym typeface="+mn-ea"/>
              </a:rPr>
              <a:t>下料、成型、焊接、机加到产品组装线， 均采用成熟的制造工艺和严格的过程控制。</a:t>
            </a:r>
            <a:endParaRPr lang="zh-CN" altLang="en-US" sz="1600" dirty="0">
              <a:sym typeface="+mn-ea"/>
            </a:endParaRPr>
          </a:p>
        </p:txBody>
      </p:sp>
      <p:grpSp>
        <p:nvGrpSpPr>
          <p:cNvPr id="25" name="组合 24"/>
          <p:cNvGrpSpPr/>
          <p:nvPr/>
        </p:nvGrpSpPr>
        <p:grpSpPr>
          <a:xfrm>
            <a:off x="6219190" y="1423035"/>
            <a:ext cx="4959985" cy="4486275"/>
            <a:chOff x="9214" y="2021"/>
            <a:chExt cx="7811" cy="7065"/>
          </a:xfrm>
        </p:grpSpPr>
        <p:pic>
          <p:nvPicPr>
            <p:cNvPr id="15" name="图片 14" descr="E:\2020.4.16 工作文件\中车PPT\图片1.png图片1"/>
            <p:cNvPicPr/>
            <p:nvPr/>
          </p:nvPicPr>
          <p:blipFill>
            <a:blip r:embed="rId1"/>
            <a:srcRect/>
            <a:stretch>
              <a:fillRect/>
            </a:stretch>
          </p:blipFill>
          <p:spPr bwMode="auto">
            <a:xfrm>
              <a:off x="9240" y="5560"/>
              <a:ext cx="2554" cy="3497"/>
            </a:xfrm>
            <a:prstGeom prst="rect">
              <a:avLst/>
            </a:prstGeom>
          </p:spPr>
        </p:pic>
        <p:pic>
          <p:nvPicPr>
            <p:cNvPr id="10" name="图片 9" descr="ISO9001(2019)jpg_Page1"/>
            <p:cNvPicPr/>
            <p:nvPr/>
          </p:nvPicPr>
          <p:blipFill>
            <a:blip r:embed="rId2"/>
            <a:srcRect/>
            <a:stretch>
              <a:fillRect/>
            </a:stretch>
          </p:blipFill>
          <p:spPr bwMode="auto">
            <a:xfrm>
              <a:off x="9214" y="2025"/>
              <a:ext cx="2580" cy="3498"/>
            </a:xfrm>
            <a:prstGeom prst="rect">
              <a:avLst/>
            </a:prstGeom>
          </p:spPr>
        </p:pic>
        <p:pic>
          <p:nvPicPr>
            <p:cNvPr id="11" name="Picture 2"/>
            <p:cNvPicPr>
              <a:picLocks noChangeAspect="1" noChangeArrowheads="1"/>
            </p:cNvPicPr>
            <p:nvPr/>
          </p:nvPicPr>
          <p:blipFill>
            <a:blip r:embed="rId3" cstate="print"/>
            <a:srcRect/>
            <a:stretch>
              <a:fillRect/>
            </a:stretch>
          </p:blipFill>
          <p:spPr bwMode="auto">
            <a:xfrm>
              <a:off x="11866" y="5559"/>
              <a:ext cx="2504" cy="3527"/>
            </a:xfrm>
            <a:prstGeom prst="rect">
              <a:avLst/>
            </a:prstGeom>
          </p:spPr>
        </p:pic>
        <p:pic>
          <p:nvPicPr>
            <p:cNvPr id="13" name="图片 12" descr="环境证书2019"/>
            <p:cNvPicPr/>
            <p:nvPr/>
          </p:nvPicPr>
          <p:blipFill>
            <a:blip r:embed="rId4"/>
            <a:srcRect/>
            <a:stretch>
              <a:fillRect/>
            </a:stretch>
          </p:blipFill>
          <p:spPr bwMode="auto">
            <a:xfrm>
              <a:off x="14443" y="5559"/>
              <a:ext cx="2582" cy="3460"/>
            </a:xfrm>
            <a:prstGeom prst="rect">
              <a:avLst/>
            </a:prstGeom>
          </p:spPr>
        </p:pic>
        <p:pic>
          <p:nvPicPr>
            <p:cNvPr id="14" name="图片 13" descr="职业健康证书2019"/>
            <p:cNvPicPr/>
            <p:nvPr/>
          </p:nvPicPr>
          <p:blipFill>
            <a:blip r:embed="rId5"/>
            <a:srcRect/>
            <a:stretch>
              <a:fillRect/>
            </a:stretch>
          </p:blipFill>
          <p:spPr bwMode="auto">
            <a:xfrm>
              <a:off x="11867" y="2035"/>
              <a:ext cx="2503" cy="3488"/>
            </a:xfrm>
            <a:prstGeom prst="rect">
              <a:avLst/>
            </a:prstGeom>
          </p:spPr>
        </p:pic>
        <p:pic>
          <p:nvPicPr>
            <p:cNvPr id="18" name="图片 17" descr="E:\2020.4.16 工作文件\中车PPT\图片2.png图片2"/>
            <p:cNvPicPr/>
            <p:nvPr/>
          </p:nvPicPr>
          <p:blipFill>
            <a:blip r:embed="rId6"/>
            <a:srcRect/>
            <a:stretch>
              <a:fillRect/>
            </a:stretch>
          </p:blipFill>
          <p:spPr bwMode="auto">
            <a:xfrm>
              <a:off x="14443" y="2021"/>
              <a:ext cx="2582" cy="3488"/>
            </a:xfrm>
            <a:prstGeom prst="rect">
              <a:avLst/>
            </a:prstGeom>
          </p:spPr>
        </p:pic>
      </p:grpSp>
      <p:sp>
        <p:nvSpPr>
          <p:cNvPr id="2" name="标题 7"/>
          <p:cNvSpPr>
            <a:spLocks noGrp="1"/>
          </p:cNvSpPr>
          <p:nvPr/>
        </p:nvSpPr>
        <p:spPr>
          <a:xfrm>
            <a:off x="6097905" y="0"/>
            <a:ext cx="7678420" cy="768350"/>
          </a:xfrm>
          <a:prstGeom prst="rect">
            <a:avLst/>
          </a:prstGeom>
          <a:noFill/>
          <a:ln>
            <a:noFill/>
          </a:ln>
        </p:spPr>
        <p:txBody>
          <a:bodyPr vert="horz" wrap="square" lIns="91432" tIns="45716" rIns="91432" bIns="45716" numCol="1" anchor="ctr" anchorCtr="0" compatLnSpc="1"/>
          <a:lstStyle>
            <a:lvl1pPr algn="l" rtl="0" eaLnBrk="1" fontAlgn="base" hangingPunct="1">
              <a:spcBef>
                <a:spcPct val="0"/>
              </a:spcBef>
              <a:spcAft>
                <a:spcPct val="0"/>
              </a:spcAft>
              <a:defRPr sz="2800" b="1" kern="1200">
                <a:solidFill>
                  <a:schemeClr val="tx1"/>
                </a:solidFill>
                <a:latin typeface="+mj-lt"/>
                <a:ea typeface="+mj-ea"/>
                <a:cs typeface="+mj-cs"/>
              </a:defRPr>
            </a:lvl1pPr>
            <a:lvl2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2pPr>
            <a:lvl3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3pPr>
            <a:lvl4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4pPr>
            <a:lvl5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5pPr>
            <a:lvl6pPr marL="4572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9144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13716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18288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algn="l">
              <a:buClrTx/>
              <a:buSzTx/>
              <a:buFontTx/>
            </a:pPr>
            <a:r>
              <a:rPr lang="en-US" altLang="zh-CN" sz="2000" dirty="0">
                <a:solidFill>
                  <a:schemeClr val="tx1"/>
                </a:solidFill>
                <a:sym typeface="+mn-ea"/>
              </a:rPr>
              <a:t>   </a:t>
            </a:r>
            <a:r>
              <a:rPr lang="zh-CN" altLang="en-US" sz="2000" dirty="0">
                <a:solidFill>
                  <a:schemeClr val="tx1"/>
                </a:solidFill>
                <a:sym typeface="+mn-ea"/>
              </a:rPr>
              <a:t> ——制造能力</a:t>
            </a:r>
            <a:endParaRPr lang="zh-CN" altLang="en-US" sz="2000" dirty="0">
              <a:solidFill>
                <a:schemeClr val="tx1"/>
              </a:solidFill>
              <a:sym typeface="+mn-ea"/>
            </a:endParaRPr>
          </a:p>
        </p:txBody>
      </p:sp>
      <p:sp>
        <p:nvSpPr>
          <p:cNvPr id="45" name="矩形 44"/>
          <p:cNvSpPr/>
          <p:nvPr/>
        </p:nvSpPr>
        <p:spPr>
          <a:xfrm>
            <a:off x="644525" y="1021715"/>
            <a:ext cx="4150360" cy="424180"/>
          </a:xfrm>
          <a:prstGeom prst="rect">
            <a:avLst/>
          </a:prstGeom>
          <a:solidFill>
            <a:schemeClr val="accent1"/>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bg1"/>
              </a:solidFill>
              <a:effectLst/>
              <a:latin typeface="Arial" panose="020B0604020202020204" pitchFamily="34" charset="0"/>
              <a:ea typeface="黑体" panose="02010609060101010101" pitchFamily="49" charset="-122"/>
            </a:endParaRPr>
          </a:p>
        </p:txBody>
      </p:sp>
      <p:sp>
        <p:nvSpPr>
          <p:cNvPr id="46" name="文本框 45"/>
          <p:cNvSpPr txBox="1"/>
          <p:nvPr/>
        </p:nvSpPr>
        <p:spPr>
          <a:xfrm>
            <a:off x="826770" y="1049020"/>
            <a:ext cx="3611880" cy="368300"/>
          </a:xfrm>
          <a:prstGeom prst="rect">
            <a:avLst/>
          </a:prstGeom>
          <a:noFill/>
        </p:spPr>
        <p:txBody>
          <a:bodyPr wrap="none" rtlCol="0" anchor="t">
            <a:spAutoFit/>
          </a:bodyPr>
          <a:lstStyle/>
          <a:p>
            <a:pPr algn="l"/>
            <a:r>
              <a:rPr lang="zh-CN" altLang="en-US" b="1" dirty="0" smtClean="0">
                <a:solidFill>
                  <a:schemeClr val="bg1"/>
                </a:solidFill>
                <a:sym typeface="+mn-ea"/>
              </a:rPr>
              <a:t>强大的制造能力和严格的过程控制</a:t>
            </a:r>
            <a:endParaRPr lang="zh-CN" altLang="en-US" b="1" dirty="0" smtClean="0">
              <a:solidFill>
                <a:schemeClr val="bg1"/>
              </a:solidFill>
              <a:sym typeface="+mn-ea"/>
            </a:endParaRPr>
          </a:p>
        </p:txBody>
      </p:sp>
      <p:grpSp>
        <p:nvGrpSpPr>
          <p:cNvPr id="3" name="组合 2"/>
          <p:cNvGrpSpPr/>
          <p:nvPr/>
        </p:nvGrpSpPr>
        <p:grpSpPr>
          <a:xfrm>
            <a:off x="4792345" y="1083945"/>
            <a:ext cx="899160" cy="356235"/>
            <a:chOff x="8890" y="1707"/>
            <a:chExt cx="1416" cy="561"/>
          </a:xfrm>
        </p:grpSpPr>
        <p:grpSp>
          <p:nvGrpSpPr>
            <p:cNvPr id="7" name="组合 6"/>
            <p:cNvGrpSpPr/>
            <p:nvPr/>
          </p:nvGrpSpPr>
          <p:grpSpPr>
            <a:xfrm>
              <a:off x="9107" y="1707"/>
              <a:ext cx="1057" cy="555"/>
              <a:chOff x="3227" y="2040"/>
              <a:chExt cx="1276" cy="670"/>
            </a:xfrm>
          </p:grpSpPr>
          <p:sp>
            <p:nvSpPr>
              <p:cNvPr id="1030" name="Oval 6"/>
              <p:cNvSpPr>
                <a:spLocks noChangeArrowheads="1"/>
              </p:cNvSpPr>
              <p:nvPr/>
            </p:nvSpPr>
            <p:spPr bwMode="auto">
              <a:xfrm>
                <a:off x="3633" y="2528"/>
                <a:ext cx="25" cy="25"/>
              </a:xfrm>
              <a:prstGeom prst="ellipse">
                <a:avLst/>
              </a:pr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31" name="Freeform 7"/>
              <p:cNvSpPr>
                <a:spLocks noEditPoints="1"/>
              </p:cNvSpPr>
              <p:nvPr/>
            </p:nvSpPr>
            <p:spPr bwMode="auto">
              <a:xfrm>
                <a:off x="3575" y="2470"/>
                <a:ext cx="136" cy="138"/>
              </a:xfrm>
              <a:custGeom>
                <a:avLst/>
                <a:gdLst/>
                <a:ahLst/>
                <a:cxnLst>
                  <a:cxn ang="0">
                    <a:pos x="300" y="0"/>
                  </a:cxn>
                  <a:cxn ang="0">
                    <a:pos x="0" y="300"/>
                  </a:cxn>
                  <a:cxn ang="0">
                    <a:pos x="300" y="600"/>
                  </a:cxn>
                  <a:cxn ang="0">
                    <a:pos x="600" y="300"/>
                  </a:cxn>
                  <a:cxn ang="0">
                    <a:pos x="300" y="0"/>
                  </a:cxn>
                  <a:cxn ang="0">
                    <a:pos x="310" y="522"/>
                  </a:cxn>
                  <a:cxn ang="0">
                    <a:pos x="93" y="305"/>
                  </a:cxn>
                  <a:cxn ang="0">
                    <a:pos x="310" y="87"/>
                  </a:cxn>
                  <a:cxn ang="0">
                    <a:pos x="527" y="305"/>
                  </a:cxn>
                  <a:cxn ang="0">
                    <a:pos x="310" y="522"/>
                  </a:cxn>
                </a:cxnLst>
                <a:rect l="0" t="0" r="r" b="b"/>
                <a:pathLst>
                  <a:path w="600" h="600">
                    <a:moveTo>
                      <a:pt x="300" y="0"/>
                    </a:moveTo>
                    <a:cubicBezTo>
                      <a:pt x="135" y="0"/>
                      <a:pt x="0" y="134"/>
                      <a:pt x="0" y="300"/>
                    </a:cubicBezTo>
                    <a:cubicBezTo>
                      <a:pt x="0" y="466"/>
                      <a:pt x="135" y="600"/>
                      <a:pt x="300" y="600"/>
                    </a:cubicBezTo>
                    <a:cubicBezTo>
                      <a:pt x="466" y="600"/>
                      <a:pt x="600" y="466"/>
                      <a:pt x="600" y="300"/>
                    </a:cubicBezTo>
                    <a:cubicBezTo>
                      <a:pt x="600" y="134"/>
                      <a:pt x="466" y="0"/>
                      <a:pt x="300" y="0"/>
                    </a:cubicBezTo>
                    <a:close/>
                    <a:moveTo>
                      <a:pt x="310" y="522"/>
                    </a:moveTo>
                    <a:cubicBezTo>
                      <a:pt x="190" y="522"/>
                      <a:pt x="93" y="425"/>
                      <a:pt x="93" y="305"/>
                    </a:cubicBezTo>
                    <a:cubicBezTo>
                      <a:pt x="93" y="185"/>
                      <a:pt x="190" y="87"/>
                      <a:pt x="310" y="87"/>
                    </a:cubicBezTo>
                    <a:cubicBezTo>
                      <a:pt x="430" y="87"/>
                      <a:pt x="527" y="185"/>
                      <a:pt x="527" y="305"/>
                    </a:cubicBezTo>
                    <a:cubicBezTo>
                      <a:pt x="527" y="425"/>
                      <a:pt x="430" y="522"/>
                      <a:pt x="310" y="52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32" name="Freeform 8"/>
              <p:cNvSpPr>
                <a:spLocks noEditPoints="1"/>
              </p:cNvSpPr>
              <p:nvPr/>
            </p:nvSpPr>
            <p:spPr bwMode="auto">
              <a:xfrm>
                <a:off x="3475" y="2367"/>
                <a:ext cx="341" cy="343"/>
              </a:xfrm>
              <a:custGeom>
                <a:avLst/>
                <a:gdLst/>
                <a:ahLst/>
                <a:cxnLst>
                  <a:cxn ang="0">
                    <a:pos x="748" y="0"/>
                  </a:cxn>
                  <a:cxn ang="0">
                    <a:pos x="0" y="749"/>
                  </a:cxn>
                  <a:cxn ang="0">
                    <a:pos x="748" y="1498"/>
                  </a:cxn>
                  <a:cxn ang="0">
                    <a:pos x="1497" y="749"/>
                  </a:cxn>
                  <a:cxn ang="0">
                    <a:pos x="748" y="0"/>
                  </a:cxn>
                  <a:cxn ang="0">
                    <a:pos x="737" y="1121"/>
                  </a:cxn>
                  <a:cxn ang="0">
                    <a:pos x="365" y="749"/>
                  </a:cxn>
                  <a:cxn ang="0">
                    <a:pos x="737" y="377"/>
                  </a:cxn>
                  <a:cxn ang="0">
                    <a:pos x="1109" y="749"/>
                  </a:cxn>
                  <a:cxn ang="0">
                    <a:pos x="737" y="1121"/>
                  </a:cxn>
                </a:cxnLst>
                <a:rect l="0" t="0" r="r" b="b"/>
                <a:pathLst>
                  <a:path w="1497" h="1498">
                    <a:moveTo>
                      <a:pt x="748" y="0"/>
                    </a:moveTo>
                    <a:cubicBezTo>
                      <a:pt x="335" y="0"/>
                      <a:pt x="0" y="335"/>
                      <a:pt x="0" y="749"/>
                    </a:cubicBezTo>
                    <a:cubicBezTo>
                      <a:pt x="0" y="1162"/>
                      <a:pt x="335" y="1498"/>
                      <a:pt x="748" y="1498"/>
                    </a:cubicBezTo>
                    <a:cubicBezTo>
                      <a:pt x="1162" y="1498"/>
                      <a:pt x="1497" y="1162"/>
                      <a:pt x="1497" y="749"/>
                    </a:cubicBezTo>
                    <a:cubicBezTo>
                      <a:pt x="1497" y="335"/>
                      <a:pt x="1162" y="0"/>
                      <a:pt x="748" y="0"/>
                    </a:cubicBezTo>
                    <a:close/>
                    <a:moveTo>
                      <a:pt x="737" y="1121"/>
                    </a:moveTo>
                    <a:cubicBezTo>
                      <a:pt x="532" y="1121"/>
                      <a:pt x="365" y="954"/>
                      <a:pt x="365" y="749"/>
                    </a:cubicBezTo>
                    <a:cubicBezTo>
                      <a:pt x="365" y="543"/>
                      <a:pt x="532" y="377"/>
                      <a:pt x="737" y="377"/>
                    </a:cubicBezTo>
                    <a:cubicBezTo>
                      <a:pt x="943" y="377"/>
                      <a:pt x="1109" y="543"/>
                      <a:pt x="1109" y="749"/>
                    </a:cubicBezTo>
                    <a:cubicBezTo>
                      <a:pt x="1109" y="954"/>
                      <a:pt x="943" y="1121"/>
                      <a:pt x="737" y="112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33" name="Oval 9"/>
              <p:cNvSpPr>
                <a:spLocks noChangeArrowheads="1"/>
              </p:cNvSpPr>
              <p:nvPr/>
            </p:nvSpPr>
            <p:spPr bwMode="auto">
              <a:xfrm>
                <a:off x="4215" y="2528"/>
                <a:ext cx="25" cy="25"/>
              </a:xfrm>
              <a:prstGeom prst="ellipse">
                <a:avLst/>
              </a:pr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34" name="Freeform 10"/>
              <p:cNvSpPr/>
              <p:nvPr/>
            </p:nvSpPr>
            <p:spPr bwMode="auto">
              <a:xfrm>
                <a:off x="4219" y="2528"/>
                <a:ext cx="16" cy="3"/>
              </a:xfrm>
              <a:custGeom>
                <a:avLst/>
                <a:gdLst/>
                <a:ahLst/>
                <a:cxnLst>
                  <a:cxn ang="0">
                    <a:pos x="36" y="0"/>
                  </a:cxn>
                  <a:cxn ang="0">
                    <a:pos x="0" y="13"/>
                  </a:cxn>
                  <a:cxn ang="0">
                    <a:pos x="69" y="12"/>
                  </a:cxn>
                  <a:cxn ang="0">
                    <a:pos x="36" y="0"/>
                  </a:cxn>
                </a:cxnLst>
                <a:rect l="0" t="0" r="r" b="b"/>
                <a:pathLst>
                  <a:path w="69" h="13">
                    <a:moveTo>
                      <a:pt x="36" y="0"/>
                    </a:moveTo>
                    <a:cubicBezTo>
                      <a:pt x="22" y="0"/>
                      <a:pt x="10" y="5"/>
                      <a:pt x="0" y="13"/>
                    </a:cubicBezTo>
                    <a:cubicBezTo>
                      <a:pt x="69" y="12"/>
                      <a:pt x="69" y="12"/>
                      <a:pt x="69" y="12"/>
                    </a:cubicBezTo>
                    <a:cubicBezTo>
                      <a:pt x="60" y="4"/>
                      <a:pt x="49" y="0"/>
                      <a:pt x="36"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35" name="Freeform 11"/>
              <p:cNvSpPr/>
              <p:nvPr/>
            </p:nvSpPr>
            <p:spPr bwMode="auto">
              <a:xfrm>
                <a:off x="4205" y="2495"/>
                <a:ext cx="1" cy="0"/>
              </a:xfrm>
              <a:custGeom>
                <a:avLst/>
                <a:gdLst/>
                <a:ahLst/>
                <a:cxnLst>
                  <a:cxn ang="0">
                    <a:pos x="0" y="2"/>
                  </a:cxn>
                  <a:cxn ang="0">
                    <a:pos x="4" y="0"/>
                  </a:cxn>
                  <a:cxn ang="0">
                    <a:pos x="0" y="2"/>
                  </a:cxn>
                </a:cxnLst>
                <a:rect l="0" t="0" r="r" b="b"/>
                <a:pathLst>
                  <a:path w="4" h="2">
                    <a:moveTo>
                      <a:pt x="0" y="2"/>
                    </a:moveTo>
                    <a:cubicBezTo>
                      <a:pt x="1" y="1"/>
                      <a:pt x="3" y="0"/>
                      <a:pt x="4" y="0"/>
                    </a:cubicBezTo>
                    <a:cubicBezTo>
                      <a:pt x="3" y="0"/>
                      <a:pt x="1"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36" name="Freeform 12"/>
              <p:cNvSpPr/>
              <p:nvPr/>
            </p:nvSpPr>
            <p:spPr bwMode="auto">
              <a:xfrm>
                <a:off x="4237" y="2491"/>
                <a:ext cx="1" cy="0"/>
              </a:xfrm>
              <a:custGeom>
                <a:avLst/>
                <a:gdLst/>
                <a:ahLst/>
                <a:cxnLst>
                  <a:cxn ang="0">
                    <a:pos x="0" y="0"/>
                  </a:cxn>
                  <a:cxn ang="0">
                    <a:pos x="4" y="1"/>
                  </a:cxn>
                  <a:cxn ang="0">
                    <a:pos x="0" y="0"/>
                  </a:cxn>
                </a:cxnLst>
                <a:rect l="0" t="0" r="r" b="b"/>
                <a:pathLst>
                  <a:path w="4" h="1">
                    <a:moveTo>
                      <a:pt x="0" y="0"/>
                    </a:moveTo>
                    <a:cubicBezTo>
                      <a:pt x="2" y="1"/>
                      <a:pt x="3" y="1"/>
                      <a:pt x="4" y="1"/>
                    </a:cubicBezTo>
                    <a:cubicBezTo>
                      <a:pt x="3" y="1"/>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37" name="Freeform 13"/>
              <p:cNvSpPr/>
              <p:nvPr/>
            </p:nvSpPr>
            <p:spPr bwMode="auto">
              <a:xfrm>
                <a:off x="4239" y="2492"/>
                <a:ext cx="1" cy="0"/>
              </a:xfrm>
              <a:custGeom>
                <a:avLst/>
                <a:gdLst/>
                <a:ahLst/>
                <a:cxnLst>
                  <a:cxn ang="0">
                    <a:pos x="0" y="0"/>
                  </a:cxn>
                  <a:cxn ang="0">
                    <a:pos x="4" y="1"/>
                  </a:cxn>
                  <a:cxn ang="0">
                    <a:pos x="0" y="0"/>
                  </a:cxn>
                </a:cxnLst>
                <a:rect l="0" t="0" r="r" b="b"/>
                <a:pathLst>
                  <a:path w="4" h="1">
                    <a:moveTo>
                      <a:pt x="0" y="0"/>
                    </a:moveTo>
                    <a:cubicBezTo>
                      <a:pt x="2" y="1"/>
                      <a:pt x="3" y="1"/>
                      <a:pt x="4" y="1"/>
                    </a:cubicBezTo>
                    <a:cubicBezTo>
                      <a:pt x="3" y="1"/>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38" name="Freeform 14"/>
              <p:cNvSpPr/>
              <p:nvPr/>
            </p:nvSpPr>
            <p:spPr bwMode="auto">
              <a:xfrm>
                <a:off x="4241" y="2493"/>
                <a:ext cx="1" cy="0"/>
              </a:xfrm>
              <a:custGeom>
                <a:avLst/>
                <a:gdLst/>
                <a:ahLst/>
                <a:cxnLst>
                  <a:cxn ang="0">
                    <a:pos x="0" y="0"/>
                  </a:cxn>
                  <a:cxn ang="0">
                    <a:pos x="3" y="1"/>
                  </a:cxn>
                  <a:cxn ang="0">
                    <a:pos x="0" y="0"/>
                  </a:cxn>
                </a:cxnLst>
                <a:rect l="0" t="0" r="r" b="b"/>
                <a:pathLst>
                  <a:path w="3" h="1">
                    <a:moveTo>
                      <a:pt x="0" y="0"/>
                    </a:moveTo>
                    <a:cubicBezTo>
                      <a:pt x="1" y="1"/>
                      <a:pt x="2" y="1"/>
                      <a:pt x="3" y="1"/>
                    </a:cubicBezTo>
                    <a:cubicBezTo>
                      <a:pt x="2" y="1"/>
                      <a:pt x="1"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39" name="Freeform 15"/>
              <p:cNvSpPr/>
              <p:nvPr/>
            </p:nvSpPr>
            <p:spPr bwMode="auto">
              <a:xfrm>
                <a:off x="4201" y="2497"/>
                <a:ext cx="1" cy="1"/>
              </a:xfrm>
              <a:custGeom>
                <a:avLst/>
                <a:gdLst/>
                <a:ahLst/>
                <a:cxnLst>
                  <a:cxn ang="0">
                    <a:pos x="0" y="3"/>
                  </a:cxn>
                  <a:cxn ang="0">
                    <a:pos x="5" y="0"/>
                  </a:cxn>
                  <a:cxn ang="0">
                    <a:pos x="0" y="3"/>
                  </a:cxn>
                </a:cxnLst>
                <a:rect l="0" t="0" r="r" b="b"/>
                <a:pathLst>
                  <a:path w="5" h="3">
                    <a:moveTo>
                      <a:pt x="0" y="3"/>
                    </a:moveTo>
                    <a:cubicBezTo>
                      <a:pt x="2" y="2"/>
                      <a:pt x="3" y="1"/>
                      <a:pt x="5" y="0"/>
                    </a:cubicBezTo>
                    <a:cubicBezTo>
                      <a:pt x="3" y="1"/>
                      <a:pt x="2" y="2"/>
                      <a:pt x="0" y="3"/>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40" name="Freeform 16"/>
              <p:cNvSpPr/>
              <p:nvPr/>
            </p:nvSpPr>
            <p:spPr bwMode="auto">
              <a:xfrm>
                <a:off x="4203" y="2496"/>
                <a:ext cx="1" cy="1"/>
              </a:xfrm>
              <a:custGeom>
                <a:avLst/>
                <a:gdLst/>
                <a:ahLst/>
                <a:cxnLst>
                  <a:cxn ang="0">
                    <a:pos x="0" y="3"/>
                  </a:cxn>
                  <a:cxn ang="0">
                    <a:pos x="4" y="0"/>
                  </a:cxn>
                  <a:cxn ang="0">
                    <a:pos x="0" y="3"/>
                  </a:cxn>
                </a:cxnLst>
                <a:rect l="0" t="0" r="r" b="b"/>
                <a:pathLst>
                  <a:path w="4" h="3">
                    <a:moveTo>
                      <a:pt x="0" y="3"/>
                    </a:moveTo>
                    <a:cubicBezTo>
                      <a:pt x="1" y="2"/>
                      <a:pt x="3" y="1"/>
                      <a:pt x="4" y="0"/>
                    </a:cubicBezTo>
                    <a:cubicBezTo>
                      <a:pt x="3" y="1"/>
                      <a:pt x="1" y="2"/>
                      <a:pt x="0" y="3"/>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41" name="Freeform 17"/>
              <p:cNvSpPr/>
              <p:nvPr/>
            </p:nvSpPr>
            <p:spPr bwMode="auto">
              <a:xfrm>
                <a:off x="4215" y="2492"/>
                <a:ext cx="1" cy="0"/>
              </a:xfrm>
              <a:custGeom>
                <a:avLst/>
                <a:gdLst/>
                <a:ahLst/>
                <a:cxnLst>
                  <a:cxn ang="0">
                    <a:pos x="0" y="1"/>
                  </a:cxn>
                  <a:cxn ang="0">
                    <a:pos x="4" y="0"/>
                  </a:cxn>
                  <a:cxn ang="0">
                    <a:pos x="0" y="1"/>
                  </a:cxn>
                </a:cxnLst>
                <a:rect l="0" t="0" r="r" b="b"/>
                <a:pathLst>
                  <a:path w="4" h="1">
                    <a:moveTo>
                      <a:pt x="0" y="1"/>
                    </a:moveTo>
                    <a:cubicBezTo>
                      <a:pt x="1" y="0"/>
                      <a:pt x="3" y="0"/>
                      <a:pt x="4" y="0"/>
                    </a:cubicBezTo>
                    <a:cubicBezTo>
                      <a:pt x="3" y="0"/>
                      <a:pt x="1" y="0"/>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42" name="Freeform 18"/>
              <p:cNvSpPr/>
              <p:nvPr/>
            </p:nvSpPr>
            <p:spPr bwMode="auto">
              <a:xfrm>
                <a:off x="4250" y="2496"/>
                <a:ext cx="1" cy="1"/>
              </a:xfrm>
              <a:custGeom>
                <a:avLst/>
                <a:gdLst/>
                <a:ahLst/>
                <a:cxnLst>
                  <a:cxn ang="0">
                    <a:pos x="0" y="0"/>
                  </a:cxn>
                  <a:cxn ang="0">
                    <a:pos x="4" y="3"/>
                  </a:cxn>
                  <a:cxn ang="0">
                    <a:pos x="0" y="0"/>
                  </a:cxn>
                </a:cxnLst>
                <a:rect l="0" t="0" r="r" b="b"/>
                <a:pathLst>
                  <a:path w="4" h="3">
                    <a:moveTo>
                      <a:pt x="0" y="0"/>
                    </a:moveTo>
                    <a:cubicBezTo>
                      <a:pt x="1" y="1"/>
                      <a:pt x="3" y="2"/>
                      <a:pt x="4" y="3"/>
                    </a:cubicBezTo>
                    <a:cubicBezTo>
                      <a:pt x="3" y="2"/>
                      <a:pt x="1"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43" name="Freeform 19"/>
              <p:cNvSpPr/>
              <p:nvPr/>
            </p:nvSpPr>
            <p:spPr bwMode="auto">
              <a:xfrm>
                <a:off x="4252" y="2497"/>
                <a:ext cx="1" cy="1"/>
              </a:xfrm>
              <a:custGeom>
                <a:avLst/>
                <a:gdLst/>
                <a:ahLst/>
                <a:cxnLst>
                  <a:cxn ang="0">
                    <a:pos x="0" y="0"/>
                  </a:cxn>
                  <a:cxn ang="0">
                    <a:pos x="5" y="3"/>
                  </a:cxn>
                  <a:cxn ang="0">
                    <a:pos x="0" y="0"/>
                  </a:cxn>
                </a:cxnLst>
                <a:rect l="0" t="0" r="r" b="b"/>
                <a:pathLst>
                  <a:path w="5" h="3">
                    <a:moveTo>
                      <a:pt x="0" y="0"/>
                    </a:moveTo>
                    <a:cubicBezTo>
                      <a:pt x="2" y="1"/>
                      <a:pt x="3" y="2"/>
                      <a:pt x="5" y="3"/>
                    </a:cubicBezTo>
                    <a:cubicBezTo>
                      <a:pt x="3" y="2"/>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44" name="Freeform 20"/>
              <p:cNvSpPr/>
              <p:nvPr/>
            </p:nvSpPr>
            <p:spPr bwMode="auto">
              <a:xfrm>
                <a:off x="4248" y="2495"/>
                <a:ext cx="1" cy="0"/>
              </a:xfrm>
              <a:custGeom>
                <a:avLst/>
                <a:gdLst/>
                <a:ahLst/>
                <a:cxnLst>
                  <a:cxn ang="0">
                    <a:pos x="0" y="0"/>
                  </a:cxn>
                  <a:cxn ang="0">
                    <a:pos x="5" y="2"/>
                  </a:cxn>
                  <a:cxn ang="0">
                    <a:pos x="0" y="0"/>
                  </a:cxn>
                </a:cxnLst>
                <a:rect l="0" t="0" r="r" b="b"/>
                <a:pathLst>
                  <a:path w="5" h="2">
                    <a:moveTo>
                      <a:pt x="0" y="0"/>
                    </a:moveTo>
                    <a:cubicBezTo>
                      <a:pt x="2" y="1"/>
                      <a:pt x="3" y="1"/>
                      <a:pt x="5" y="2"/>
                    </a:cubicBezTo>
                    <a:cubicBezTo>
                      <a:pt x="3" y="1"/>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45" name="Freeform 21"/>
              <p:cNvSpPr/>
              <p:nvPr/>
            </p:nvSpPr>
            <p:spPr bwMode="auto">
              <a:xfrm>
                <a:off x="4199" y="2499"/>
                <a:ext cx="1" cy="1"/>
              </a:xfrm>
              <a:custGeom>
                <a:avLst/>
                <a:gdLst/>
                <a:ahLst/>
                <a:cxnLst>
                  <a:cxn ang="0">
                    <a:pos x="0" y="3"/>
                  </a:cxn>
                  <a:cxn ang="0">
                    <a:pos x="4" y="0"/>
                  </a:cxn>
                  <a:cxn ang="0">
                    <a:pos x="0" y="3"/>
                  </a:cxn>
                </a:cxnLst>
                <a:rect l="0" t="0" r="r" b="b"/>
                <a:pathLst>
                  <a:path w="4" h="3">
                    <a:moveTo>
                      <a:pt x="0" y="3"/>
                    </a:moveTo>
                    <a:cubicBezTo>
                      <a:pt x="1" y="2"/>
                      <a:pt x="3" y="1"/>
                      <a:pt x="4" y="0"/>
                    </a:cubicBezTo>
                    <a:cubicBezTo>
                      <a:pt x="3" y="1"/>
                      <a:pt x="1" y="2"/>
                      <a:pt x="0" y="3"/>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46" name="Freeform 22"/>
              <p:cNvSpPr/>
              <p:nvPr/>
            </p:nvSpPr>
            <p:spPr bwMode="auto">
              <a:xfrm>
                <a:off x="4246" y="2494"/>
                <a:ext cx="1" cy="0"/>
              </a:xfrm>
              <a:custGeom>
                <a:avLst/>
                <a:gdLst/>
                <a:ahLst/>
                <a:cxnLst>
                  <a:cxn ang="0">
                    <a:pos x="0" y="0"/>
                  </a:cxn>
                  <a:cxn ang="0">
                    <a:pos x="4" y="2"/>
                  </a:cxn>
                  <a:cxn ang="0">
                    <a:pos x="0" y="0"/>
                  </a:cxn>
                </a:cxnLst>
                <a:rect l="0" t="0" r="r" b="b"/>
                <a:pathLst>
                  <a:path w="4" h="2">
                    <a:moveTo>
                      <a:pt x="0" y="0"/>
                    </a:moveTo>
                    <a:cubicBezTo>
                      <a:pt x="2" y="0"/>
                      <a:pt x="3" y="1"/>
                      <a:pt x="4" y="2"/>
                    </a:cubicBezTo>
                    <a:cubicBezTo>
                      <a:pt x="3" y="1"/>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47" name="Freeform 23"/>
              <p:cNvSpPr/>
              <p:nvPr/>
            </p:nvSpPr>
            <p:spPr bwMode="auto">
              <a:xfrm>
                <a:off x="4210" y="2493"/>
                <a:ext cx="1" cy="1"/>
              </a:xfrm>
              <a:custGeom>
                <a:avLst/>
                <a:gdLst/>
                <a:ahLst/>
                <a:cxnLst>
                  <a:cxn ang="0">
                    <a:pos x="0" y="2"/>
                  </a:cxn>
                  <a:cxn ang="0">
                    <a:pos x="4" y="0"/>
                  </a:cxn>
                  <a:cxn ang="0">
                    <a:pos x="0" y="2"/>
                  </a:cxn>
                </a:cxnLst>
                <a:rect l="0" t="0" r="r" b="b"/>
                <a:pathLst>
                  <a:path w="4" h="2">
                    <a:moveTo>
                      <a:pt x="0" y="2"/>
                    </a:moveTo>
                    <a:cubicBezTo>
                      <a:pt x="2" y="1"/>
                      <a:pt x="3" y="1"/>
                      <a:pt x="4" y="0"/>
                    </a:cubicBezTo>
                    <a:cubicBezTo>
                      <a:pt x="3" y="1"/>
                      <a:pt x="2"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48" name="Freeform 24"/>
              <p:cNvSpPr/>
              <p:nvPr/>
            </p:nvSpPr>
            <p:spPr bwMode="auto">
              <a:xfrm>
                <a:off x="4212" y="2493"/>
                <a:ext cx="1" cy="0"/>
              </a:xfrm>
              <a:custGeom>
                <a:avLst/>
                <a:gdLst/>
                <a:ahLst/>
                <a:cxnLst>
                  <a:cxn ang="0">
                    <a:pos x="0" y="2"/>
                  </a:cxn>
                  <a:cxn ang="0">
                    <a:pos x="4" y="0"/>
                  </a:cxn>
                  <a:cxn ang="0">
                    <a:pos x="0" y="2"/>
                  </a:cxn>
                </a:cxnLst>
                <a:rect l="0" t="0" r="r" b="b"/>
                <a:pathLst>
                  <a:path w="4" h="2">
                    <a:moveTo>
                      <a:pt x="0" y="2"/>
                    </a:moveTo>
                    <a:cubicBezTo>
                      <a:pt x="1" y="1"/>
                      <a:pt x="3" y="1"/>
                      <a:pt x="4" y="0"/>
                    </a:cubicBezTo>
                    <a:cubicBezTo>
                      <a:pt x="3" y="1"/>
                      <a:pt x="1"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49" name="Freeform 25"/>
              <p:cNvSpPr/>
              <p:nvPr/>
            </p:nvSpPr>
            <p:spPr bwMode="auto">
              <a:xfrm>
                <a:off x="4222" y="2491"/>
                <a:ext cx="1" cy="0"/>
              </a:xfrm>
              <a:custGeom>
                <a:avLst/>
                <a:gdLst/>
                <a:ahLst/>
                <a:cxnLst>
                  <a:cxn ang="0">
                    <a:pos x="0" y="1"/>
                  </a:cxn>
                  <a:cxn ang="0">
                    <a:pos x="4" y="0"/>
                  </a:cxn>
                  <a:cxn ang="0">
                    <a:pos x="0" y="1"/>
                  </a:cxn>
                </a:cxnLst>
                <a:rect l="0" t="0" r="r" b="b"/>
                <a:pathLst>
                  <a:path w="4" h="1">
                    <a:moveTo>
                      <a:pt x="0" y="1"/>
                    </a:moveTo>
                    <a:cubicBezTo>
                      <a:pt x="1" y="1"/>
                      <a:pt x="2" y="0"/>
                      <a:pt x="4" y="0"/>
                    </a:cubicBezTo>
                    <a:cubicBezTo>
                      <a:pt x="2" y="0"/>
                      <a:pt x="1"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50" name="Freeform 26"/>
              <p:cNvSpPr/>
              <p:nvPr/>
            </p:nvSpPr>
            <p:spPr bwMode="auto">
              <a:xfrm>
                <a:off x="4219" y="2491"/>
                <a:ext cx="1" cy="0"/>
              </a:xfrm>
              <a:custGeom>
                <a:avLst/>
                <a:gdLst/>
                <a:ahLst/>
                <a:cxnLst>
                  <a:cxn ang="0">
                    <a:pos x="0" y="0"/>
                  </a:cxn>
                  <a:cxn ang="0">
                    <a:pos x="4" y="0"/>
                  </a:cxn>
                  <a:cxn ang="0">
                    <a:pos x="0" y="0"/>
                  </a:cxn>
                </a:cxnLst>
                <a:rect l="0" t="0" r="r" b="b"/>
                <a:pathLst>
                  <a:path w="4">
                    <a:moveTo>
                      <a:pt x="0" y="0"/>
                    </a:moveTo>
                    <a:cubicBezTo>
                      <a:pt x="2" y="0"/>
                      <a:pt x="3" y="0"/>
                      <a:pt x="4" y="0"/>
                    </a:cubicBezTo>
                    <a:cubicBezTo>
                      <a:pt x="3" y="0"/>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51" name="Freeform 27"/>
              <p:cNvSpPr/>
              <p:nvPr/>
            </p:nvSpPr>
            <p:spPr bwMode="auto">
              <a:xfrm>
                <a:off x="4224" y="2491"/>
                <a:ext cx="1" cy="0"/>
              </a:xfrm>
              <a:custGeom>
                <a:avLst/>
                <a:gdLst/>
                <a:ahLst/>
                <a:cxnLst>
                  <a:cxn ang="0">
                    <a:pos x="0" y="0"/>
                  </a:cxn>
                  <a:cxn ang="0">
                    <a:pos x="3" y="0"/>
                  </a:cxn>
                  <a:cxn ang="0">
                    <a:pos x="0" y="0"/>
                  </a:cxn>
                </a:cxnLst>
                <a:rect l="0" t="0" r="r" b="b"/>
                <a:pathLst>
                  <a:path w="3">
                    <a:moveTo>
                      <a:pt x="0" y="0"/>
                    </a:moveTo>
                    <a:cubicBezTo>
                      <a:pt x="1" y="0"/>
                      <a:pt x="2" y="0"/>
                      <a:pt x="3" y="0"/>
                    </a:cubicBezTo>
                    <a:cubicBezTo>
                      <a:pt x="2" y="0"/>
                      <a:pt x="1"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52" name="Freeform 28"/>
              <p:cNvSpPr/>
              <p:nvPr/>
            </p:nvSpPr>
            <p:spPr bwMode="auto">
              <a:xfrm>
                <a:off x="4217" y="2491"/>
                <a:ext cx="1" cy="0"/>
              </a:xfrm>
              <a:custGeom>
                <a:avLst/>
                <a:gdLst/>
                <a:ahLst/>
                <a:cxnLst>
                  <a:cxn ang="0">
                    <a:pos x="0" y="1"/>
                  </a:cxn>
                  <a:cxn ang="0">
                    <a:pos x="4" y="0"/>
                  </a:cxn>
                  <a:cxn ang="0">
                    <a:pos x="0" y="1"/>
                  </a:cxn>
                </a:cxnLst>
                <a:rect l="0" t="0" r="r" b="b"/>
                <a:pathLst>
                  <a:path w="4" h="1">
                    <a:moveTo>
                      <a:pt x="0" y="1"/>
                    </a:moveTo>
                    <a:cubicBezTo>
                      <a:pt x="1" y="1"/>
                      <a:pt x="3" y="1"/>
                      <a:pt x="4" y="0"/>
                    </a:cubicBezTo>
                    <a:cubicBezTo>
                      <a:pt x="3" y="1"/>
                      <a:pt x="1"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53" name="Freeform 29"/>
              <p:cNvSpPr/>
              <p:nvPr/>
            </p:nvSpPr>
            <p:spPr bwMode="auto">
              <a:xfrm>
                <a:off x="4227" y="249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54" name="Freeform 30"/>
              <p:cNvSpPr/>
              <p:nvPr/>
            </p:nvSpPr>
            <p:spPr bwMode="auto">
              <a:xfrm>
                <a:off x="4232" y="2491"/>
                <a:ext cx="1" cy="0"/>
              </a:xfrm>
              <a:custGeom>
                <a:avLst/>
                <a:gdLst/>
                <a:ahLst/>
                <a:cxnLst>
                  <a:cxn ang="0">
                    <a:pos x="0" y="0"/>
                  </a:cxn>
                  <a:cxn ang="0">
                    <a:pos x="4" y="1"/>
                  </a:cxn>
                  <a:cxn ang="0">
                    <a:pos x="0" y="0"/>
                  </a:cxn>
                </a:cxnLst>
                <a:rect l="0" t="0" r="r" b="b"/>
                <a:pathLst>
                  <a:path w="4" h="1">
                    <a:moveTo>
                      <a:pt x="0" y="0"/>
                    </a:moveTo>
                    <a:cubicBezTo>
                      <a:pt x="1" y="0"/>
                      <a:pt x="2" y="1"/>
                      <a:pt x="4" y="1"/>
                    </a:cubicBezTo>
                    <a:cubicBezTo>
                      <a:pt x="2" y="1"/>
                      <a:pt x="1"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55" name="Freeform 31"/>
              <p:cNvSpPr/>
              <p:nvPr/>
            </p:nvSpPr>
            <p:spPr bwMode="auto">
              <a:xfrm>
                <a:off x="4208" y="2494"/>
                <a:ext cx="1" cy="0"/>
              </a:xfrm>
              <a:custGeom>
                <a:avLst/>
                <a:gdLst/>
                <a:ahLst/>
                <a:cxnLst>
                  <a:cxn ang="0">
                    <a:pos x="0" y="2"/>
                  </a:cxn>
                  <a:cxn ang="0">
                    <a:pos x="4" y="0"/>
                  </a:cxn>
                  <a:cxn ang="0">
                    <a:pos x="0" y="2"/>
                  </a:cxn>
                </a:cxnLst>
                <a:rect l="0" t="0" r="r" b="b"/>
                <a:pathLst>
                  <a:path w="4" h="2">
                    <a:moveTo>
                      <a:pt x="0" y="2"/>
                    </a:moveTo>
                    <a:cubicBezTo>
                      <a:pt x="1" y="1"/>
                      <a:pt x="2" y="1"/>
                      <a:pt x="4" y="0"/>
                    </a:cubicBezTo>
                    <a:cubicBezTo>
                      <a:pt x="2" y="1"/>
                      <a:pt x="1"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56" name="Freeform 32"/>
              <p:cNvSpPr/>
              <p:nvPr/>
            </p:nvSpPr>
            <p:spPr bwMode="auto">
              <a:xfrm>
                <a:off x="4197" y="2500"/>
                <a:ext cx="1" cy="1"/>
              </a:xfrm>
              <a:custGeom>
                <a:avLst/>
                <a:gdLst/>
                <a:ahLst/>
                <a:cxnLst>
                  <a:cxn ang="0">
                    <a:pos x="0" y="3"/>
                  </a:cxn>
                  <a:cxn ang="0">
                    <a:pos x="4" y="0"/>
                  </a:cxn>
                  <a:cxn ang="0">
                    <a:pos x="0" y="3"/>
                  </a:cxn>
                </a:cxnLst>
                <a:rect l="0" t="0" r="r" b="b"/>
                <a:pathLst>
                  <a:path w="4" h="3">
                    <a:moveTo>
                      <a:pt x="0" y="3"/>
                    </a:moveTo>
                    <a:cubicBezTo>
                      <a:pt x="1" y="2"/>
                      <a:pt x="3" y="1"/>
                      <a:pt x="4" y="0"/>
                    </a:cubicBezTo>
                    <a:cubicBezTo>
                      <a:pt x="3" y="1"/>
                      <a:pt x="1" y="2"/>
                      <a:pt x="0" y="3"/>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57" name="Freeform 33"/>
              <p:cNvSpPr/>
              <p:nvPr/>
            </p:nvSpPr>
            <p:spPr bwMode="auto">
              <a:xfrm>
                <a:off x="4230" y="2491"/>
                <a:ext cx="1" cy="0"/>
              </a:xfrm>
              <a:custGeom>
                <a:avLst/>
                <a:gdLst/>
                <a:ahLst/>
                <a:cxnLst>
                  <a:cxn ang="0">
                    <a:pos x="0" y="0"/>
                  </a:cxn>
                  <a:cxn ang="0">
                    <a:pos x="4" y="0"/>
                  </a:cxn>
                  <a:cxn ang="0">
                    <a:pos x="0" y="0"/>
                  </a:cxn>
                </a:cxnLst>
                <a:rect l="0" t="0" r="r" b="b"/>
                <a:pathLst>
                  <a:path w="4">
                    <a:moveTo>
                      <a:pt x="0" y="0"/>
                    </a:moveTo>
                    <a:cubicBezTo>
                      <a:pt x="2" y="0"/>
                      <a:pt x="3" y="0"/>
                      <a:pt x="4" y="0"/>
                    </a:cubicBezTo>
                    <a:cubicBezTo>
                      <a:pt x="3" y="0"/>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58" name="Freeform 34"/>
              <p:cNvSpPr/>
              <p:nvPr/>
            </p:nvSpPr>
            <p:spPr bwMode="auto">
              <a:xfrm>
                <a:off x="4234" y="2491"/>
                <a:ext cx="1" cy="0"/>
              </a:xfrm>
              <a:custGeom>
                <a:avLst/>
                <a:gdLst/>
                <a:ahLst/>
                <a:cxnLst>
                  <a:cxn ang="0">
                    <a:pos x="0" y="0"/>
                  </a:cxn>
                  <a:cxn ang="0">
                    <a:pos x="4" y="0"/>
                  </a:cxn>
                  <a:cxn ang="0">
                    <a:pos x="0" y="0"/>
                  </a:cxn>
                </a:cxnLst>
                <a:rect l="0" t="0" r="r" b="b"/>
                <a:pathLst>
                  <a:path w="4">
                    <a:moveTo>
                      <a:pt x="0" y="0"/>
                    </a:moveTo>
                    <a:cubicBezTo>
                      <a:pt x="1" y="0"/>
                      <a:pt x="3" y="0"/>
                      <a:pt x="4" y="0"/>
                    </a:cubicBezTo>
                    <a:cubicBezTo>
                      <a:pt x="3" y="0"/>
                      <a:pt x="1"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59" name="Freeform 35"/>
              <p:cNvSpPr/>
              <p:nvPr/>
            </p:nvSpPr>
            <p:spPr bwMode="auto">
              <a:xfrm>
                <a:off x="4244" y="2493"/>
                <a:ext cx="1" cy="0"/>
              </a:xfrm>
              <a:custGeom>
                <a:avLst/>
                <a:gdLst/>
                <a:ahLst/>
                <a:cxnLst>
                  <a:cxn ang="0">
                    <a:pos x="0" y="0"/>
                  </a:cxn>
                  <a:cxn ang="0">
                    <a:pos x="4" y="2"/>
                  </a:cxn>
                  <a:cxn ang="0">
                    <a:pos x="0" y="0"/>
                  </a:cxn>
                </a:cxnLst>
                <a:rect l="0" t="0" r="r" b="b"/>
                <a:pathLst>
                  <a:path w="4" h="2">
                    <a:moveTo>
                      <a:pt x="0" y="0"/>
                    </a:moveTo>
                    <a:cubicBezTo>
                      <a:pt x="1" y="1"/>
                      <a:pt x="2" y="1"/>
                      <a:pt x="4" y="2"/>
                    </a:cubicBezTo>
                    <a:cubicBezTo>
                      <a:pt x="2" y="1"/>
                      <a:pt x="1"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60" name="Freeform 36"/>
              <p:cNvSpPr/>
              <p:nvPr/>
            </p:nvSpPr>
            <p:spPr bwMode="auto">
              <a:xfrm>
                <a:off x="4187" y="2504"/>
                <a:ext cx="6" cy="8"/>
              </a:xfrm>
              <a:custGeom>
                <a:avLst/>
                <a:gdLst/>
                <a:ahLst/>
                <a:cxnLst>
                  <a:cxn ang="0">
                    <a:pos x="29" y="0"/>
                  </a:cxn>
                  <a:cxn ang="0">
                    <a:pos x="0" y="34"/>
                  </a:cxn>
                  <a:cxn ang="0">
                    <a:pos x="29" y="0"/>
                  </a:cxn>
                </a:cxnLst>
                <a:rect l="0" t="0" r="r" b="b"/>
                <a:pathLst>
                  <a:path w="29" h="34">
                    <a:moveTo>
                      <a:pt x="29" y="0"/>
                    </a:moveTo>
                    <a:cubicBezTo>
                      <a:pt x="18" y="10"/>
                      <a:pt x="9" y="22"/>
                      <a:pt x="0" y="34"/>
                    </a:cubicBezTo>
                    <a:cubicBezTo>
                      <a:pt x="9" y="22"/>
                      <a:pt x="18" y="10"/>
                      <a:pt x="29"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61" name="Freeform 37"/>
              <p:cNvSpPr/>
              <p:nvPr/>
            </p:nvSpPr>
            <p:spPr bwMode="auto">
              <a:xfrm>
                <a:off x="4271" y="2518"/>
                <a:ext cx="4" cy="12"/>
              </a:xfrm>
              <a:custGeom>
                <a:avLst/>
                <a:gdLst/>
                <a:ahLst/>
                <a:cxnLst>
                  <a:cxn ang="0">
                    <a:pos x="0" y="0"/>
                  </a:cxn>
                  <a:cxn ang="0">
                    <a:pos x="19" y="51"/>
                  </a:cxn>
                  <a:cxn ang="0">
                    <a:pos x="0" y="0"/>
                  </a:cxn>
                </a:cxnLst>
                <a:rect l="0" t="0" r="r" b="b"/>
                <a:pathLst>
                  <a:path w="19" h="51">
                    <a:moveTo>
                      <a:pt x="0" y="0"/>
                    </a:moveTo>
                    <a:cubicBezTo>
                      <a:pt x="9" y="16"/>
                      <a:pt x="15" y="33"/>
                      <a:pt x="19" y="51"/>
                    </a:cubicBezTo>
                    <a:cubicBezTo>
                      <a:pt x="15" y="33"/>
                      <a:pt x="9" y="16"/>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62" name="Freeform 38"/>
              <p:cNvSpPr/>
              <p:nvPr/>
            </p:nvSpPr>
            <p:spPr bwMode="auto">
              <a:xfrm>
                <a:off x="4270" y="2516"/>
                <a:ext cx="1" cy="1"/>
              </a:xfrm>
              <a:custGeom>
                <a:avLst/>
                <a:gdLst/>
                <a:ahLst/>
                <a:cxnLst>
                  <a:cxn ang="0">
                    <a:pos x="0" y="0"/>
                  </a:cxn>
                  <a:cxn ang="0">
                    <a:pos x="4" y="7"/>
                  </a:cxn>
                  <a:cxn ang="0">
                    <a:pos x="0" y="0"/>
                  </a:cxn>
                </a:cxnLst>
                <a:rect l="0" t="0" r="r" b="b"/>
                <a:pathLst>
                  <a:path w="4" h="7">
                    <a:moveTo>
                      <a:pt x="0" y="0"/>
                    </a:moveTo>
                    <a:cubicBezTo>
                      <a:pt x="1" y="2"/>
                      <a:pt x="3" y="5"/>
                      <a:pt x="4" y="7"/>
                    </a:cubicBezTo>
                    <a:cubicBezTo>
                      <a:pt x="3" y="5"/>
                      <a:pt x="1" y="2"/>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63" name="Freeform 39"/>
              <p:cNvSpPr/>
              <p:nvPr/>
            </p:nvSpPr>
            <p:spPr bwMode="auto">
              <a:xfrm>
                <a:off x="4186" y="2512"/>
                <a:ext cx="1" cy="2"/>
              </a:xfrm>
              <a:custGeom>
                <a:avLst/>
                <a:gdLst/>
                <a:ahLst/>
                <a:cxnLst>
                  <a:cxn ang="0">
                    <a:pos x="0" y="7"/>
                  </a:cxn>
                  <a:cxn ang="0">
                    <a:pos x="4" y="0"/>
                  </a:cxn>
                  <a:cxn ang="0">
                    <a:pos x="0" y="7"/>
                  </a:cxn>
                </a:cxnLst>
                <a:rect l="0" t="0" r="r" b="b"/>
                <a:pathLst>
                  <a:path w="4" h="7">
                    <a:moveTo>
                      <a:pt x="0" y="7"/>
                    </a:moveTo>
                    <a:cubicBezTo>
                      <a:pt x="1" y="4"/>
                      <a:pt x="3" y="2"/>
                      <a:pt x="4" y="0"/>
                    </a:cubicBezTo>
                    <a:cubicBezTo>
                      <a:pt x="3" y="2"/>
                      <a:pt x="1" y="4"/>
                      <a:pt x="0" y="7"/>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64" name="Freeform 40"/>
              <p:cNvSpPr/>
              <p:nvPr/>
            </p:nvSpPr>
            <p:spPr bwMode="auto">
              <a:xfrm>
                <a:off x="4264" y="2507"/>
                <a:ext cx="6" cy="8"/>
              </a:xfrm>
              <a:custGeom>
                <a:avLst/>
                <a:gdLst/>
                <a:ahLst/>
                <a:cxnLst>
                  <a:cxn ang="0">
                    <a:pos x="0" y="0"/>
                  </a:cxn>
                  <a:cxn ang="0">
                    <a:pos x="26" y="36"/>
                  </a:cxn>
                  <a:cxn ang="0">
                    <a:pos x="0" y="0"/>
                  </a:cxn>
                </a:cxnLst>
                <a:rect l="0" t="0" r="r" b="b"/>
                <a:pathLst>
                  <a:path w="26" h="36">
                    <a:moveTo>
                      <a:pt x="0" y="0"/>
                    </a:moveTo>
                    <a:cubicBezTo>
                      <a:pt x="10" y="11"/>
                      <a:pt x="18" y="23"/>
                      <a:pt x="26" y="36"/>
                    </a:cubicBezTo>
                    <a:cubicBezTo>
                      <a:pt x="18" y="23"/>
                      <a:pt x="10" y="1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65" name="Freeform 41"/>
              <p:cNvSpPr/>
              <p:nvPr/>
            </p:nvSpPr>
            <p:spPr bwMode="auto">
              <a:xfrm>
                <a:off x="4263" y="2506"/>
                <a:ext cx="1" cy="1"/>
              </a:xfrm>
              <a:custGeom>
                <a:avLst/>
                <a:gdLst/>
                <a:ahLst/>
                <a:cxnLst>
                  <a:cxn ang="0">
                    <a:pos x="0" y="0"/>
                  </a:cxn>
                  <a:cxn ang="0">
                    <a:pos x="4" y="5"/>
                  </a:cxn>
                  <a:cxn ang="0">
                    <a:pos x="0" y="0"/>
                  </a:cxn>
                </a:cxnLst>
                <a:rect l="0" t="0" r="r" b="b"/>
                <a:pathLst>
                  <a:path w="4" h="5">
                    <a:moveTo>
                      <a:pt x="0" y="0"/>
                    </a:moveTo>
                    <a:cubicBezTo>
                      <a:pt x="1" y="2"/>
                      <a:pt x="3" y="4"/>
                      <a:pt x="4" y="5"/>
                    </a:cubicBezTo>
                    <a:cubicBezTo>
                      <a:pt x="3" y="4"/>
                      <a:pt x="1" y="2"/>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66" name="Freeform 42"/>
              <p:cNvSpPr/>
              <p:nvPr/>
            </p:nvSpPr>
            <p:spPr bwMode="auto">
              <a:xfrm>
                <a:off x="4183" y="2515"/>
                <a:ext cx="1" cy="2"/>
              </a:xfrm>
              <a:custGeom>
                <a:avLst/>
                <a:gdLst/>
                <a:ahLst/>
                <a:cxnLst>
                  <a:cxn ang="0">
                    <a:pos x="0" y="7"/>
                  </a:cxn>
                  <a:cxn ang="0">
                    <a:pos x="4" y="0"/>
                  </a:cxn>
                  <a:cxn ang="0">
                    <a:pos x="0" y="7"/>
                  </a:cxn>
                </a:cxnLst>
                <a:rect l="0" t="0" r="r" b="b"/>
                <a:pathLst>
                  <a:path w="4" h="7">
                    <a:moveTo>
                      <a:pt x="0" y="7"/>
                    </a:moveTo>
                    <a:cubicBezTo>
                      <a:pt x="1" y="5"/>
                      <a:pt x="3" y="2"/>
                      <a:pt x="4" y="0"/>
                    </a:cubicBezTo>
                    <a:cubicBezTo>
                      <a:pt x="3" y="2"/>
                      <a:pt x="1" y="5"/>
                      <a:pt x="0" y="7"/>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67" name="Freeform 43"/>
              <p:cNvSpPr>
                <a:spLocks noEditPoints="1"/>
              </p:cNvSpPr>
              <p:nvPr/>
            </p:nvSpPr>
            <p:spPr bwMode="auto">
              <a:xfrm>
                <a:off x="3227" y="2040"/>
                <a:ext cx="1276" cy="566"/>
              </a:xfrm>
              <a:custGeom>
                <a:avLst/>
                <a:gdLst/>
                <a:ahLst/>
                <a:cxnLst>
                  <a:cxn ang="0">
                    <a:pos x="4833" y="1102"/>
                  </a:cxn>
                  <a:cxn ang="0">
                    <a:pos x="4881" y="544"/>
                  </a:cxn>
                  <a:cxn ang="0">
                    <a:pos x="4192" y="171"/>
                  </a:cxn>
                  <a:cxn ang="0">
                    <a:pos x="3726" y="462"/>
                  </a:cxn>
                  <a:cxn ang="0">
                    <a:pos x="5459" y="159"/>
                  </a:cxn>
                  <a:cxn ang="0">
                    <a:pos x="5492" y="17"/>
                  </a:cxn>
                  <a:cxn ang="0">
                    <a:pos x="3873" y="4"/>
                  </a:cxn>
                  <a:cxn ang="0">
                    <a:pos x="621" y="256"/>
                  </a:cxn>
                  <a:cxn ang="0">
                    <a:pos x="102" y="1005"/>
                  </a:cxn>
                  <a:cxn ang="0">
                    <a:pos x="1886" y="1592"/>
                  </a:cxn>
                  <a:cxn ang="0">
                    <a:pos x="2820" y="2352"/>
                  </a:cxn>
                  <a:cxn ang="0">
                    <a:pos x="3281" y="2472"/>
                  </a:cxn>
                  <a:cxn ang="0">
                    <a:pos x="3353" y="2232"/>
                  </a:cxn>
                  <a:cxn ang="0">
                    <a:pos x="3646" y="2159"/>
                  </a:cxn>
                  <a:cxn ang="0">
                    <a:pos x="5143" y="2178"/>
                  </a:cxn>
                  <a:cxn ang="0">
                    <a:pos x="5388" y="2344"/>
                  </a:cxn>
                  <a:cxn ang="0">
                    <a:pos x="5604" y="2323"/>
                  </a:cxn>
                  <a:cxn ang="0">
                    <a:pos x="5593" y="1131"/>
                  </a:cxn>
                  <a:cxn ang="0">
                    <a:pos x="193" y="920"/>
                  </a:cxn>
                  <a:cxn ang="0">
                    <a:pos x="1006" y="880"/>
                  </a:cxn>
                  <a:cxn ang="0">
                    <a:pos x="1022" y="773"/>
                  </a:cxn>
                  <a:cxn ang="0">
                    <a:pos x="580" y="437"/>
                  </a:cxn>
                  <a:cxn ang="0">
                    <a:pos x="1022" y="773"/>
                  </a:cxn>
                  <a:cxn ang="0">
                    <a:pos x="1173" y="1093"/>
                  </a:cxn>
                  <a:cxn ang="0">
                    <a:pos x="1172" y="905"/>
                  </a:cxn>
                  <a:cxn ang="0">
                    <a:pos x="1584" y="1172"/>
                  </a:cxn>
                  <a:cxn ang="0">
                    <a:pos x="1196" y="800"/>
                  </a:cxn>
                  <a:cxn ang="0">
                    <a:pos x="1697" y="448"/>
                  </a:cxn>
                  <a:cxn ang="0">
                    <a:pos x="2297" y="1299"/>
                  </a:cxn>
                  <a:cxn ang="0">
                    <a:pos x="1753" y="1008"/>
                  </a:cxn>
                  <a:cxn ang="0">
                    <a:pos x="2297" y="1299"/>
                  </a:cxn>
                  <a:cxn ang="0">
                    <a:pos x="1852" y="448"/>
                  </a:cxn>
                  <a:cxn ang="0">
                    <a:pos x="2341" y="980"/>
                  </a:cxn>
                  <a:cxn ang="0">
                    <a:pos x="2876" y="1416"/>
                  </a:cxn>
                  <a:cxn ang="0">
                    <a:pos x="2465" y="1136"/>
                  </a:cxn>
                  <a:cxn ang="0">
                    <a:pos x="2876" y="1416"/>
                  </a:cxn>
                  <a:cxn ang="0">
                    <a:pos x="2599" y="448"/>
                  </a:cxn>
                  <a:cxn ang="0">
                    <a:pos x="2928" y="1081"/>
                  </a:cxn>
                  <a:cxn ang="0">
                    <a:pos x="3462" y="1501"/>
                  </a:cxn>
                  <a:cxn ang="0">
                    <a:pos x="3048" y="1237"/>
                  </a:cxn>
                  <a:cxn ang="0">
                    <a:pos x="3462" y="1501"/>
                  </a:cxn>
                  <a:cxn ang="0">
                    <a:pos x="3084" y="1104"/>
                  </a:cxn>
                  <a:cxn ang="0">
                    <a:pos x="3511" y="448"/>
                  </a:cxn>
                  <a:cxn ang="0">
                    <a:pos x="3612" y="1020"/>
                  </a:cxn>
                </a:cxnLst>
                <a:rect l="0" t="0" r="r" b="b"/>
                <a:pathLst>
                  <a:path w="5604" h="2472">
                    <a:moveTo>
                      <a:pt x="5593" y="1131"/>
                    </a:moveTo>
                    <a:cubicBezTo>
                      <a:pt x="4833" y="1102"/>
                      <a:pt x="4833" y="1102"/>
                      <a:pt x="4833" y="1102"/>
                    </a:cubicBezTo>
                    <a:cubicBezTo>
                      <a:pt x="4823" y="550"/>
                      <a:pt x="4823" y="550"/>
                      <a:pt x="4823" y="550"/>
                    </a:cubicBezTo>
                    <a:cubicBezTo>
                      <a:pt x="4881" y="544"/>
                      <a:pt x="4881" y="544"/>
                      <a:pt x="4881" y="544"/>
                    </a:cubicBezTo>
                    <a:cubicBezTo>
                      <a:pt x="4881" y="544"/>
                      <a:pt x="5357" y="225"/>
                      <a:pt x="5441" y="171"/>
                    </a:cubicBezTo>
                    <a:cubicBezTo>
                      <a:pt x="4192" y="171"/>
                      <a:pt x="4192" y="171"/>
                      <a:pt x="4192" y="171"/>
                    </a:cubicBezTo>
                    <a:cubicBezTo>
                      <a:pt x="3732" y="472"/>
                      <a:pt x="3732" y="472"/>
                      <a:pt x="3732" y="472"/>
                    </a:cubicBezTo>
                    <a:cubicBezTo>
                      <a:pt x="3726" y="462"/>
                      <a:pt x="3726" y="462"/>
                      <a:pt x="3726" y="462"/>
                    </a:cubicBezTo>
                    <a:cubicBezTo>
                      <a:pt x="4189" y="159"/>
                      <a:pt x="4189" y="159"/>
                      <a:pt x="4189" y="159"/>
                    </a:cubicBezTo>
                    <a:cubicBezTo>
                      <a:pt x="5459" y="159"/>
                      <a:pt x="5459" y="159"/>
                      <a:pt x="5459" y="159"/>
                    </a:cubicBezTo>
                    <a:cubicBezTo>
                      <a:pt x="5499" y="132"/>
                      <a:pt x="5492" y="115"/>
                      <a:pt x="5492" y="115"/>
                    </a:cubicBezTo>
                    <a:cubicBezTo>
                      <a:pt x="5492" y="115"/>
                      <a:pt x="5492" y="33"/>
                      <a:pt x="5492" y="17"/>
                    </a:cubicBezTo>
                    <a:cubicBezTo>
                      <a:pt x="5492" y="0"/>
                      <a:pt x="5470" y="1"/>
                      <a:pt x="5470" y="1"/>
                    </a:cubicBezTo>
                    <a:cubicBezTo>
                      <a:pt x="3873" y="4"/>
                      <a:pt x="3873" y="4"/>
                      <a:pt x="3873" y="4"/>
                    </a:cubicBezTo>
                    <a:cubicBezTo>
                      <a:pt x="3421" y="256"/>
                      <a:pt x="3421" y="256"/>
                      <a:pt x="3421" y="256"/>
                    </a:cubicBezTo>
                    <a:cubicBezTo>
                      <a:pt x="621" y="256"/>
                      <a:pt x="621" y="256"/>
                      <a:pt x="621" y="256"/>
                    </a:cubicBezTo>
                    <a:cubicBezTo>
                      <a:pt x="621" y="256"/>
                      <a:pt x="102" y="795"/>
                      <a:pt x="51" y="880"/>
                    </a:cubicBezTo>
                    <a:cubicBezTo>
                      <a:pt x="0" y="965"/>
                      <a:pt x="102" y="1005"/>
                      <a:pt x="102" y="1005"/>
                    </a:cubicBezTo>
                    <a:cubicBezTo>
                      <a:pt x="1292" y="1280"/>
                      <a:pt x="1292" y="1280"/>
                      <a:pt x="1292" y="1280"/>
                    </a:cubicBezTo>
                    <a:cubicBezTo>
                      <a:pt x="1886" y="1592"/>
                      <a:pt x="1886" y="1592"/>
                      <a:pt x="1886" y="1592"/>
                    </a:cubicBezTo>
                    <a:cubicBezTo>
                      <a:pt x="2624" y="2317"/>
                      <a:pt x="2624" y="2317"/>
                      <a:pt x="2624" y="2317"/>
                    </a:cubicBezTo>
                    <a:cubicBezTo>
                      <a:pt x="2820" y="2352"/>
                      <a:pt x="2820" y="2352"/>
                      <a:pt x="2820" y="2352"/>
                    </a:cubicBezTo>
                    <a:cubicBezTo>
                      <a:pt x="2820" y="2472"/>
                      <a:pt x="2820" y="2472"/>
                      <a:pt x="2820" y="2472"/>
                    </a:cubicBezTo>
                    <a:cubicBezTo>
                      <a:pt x="3281" y="2472"/>
                      <a:pt x="3281" y="2472"/>
                      <a:pt x="3281" y="2472"/>
                    </a:cubicBezTo>
                    <a:cubicBezTo>
                      <a:pt x="3357" y="2420"/>
                      <a:pt x="3357" y="2420"/>
                      <a:pt x="3357" y="2420"/>
                    </a:cubicBezTo>
                    <a:cubicBezTo>
                      <a:pt x="3353" y="2232"/>
                      <a:pt x="3353" y="2232"/>
                      <a:pt x="3353" y="2232"/>
                    </a:cubicBezTo>
                    <a:cubicBezTo>
                      <a:pt x="3433" y="2164"/>
                      <a:pt x="3433" y="2164"/>
                      <a:pt x="3433" y="2164"/>
                    </a:cubicBezTo>
                    <a:cubicBezTo>
                      <a:pt x="3646" y="2159"/>
                      <a:pt x="3646" y="2159"/>
                      <a:pt x="3646" y="2159"/>
                    </a:cubicBezTo>
                    <a:cubicBezTo>
                      <a:pt x="3656" y="1754"/>
                      <a:pt x="3987" y="1429"/>
                      <a:pt x="4394" y="1429"/>
                    </a:cubicBezTo>
                    <a:cubicBezTo>
                      <a:pt x="4808" y="1429"/>
                      <a:pt x="5143" y="1764"/>
                      <a:pt x="5143" y="2178"/>
                    </a:cubicBezTo>
                    <a:cubicBezTo>
                      <a:pt x="5143" y="2202"/>
                      <a:pt x="5142" y="2226"/>
                      <a:pt x="5140" y="2249"/>
                    </a:cubicBezTo>
                    <a:cubicBezTo>
                      <a:pt x="5388" y="2344"/>
                      <a:pt x="5388" y="2344"/>
                      <a:pt x="5388" y="2344"/>
                    </a:cubicBezTo>
                    <a:cubicBezTo>
                      <a:pt x="5572" y="2344"/>
                      <a:pt x="5572" y="2344"/>
                      <a:pt x="5572" y="2344"/>
                    </a:cubicBezTo>
                    <a:cubicBezTo>
                      <a:pt x="5604" y="2323"/>
                      <a:pt x="5604" y="2323"/>
                      <a:pt x="5604" y="2323"/>
                    </a:cubicBezTo>
                    <a:cubicBezTo>
                      <a:pt x="5604" y="2211"/>
                      <a:pt x="5604" y="2211"/>
                      <a:pt x="5604" y="2211"/>
                    </a:cubicBezTo>
                    <a:lnTo>
                      <a:pt x="5593" y="1131"/>
                    </a:lnTo>
                    <a:close/>
                    <a:moveTo>
                      <a:pt x="1006" y="1069"/>
                    </a:moveTo>
                    <a:cubicBezTo>
                      <a:pt x="193" y="920"/>
                      <a:pt x="193" y="920"/>
                      <a:pt x="193" y="920"/>
                    </a:cubicBezTo>
                    <a:cubicBezTo>
                      <a:pt x="150" y="875"/>
                      <a:pt x="290" y="741"/>
                      <a:pt x="290" y="741"/>
                    </a:cubicBezTo>
                    <a:cubicBezTo>
                      <a:pt x="1006" y="880"/>
                      <a:pt x="1006" y="880"/>
                      <a:pt x="1006" y="880"/>
                    </a:cubicBezTo>
                    <a:lnTo>
                      <a:pt x="1006" y="1069"/>
                    </a:lnTo>
                    <a:close/>
                    <a:moveTo>
                      <a:pt x="1022" y="773"/>
                    </a:moveTo>
                    <a:cubicBezTo>
                      <a:pt x="382" y="651"/>
                      <a:pt x="382" y="651"/>
                      <a:pt x="382" y="651"/>
                    </a:cubicBezTo>
                    <a:cubicBezTo>
                      <a:pt x="580" y="437"/>
                      <a:pt x="580" y="437"/>
                      <a:pt x="580" y="437"/>
                    </a:cubicBezTo>
                    <a:cubicBezTo>
                      <a:pt x="1090" y="437"/>
                      <a:pt x="1090" y="437"/>
                      <a:pt x="1090" y="437"/>
                    </a:cubicBezTo>
                    <a:lnTo>
                      <a:pt x="1022" y="773"/>
                    </a:lnTo>
                    <a:close/>
                    <a:moveTo>
                      <a:pt x="1584" y="1172"/>
                    </a:moveTo>
                    <a:cubicBezTo>
                      <a:pt x="1173" y="1093"/>
                      <a:pt x="1173" y="1093"/>
                      <a:pt x="1173" y="1093"/>
                    </a:cubicBezTo>
                    <a:cubicBezTo>
                      <a:pt x="1144" y="1065"/>
                      <a:pt x="1173" y="913"/>
                      <a:pt x="1173" y="913"/>
                    </a:cubicBezTo>
                    <a:cubicBezTo>
                      <a:pt x="1172" y="905"/>
                      <a:pt x="1172" y="905"/>
                      <a:pt x="1172" y="905"/>
                    </a:cubicBezTo>
                    <a:cubicBezTo>
                      <a:pt x="1605" y="980"/>
                      <a:pt x="1605" y="980"/>
                      <a:pt x="1605" y="980"/>
                    </a:cubicBezTo>
                    <a:lnTo>
                      <a:pt x="1584" y="1172"/>
                    </a:lnTo>
                    <a:close/>
                    <a:moveTo>
                      <a:pt x="1620" y="869"/>
                    </a:moveTo>
                    <a:cubicBezTo>
                      <a:pt x="1196" y="800"/>
                      <a:pt x="1196" y="800"/>
                      <a:pt x="1196" y="800"/>
                    </a:cubicBezTo>
                    <a:cubicBezTo>
                      <a:pt x="1252" y="448"/>
                      <a:pt x="1252" y="448"/>
                      <a:pt x="1252" y="448"/>
                    </a:cubicBezTo>
                    <a:cubicBezTo>
                      <a:pt x="1697" y="448"/>
                      <a:pt x="1697" y="448"/>
                      <a:pt x="1697" y="448"/>
                    </a:cubicBezTo>
                    <a:lnTo>
                      <a:pt x="1620" y="869"/>
                    </a:lnTo>
                    <a:close/>
                    <a:moveTo>
                      <a:pt x="2297" y="1299"/>
                    </a:moveTo>
                    <a:cubicBezTo>
                      <a:pt x="1740" y="1200"/>
                      <a:pt x="1740" y="1200"/>
                      <a:pt x="1740" y="1200"/>
                    </a:cubicBezTo>
                    <a:cubicBezTo>
                      <a:pt x="1710" y="1179"/>
                      <a:pt x="1753" y="1008"/>
                      <a:pt x="1753" y="1008"/>
                    </a:cubicBezTo>
                    <a:cubicBezTo>
                      <a:pt x="2321" y="1115"/>
                      <a:pt x="2321" y="1115"/>
                      <a:pt x="2321" y="1115"/>
                    </a:cubicBezTo>
                    <a:lnTo>
                      <a:pt x="2297" y="1299"/>
                    </a:lnTo>
                    <a:close/>
                    <a:moveTo>
                      <a:pt x="1768" y="884"/>
                    </a:moveTo>
                    <a:cubicBezTo>
                      <a:pt x="1852" y="448"/>
                      <a:pt x="1852" y="448"/>
                      <a:pt x="1852" y="448"/>
                    </a:cubicBezTo>
                    <a:cubicBezTo>
                      <a:pt x="2439" y="448"/>
                      <a:pt x="2439" y="448"/>
                      <a:pt x="2439" y="448"/>
                    </a:cubicBezTo>
                    <a:cubicBezTo>
                      <a:pt x="2341" y="980"/>
                      <a:pt x="2341" y="980"/>
                      <a:pt x="2341" y="980"/>
                    </a:cubicBezTo>
                    <a:lnTo>
                      <a:pt x="1768" y="884"/>
                    </a:lnTo>
                    <a:close/>
                    <a:moveTo>
                      <a:pt x="2876" y="1416"/>
                    </a:moveTo>
                    <a:cubicBezTo>
                      <a:pt x="2876" y="1416"/>
                      <a:pt x="2449" y="1331"/>
                      <a:pt x="2439" y="1331"/>
                    </a:cubicBezTo>
                    <a:cubicBezTo>
                      <a:pt x="2429" y="1331"/>
                      <a:pt x="2465" y="1136"/>
                      <a:pt x="2465" y="1136"/>
                    </a:cubicBezTo>
                    <a:cubicBezTo>
                      <a:pt x="2910" y="1216"/>
                      <a:pt x="2910" y="1216"/>
                      <a:pt x="2910" y="1216"/>
                    </a:cubicBezTo>
                    <a:lnTo>
                      <a:pt x="2876" y="1416"/>
                    </a:lnTo>
                    <a:close/>
                    <a:moveTo>
                      <a:pt x="2503" y="1001"/>
                    </a:moveTo>
                    <a:cubicBezTo>
                      <a:pt x="2599" y="448"/>
                      <a:pt x="2599" y="448"/>
                      <a:pt x="2599" y="448"/>
                    </a:cubicBezTo>
                    <a:cubicBezTo>
                      <a:pt x="3048" y="448"/>
                      <a:pt x="3048" y="448"/>
                      <a:pt x="3048" y="448"/>
                    </a:cubicBezTo>
                    <a:cubicBezTo>
                      <a:pt x="2928" y="1081"/>
                      <a:pt x="2928" y="1081"/>
                      <a:pt x="2928" y="1081"/>
                    </a:cubicBezTo>
                    <a:lnTo>
                      <a:pt x="2503" y="1001"/>
                    </a:lnTo>
                    <a:close/>
                    <a:moveTo>
                      <a:pt x="3462" y="1501"/>
                    </a:moveTo>
                    <a:cubicBezTo>
                      <a:pt x="3020" y="1443"/>
                      <a:pt x="3020" y="1443"/>
                      <a:pt x="3020" y="1443"/>
                    </a:cubicBezTo>
                    <a:cubicBezTo>
                      <a:pt x="3048" y="1237"/>
                      <a:pt x="3048" y="1237"/>
                      <a:pt x="3048" y="1237"/>
                    </a:cubicBezTo>
                    <a:cubicBezTo>
                      <a:pt x="3516" y="1325"/>
                      <a:pt x="3516" y="1325"/>
                      <a:pt x="3516" y="1325"/>
                    </a:cubicBezTo>
                    <a:lnTo>
                      <a:pt x="3462" y="1501"/>
                    </a:lnTo>
                    <a:close/>
                    <a:moveTo>
                      <a:pt x="3544" y="1189"/>
                    </a:moveTo>
                    <a:cubicBezTo>
                      <a:pt x="3084" y="1104"/>
                      <a:pt x="3084" y="1104"/>
                      <a:pt x="3084" y="1104"/>
                    </a:cubicBezTo>
                    <a:cubicBezTo>
                      <a:pt x="3191" y="448"/>
                      <a:pt x="3191" y="448"/>
                      <a:pt x="3191" y="448"/>
                    </a:cubicBezTo>
                    <a:cubicBezTo>
                      <a:pt x="3511" y="448"/>
                      <a:pt x="3511" y="448"/>
                      <a:pt x="3511" y="448"/>
                    </a:cubicBezTo>
                    <a:cubicBezTo>
                      <a:pt x="3612" y="743"/>
                      <a:pt x="3553" y="1020"/>
                      <a:pt x="3553" y="1020"/>
                    </a:cubicBezTo>
                    <a:cubicBezTo>
                      <a:pt x="3612" y="1020"/>
                      <a:pt x="3612" y="1020"/>
                      <a:pt x="3612" y="1020"/>
                    </a:cubicBezTo>
                    <a:lnTo>
                      <a:pt x="3544" y="1189"/>
                    </a:ln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68" name="Freeform 44"/>
              <p:cNvSpPr/>
              <p:nvPr/>
            </p:nvSpPr>
            <p:spPr bwMode="auto">
              <a:xfrm>
                <a:off x="4179" y="2517"/>
                <a:ext cx="5" cy="15"/>
              </a:xfrm>
              <a:custGeom>
                <a:avLst/>
                <a:gdLst/>
                <a:ahLst/>
                <a:cxnLst>
                  <a:cxn ang="0">
                    <a:pos x="21" y="0"/>
                  </a:cxn>
                  <a:cxn ang="0">
                    <a:pos x="0" y="63"/>
                  </a:cxn>
                  <a:cxn ang="0">
                    <a:pos x="0" y="63"/>
                  </a:cxn>
                  <a:cxn ang="0">
                    <a:pos x="21" y="0"/>
                  </a:cxn>
                </a:cxnLst>
                <a:rect l="0" t="0" r="r" b="b"/>
                <a:pathLst>
                  <a:path w="21" h="63">
                    <a:moveTo>
                      <a:pt x="21" y="0"/>
                    </a:moveTo>
                    <a:cubicBezTo>
                      <a:pt x="11" y="19"/>
                      <a:pt x="4" y="40"/>
                      <a:pt x="0" y="63"/>
                    </a:cubicBezTo>
                    <a:cubicBezTo>
                      <a:pt x="0" y="63"/>
                      <a:pt x="0" y="63"/>
                      <a:pt x="0" y="63"/>
                    </a:cubicBezTo>
                    <a:cubicBezTo>
                      <a:pt x="4" y="40"/>
                      <a:pt x="11" y="19"/>
                      <a:pt x="21"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69" name="Freeform 45"/>
              <p:cNvSpPr/>
              <p:nvPr/>
            </p:nvSpPr>
            <p:spPr bwMode="auto">
              <a:xfrm>
                <a:off x="4185" y="2514"/>
                <a:ext cx="1" cy="2"/>
              </a:xfrm>
              <a:custGeom>
                <a:avLst/>
                <a:gdLst/>
                <a:ahLst/>
                <a:cxnLst>
                  <a:cxn ang="0">
                    <a:pos x="0" y="7"/>
                  </a:cxn>
                  <a:cxn ang="0">
                    <a:pos x="4" y="0"/>
                  </a:cxn>
                  <a:cxn ang="0">
                    <a:pos x="0" y="7"/>
                  </a:cxn>
                </a:cxnLst>
                <a:rect l="0" t="0" r="r" b="b"/>
                <a:pathLst>
                  <a:path w="4" h="7">
                    <a:moveTo>
                      <a:pt x="0" y="7"/>
                    </a:moveTo>
                    <a:cubicBezTo>
                      <a:pt x="1" y="4"/>
                      <a:pt x="3" y="2"/>
                      <a:pt x="4" y="0"/>
                    </a:cubicBezTo>
                    <a:cubicBezTo>
                      <a:pt x="3" y="2"/>
                      <a:pt x="1" y="4"/>
                      <a:pt x="0" y="7"/>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70" name="Freeform 46"/>
              <p:cNvSpPr/>
              <p:nvPr/>
            </p:nvSpPr>
            <p:spPr bwMode="auto">
              <a:xfrm>
                <a:off x="4195" y="2501"/>
                <a:ext cx="1" cy="1"/>
              </a:xfrm>
              <a:custGeom>
                <a:avLst/>
                <a:gdLst/>
                <a:ahLst/>
                <a:cxnLst>
                  <a:cxn ang="0">
                    <a:pos x="0" y="4"/>
                  </a:cxn>
                  <a:cxn ang="0">
                    <a:pos x="5" y="0"/>
                  </a:cxn>
                  <a:cxn ang="0">
                    <a:pos x="0" y="4"/>
                  </a:cxn>
                </a:cxnLst>
                <a:rect l="0" t="0" r="r" b="b"/>
                <a:pathLst>
                  <a:path w="5" h="4">
                    <a:moveTo>
                      <a:pt x="0" y="4"/>
                    </a:moveTo>
                    <a:cubicBezTo>
                      <a:pt x="1" y="3"/>
                      <a:pt x="3" y="2"/>
                      <a:pt x="5" y="0"/>
                    </a:cubicBezTo>
                    <a:cubicBezTo>
                      <a:pt x="3" y="2"/>
                      <a:pt x="1" y="3"/>
                      <a:pt x="0" y="4"/>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71" name="Freeform 47"/>
              <p:cNvSpPr/>
              <p:nvPr/>
            </p:nvSpPr>
            <p:spPr bwMode="auto">
              <a:xfrm>
                <a:off x="4260" y="2503"/>
                <a:ext cx="1" cy="1"/>
              </a:xfrm>
              <a:custGeom>
                <a:avLst/>
                <a:gdLst/>
                <a:ahLst/>
                <a:cxnLst>
                  <a:cxn ang="0">
                    <a:pos x="0" y="0"/>
                  </a:cxn>
                  <a:cxn ang="0">
                    <a:pos x="5" y="5"/>
                  </a:cxn>
                  <a:cxn ang="0">
                    <a:pos x="0" y="0"/>
                  </a:cxn>
                </a:cxnLst>
                <a:rect l="0" t="0" r="r" b="b"/>
                <a:pathLst>
                  <a:path w="5" h="5">
                    <a:moveTo>
                      <a:pt x="0" y="0"/>
                    </a:moveTo>
                    <a:cubicBezTo>
                      <a:pt x="2" y="2"/>
                      <a:pt x="3" y="3"/>
                      <a:pt x="5" y="5"/>
                    </a:cubicBezTo>
                    <a:cubicBezTo>
                      <a:pt x="3" y="3"/>
                      <a:pt x="2" y="2"/>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72" name="Freeform 48"/>
              <p:cNvSpPr/>
              <p:nvPr/>
            </p:nvSpPr>
            <p:spPr bwMode="auto">
              <a:xfrm>
                <a:off x="4255" y="2499"/>
                <a:ext cx="3" cy="2"/>
              </a:xfrm>
              <a:custGeom>
                <a:avLst/>
                <a:gdLst/>
                <a:ahLst/>
                <a:cxnLst>
                  <a:cxn ang="0">
                    <a:pos x="0" y="0"/>
                  </a:cxn>
                  <a:cxn ang="0">
                    <a:pos x="12" y="10"/>
                  </a:cxn>
                  <a:cxn ang="0">
                    <a:pos x="0" y="0"/>
                  </a:cxn>
                </a:cxnLst>
                <a:rect l="0" t="0" r="r" b="b"/>
                <a:pathLst>
                  <a:path w="12" h="10">
                    <a:moveTo>
                      <a:pt x="0" y="0"/>
                    </a:moveTo>
                    <a:cubicBezTo>
                      <a:pt x="4" y="3"/>
                      <a:pt x="8" y="6"/>
                      <a:pt x="12" y="10"/>
                    </a:cubicBezTo>
                    <a:cubicBezTo>
                      <a:pt x="8" y="6"/>
                      <a:pt x="4" y="3"/>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73" name="Freeform 49"/>
              <p:cNvSpPr/>
              <p:nvPr/>
            </p:nvSpPr>
            <p:spPr bwMode="auto">
              <a:xfrm>
                <a:off x="4259" y="2502"/>
                <a:ext cx="1" cy="1"/>
              </a:xfrm>
              <a:custGeom>
                <a:avLst/>
                <a:gdLst/>
                <a:ahLst/>
                <a:cxnLst>
                  <a:cxn ang="0">
                    <a:pos x="0" y="0"/>
                  </a:cxn>
                  <a:cxn ang="0">
                    <a:pos x="5" y="4"/>
                  </a:cxn>
                  <a:cxn ang="0">
                    <a:pos x="0" y="0"/>
                  </a:cxn>
                </a:cxnLst>
                <a:rect l="0" t="0" r="r" b="b"/>
                <a:pathLst>
                  <a:path w="5" h="4">
                    <a:moveTo>
                      <a:pt x="0" y="0"/>
                    </a:moveTo>
                    <a:cubicBezTo>
                      <a:pt x="2" y="1"/>
                      <a:pt x="3" y="3"/>
                      <a:pt x="5" y="4"/>
                    </a:cubicBezTo>
                    <a:cubicBezTo>
                      <a:pt x="3" y="3"/>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74" name="Freeform 50"/>
              <p:cNvSpPr/>
              <p:nvPr/>
            </p:nvSpPr>
            <p:spPr bwMode="auto">
              <a:xfrm>
                <a:off x="4194" y="2502"/>
                <a:ext cx="1" cy="1"/>
              </a:xfrm>
              <a:custGeom>
                <a:avLst/>
                <a:gdLst/>
                <a:ahLst/>
                <a:cxnLst>
                  <a:cxn ang="0">
                    <a:pos x="0" y="5"/>
                  </a:cxn>
                  <a:cxn ang="0">
                    <a:pos x="6" y="0"/>
                  </a:cxn>
                  <a:cxn ang="0">
                    <a:pos x="0" y="5"/>
                  </a:cxn>
                </a:cxnLst>
                <a:rect l="0" t="0" r="r" b="b"/>
                <a:pathLst>
                  <a:path w="6" h="5">
                    <a:moveTo>
                      <a:pt x="0" y="5"/>
                    </a:moveTo>
                    <a:cubicBezTo>
                      <a:pt x="2" y="3"/>
                      <a:pt x="4" y="2"/>
                      <a:pt x="6" y="0"/>
                    </a:cubicBezTo>
                    <a:cubicBezTo>
                      <a:pt x="4" y="2"/>
                      <a:pt x="2" y="3"/>
                      <a:pt x="0" y="5"/>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75" name="Freeform 51"/>
              <p:cNvSpPr/>
              <p:nvPr/>
            </p:nvSpPr>
            <p:spPr bwMode="auto">
              <a:xfrm>
                <a:off x="4254" y="2498"/>
                <a:ext cx="1" cy="1"/>
              </a:xfrm>
              <a:custGeom>
                <a:avLst/>
                <a:gdLst/>
                <a:ahLst/>
                <a:cxnLst>
                  <a:cxn ang="0">
                    <a:pos x="0" y="0"/>
                  </a:cxn>
                  <a:cxn ang="0">
                    <a:pos x="5" y="3"/>
                  </a:cxn>
                  <a:cxn ang="0">
                    <a:pos x="0" y="0"/>
                  </a:cxn>
                </a:cxnLst>
                <a:rect l="0" t="0" r="r" b="b"/>
                <a:pathLst>
                  <a:path w="5" h="3">
                    <a:moveTo>
                      <a:pt x="0" y="0"/>
                    </a:moveTo>
                    <a:cubicBezTo>
                      <a:pt x="2" y="1"/>
                      <a:pt x="4" y="2"/>
                      <a:pt x="5" y="3"/>
                    </a:cubicBezTo>
                    <a:cubicBezTo>
                      <a:pt x="4" y="2"/>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76" name="Freeform 52"/>
              <p:cNvSpPr/>
              <p:nvPr/>
            </p:nvSpPr>
            <p:spPr bwMode="auto">
              <a:xfrm>
                <a:off x="4262" y="2505"/>
                <a:ext cx="1" cy="1"/>
              </a:xfrm>
              <a:custGeom>
                <a:avLst/>
                <a:gdLst/>
                <a:ahLst/>
                <a:cxnLst>
                  <a:cxn ang="0">
                    <a:pos x="0" y="0"/>
                  </a:cxn>
                  <a:cxn ang="0">
                    <a:pos x="5" y="4"/>
                  </a:cxn>
                  <a:cxn ang="0">
                    <a:pos x="0" y="0"/>
                  </a:cxn>
                </a:cxnLst>
                <a:rect l="0" t="0" r="r" b="b"/>
                <a:pathLst>
                  <a:path w="5" h="4">
                    <a:moveTo>
                      <a:pt x="0" y="0"/>
                    </a:moveTo>
                    <a:cubicBezTo>
                      <a:pt x="2" y="1"/>
                      <a:pt x="3" y="3"/>
                      <a:pt x="5" y="4"/>
                    </a:cubicBezTo>
                    <a:cubicBezTo>
                      <a:pt x="3" y="3"/>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77" name="Freeform 53"/>
              <p:cNvSpPr/>
              <p:nvPr/>
            </p:nvSpPr>
            <p:spPr bwMode="auto">
              <a:xfrm>
                <a:off x="4184" y="2515"/>
                <a:ext cx="0" cy="0"/>
              </a:xfrm>
              <a:custGeom>
                <a:avLst/>
                <a:gdLst/>
                <a:ahLst/>
                <a:cxnLst>
                  <a:cxn ang="0">
                    <a:pos x="0" y="1"/>
                  </a:cxn>
                  <a:cxn ang="0">
                    <a:pos x="1" y="0"/>
                  </a:cxn>
                  <a:cxn ang="0">
                    <a:pos x="0" y="1"/>
                  </a:cxn>
                </a:cxnLst>
                <a:rect l="0" t="0" r="r" b="b"/>
                <a:pathLst>
                  <a:path w="1" h="1">
                    <a:moveTo>
                      <a:pt x="0" y="1"/>
                    </a:moveTo>
                    <a:cubicBezTo>
                      <a:pt x="0" y="0"/>
                      <a:pt x="1" y="0"/>
                      <a:pt x="1" y="0"/>
                    </a:cubicBezTo>
                    <a:cubicBezTo>
                      <a:pt x="1" y="0"/>
                      <a:pt x="0" y="0"/>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78" name="Freeform 54"/>
              <p:cNvSpPr/>
              <p:nvPr/>
            </p:nvSpPr>
            <p:spPr bwMode="auto">
              <a:xfrm>
                <a:off x="4193" y="2504"/>
                <a:ext cx="0" cy="0"/>
              </a:xfrm>
              <a:custGeom>
                <a:avLst/>
                <a:gdLst/>
                <a:ahLst/>
                <a:cxnLst>
                  <a:cxn ang="0">
                    <a:pos x="0" y="1"/>
                  </a:cxn>
                  <a:cxn ang="0">
                    <a:pos x="1" y="0"/>
                  </a:cxn>
                  <a:cxn ang="0">
                    <a:pos x="0" y="1"/>
                  </a:cxn>
                </a:cxnLst>
                <a:rect l="0" t="0" r="r" b="b"/>
                <a:pathLst>
                  <a:path w="1" h="1">
                    <a:moveTo>
                      <a:pt x="0" y="1"/>
                    </a:moveTo>
                    <a:cubicBezTo>
                      <a:pt x="1" y="1"/>
                      <a:pt x="1" y="0"/>
                      <a:pt x="1" y="0"/>
                    </a:cubicBezTo>
                    <a:cubicBezTo>
                      <a:pt x="1" y="0"/>
                      <a:pt x="1"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79" name="Freeform 55"/>
              <p:cNvSpPr/>
              <p:nvPr/>
            </p:nvSpPr>
            <p:spPr bwMode="auto">
              <a:xfrm>
                <a:off x="4197" y="2501"/>
                <a:ext cx="1" cy="1"/>
              </a:xfrm>
              <a:custGeom>
                <a:avLst/>
                <a:gdLst/>
                <a:ahLst/>
                <a:cxnLst>
                  <a:cxn ang="0">
                    <a:pos x="0" y="2"/>
                  </a:cxn>
                  <a:cxn ang="0">
                    <a:pos x="3" y="0"/>
                  </a:cxn>
                  <a:cxn ang="0">
                    <a:pos x="0" y="2"/>
                  </a:cxn>
                </a:cxnLst>
                <a:rect l="0" t="0" r="r" b="b"/>
                <a:pathLst>
                  <a:path w="3" h="2">
                    <a:moveTo>
                      <a:pt x="0" y="2"/>
                    </a:moveTo>
                    <a:cubicBezTo>
                      <a:pt x="1" y="2"/>
                      <a:pt x="2" y="1"/>
                      <a:pt x="3" y="0"/>
                    </a:cubicBezTo>
                    <a:cubicBezTo>
                      <a:pt x="2" y="1"/>
                      <a:pt x="1" y="2"/>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80" name="Freeform 56"/>
              <p:cNvSpPr/>
              <p:nvPr/>
            </p:nvSpPr>
            <p:spPr bwMode="auto">
              <a:xfrm>
                <a:off x="4213" y="2492"/>
                <a:ext cx="1" cy="0"/>
              </a:xfrm>
              <a:custGeom>
                <a:avLst/>
                <a:gdLst/>
                <a:ahLst/>
                <a:cxnLst>
                  <a:cxn ang="0">
                    <a:pos x="0" y="1"/>
                  </a:cxn>
                  <a:cxn ang="0">
                    <a:pos x="6" y="0"/>
                  </a:cxn>
                  <a:cxn ang="0">
                    <a:pos x="0" y="1"/>
                  </a:cxn>
                </a:cxnLst>
                <a:rect l="0" t="0" r="r" b="b"/>
                <a:pathLst>
                  <a:path w="6" h="1">
                    <a:moveTo>
                      <a:pt x="0" y="1"/>
                    </a:moveTo>
                    <a:cubicBezTo>
                      <a:pt x="2" y="1"/>
                      <a:pt x="4" y="0"/>
                      <a:pt x="6" y="0"/>
                    </a:cubicBezTo>
                    <a:cubicBezTo>
                      <a:pt x="4" y="0"/>
                      <a:pt x="2"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81" name="Freeform 57"/>
              <p:cNvSpPr/>
              <p:nvPr/>
            </p:nvSpPr>
            <p:spPr bwMode="auto">
              <a:xfrm>
                <a:off x="4198" y="2499"/>
                <a:ext cx="1" cy="0"/>
              </a:xfrm>
              <a:custGeom>
                <a:avLst/>
                <a:gdLst/>
                <a:ahLst/>
                <a:cxnLst>
                  <a:cxn ang="0">
                    <a:pos x="0" y="3"/>
                  </a:cxn>
                  <a:cxn ang="0">
                    <a:pos x="4" y="0"/>
                  </a:cxn>
                  <a:cxn ang="0">
                    <a:pos x="0" y="3"/>
                  </a:cxn>
                </a:cxnLst>
                <a:rect l="0" t="0" r="r" b="b"/>
                <a:pathLst>
                  <a:path w="4" h="3">
                    <a:moveTo>
                      <a:pt x="0" y="3"/>
                    </a:moveTo>
                    <a:cubicBezTo>
                      <a:pt x="1" y="2"/>
                      <a:pt x="3" y="1"/>
                      <a:pt x="4" y="0"/>
                    </a:cubicBezTo>
                    <a:cubicBezTo>
                      <a:pt x="3" y="1"/>
                      <a:pt x="1" y="2"/>
                      <a:pt x="0" y="3"/>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82" name="Freeform 58"/>
              <p:cNvSpPr/>
              <p:nvPr/>
            </p:nvSpPr>
            <p:spPr bwMode="auto">
              <a:xfrm>
                <a:off x="4183" y="2517"/>
                <a:ext cx="0" cy="0"/>
              </a:xfrm>
              <a:custGeom>
                <a:avLst/>
                <a:gdLst/>
                <a:ahLst/>
                <a:cxnLst>
                  <a:cxn ang="0">
                    <a:pos x="0" y="1"/>
                  </a:cxn>
                  <a:cxn ang="0">
                    <a:pos x="0" y="0"/>
                  </a:cxn>
                  <a:cxn ang="0">
                    <a:pos x="0" y="1"/>
                  </a:cxn>
                </a:cxnLst>
                <a:rect l="0" t="0" r="r" b="b"/>
                <a:pathLst>
                  <a:path h="1">
                    <a:moveTo>
                      <a:pt x="0" y="1"/>
                    </a:moveTo>
                    <a:cubicBezTo>
                      <a:pt x="0" y="1"/>
                      <a:pt x="0" y="0"/>
                      <a:pt x="0" y="0"/>
                    </a:cubicBezTo>
                    <a:cubicBezTo>
                      <a:pt x="0" y="0"/>
                      <a:pt x="0"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83" name="Freeform 59"/>
              <p:cNvSpPr/>
              <p:nvPr/>
            </p:nvSpPr>
            <p:spPr bwMode="auto">
              <a:xfrm>
                <a:off x="4186" y="2512"/>
                <a:ext cx="0" cy="0"/>
              </a:xfrm>
              <a:custGeom>
                <a:avLst/>
                <a:gdLst/>
                <a:ahLst/>
                <a:cxnLst>
                  <a:cxn ang="0">
                    <a:pos x="0" y="1"/>
                  </a:cxn>
                  <a:cxn ang="0">
                    <a:pos x="1" y="0"/>
                  </a:cxn>
                  <a:cxn ang="0">
                    <a:pos x="0" y="1"/>
                  </a:cxn>
                </a:cxnLst>
                <a:rect l="0" t="0" r="r" b="b"/>
                <a:pathLst>
                  <a:path w="1" h="1">
                    <a:moveTo>
                      <a:pt x="0" y="1"/>
                    </a:moveTo>
                    <a:cubicBezTo>
                      <a:pt x="1" y="0"/>
                      <a:pt x="1" y="0"/>
                      <a:pt x="1" y="0"/>
                    </a:cubicBezTo>
                    <a:cubicBezTo>
                      <a:pt x="1" y="0"/>
                      <a:pt x="1" y="0"/>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84" name="Freeform 60"/>
              <p:cNvSpPr/>
              <p:nvPr/>
            </p:nvSpPr>
            <p:spPr bwMode="auto">
              <a:xfrm>
                <a:off x="4202" y="2497"/>
                <a:ext cx="1" cy="0"/>
              </a:xfrm>
              <a:custGeom>
                <a:avLst/>
                <a:gdLst/>
                <a:ahLst/>
                <a:cxnLst>
                  <a:cxn ang="0">
                    <a:pos x="0" y="2"/>
                  </a:cxn>
                  <a:cxn ang="0">
                    <a:pos x="4" y="0"/>
                  </a:cxn>
                  <a:cxn ang="0">
                    <a:pos x="0" y="2"/>
                  </a:cxn>
                </a:cxnLst>
                <a:rect l="0" t="0" r="r" b="b"/>
                <a:pathLst>
                  <a:path w="4" h="2">
                    <a:moveTo>
                      <a:pt x="0" y="2"/>
                    </a:moveTo>
                    <a:cubicBezTo>
                      <a:pt x="1" y="1"/>
                      <a:pt x="2" y="0"/>
                      <a:pt x="4" y="0"/>
                    </a:cubicBezTo>
                    <a:cubicBezTo>
                      <a:pt x="2" y="0"/>
                      <a:pt x="1"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85" name="Freeform 61"/>
              <p:cNvSpPr/>
              <p:nvPr/>
            </p:nvSpPr>
            <p:spPr bwMode="auto">
              <a:xfrm>
                <a:off x="4204" y="2496"/>
                <a:ext cx="1" cy="0"/>
              </a:xfrm>
              <a:custGeom>
                <a:avLst/>
                <a:gdLst/>
                <a:ahLst/>
                <a:cxnLst>
                  <a:cxn ang="0">
                    <a:pos x="0" y="2"/>
                  </a:cxn>
                  <a:cxn ang="0">
                    <a:pos x="5" y="0"/>
                  </a:cxn>
                  <a:cxn ang="0">
                    <a:pos x="0" y="2"/>
                  </a:cxn>
                </a:cxnLst>
                <a:rect l="0" t="0" r="r" b="b"/>
                <a:pathLst>
                  <a:path w="5" h="2">
                    <a:moveTo>
                      <a:pt x="0" y="2"/>
                    </a:moveTo>
                    <a:cubicBezTo>
                      <a:pt x="2" y="1"/>
                      <a:pt x="3" y="1"/>
                      <a:pt x="5" y="0"/>
                    </a:cubicBezTo>
                    <a:cubicBezTo>
                      <a:pt x="3" y="1"/>
                      <a:pt x="2"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86" name="Freeform 62"/>
              <p:cNvSpPr/>
              <p:nvPr/>
            </p:nvSpPr>
            <p:spPr bwMode="auto">
              <a:xfrm>
                <a:off x="4206" y="2494"/>
                <a:ext cx="2" cy="1"/>
              </a:xfrm>
              <a:custGeom>
                <a:avLst/>
                <a:gdLst/>
                <a:ahLst/>
                <a:cxnLst>
                  <a:cxn ang="0">
                    <a:pos x="0" y="4"/>
                  </a:cxn>
                  <a:cxn ang="0">
                    <a:pos x="9" y="0"/>
                  </a:cxn>
                  <a:cxn ang="0">
                    <a:pos x="0" y="4"/>
                  </a:cxn>
                </a:cxnLst>
                <a:rect l="0" t="0" r="r" b="b"/>
                <a:pathLst>
                  <a:path w="9" h="4">
                    <a:moveTo>
                      <a:pt x="0" y="4"/>
                    </a:moveTo>
                    <a:cubicBezTo>
                      <a:pt x="3" y="2"/>
                      <a:pt x="6" y="1"/>
                      <a:pt x="9" y="0"/>
                    </a:cubicBezTo>
                    <a:cubicBezTo>
                      <a:pt x="6" y="1"/>
                      <a:pt x="3" y="2"/>
                      <a:pt x="0" y="4"/>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87" name="Freeform 63"/>
              <p:cNvSpPr/>
              <p:nvPr/>
            </p:nvSpPr>
            <p:spPr bwMode="auto">
              <a:xfrm>
                <a:off x="4209" y="2494"/>
                <a:ext cx="1" cy="0"/>
              </a:xfrm>
              <a:custGeom>
                <a:avLst/>
                <a:gdLst/>
                <a:ahLst/>
                <a:cxnLst>
                  <a:cxn ang="0">
                    <a:pos x="0" y="2"/>
                  </a:cxn>
                  <a:cxn ang="0">
                    <a:pos x="5" y="0"/>
                  </a:cxn>
                  <a:cxn ang="0">
                    <a:pos x="0" y="2"/>
                  </a:cxn>
                </a:cxnLst>
                <a:rect l="0" t="0" r="r" b="b"/>
                <a:pathLst>
                  <a:path w="5" h="2">
                    <a:moveTo>
                      <a:pt x="0" y="2"/>
                    </a:moveTo>
                    <a:cubicBezTo>
                      <a:pt x="2" y="1"/>
                      <a:pt x="3" y="1"/>
                      <a:pt x="5" y="0"/>
                    </a:cubicBezTo>
                    <a:cubicBezTo>
                      <a:pt x="3" y="1"/>
                      <a:pt x="2"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88" name="Freeform 64"/>
              <p:cNvSpPr/>
              <p:nvPr/>
            </p:nvSpPr>
            <p:spPr bwMode="auto">
              <a:xfrm>
                <a:off x="4200" y="2498"/>
                <a:ext cx="1" cy="1"/>
              </a:xfrm>
              <a:custGeom>
                <a:avLst/>
                <a:gdLst/>
                <a:ahLst/>
                <a:cxnLst>
                  <a:cxn ang="0">
                    <a:pos x="0" y="2"/>
                  </a:cxn>
                  <a:cxn ang="0">
                    <a:pos x="4" y="0"/>
                  </a:cxn>
                  <a:cxn ang="0">
                    <a:pos x="0" y="2"/>
                  </a:cxn>
                </a:cxnLst>
                <a:rect l="0" t="0" r="r" b="b"/>
                <a:pathLst>
                  <a:path w="4" h="2">
                    <a:moveTo>
                      <a:pt x="0" y="2"/>
                    </a:moveTo>
                    <a:cubicBezTo>
                      <a:pt x="2" y="1"/>
                      <a:pt x="3" y="1"/>
                      <a:pt x="4" y="0"/>
                    </a:cubicBezTo>
                    <a:cubicBezTo>
                      <a:pt x="3" y="1"/>
                      <a:pt x="2"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89" name="Freeform 65"/>
              <p:cNvSpPr/>
              <p:nvPr/>
            </p:nvSpPr>
            <p:spPr bwMode="auto">
              <a:xfrm>
                <a:off x="4185" y="2514"/>
                <a:ext cx="0" cy="0"/>
              </a:xfrm>
              <a:custGeom>
                <a:avLst/>
                <a:gdLst/>
                <a:ahLst/>
                <a:cxnLst>
                  <a:cxn ang="0">
                    <a:pos x="0" y="1"/>
                  </a:cxn>
                  <a:cxn ang="0">
                    <a:pos x="1" y="0"/>
                  </a:cxn>
                  <a:cxn ang="0">
                    <a:pos x="0" y="1"/>
                  </a:cxn>
                </a:cxnLst>
                <a:rect l="0" t="0" r="r" b="b"/>
                <a:pathLst>
                  <a:path w="1" h="1">
                    <a:moveTo>
                      <a:pt x="0" y="1"/>
                    </a:moveTo>
                    <a:cubicBezTo>
                      <a:pt x="0" y="0"/>
                      <a:pt x="1" y="0"/>
                      <a:pt x="1" y="0"/>
                    </a:cubicBezTo>
                    <a:cubicBezTo>
                      <a:pt x="1" y="0"/>
                      <a:pt x="0" y="0"/>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90" name="Freeform 66"/>
              <p:cNvSpPr/>
              <p:nvPr/>
            </p:nvSpPr>
            <p:spPr bwMode="auto">
              <a:xfrm>
                <a:off x="4195" y="2502"/>
                <a:ext cx="0" cy="0"/>
              </a:xfrm>
              <a:custGeom>
                <a:avLst/>
                <a:gdLst/>
                <a:ahLst/>
                <a:cxnLst>
                  <a:cxn ang="0">
                    <a:pos x="0" y="2"/>
                  </a:cxn>
                  <a:cxn ang="0">
                    <a:pos x="2" y="0"/>
                  </a:cxn>
                  <a:cxn ang="0">
                    <a:pos x="0" y="2"/>
                  </a:cxn>
                </a:cxnLst>
                <a:rect l="0" t="0" r="r" b="b"/>
                <a:pathLst>
                  <a:path w="2" h="2">
                    <a:moveTo>
                      <a:pt x="0" y="2"/>
                    </a:moveTo>
                    <a:cubicBezTo>
                      <a:pt x="0" y="2"/>
                      <a:pt x="1" y="1"/>
                      <a:pt x="2" y="0"/>
                    </a:cubicBezTo>
                    <a:cubicBezTo>
                      <a:pt x="1" y="1"/>
                      <a:pt x="0" y="2"/>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91" name="Freeform 67"/>
              <p:cNvSpPr/>
              <p:nvPr/>
            </p:nvSpPr>
            <p:spPr bwMode="auto">
              <a:xfrm>
                <a:off x="4211" y="2493"/>
                <a:ext cx="1" cy="0"/>
              </a:xfrm>
              <a:custGeom>
                <a:avLst/>
                <a:gdLst/>
                <a:ahLst/>
                <a:cxnLst>
                  <a:cxn ang="0">
                    <a:pos x="0" y="1"/>
                  </a:cxn>
                  <a:cxn ang="0">
                    <a:pos x="6" y="0"/>
                  </a:cxn>
                  <a:cxn ang="0">
                    <a:pos x="0" y="1"/>
                  </a:cxn>
                </a:cxnLst>
                <a:rect l="0" t="0" r="r" b="b"/>
                <a:pathLst>
                  <a:path w="6" h="1">
                    <a:moveTo>
                      <a:pt x="0" y="1"/>
                    </a:moveTo>
                    <a:cubicBezTo>
                      <a:pt x="2" y="1"/>
                      <a:pt x="4" y="0"/>
                      <a:pt x="6" y="0"/>
                    </a:cubicBezTo>
                    <a:cubicBezTo>
                      <a:pt x="4" y="0"/>
                      <a:pt x="2"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92" name="Freeform 68"/>
              <p:cNvSpPr/>
              <p:nvPr/>
            </p:nvSpPr>
            <p:spPr bwMode="auto">
              <a:xfrm>
                <a:off x="4255" y="2499"/>
                <a:ext cx="0" cy="0"/>
              </a:xfrm>
              <a:custGeom>
                <a:avLst/>
                <a:gdLst/>
                <a:ahLst/>
                <a:cxnLst>
                  <a:cxn ang="0">
                    <a:pos x="0" y="0"/>
                  </a:cxn>
                  <a:cxn ang="0">
                    <a:pos x="1" y="0"/>
                  </a:cxn>
                  <a:cxn ang="0">
                    <a:pos x="0" y="0"/>
                  </a:cxn>
                </a:cxnLst>
                <a:rect l="0" t="0" r="r" b="b"/>
                <a:pathLst>
                  <a:path w="1">
                    <a:moveTo>
                      <a:pt x="0" y="0"/>
                    </a:moveTo>
                    <a:cubicBezTo>
                      <a:pt x="0" y="0"/>
                      <a:pt x="0" y="0"/>
                      <a:pt x="1" y="0"/>
                    </a:cubicBezTo>
                    <a:cubicBezTo>
                      <a:pt x="0" y="0"/>
                      <a:pt x="0"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93" name="Freeform 69"/>
              <p:cNvSpPr/>
              <p:nvPr/>
            </p:nvSpPr>
            <p:spPr bwMode="auto">
              <a:xfrm>
                <a:off x="4258" y="2501"/>
                <a:ext cx="0" cy="0"/>
              </a:xfrm>
              <a:custGeom>
                <a:avLst/>
                <a:gdLst/>
                <a:ahLst/>
                <a:cxnLst>
                  <a:cxn ang="0">
                    <a:pos x="0" y="0"/>
                  </a:cxn>
                  <a:cxn ang="0">
                    <a:pos x="2" y="1"/>
                  </a:cxn>
                  <a:cxn ang="0">
                    <a:pos x="0" y="0"/>
                  </a:cxn>
                </a:cxnLst>
                <a:rect l="0" t="0" r="r" b="b"/>
                <a:pathLst>
                  <a:path w="2" h="1">
                    <a:moveTo>
                      <a:pt x="0" y="0"/>
                    </a:moveTo>
                    <a:cubicBezTo>
                      <a:pt x="1" y="0"/>
                      <a:pt x="1" y="0"/>
                      <a:pt x="2" y="1"/>
                    </a:cubicBezTo>
                    <a:cubicBezTo>
                      <a:pt x="1" y="0"/>
                      <a:pt x="1"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94" name="Freeform 70"/>
              <p:cNvSpPr/>
              <p:nvPr/>
            </p:nvSpPr>
            <p:spPr bwMode="auto">
              <a:xfrm>
                <a:off x="4253" y="2498"/>
                <a:ext cx="1" cy="0"/>
              </a:xfrm>
              <a:custGeom>
                <a:avLst/>
                <a:gdLst/>
                <a:ahLst/>
                <a:cxnLst>
                  <a:cxn ang="0">
                    <a:pos x="0" y="0"/>
                  </a:cxn>
                  <a:cxn ang="0">
                    <a:pos x="3" y="2"/>
                  </a:cxn>
                  <a:cxn ang="0">
                    <a:pos x="0" y="0"/>
                  </a:cxn>
                </a:cxnLst>
                <a:rect l="0" t="0" r="r" b="b"/>
                <a:pathLst>
                  <a:path w="3" h="2">
                    <a:moveTo>
                      <a:pt x="0" y="0"/>
                    </a:moveTo>
                    <a:cubicBezTo>
                      <a:pt x="1" y="0"/>
                      <a:pt x="2" y="1"/>
                      <a:pt x="3" y="2"/>
                    </a:cubicBezTo>
                    <a:cubicBezTo>
                      <a:pt x="2" y="1"/>
                      <a:pt x="1"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95" name="Freeform 71"/>
              <p:cNvSpPr/>
              <p:nvPr/>
            </p:nvSpPr>
            <p:spPr bwMode="auto">
              <a:xfrm>
                <a:off x="4250" y="2495"/>
                <a:ext cx="1" cy="1"/>
              </a:xfrm>
              <a:custGeom>
                <a:avLst/>
                <a:gdLst/>
                <a:ahLst/>
                <a:cxnLst>
                  <a:cxn ang="0">
                    <a:pos x="0" y="0"/>
                  </a:cxn>
                  <a:cxn ang="0">
                    <a:pos x="4" y="2"/>
                  </a:cxn>
                  <a:cxn ang="0">
                    <a:pos x="0" y="0"/>
                  </a:cxn>
                </a:cxnLst>
                <a:rect l="0" t="0" r="r" b="b"/>
                <a:pathLst>
                  <a:path w="4" h="2">
                    <a:moveTo>
                      <a:pt x="0" y="0"/>
                    </a:moveTo>
                    <a:cubicBezTo>
                      <a:pt x="1" y="1"/>
                      <a:pt x="3" y="1"/>
                      <a:pt x="4" y="2"/>
                    </a:cubicBezTo>
                    <a:cubicBezTo>
                      <a:pt x="3" y="1"/>
                      <a:pt x="1"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96" name="Freeform 72"/>
              <p:cNvSpPr/>
              <p:nvPr/>
            </p:nvSpPr>
            <p:spPr bwMode="auto">
              <a:xfrm>
                <a:off x="4251" y="2497"/>
                <a:ext cx="1" cy="0"/>
              </a:xfrm>
              <a:custGeom>
                <a:avLst/>
                <a:gdLst/>
                <a:ahLst/>
                <a:cxnLst>
                  <a:cxn ang="0">
                    <a:pos x="0" y="0"/>
                  </a:cxn>
                  <a:cxn ang="0">
                    <a:pos x="4" y="2"/>
                  </a:cxn>
                  <a:cxn ang="0">
                    <a:pos x="0" y="0"/>
                  </a:cxn>
                </a:cxnLst>
                <a:rect l="0" t="0" r="r" b="b"/>
                <a:pathLst>
                  <a:path w="4" h="2">
                    <a:moveTo>
                      <a:pt x="0" y="0"/>
                    </a:moveTo>
                    <a:cubicBezTo>
                      <a:pt x="2" y="0"/>
                      <a:pt x="3" y="1"/>
                      <a:pt x="4" y="2"/>
                    </a:cubicBezTo>
                    <a:cubicBezTo>
                      <a:pt x="3" y="1"/>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97" name="Freeform 73"/>
              <p:cNvSpPr/>
              <p:nvPr/>
            </p:nvSpPr>
            <p:spPr bwMode="auto">
              <a:xfrm>
                <a:off x="4260" y="2502"/>
                <a:ext cx="0" cy="1"/>
              </a:xfrm>
              <a:custGeom>
                <a:avLst/>
                <a:gdLst/>
                <a:ahLst/>
                <a:cxnLst>
                  <a:cxn ang="0">
                    <a:pos x="0" y="0"/>
                  </a:cxn>
                  <a:cxn ang="0">
                    <a:pos x="2" y="2"/>
                  </a:cxn>
                  <a:cxn ang="0">
                    <a:pos x="0" y="0"/>
                  </a:cxn>
                </a:cxnLst>
                <a:rect l="0" t="0" r="r" b="b"/>
                <a:pathLst>
                  <a:path w="2" h="2">
                    <a:moveTo>
                      <a:pt x="0" y="0"/>
                    </a:moveTo>
                    <a:cubicBezTo>
                      <a:pt x="1" y="1"/>
                      <a:pt x="1" y="1"/>
                      <a:pt x="2" y="2"/>
                    </a:cubicBezTo>
                    <a:cubicBezTo>
                      <a:pt x="1" y="1"/>
                      <a:pt x="1"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98" name="Freeform 74"/>
              <p:cNvSpPr/>
              <p:nvPr/>
            </p:nvSpPr>
            <p:spPr bwMode="auto">
              <a:xfrm>
                <a:off x="4263" y="2506"/>
                <a:ext cx="0" cy="0"/>
              </a:xfrm>
              <a:custGeom>
                <a:avLst/>
                <a:gdLst/>
                <a:ahLst/>
                <a:cxnLst>
                  <a:cxn ang="0">
                    <a:pos x="0" y="0"/>
                  </a:cxn>
                  <a:cxn ang="0">
                    <a:pos x="2" y="2"/>
                  </a:cxn>
                  <a:cxn ang="0">
                    <a:pos x="0" y="0"/>
                  </a:cxn>
                </a:cxnLst>
                <a:rect l="0" t="0" r="r" b="b"/>
                <a:pathLst>
                  <a:path w="2" h="2">
                    <a:moveTo>
                      <a:pt x="0" y="0"/>
                    </a:moveTo>
                    <a:cubicBezTo>
                      <a:pt x="0" y="1"/>
                      <a:pt x="1" y="2"/>
                      <a:pt x="2" y="2"/>
                    </a:cubicBezTo>
                    <a:cubicBezTo>
                      <a:pt x="1" y="2"/>
                      <a:pt x="0"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099" name="Freeform 75"/>
              <p:cNvSpPr/>
              <p:nvPr/>
            </p:nvSpPr>
            <p:spPr bwMode="auto">
              <a:xfrm>
                <a:off x="4270" y="2515"/>
                <a:ext cx="0" cy="0"/>
              </a:xfrm>
              <a:custGeom>
                <a:avLst/>
                <a:gdLst/>
                <a:ahLst/>
                <a:cxnLst>
                  <a:cxn ang="0">
                    <a:pos x="0" y="0"/>
                  </a:cxn>
                  <a:cxn ang="0">
                    <a:pos x="0" y="1"/>
                  </a:cxn>
                  <a:cxn ang="0">
                    <a:pos x="0" y="0"/>
                  </a:cxn>
                </a:cxnLst>
                <a:rect l="0" t="0" r="r" b="b"/>
                <a:pathLst>
                  <a:path h="1">
                    <a:moveTo>
                      <a:pt x="0" y="0"/>
                    </a:moveTo>
                    <a:cubicBezTo>
                      <a:pt x="0" y="0"/>
                      <a:pt x="0" y="0"/>
                      <a:pt x="0" y="1"/>
                    </a:cubicBezTo>
                    <a:cubicBezTo>
                      <a:pt x="0" y="0"/>
                      <a:pt x="0"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00" name="Freeform 76"/>
              <p:cNvSpPr/>
              <p:nvPr/>
            </p:nvSpPr>
            <p:spPr bwMode="auto">
              <a:xfrm>
                <a:off x="4271" y="2517"/>
                <a:ext cx="0" cy="0"/>
              </a:xfrm>
              <a:custGeom>
                <a:avLst/>
                <a:gdLst/>
                <a:ahLst/>
                <a:cxnLst>
                  <a:cxn ang="0">
                    <a:pos x="0" y="0"/>
                  </a:cxn>
                  <a:cxn ang="0">
                    <a:pos x="0" y="1"/>
                  </a:cxn>
                  <a:cxn ang="0">
                    <a:pos x="0" y="0"/>
                  </a:cxn>
                </a:cxnLst>
                <a:rect l="0" t="0" r="r" b="b"/>
                <a:pathLst>
                  <a:path h="1">
                    <a:moveTo>
                      <a:pt x="0" y="0"/>
                    </a:moveTo>
                    <a:cubicBezTo>
                      <a:pt x="0" y="0"/>
                      <a:pt x="0" y="1"/>
                      <a:pt x="0" y="1"/>
                    </a:cubicBezTo>
                    <a:cubicBezTo>
                      <a:pt x="0" y="1"/>
                      <a:pt x="0"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01" name="Freeform 77"/>
              <p:cNvSpPr/>
              <p:nvPr/>
            </p:nvSpPr>
            <p:spPr bwMode="auto">
              <a:xfrm>
                <a:off x="4157" y="2529"/>
                <a:ext cx="136" cy="79"/>
              </a:xfrm>
              <a:custGeom>
                <a:avLst/>
                <a:gdLst/>
                <a:ahLst/>
                <a:cxnLst>
                  <a:cxn ang="0">
                    <a:pos x="522" y="2"/>
                  </a:cxn>
                  <a:cxn ang="0">
                    <a:pos x="527" y="50"/>
                  </a:cxn>
                  <a:cxn ang="0">
                    <a:pos x="310" y="267"/>
                  </a:cxn>
                  <a:cxn ang="0">
                    <a:pos x="93" y="50"/>
                  </a:cxn>
                  <a:cxn ang="0">
                    <a:pos x="96" y="13"/>
                  </a:cxn>
                  <a:cxn ang="0">
                    <a:pos x="2" y="15"/>
                  </a:cxn>
                  <a:cxn ang="0">
                    <a:pos x="0" y="45"/>
                  </a:cxn>
                  <a:cxn ang="0">
                    <a:pos x="300" y="345"/>
                  </a:cxn>
                  <a:cxn ang="0">
                    <a:pos x="600" y="45"/>
                  </a:cxn>
                  <a:cxn ang="0">
                    <a:pos x="597" y="0"/>
                  </a:cxn>
                  <a:cxn ang="0">
                    <a:pos x="522" y="2"/>
                  </a:cxn>
                  <a:cxn ang="0">
                    <a:pos x="522" y="2"/>
                  </a:cxn>
                </a:cxnLst>
                <a:rect l="0" t="0" r="r" b="b"/>
                <a:pathLst>
                  <a:path w="600" h="345">
                    <a:moveTo>
                      <a:pt x="522" y="2"/>
                    </a:moveTo>
                    <a:cubicBezTo>
                      <a:pt x="525" y="17"/>
                      <a:pt x="527" y="33"/>
                      <a:pt x="527" y="50"/>
                    </a:cubicBezTo>
                    <a:cubicBezTo>
                      <a:pt x="527" y="170"/>
                      <a:pt x="430" y="267"/>
                      <a:pt x="310" y="267"/>
                    </a:cubicBezTo>
                    <a:cubicBezTo>
                      <a:pt x="190" y="267"/>
                      <a:pt x="93" y="170"/>
                      <a:pt x="93" y="50"/>
                    </a:cubicBezTo>
                    <a:cubicBezTo>
                      <a:pt x="93" y="37"/>
                      <a:pt x="94" y="25"/>
                      <a:pt x="96" y="13"/>
                    </a:cubicBezTo>
                    <a:cubicBezTo>
                      <a:pt x="2" y="15"/>
                      <a:pt x="2" y="15"/>
                      <a:pt x="2" y="15"/>
                    </a:cubicBezTo>
                    <a:cubicBezTo>
                      <a:pt x="1" y="25"/>
                      <a:pt x="0" y="35"/>
                      <a:pt x="0" y="45"/>
                    </a:cubicBezTo>
                    <a:cubicBezTo>
                      <a:pt x="0" y="211"/>
                      <a:pt x="134" y="345"/>
                      <a:pt x="300" y="345"/>
                    </a:cubicBezTo>
                    <a:cubicBezTo>
                      <a:pt x="466" y="345"/>
                      <a:pt x="600" y="211"/>
                      <a:pt x="600" y="45"/>
                    </a:cubicBezTo>
                    <a:cubicBezTo>
                      <a:pt x="600" y="30"/>
                      <a:pt x="599" y="15"/>
                      <a:pt x="597" y="0"/>
                    </a:cubicBezTo>
                    <a:cubicBezTo>
                      <a:pt x="522" y="2"/>
                      <a:pt x="522" y="2"/>
                      <a:pt x="522" y="2"/>
                    </a:cubicBezTo>
                    <a:cubicBezTo>
                      <a:pt x="522" y="2"/>
                      <a:pt x="522" y="2"/>
                      <a:pt x="522"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02" name="Freeform 78"/>
              <p:cNvSpPr/>
              <p:nvPr/>
            </p:nvSpPr>
            <p:spPr bwMode="auto">
              <a:xfrm>
                <a:off x="4261" y="2504"/>
                <a:ext cx="1" cy="0"/>
              </a:xfrm>
              <a:custGeom>
                <a:avLst/>
                <a:gdLst/>
                <a:ahLst/>
                <a:cxnLst>
                  <a:cxn ang="0">
                    <a:pos x="0" y="0"/>
                  </a:cxn>
                  <a:cxn ang="0">
                    <a:pos x="2" y="2"/>
                  </a:cxn>
                  <a:cxn ang="0">
                    <a:pos x="0" y="0"/>
                  </a:cxn>
                </a:cxnLst>
                <a:rect l="0" t="0" r="r" b="b"/>
                <a:pathLst>
                  <a:path w="2" h="2">
                    <a:moveTo>
                      <a:pt x="0" y="0"/>
                    </a:moveTo>
                    <a:cubicBezTo>
                      <a:pt x="1" y="0"/>
                      <a:pt x="1" y="1"/>
                      <a:pt x="2" y="2"/>
                    </a:cubicBezTo>
                    <a:cubicBezTo>
                      <a:pt x="1" y="1"/>
                      <a:pt x="1"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03" name="Freeform 79"/>
              <p:cNvSpPr/>
              <p:nvPr/>
            </p:nvSpPr>
            <p:spPr bwMode="auto">
              <a:xfrm>
                <a:off x="4247" y="2495"/>
                <a:ext cx="1" cy="0"/>
              </a:xfrm>
              <a:custGeom>
                <a:avLst/>
                <a:gdLst/>
                <a:ahLst/>
                <a:cxnLst>
                  <a:cxn ang="0">
                    <a:pos x="0" y="0"/>
                  </a:cxn>
                  <a:cxn ang="0">
                    <a:pos x="5" y="2"/>
                  </a:cxn>
                  <a:cxn ang="0">
                    <a:pos x="0" y="0"/>
                  </a:cxn>
                </a:cxnLst>
                <a:rect l="0" t="0" r="r" b="b"/>
                <a:pathLst>
                  <a:path w="5" h="2">
                    <a:moveTo>
                      <a:pt x="0" y="0"/>
                    </a:moveTo>
                    <a:cubicBezTo>
                      <a:pt x="2" y="0"/>
                      <a:pt x="4" y="1"/>
                      <a:pt x="5" y="2"/>
                    </a:cubicBezTo>
                    <a:cubicBezTo>
                      <a:pt x="4" y="1"/>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04" name="Freeform 80"/>
              <p:cNvSpPr/>
              <p:nvPr/>
            </p:nvSpPr>
            <p:spPr bwMode="auto">
              <a:xfrm>
                <a:off x="4264" y="2507"/>
                <a:ext cx="0" cy="0"/>
              </a:xfrm>
              <a:custGeom>
                <a:avLst/>
                <a:gdLst/>
                <a:ahLst/>
                <a:cxnLst>
                  <a:cxn ang="0">
                    <a:pos x="0" y="0"/>
                  </a:cxn>
                  <a:cxn ang="0">
                    <a:pos x="1" y="1"/>
                  </a:cxn>
                  <a:cxn ang="0">
                    <a:pos x="0" y="0"/>
                  </a:cxn>
                </a:cxnLst>
                <a:rect l="0" t="0" r="r" b="b"/>
                <a:pathLst>
                  <a:path w="1" h="1">
                    <a:moveTo>
                      <a:pt x="0" y="0"/>
                    </a:moveTo>
                    <a:cubicBezTo>
                      <a:pt x="1" y="1"/>
                      <a:pt x="1" y="1"/>
                      <a:pt x="1" y="1"/>
                    </a:cubicBezTo>
                    <a:cubicBezTo>
                      <a:pt x="1" y="1"/>
                      <a:pt x="1"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05" name="Freeform 81"/>
              <p:cNvSpPr/>
              <p:nvPr/>
            </p:nvSpPr>
            <p:spPr bwMode="auto">
              <a:xfrm>
                <a:off x="4218" y="2491"/>
                <a:ext cx="1" cy="0"/>
              </a:xfrm>
              <a:custGeom>
                <a:avLst/>
                <a:gdLst/>
                <a:ahLst/>
                <a:cxnLst>
                  <a:cxn ang="0">
                    <a:pos x="0" y="1"/>
                  </a:cxn>
                  <a:cxn ang="0">
                    <a:pos x="6" y="0"/>
                  </a:cxn>
                  <a:cxn ang="0">
                    <a:pos x="0" y="1"/>
                  </a:cxn>
                </a:cxnLst>
                <a:rect l="0" t="0" r="r" b="b"/>
                <a:pathLst>
                  <a:path w="6" h="1">
                    <a:moveTo>
                      <a:pt x="0" y="1"/>
                    </a:moveTo>
                    <a:cubicBezTo>
                      <a:pt x="2" y="1"/>
                      <a:pt x="4" y="1"/>
                      <a:pt x="6" y="0"/>
                    </a:cubicBezTo>
                    <a:cubicBezTo>
                      <a:pt x="4" y="1"/>
                      <a:pt x="2" y="1"/>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06" name="Freeform 82"/>
              <p:cNvSpPr/>
              <p:nvPr/>
            </p:nvSpPr>
            <p:spPr bwMode="auto">
              <a:xfrm>
                <a:off x="4230" y="2491"/>
                <a:ext cx="2" cy="0"/>
              </a:xfrm>
              <a:custGeom>
                <a:avLst/>
                <a:gdLst/>
                <a:ahLst/>
                <a:cxnLst>
                  <a:cxn ang="0">
                    <a:pos x="0" y="0"/>
                  </a:cxn>
                  <a:cxn ang="0">
                    <a:pos x="7" y="0"/>
                  </a:cxn>
                  <a:cxn ang="0">
                    <a:pos x="0" y="0"/>
                  </a:cxn>
                </a:cxnLst>
                <a:rect l="0" t="0" r="r" b="b"/>
                <a:pathLst>
                  <a:path w="7">
                    <a:moveTo>
                      <a:pt x="0" y="0"/>
                    </a:moveTo>
                    <a:cubicBezTo>
                      <a:pt x="2" y="0"/>
                      <a:pt x="4" y="0"/>
                      <a:pt x="7" y="0"/>
                    </a:cubicBezTo>
                    <a:cubicBezTo>
                      <a:pt x="4" y="0"/>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07" name="Freeform 83"/>
              <p:cNvSpPr/>
              <p:nvPr/>
            </p:nvSpPr>
            <p:spPr bwMode="auto">
              <a:xfrm>
                <a:off x="4227" y="2490"/>
                <a:ext cx="3" cy="0"/>
              </a:xfrm>
              <a:custGeom>
                <a:avLst/>
                <a:gdLst/>
                <a:ahLst/>
                <a:cxnLst>
                  <a:cxn ang="0">
                    <a:pos x="0" y="0"/>
                  </a:cxn>
                  <a:cxn ang="0">
                    <a:pos x="0" y="0"/>
                  </a:cxn>
                  <a:cxn ang="0">
                    <a:pos x="10" y="1"/>
                  </a:cxn>
                  <a:cxn ang="0">
                    <a:pos x="0" y="0"/>
                  </a:cxn>
                </a:cxnLst>
                <a:rect l="0" t="0" r="r" b="b"/>
                <a:pathLst>
                  <a:path w="10" h="1">
                    <a:moveTo>
                      <a:pt x="0" y="0"/>
                    </a:moveTo>
                    <a:cubicBezTo>
                      <a:pt x="0" y="0"/>
                      <a:pt x="0" y="0"/>
                      <a:pt x="0" y="0"/>
                    </a:cubicBezTo>
                    <a:cubicBezTo>
                      <a:pt x="3" y="0"/>
                      <a:pt x="7" y="0"/>
                      <a:pt x="10" y="1"/>
                    </a:cubicBezTo>
                    <a:cubicBezTo>
                      <a:pt x="7" y="0"/>
                      <a:pt x="3"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08" name="Freeform 84"/>
              <p:cNvSpPr/>
              <p:nvPr/>
            </p:nvSpPr>
            <p:spPr bwMode="auto">
              <a:xfrm>
                <a:off x="4222" y="2491"/>
                <a:ext cx="1" cy="0"/>
              </a:xfrm>
              <a:custGeom>
                <a:avLst/>
                <a:gdLst/>
                <a:ahLst/>
                <a:cxnLst>
                  <a:cxn ang="0">
                    <a:pos x="0" y="0"/>
                  </a:cxn>
                  <a:cxn ang="0">
                    <a:pos x="7" y="0"/>
                  </a:cxn>
                  <a:cxn ang="0">
                    <a:pos x="0" y="0"/>
                  </a:cxn>
                </a:cxnLst>
                <a:rect l="0" t="0" r="r" b="b"/>
                <a:pathLst>
                  <a:path w="7">
                    <a:moveTo>
                      <a:pt x="0" y="0"/>
                    </a:moveTo>
                    <a:cubicBezTo>
                      <a:pt x="2" y="0"/>
                      <a:pt x="4" y="0"/>
                      <a:pt x="7" y="0"/>
                    </a:cubicBezTo>
                    <a:cubicBezTo>
                      <a:pt x="4" y="0"/>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09" name="Freeform 85"/>
              <p:cNvSpPr/>
              <p:nvPr/>
            </p:nvSpPr>
            <p:spPr bwMode="auto">
              <a:xfrm>
                <a:off x="4225" y="2490"/>
                <a:ext cx="3" cy="0"/>
              </a:xfrm>
              <a:custGeom>
                <a:avLst/>
                <a:gdLst/>
                <a:ahLst/>
                <a:cxnLst>
                  <a:cxn ang="0">
                    <a:pos x="0" y="1"/>
                  </a:cxn>
                  <a:cxn ang="0">
                    <a:pos x="11" y="0"/>
                  </a:cxn>
                  <a:cxn ang="0">
                    <a:pos x="0" y="1"/>
                  </a:cxn>
                </a:cxnLst>
                <a:rect l="0" t="0" r="r" b="b"/>
                <a:pathLst>
                  <a:path w="11" h="1">
                    <a:moveTo>
                      <a:pt x="0" y="1"/>
                    </a:moveTo>
                    <a:cubicBezTo>
                      <a:pt x="4" y="0"/>
                      <a:pt x="7" y="0"/>
                      <a:pt x="11" y="0"/>
                    </a:cubicBezTo>
                    <a:cubicBezTo>
                      <a:pt x="7" y="0"/>
                      <a:pt x="4" y="0"/>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10" name="Freeform 86"/>
              <p:cNvSpPr/>
              <p:nvPr/>
            </p:nvSpPr>
            <p:spPr bwMode="auto">
              <a:xfrm>
                <a:off x="4215" y="2491"/>
                <a:ext cx="1" cy="0"/>
              </a:xfrm>
              <a:custGeom>
                <a:avLst/>
                <a:gdLst/>
                <a:ahLst/>
                <a:cxnLst>
                  <a:cxn ang="0">
                    <a:pos x="0" y="2"/>
                  </a:cxn>
                  <a:cxn ang="0">
                    <a:pos x="6" y="0"/>
                  </a:cxn>
                  <a:cxn ang="0">
                    <a:pos x="0" y="2"/>
                  </a:cxn>
                </a:cxnLst>
                <a:rect l="0" t="0" r="r" b="b"/>
                <a:pathLst>
                  <a:path w="6" h="2">
                    <a:moveTo>
                      <a:pt x="0" y="2"/>
                    </a:moveTo>
                    <a:cubicBezTo>
                      <a:pt x="2" y="1"/>
                      <a:pt x="4" y="1"/>
                      <a:pt x="6" y="0"/>
                    </a:cubicBezTo>
                    <a:cubicBezTo>
                      <a:pt x="4" y="1"/>
                      <a:pt x="2" y="1"/>
                      <a:pt x="0" y="2"/>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11" name="Freeform 87"/>
              <p:cNvSpPr/>
              <p:nvPr/>
            </p:nvSpPr>
            <p:spPr bwMode="auto">
              <a:xfrm>
                <a:off x="4220" y="2491"/>
                <a:ext cx="2" cy="0"/>
              </a:xfrm>
              <a:custGeom>
                <a:avLst/>
                <a:gdLst/>
                <a:ahLst/>
                <a:cxnLst>
                  <a:cxn ang="0">
                    <a:pos x="0" y="1"/>
                  </a:cxn>
                  <a:cxn ang="0">
                    <a:pos x="7" y="0"/>
                  </a:cxn>
                  <a:cxn ang="0">
                    <a:pos x="0" y="1"/>
                  </a:cxn>
                </a:cxnLst>
                <a:rect l="0" t="0" r="r" b="b"/>
                <a:pathLst>
                  <a:path w="7" h="1">
                    <a:moveTo>
                      <a:pt x="0" y="1"/>
                    </a:moveTo>
                    <a:cubicBezTo>
                      <a:pt x="2" y="0"/>
                      <a:pt x="5" y="0"/>
                      <a:pt x="7" y="0"/>
                    </a:cubicBezTo>
                    <a:cubicBezTo>
                      <a:pt x="5" y="0"/>
                      <a:pt x="2" y="0"/>
                      <a:pt x="0" y="1"/>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12" name="Freeform 88"/>
              <p:cNvSpPr/>
              <p:nvPr/>
            </p:nvSpPr>
            <p:spPr bwMode="auto">
              <a:xfrm>
                <a:off x="4242" y="2493"/>
                <a:ext cx="2" cy="1"/>
              </a:xfrm>
              <a:custGeom>
                <a:avLst/>
                <a:gdLst/>
                <a:ahLst/>
                <a:cxnLst>
                  <a:cxn ang="0">
                    <a:pos x="0" y="0"/>
                  </a:cxn>
                  <a:cxn ang="0">
                    <a:pos x="9" y="3"/>
                  </a:cxn>
                  <a:cxn ang="0">
                    <a:pos x="0" y="0"/>
                  </a:cxn>
                </a:cxnLst>
                <a:rect l="0" t="0" r="r" b="b"/>
                <a:pathLst>
                  <a:path w="9" h="3">
                    <a:moveTo>
                      <a:pt x="0" y="0"/>
                    </a:moveTo>
                    <a:cubicBezTo>
                      <a:pt x="3" y="1"/>
                      <a:pt x="6" y="2"/>
                      <a:pt x="9" y="3"/>
                    </a:cubicBezTo>
                    <a:cubicBezTo>
                      <a:pt x="6" y="2"/>
                      <a:pt x="3"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13" name="Freeform 89"/>
              <p:cNvSpPr/>
              <p:nvPr/>
            </p:nvSpPr>
            <p:spPr bwMode="auto">
              <a:xfrm>
                <a:off x="4245" y="2494"/>
                <a:ext cx="1" cy="1"/>
              </a:xfrm>
              <a:custGeom>
                <a:avLst/>
                <a:gdLst/>
                <a:ahLst/>
                <a:cxnLst>
                  <a:cxn ang="0">
                    <a:pos x="0" y="0"/>
                  </a:cxn>
                  <a:cxn ang="0">
                    <a:pos x="5" y="2"/>
                  </a:cxn>
                  <a:cxn ang="0">
                    <a:pos x="0" y="0"/>
                  </a:cxn>
                </a:cxnLst>
                <a:rect l="0" t="0" r="r" b="b"/>
                <a:pathLst>
                  <a:path w="5" h="2">
                    <a:moveTo>
                      <a:pt x="0" y="0"/>
                    </a:moveTo>
                    <a:cubicBezTo>
                      <a:pt x="2" y="0"/>
                      <a:pt x="3" y="1"/>
                      <a:pt x="5" y="2"/>
                    </a:cubicBezTo>
                    <a:cubicBezTo>
                      <a:pt x="3" y="1"/>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14" name="Freeform 90"/>
              <p:cNvSpPr/>
              <p:nvPr/>
            </p:nvSpPr>
            <p:spPr bwMode="auto">
              <a:xfrm>
                <a:off x="4240" y="2492"/>
                <a:ext cx="1" cy="1"/>
              </a:xfrm>
              <a:custGeom>
                <a:avLst/>
                <a:gdLst/>
                <a:ahLst/>
                <a:cxnLst>
                  <a:cxn ang="0">
                    <a:pos x="0" y="0"/>
                  </a:cxn>
                  <a:cxn ang="0">
                    <a:pos x="7" y="2"/>
                  </a:cxn>
                  <a:cxn ang="0">
                    <a:pos x="0" y="0"/>
                  </a:cxn>
                </a:cxnLst>
                <a:rect l="0" t="0" r="r" b="b"/>
                <a:pathLst>
                  <a:path w="7" h="2">
                    <a:moveTo>
                      <a:pt x="0" y="0"/>
                    </a:moveTo>
                    <a:cubicBezTo>
                      <a:pt x="2" y="1"/>
                      <a:pt x="5" y="2"/>
                      <a:pt x="7" y="2"/>
                    </a:cubicBezTo>
                    <a:cubicBezTo>
                      <a:pt x="5" y="2"/>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15" name="Freeform 91"/>
              <p:cNvSpPr/>
              <p:nvPr/>
            </p:nvSpPr>
            <p:spPr bwMode="auto">
              <a:xfrm>
                <a:off x="4235" y="2491"/>
                <a:ext cx="1" cy="0"/>
              </a:xfrm>
              <a:custGeom>
                <a:avLst/>
                <a:gdLst/>
                <a:ahLst/>
                <a:cxnLst>
                  <a:cxn ang="0">
                    <a:pos x="0" y="0"/>
                  </a:cxn>
                  <a:cxn ang="0">
                    <a:pos x="6" y="1"/>
                  </a:cxn>
                  <a:cxn ang="0">
                    <a:pos x="0" y="0"/>
                  </a:cxn>
                </a:cxnLst>
                <a:rect l="0" t="0" r="r" b="b"/>
                <a:pathLst>
                  <a:path w="6" h="1">
                    <a:moveTo>
                      <a:pt x="0" y="0"/>
                    </a:moveTo>
                    <a:cubicBezTo>
                      <a:pt x="2" y="1"/>
                      <a:pt x="4" y="1"/>
                      <a:pt x="6" y="1"/>
                    </a:cubicBezTo>
                    <a:cubicBezTo>
                      <a:pt x="4" y="1"/>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16" name="Freeform 92"/>
              <p:cNvSpPr/>
              <p:nvPr/>
            </p:nvSpPr>
            <p:spPr bwMode="auto">
              <a:xfrm>
                <a:off x="4233" y="2491"/>
                <a:ext cx="1" cy="0"/>
              </a:xfrm>
              <a:custGeom>
                <a:avLst/>
                <a:gdLst/>
                <a:ahLst/>
                <a:cxnLst>
                  <a:cxn ang="0">
                    <a:pos x="0" y="0"/>
                  </a:cxn>
                  <a:cxn ang="0">
                    <a:pos x="6" y="1"/>
                  </a:cxn>
                  <a:cxn ang="0">
                    <a:pos x="0" y="0"/>
                  </a:cxn>
                </a:cxnLst>
                <a:rect l="0" t="0" r="r" b="b"/>
                <a:pathLst>
                  <a:path w="6" h="1">
                    <a:moveTo>
                      <a:pt x="0" y="0"/>
                    </a:moveTo>
                    <a:cubicBezTo>
                      <a:pt x="2" y="0"/>
                      <a:pt x="4" y="0"/>
                      <a:pt x="6" y="1"/>
                    </a:cubicBezTo>
                    <a:cubicBezTo>
                      <a:pt x="4" y="0"/>
                      <a:pt x="2" y="0"/>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17" name="Freeform 93"/>
              <p:cNvSpPr/>
              <p:nvPr/>
            </p:nvSpPr>
            <p:spPr bwMode="auto">
              <a:xfrm>
                <a:off x="4238" y="2491"/>
                <a:ext cx="1" cy="0"/>
              </a:xfrm>
              <a:custGeom>
                <a:avLst/>
                <a:gdLst/>
                <a:ahLst/>
                <a:cxnLst>
                  <a:cxn ang="0">
                    <a:pos x="0" y="0"/>
                  </a:cxn>
                  <a:cxn ang="0">
                    <a:pos x="6" y="1"/>
                  </a:cxn>
                  <a:cxn ang="0">
                    <a:pos x="0" y="0"/>
                  </a:cxn>
                </a:cxnLst>
                <a:rect l="0" t="0" r="r" b="b"/>
                <a:pathLst>
                  <a:path w="6" h="1">
                    <a:moveTo>
                      <a:pt x="0" y="0"/>
                    </a:moveTo>
                    <a:cubicBezTo>
                      <a:pt x="2" y="1"/>
                      <a:pt x="4" y="1"/>
                      <a:pt x="6" y="1"/>
                    </a:cubicBezTo>
                    <a:cubicBezTo>
                      <a:pt x="4" y="1"/>
                      <a:pt x="2" y="1"/>
                      <a:pt x="0"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18" name="Freeform 94"/>
              <p:cNvSpPr/>
              <p:nvPr/>
            </p:nvSpPr>
            <p:spPr bwMode="auto">
              <a:xfrm>
                <a:off x="4157" y="2470"/>
                <a:ext cx="136" cy="62"/>
              </a:xfrm>
              <a:custGeom>
                <a:avLst/>
                <a:gdLst/>
                <a:ahLst/>
                <a:cxnLst>
                  <a:cxn ang="0">
                    <a:pos x="0" y="270"/>
                  </a:cxn>
                  <a:cxn ang="0">
                    <a:pos x="115" y="205"/>
                  </a:cxn>
                  <a:cxn ang="0">
                    <a:pos x="119" y="197"/>
                  </a:cxn>
                  <a:cxn ang="0">
                    <a:pos x="124" y="189"/>
                  </a:cxn>
                  <a:cxn ang="0">
                    <a:pos x="129" y="181"/>
                  </a:cxn>
                  <a:cxn ang="0">
                    <a:pos x="159" y="146"/>
                  </a:cxn>
                  <a:cxn ang="0">
                    <a:pos x="166" y="140"/>
                  </a:cxn>
                  <a:cxn ang="0">
                    <a:pos x="173" y="134"/>
                  </a:cxn>
                  <a:cxn ang="0">
                    <a:pos x="180" y="129"/>
                  </a:cxn>
                  <a:cxn ang="0">
                    <a:pos x="188" y="123"/>
                  </a:cxn>
                  <a:cxn ang="0">
                    <a:pos x="197" y="118"/>
                  </a:cxn>
                  <a:cxn ang="0">
                    <a:pos x="205" y="113"/>
                  </a:cxn>
                  <a:cxn ang="0">
                    <a:pos x="214" y="109"/>
                  </a:cxn>
                  <a:cxn ang="0">
                    <a:pos x="227" y="103"/>
                  </a:cxn>
                  <a:cxn ang="0">
                    <a:pos x="236" y="99"/>
                  </a:cxn>
                  <a:cxn ang="0">
                    <a:pos x="246" y="96"/>
                  </a:cxn>
                  <a:cxn ang="0">
                    <a:pos x="256" y="94"/>
                  </a:cxn>
                  <a:cxn ang="0">
                    <a:pos x="266" y="91"/>
                  </a:cxn>
                  <a:cxn ang="0">
                    <a:pos x="276" y="90"/>
                  </a:cxn>
                  <a:cxn ang="0">
                    <a:pos x="287" y="88"/>
                  </a:cxn>
                  <a:cxn ang="0">
                    <a:pos x="297" y="88"/>
                  </a:cxn>
                  <a:cxn ang="0">
                    <a:pos x="308" y="87"/>
                  </a:cxn>
                  <a:cxn ang="0">
                    <a:pos x="308" y="87"/>
                  </a:cxn>
                  <a:cxn ang="0">
                    <a:pos x="322" y="88"/>
                  </a:cxn>
                  <a:cxn ang="0">
                    <a:pos x="333" y="89"/>
                  </a:cxn>
                  <a:cxn ang="0">
                    <a:pos x="343" y="90"/>
                  </a:cxn>
                  <a:cxn ang="0">
                    <a:pos x="353" y="92"/>
                  </a:cxn>
                  <a:cxn ang="0">
                    <a:pos x="363" y="94"/>
                  </a:cxn>
                  <a:cxn ang="0">
                    <a:pos x="373" y="97"/>
                  </a:cxn>
                  <a:cxn ang="0">
                    <a:pos x="386" y="102"/>
                  </a:cxn>
                  <a:cxn ang="0">
                    <a:pos x="395" y="106"/>
                  </a:cxn>
                  <a:cxn ang="0">
                    <a:pos x="405" y="110"/>
                  </a:cxn>
                  <a:cxn ang="0">
                    <a:pos x="413" y="115"/>
                  </a:cxn>
                  <a:cxn ang="0">
                    <a:pos x="422" y="120"/>
                  </a:cxn>
                  <a:cxn ang="0">
                    <a:pos x="430" y="125"/>
                  </a:cxn>
                  <a:cxn ang="0">
                    <a:pos x="443" y="135"/>
                  </a:cxn>
                  <a:cxn ang="0">
                    <a:pos x="450" y="140"/>
                  </a:cxn>
                  <a:cxn ang="0">
                    <a:pos x="457" y="147"/>
                  </a:cxn>
                  <a:cxn ang="0">
                    <a:pos x="464" y="153"/>
                  </a:cxn>
                  <a:cxn ang="0">
                    <a:pos x="470" y="160"/>
                  </a:cxn>
                  <a:cxn ang="0">
                    <a:pos x="497" y="197"/>
                  </a:cxn>
                  <a:cxn ang="0">
                    <a:pos x="501" y="205"/>
                  </a:cxn>
                  <a:cxn ang="0">
                    <a:pos x="520" y="257"/>
                  </a:cxn>
                  <a:cxn ang="0">
                    <a:pos x="595" y="255"/>
                  </a:cxn>
                </a:cxnLst>
                <a:rect l="0" t="0" r="r" b="b"/>
                <a:pathLst>
                  <a:path w="595" h="270">
                    <a:moveTo>
                      <a:pt x="298" y="0"/>
                    </a:moveTo>
                    <a:cubicBezTo>
                      <a:pt x="142" y="0"/>
                      <a:pt x="15" y="118"/>
                      <a:pt x="0" y="270"/>
                    </a:cubicBezTo>
                    <a:cubicBezTo>
                      <a:pt x="94" y="268"/>
                      <a:pt x="94" y="268"/>
                      <a:pt x="94" y="268"/>
                    </a:cubicBezTo>
                    <a:cubicBezTo>
                      <a:pt x="98" y="245"/>
                      <a:pt x="105" y="224"/>
                      <a:pt x="115" y="205"/>
                    </a:cubicBezTo>
                    <a:cubicBezTo>
                      <a:pt x="115" y="205"/>
                      <a:pt x="115" y="204"/>
                      <a:pt x="115" y="204"/>
                    </a:cubicBezTo>
                    <a:cubicBezTo>
                      <a:pt x="116" y="202"/>
                      <a:pt x="118" y="199"/>
                      <a:pt x="119" y="197"/>
                    </a:cubicBezTo>
                    <a:cubicBezTo>
                      <a:pt x="119" y="196"/>
                      <a:pt x="120" y="196"/>
                      <a:pt x="120" y="196"/>
                    </a:cubicBezTo>
                    <a:cubicBezTo>
                      <a:pt x="121" y="193"/>
                      <a:pt x="123" y="191"/>
                      <a:pt x="124" y="189"/>
                    </a:cubicBezTo>
                    <a:cubicBezTo>
                      <a:pt x="124" y="188"/>
                      <a:pt x="125" y="188"/>
                      <a:pt x="125" y="188"/>
                    </a:cubicBezTo>
                    <a:cubicBezTo>
                      <a:pt x="126" y="185"/>
                      <a:pt x="128" y="183"/>
                      <a:pt x="129" y="181"/>
                    </a:cubicBezTo>
                    <a:cubicBezTo>
                      <a:pt x="130" y="180"/>
                      <a:pt x="130" y="180"/>
                      <a:pt x="130" y="180"/>
                    </a:cubicBezTo>
                    <a:cubicBezTo>
                      <a:pt x="139" y="168"/>
                      <a:pt x="148" y="156"/>
                      <a:pt x="159" y="146"/>
                    </a:cubicBezTo>
                    <a:cubicBezTo>
                      <a:pt x="160" y="146"/>
                      <a:pt x="160" y="145"/>
                      <a:pt x="160" y="145"/>
                    </a:cubicBezTo>
                    <a:cubicBezTo>
                      <a:pt x="162" y="143"/>
                      <a:pt x="164" y="142"/>
                      <a:pt x="166" y="140"/>
                    </a:cubicBezTo>
                    <a:cubicBezTo>
                      <a:pt x="166" y="140"/>
                      <a:pt x="167" y="139"/>
                      <a:pt x="168" y="138"/>
                    </a:cubicBezTo>
                    <a:cubicBezTo>
                      <a:pt x="169" y="137"/>
                      <a:pt x="171" y="136"/>
                      <a:pt x="173" y="134"/>
                    </a:cubicBezTo>
                    <a:cubicBezTo>
                      <a:pt x="174" y="134"/>
                      <a:pt x="175" y="133"/>
                      <a:pt x="176" y="132"/>
                    </a:cubicBezTo>
                    <a:cubicBezTo>
                      <a:pt x="177" y="131"/>
                      <a:pt x="179" y="130"/>
                      <a:pt x="180" y="129"/>
                    </a:cubicBezTo>
                    <a:cubicBezTo>
                      <a:pt x="181" y="128"/>
                      <a:pt x="183" y="127"/>
                      <a:pt x="184" y="126"/>
                    </a:cubicBezTo>
                    <a:cubicBezTo>
                      <a:pt x="185" y="125"/>
                      <a:pt x="187" y="124"/>
                      <a:pt x="188" y="123"/>
                    </a:cubicBezTo>
                    <a:cubicBezTo>
                      <a:pt x="190" y="122"/>
                      <a:pt x="191" y="122"/>
                      <a:pt x="192" y="121"/>
                    </a:cubicBezTo>
                    <a:cubicBezTo>
                      <a:pt x="194" y="120"/>
                      <a:pt x="195" y="119"/>
                      <a:pt x="197" y="118"/>
                    </a:cubicBezTo>
                    <a:cubicBezTo>
                      <a:pt x="198" y="117"/>
                      <a:pt x="199" y="116"/>
                      <a:pt x="201" y="116"/>
                    </a:cubicBezTo>
                    <a:cubicBezTo>
                      <a:pt x="202" y="115"/>
                      <a:pt x="204" y="114"/>
                      <a:pt x="205" y="113"/>
                    </a:cubicBezTo>
                    <a:cubicBezTo>
                      <a:pt x="207" y="112"/>
                      <a:pt x="208" y="112"/>
                      <a:pt x="210" y="111"/>
                    </a:cubicBezTo>
                    <a:cubicBezTo>
                      <a:pt x="211" y="110"/>
                      <a:pt x="213" y="109"/>
                      <a:pt x="214" y="109"/>
                    </a:cubicBezTo>
                    <a:cubicBezTo>
                      <a:pt x="217" y="107"/>
                      <a:pt x="220" y="106"/>
                      <a:pt x="223" y="105"/>
                    </a:cubicBezTo>
                    <a:cubicBezTo>
                      <a:pt x="224" y="104"/>
                      <a:pt x="225" y="104"/>
                      <a:pt x="227" y="103"/>
                    </a:cubicBezTo>
                    <a:cubicBezTo>
                      <a:pt x="229" y="102"/>
                      <a:pt x="230" y="102"/>
                      <a:pt x="232" y="101"/>
                    </a:cubicBezTo>
                    <a:cubicBezTo>
                      <a:pt x="234" y="100"/>
                      <a:pt x="235" y="100"/>
                      <a:pt x="236" y="99"/>
                    </a:cubicBezTo>
                    <a:cubicBezTo>
                      <a:pt x="238" y="99"/>
                      <a:pt x="240" y="98"/>
                      <a:pt x="242" y="98"/>
                    </a:cubicBezTo>
                    <a:cubicBezTo>
                      <a:pt x="243" y="97"/>
                      <a:pt x="245" y="97"/>
                      <a:pt x="246" y="96"/>
                    </a:cubicBezTo>
                    <a:cubicBezTo>
                      <a:pt x="248" y="96"/>
                      <a:pt x="250" y="95"/>
                      <a:pt x="252" y="95"/>
                    </a:cubicBezTo>
                    <a:cubicBezTo>
                      <a:pt x="253" y="94"/>
                      <a:pt x="255" y="94"/>
                      <a:pt x="256" y="94"/>
                    </a:cubicBezTo>
                    <a:cubicBezTo>
                      <a:pt x="258" y="93"/>
                      <a:pt x="260" y="93"/>
                      <a:pt x="262" y="92"/>
                    </a:cubicBezTo>
                    <a:cubicBezTo>
                      <a:pt x="263" y="92"/>
                      <a:pt x="265" y="92"/>
                      <a:pt x="266" y="91"/>
                    </a:cubicBezTo>
                    <a:cubicBezTo>
                      <a:pt x="268" y="91"/>
                      <a:pt x="270" y="91"/>
                      <a:pt x="272" y="90"/>
                    </a:cubicBezTo>
                    <a:cubicBezTo>
                      <a:pt x="274" y="90"/>
                      <a:pt x="275" y="90"/>
                      <a:pt x="276" y="90"/>
                    </a:cubicBezTo>
                    <a:cubicBezTo>
                      <a:pt x="278" y="89"/>
                      <a:pt x="281" y="89"/>
                      <a:pt x="283" y="89"/>
                    </a:cubicBezTo>
                    <a:cubicBezTo>
                      <a:pt x="284" y="89"/>
                      <a:pt x="285" y="88"/>
                      <a:pt x="287" y="88"/>
                    </a:cubicBezTo>
                    <a:cubicBezTo>
                      <a:pt x="289" y="88"/>
                      <a:pt x="291" y="88"/>
                      <a:pt x="294" y="88"/>
                    </a:cubicBezTo>
                    <a:cubicBezTo>
                      <a:pt x="295" y="88"/>
                      <a:pt x="296" y="88"/>
                      <a:pt x="297" y="88"/>
                    </a:cubicBezTo>
                    <a:cubicBezTo>
                      <a:pt x="301" y="87"/>
                      <a:pt x="304" y="87"/>
                      <a:pt x="308" y="87"/>
                    </a:cubicBezTo>
                    <a:cubicBezTo>
                      <a:pt x="308" y="87"/>
                      <a:pt x="308" y="87"/>
                      <a:pt x="308" y="87"/>
                    </a:cubicBezTo>
                    <a:cubicBezTo>
                      <a:pt x="308" y="87"/>
                      <a:pt x="308" y="87"/>
                      <a:pt x="308" y="87"/>
                    </a:cubicBezTo>
                    <a:cubicBezTo>
                      <a:pt x="308" y="87"/>
                      <a:pt x="308" y="87"/>
                      <a:pt x="308" y="87"/>
                    </a:cubicBezTo>
                    <a:cubicBezTo>
                      <a:pt x="311" y="87"/>
                      <a:pt x="315" y="87"/>
                      <a:pt x="318" y="88"/>
                    </a:cubicBezTo>
                    <a:cubicBezTo>
                      <a:pt x="320" y="88"/>
                      <a:pt x="321" y="88"/>
                      <a:pt x="322" y="88"/>
                    </a:cubicBezTo>
                    <a:cubicBezTo>
                      <a:pt x="324" y="88"/>
                      <a:pt x="326" y="88"/>
                      <a:pt x="329" y="88"/>
                    </a:cubicBezTo>
                    <a:cubicBezTo>
                      <a:pt x="330" y="88"/>
                      <a:pt x="331" y="89"/>
                      <a:pt x="333" y="89"/>
                    </a:cubicBezTo>
                    <a:cubicBezTo>
                      <a:pt x="335" y="89"/>
                      <a:pt x="337" y="89"/>
                      <a:pt x="339" y="90"/>
                    </a:cubicBezTo>
                    <a:cubicBezTo>
                      <a:pt x="340" y="90"/>
                      <a:pt x="342" y="90"/>
                      <a:pt x="343" y="90"/>
                    </a:cubicBezTo>
                    <a:cubicBezTo>
                      <a:pt x="345" y="91"/>
                      <a:pt x="347" y="91"/>
                      <a:pt x="349" y="91"/>
                    </a:cubicBezTo>
                    <a:cubicBezTo>
                      <a:pt x="351" y="92"/>
                      <a:pt x="352" y="92"/>
                      <a:pt x="353" y="92"/>
                    </a:cubicBezTo>
                    <a:cubicBezTo>
                      <a:pt x="355" y="93"/>
                      <a:pt x="357" y="93"/>
                      <a:pt x="359" y="93"/>
                    </a:cubicBezTo>
                    <a:cubicBezTo>
                      <a:pt x="361" y="94"/>
                      <a:pt x="362" y="94"/>
                      <a:pt x="363" y="94"/>
                    </a:cubicBezTo>
                    <a:cubicBezTo>
                      <a:pt x="365" y="95"/>
                      <a:pt x="368" y="96"/>
                      <a:pt x="370" y="96"/>
                    </a:cubicBezTo>
                    <a:cubicBezTo>
                      <a:pt x="371" y="97"/>
                      <a:pt x="372" y="97"/>
                      <a:pt x="373" y="97"/>
                    </a:cubicBezTo>
                    <a:cubicBezTo>
                      <a:pt x="376" y="98"/>
                      <a:pt x="379" y="99"/>
                      <a:pt x="382" y="100"/>
                    </a:cubicBezTo>
                    <a:cubicBezTo>
                      <a:pt x="383" y="101"/>
                      <a:pt x="384" y="101"/>
                      <a:pt x="386" y="102"/>
                    </a:cubicBezTo>
                    <a:cubicBezTo>
                      <a:pt x="388" y="102"/>
                      <a:pt x="389" y="103"/>
                      <a:pt x="391" y="104"/>
                    </a:cubicBezTo>
                    <a:cubicBezTo>
                      <a:pt x="393" y="104"/>
                      <a:pt x="394" y="105"/>
                      <a:pt x="395" y="106"/>
                    </a:cubicBezTo>
                    <a:cubicBezTo>
                      <a:pt x="397" y="106"/>
                      <a:pt x="399" y="107"/>
                      <a:pt x="400" y="108"/>
                    </a:cubicBezTo>
                    <a:cubicBezTo>
                      <a:pt x="402" y="109"/>
                      <a:pt x="403" y="109"/>
                      <a:pt x="405" y="110"/>
                    </a:cubicBezTo>
                    <a:cubicBezTo>
                      <a:pt x="406" y="111"/>
                      <a:pt x="408" y="111"/>
                      <a:pt x="409" y="112"/>
                    </a:cubicBezTo>
                    <a:cubicBezTo>
                      <a:pt x="410" y="113"/>
                      <a:pt x="412" y="114"/>
                      <a:pt x="413" y="115"/>
                    </a:cubicBezTo>
                    <a:cubicBezTo>
                      <a:pt x="415" y="115"/>
                      <a:pt x="416" y="116"/>
                      <a:pt x="417" y="117"/>
                    </a:cubicBezTo>
                    <a:cubicBezTo>
                      <a:pt x="419" y="118"/>
                      <a:pt x="420" y="119"/>
                      <a:pt x="422" y="120"/>
                    </a:cubicBezTo>
                    <a:cubicBezTo>
                      <a:pt x="423" y="120"/>
                      <a:pt x="424" y="121"/>
                      <a:pt x="425" y="122"/>
                    </a:cubicBezTo>
                    <a:cubicBezTo>
                      <a:pt x="427" y="123"/>
                      <a:pt x="429" y="124"/>
                      <a:pt x="430" y="125"/>
                    </a:cubicBezTo>
                    <a:cubicBezTo>
                      <a:pt x="430" y="125"/>
                      <a:pt x="430" y="125"/>
                      <a:pt x="431" y="125"/>
                    </a:cubicBezTo>
                    <a:cubicBezTo>
                      <a:pt x="435" y="128"/>
                      <a:pt x="439" y="131"/>
                      <a:pt x="443" y="135"/>
                    </a:cubicBezTo>
                    <a:cubicBezTo>
                      <a:pt x="444" y="135"/>
                      <a:pt x="444" y="135"/>
                      <a:pt x="445" y="136"/>
                    </a:cubicBezTo>
                    <a:cubicBezTo>
                      <a:pt x="447" y="137"/>
                      <a:pt x="448" y="139"/>
                      <a:pt x="450" y="140"/>
                    </a:cubicBezTo>
                    <a:cubicBezTo>
                      <a:pt x="451" y="141"/>
                      <a:pt x="451" y="141"/>
                      <a:pt x="452" y="142"/>
                    </a:cubicBezTo>
                    <a:cubicBezTo>
                      <a:pt x="454" y="144"/>
                      <a:pt x="455" y="145"/>
                      <a:pt x="457" y="147"/>
                    </a:cubicBezTo>
                    <a:cubicBezTo>
                      <a:pt x="458" y="147"/>
                      <a:pt x="458" y="148"/>
                      <a:pt x="459" y="149"/>
                    </a:cubicBezTo>
                    <a:cubicBezTo>
                      <a:pt x="461" y="150"/>
                      <a:pt x="462" y="152"/>
                      <a:pt x="464" y="153"/>
                    </a:cubicBezTo>
                    <a:cubicBezTo>
                      <a:pt x="464" y="154"/>
                      <a:pt x="465" y="155"/>
                      <a:pt x="466" y="155"/>
                    </a:cubicBezTo>
                    <a:cubicBezTo>
                      <a:pt x="467" y="157"/>
                      <a:pt x="469" y="159"/>
                      <a:pt x="470" y="160"/>
                    </a:cubicBezTo>
                    <a:cubicBezTo>
                      <a:pt x="471" y="161"/>
                      <a:pt x="471" y="161"/>
                      <a:pt x="471" y="161"/>
                    </a:cubicBezTo>
                    <a:cubicBezTo>
                      <a:pt x="481" y="172"/>
                      <a:pt x="489" y="184"/>
                      <a:pt x="497" y="197"/>
                    </a:cubicBezTo>
                    <a:cubicBezTo>
                      <a:pt x="497" y="197"/>
                      <a:pt x="497" y="197"/>
                      <a:pt x="497" y="198"/>
                    </a:cubicBezTo>
                    <a:cubicBezTo>
                      <a:pt x="498" y="200"/>
                      <a:pt x="500" y="203"/>
                      <a:pt x="501" y="205"/>
                    </a:cubicBezTo>
                    <a:cubicBezTo>
                      <a:pt x="501" y="205"/>
                      <a:pt x="501" y="206"/>
                      <a:pt x="501" y="206"/>
                    </a:cubicBezTo>
                    <a:cubicBezTo>
                      <a:pt x="510" y="222"/>
                      <a:pt x="516" y="239"/>
                      <a:pt x="520" y="257"/>
                    </a:cubicBezTo>
                    <a:cubicBezTo>
                      <a:pt x="520" y="257"/>
                      <a:pt x="520" y="257"/>
                      <a:pt x="520" y="257"/>
                    </a:cubicBezTo>
                    <a:cubicBezTo>
                      <a:pt x="595" y="255"/>
                      <a:pt x="595" y="255"/>
                      <a:pt x="595" y="255"/>
                    </a:cubicBezTo>
                    <a:cubicBezTo>
                      <a:pt x="573" y="111"/>
                      <a:pt x="449" y="0"/>
                      <a:pt x="298"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19" name="Freeform 95"/>
              <p:cNvSpPr/>
              <p:nvPr/>
            </p:nvSpPr>
            <p:spPr bwMode="auto">
              <a:xfrm>
                <a:off x="4057" y="2528"/>
                <a:ext cx="340" cy="183"/>
              </a:xfrm>
              <a:custGeom>
                <a:avLst/>
                <a:gdLst/>
                <a:ahLst/>
                <a:cxnLst>
                  <a:cxn ang="0">
                    <a:pos x="1252" y="0"/>
                  </a:cxn>
                  <a:cxn ang="0">
                    <a:pos x="1107" y="4"/>
                  </a:cxn>
                  <a:cxn ang="0">
                    <a:pos x="1110" y="50"/>
                  </a:cxn>
                  <a:cxn ang="0">
                    <a:pos x="738" y="422"/>
                  </a:cxn>
                  <a:cxn ang="0">
                    <a:pos x="366" y="50"/>
                  </a:cxn>
                  <a:cxn ang="0">
                    <a:pos x="367" y="22"/>
                  </a:cxn>
                  <a:cxn ang="0">
                    <a:pos x="1" y="31"/>
                  </a:cxn>
                  <a:cxn ang="0">
                    <a:pos x="0" y="50"/>
                  </a:cxn>
                  <a:cxn ang="0">
                    <a:pos x="749" y="799"/>
                  </a:cxn>
                  <a:cxn ang="0">
                    <a:pos x="1495" y="121"/>
                  </a:cxn>
                  <a:cxn ang="0">
                    <a:pos x="1484" y="117"/>
                  </a:cxn>
                  <a:cxn ang="0">
                    <a:pos x="1252" y="0"/>
                  </a:cxn>
                </a:cxnLst>
                <a:rect l="0" t="0" r="r" b="b"/>
                <a:pathLst>
                  <a:path w="1495" h="799">
                    <a:moveTo>
                      <a:pt x="1252" y="0"/>
                    </a:moveTo>
                    <a:cubicBezTo>
                      <a:pt x="1107" y="4"/>
                      <a:pt x="1107" y="4"/>
                      <a:pt x="1107" y="4"/>
                    </a:cubicBezTo>
                    <a:cubicBezTo>
                      <a:pt x="1109" y="19"/>
                      <a:pt x="1110" y="34"/>
                      <a:pt x="1110" y="50"/>
                    </a:cubicBezTo>
                    <a:cubicBezTo>
                      <a:pt x="1110" y="255"/>
                      <a:pt x="944" y="422"/>
                      <a:pt x="738" y="422"/>
                    </a:cubicBezTo>
                    <a:cubicBezTo>
                      <a:pt x="533" y="422"/>
                      <a:pt x="366" y="255"/>
                      <a:pt x="366" y="50"/>
                    </a:cubicBezTo>
                    <a:cubicBezTo>
                      <a:pt x="366" y="40"/>
                      <a:pt x="366" y="31"/>
                      <a:pt x="367" y="22"/>
                    </a:cubicBezTo>
                    <a:cubicBezTo>
                      <a:pt x="1" y="31"/>
                      <a:pt x="1" y="31"/>
                      <a:pt x="1" y="31"/>
                    </a:cubicBezTo>
                    <a:cubicBezTo>
                      <a:pt x="1" y="37"/>
                      <a:pt x="0" y="44"/>
                      <a:pt x="0" y="50"/>
                    </a:cubicBezTo>
                    <a:cubicBezTo>
                      <a:pt x="0" y="463"/>
                      <a:pt x="336" y="799"/>
                      <a:pt x="749" y="799"/>
                    </a:cubicBezTo>
                    <a:cubicBezTo>
                      <a:pt x="1139" y="799"/>
                      <a:pt x="1459" y="501"/>
                      <a:pt x="1495" y="121"/>
                    </a:cubicBezTo>
                    <a:cubicBezTo>
                      <a:pt x="1484" y="117"/>
                      <a:pt x="1484" y="117"/>
                      <a:pt x="1484" y="117"/>
                    </a:cubicBezTo>
                    <a:lnTo>
                      <a:pt x="1252" y="0"/>
                    </a:ln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sp>
            <p:nvSpPr>
              <p:cNvPr id="1120" name="Freeform 96"/>
              <p:cNvSpPr/>
              <p:nvPr/>
            </p:nvSpPr>
            <p:spPr bwMode="auto">
              <a:xfrm>
                <a:off x="4057" y="2367"/>
                <a:ext cx="341" cy="188"/>
              </a:xfrm>
              <a:custGeom>
                <a:avLst/>
                <a:gdLst/>
                <a:ahLst/>
                <a:cxnLst>
                  <a:cxn ang="0">
                    <a:pos x="748" y="0"/>
                  </a:cxn>
                  <a:cxn ang="0">
                    <a:pos x="0" y="730"/>
                  </a:cxn>
                  <a:cxn ang="0">
                    <a:pos x="366" y="721"/>
                  </a:cxn>
                  <a:cxn ang="0">
                    <a:pos x="737" y="377"/>
                  </a:cxn>
                  <a:cxn ang="0">
                    <a:pos x="1106" y="703"/>
                  </a:cxn>
                  <a:cxn ang="0">
                    <a:pos x="1251" y="699"/>
                  </a:cxn>
                  <a:cxn ang="0">
                    <a:pos x="1483" y="816"/>
                  </a:cxn>
                  <a:cxn ang="0">
                    <a:pos x="1494" y="820"/>
                  </a:cxn>
                  <a:cxn ang="0">
                    <a:pos x="1497" y="749"/>
                  </a:cxn>
                  <a:cxn ang="0">
                    <a:pos x="748" y="0"/>
                  </a:cxn>
                </a:cxnLst>
                <a:rect l="0" t="0" r="r" b="b"/>
                <a:pathLst>
                  <a:path w="1497" h="820">
                    <a:moveTo>
                      <a:pt x="748" y="0"/>
                    </a:moveTo>
                    <a:cubicBezTo>
                      <a:pt x="341" y="0"/>
                      <a:pt x="10" y="325"/>
                      <a:pt x="0" y="730"/>
                    </a:cubicBezTo>
                    <a:cubicBezTo>
                      <a:pt x="366" y="721"/>
                      <a:pt x="366" y="721"/>
                      <a:pt x="366" y="721"/>
                    </a:cubicBezTo>
                    <a:cubicBezTo>
                      <a:pt x="380" y="528"/>
                      <a:pt x="541" y="377"/>
                      <a:pt x="737" y="377"/>
                    </a:cubicBezTo>
                    <a:cubicBezTo>
                      <a:pt x="927" y="377"/>
                      <a:pt x="1084" y="519"/>
                      <a:pt x="1106" y="703"/>
                    </a:cubicBezTo>
                    <a:cubicBezTo>
                      <a:pt x="1251" y="699"/>
                      <a:pt x="1251" y="699"/>
                      <a:pt x="1251" y="699"/>
                    </a:cubicBezTo>
                    <a:cubicBezTo>
                      <a:pt x="1483" y="816"/>
                      <a:pt x="1483" y="816"/>
                      <a:pt x="1483" y="816"/>
                    </a:cubicBezTo>
                    <a:cubicBezTo>
                      <a:pt x="1494" y="820"/>
                      <a:pt x="1494" y="820"/>
                      <a:pt x="1494" y="820"/>
                    </a:cubicBezTo>
                    <a:cubicBezTo>
                      <a:pt x="1496" y="797"/>
                      <a:pt x="1497" y="773"/>
                      <a:pt x="1497" y="749"/>
                    </a:cubicBezTo>
                    <a:cubicBezTo>
                      <a:pt x="1497" y="335"/>
                      <a:pt x="1162" y="0"/>
                      <a:pt x="748" y="0"/>
                    </a:cubicBezTo>
                    <a:close/>
                  </a:path>
                </a:pathLst>
              </a:custGeom>
              <a:solidFill>
                <a:srgbClr val="C70019"/>
              </a:solidFill>
              <a:ln w="9525">
                <a:noFill/>
                <a:round/>
              </a:ln>
            </p:spPr>
            <p:txBody>
              <a:bodyPr vert="horz" wrap="square" lIns="91440" tIns="45720" rIns="91440" bIns="45720" numCol="1" anchor="t" anchorCtr="0" compatLnSpc="1"/>
              <a:lstStyle>
                <a:defPPr>
                  <a:defRPr lang="zh-CN"/>
                </a:defPPr>
                <a:lvl1pPr marL="0" lvl="0"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endParaRPr lang="zh-CN" altLang="en-US"/>
              </a:p>
            </p:txBody>
          </p:sp>
        </p:grpSp>
        <p:cxnSp>
          <p:nvCxnSpPr>
            <p:cNvPr id="8" name="直接连接符 7"/>
            <p:cNvCxnSpPr/>
            <p:nvPr/>
          </p:nvCxnSpPr>
          <p:spPr>
            <a:xfrm>
              <a:off x="8890" y="2262"/>
              <a:ext cx="1417" cy="7"/>
            </a:xfrm>
            <a:prstGeom prst="line">
              <a:avLst/>
            </a:prstGeom>
            <a:gradFill rotWithShape="1">
              <a:gsLst>
                <a:gs pos="0">
                  <a:schemeClr val="bg2"/>
                </a:gs>
                <a:gs pos="100000">
                  <a:schemeClr val="bg2">
                    <a:gamma/>
                    <a:shade val="46275"/>
                    <a:invGamma/>
                  </a:schemeClr>
                </a:gs>
              </a:gsLst>
              <a:lin ang="5400000" scaled="1"/>
            </a:gradFill>
            <a:ln w="12700" cap="flat" cmpd="sng" algn="ctr">
              <a:solidFill>
                <a:srgbClr val="C70019"/>
              </a:solidFill>
              <a:prstDash val="solid"/>
              <a:round/>
              <a:headEnd type="none" w="med" len="med"/>
              <a:tailEnd type="none" w="med" len="med"/>
            </a:ln>
          </p:spPr>
        </p:cxn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r>
              <a:rPr lang="zh-CN" altLang="en-US" smtClean="0"/>
              <a:t>中国中车股份有限公司 版权所有 </a:t>
            </a:r>
            <a:r>
              <a:rPr lang="en-US" altLang="zh-CN" smtClean="0"/>
              <a:t>2015</a:t>
            </a:r>
            <a:endParaRPr lang="zh-CN" altLang="en-US"/>
          </a:p>
        </p:txBody>
      </p:sp>
      <p:sp>
        <p:nvSpPr>
          <p:cNvPr id="5" name="灯片编号占位符 4"/>
          <p:cNvSpPr>
            <a:spLocks noGrp="1"/>
          </p:cNvSpPr>
          <p:nvPr>
            <p:ph type="sldNum" sz="quarter" idx="12"/>
          </p:nvPr>
        </p:nvSpPr>
        <p:spPr/>
        <p:txBody>
          <a:bodyPr/>
          <a:lstStyle/>
          <a:p>
            <a:fld id="{6B8E27FD-115D-4720-AE9C-63133A02825A}" type="slidenum">
              <a:rPr lang="zh-CN" altLang="en-US" smtClean="0"/>
            </a:fld>
            <a:endParaRPr lang="zh-CN" altLang="en-US" dirty="0"/>
          </a:p>
        </p:txBody>
      </p:sp>
      <p:sp>
        <p:nvSpPr>
          <p:cNvPr id="8" name="标题 7"/>
          <p:cNvSpPr>
            <a:spLocks noGrp="1"/>
          </p:cNvSpPr>
          <p:nvPr>
            <p:ph type="title"/>
          </p:nvPr>
        </p:nvSpPr>
        <p:spPr/>
        <p:txBody>
          <a:bodyPr/>
          <a:lstStyle/>
          <a:p>
            <a:r>
              <a:rPr lang="zh-CN" altLang="en-US">
                <a:solidFill>
                  <a:schemeClr val="accent6">
                    <a:lumMod val="50000"/>
                  </a:schemeClr>
                </a:solidFill>
              </a:rPr>
              <a:t>目录</a:t>
            </a:r>
            <a:endParaRPr lang="zh-CN" altLang="en-US">
              <a:solidFill>
                <a:schemeClr val="accent6">
                  <a:lumMod val="50000"/>
                </a:schemeClr>
              </a:solidFill>
            </a:endParaRPr>
          </a:p>
        </p:txBody>
      </p:sp>
      <p:sp>
        <p:nvSpPr>
          <p:cNvPr id="6" name="五边形 5"/>
          <p:cNvSpPr/>
          <p:nvPr/>
        </p:nvSpPr>
        <p:spPr>
          <a:xfrm>
            <a:off x="3499777" y="1383950"/>
            <a:ext cx="772795" cy="467360"/>
          </a:xfrm>
          <a:prstGeom prst="homePlate">
            <a:avLst/>
          </a:prstGeom>
          <a:solidFill>
            <a:schemeClr val="bg2">
              <a:lumMod val="90000"/>
            </a:schemeClr>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bg1"/>
              </a:solidFill>
              <a:effectLst/>
              <a:latin typeface="Arial" panose="020B0604020202020204" pitchFamily="34" charset="0"/>
              <a:ea typeface="黑体" panose="02010609060101010101" pitchFamily="49" charset="-122"/>
            </a:endParaRPr>
          </a:p>
        </p:txBody>
      </p:sp>
      <p:sp>
        <p:nvSpPr>
          <p:cNvPr id="7" name="燕尾形 6"/>
          <p:cNvSpPr/>
          <p:nvPr/>
        </p:nvSpPr>
        <p:spPr>
          <a:xfrm>
            <a:off x="4129062" y="1383950"/>
            <a:ext cx="4848225" cy="467360"/>
          </a:xfrm>
          <a:prstGeom prst="chevron">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smtClean="0">
              <a:ln>
                <a:noFill/>
              </a:ln>
              <a:solidFill>
                <a:schemeClr val="bg1"/>
              </a:solidFill>
              <a:effectLst/>
              <a:latin typeface="Arial" panose="020B0604020202020204" pitchFamily="34" charset="0"/>
              <a:ea typeface="黑体" panose="02010609060101010101" pitchFamily="49" charset="-122"/>
              <a:sym typeface="+mn-ea"/>
            </a:endParaRPr>
          </a:p>
        </p:txBody>
      </p:sp>
      <p:sp>
        <p:nvSpPr>
          <p:cNvPr id="9" name="五边形 8"/>
          <p:cNvSpPr/>
          <p:nvPr/>
        </p:nvSpPr>
        <p:spPr>
          <a:xfrm>
            <a:off x="3364522" y="1383950"/>
            <a:ext cx="772795" cy="467360"/>
          </a:xfrm>
          <a:prstGeom prst="homePlate">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smtClean="0">
              <a:ln>
                <a:noFill/>
              </a:ln>
              <a:solidFill>
                <a:schemeClr val="bg1"/>
              </a:solidFill>
              <a:effectLst/>
              <a:latin typeface="Arial" panose="020B0604020202020204" pitchFamily="34" charset="0"/>
              <a:ea typeface="黑体" panose="02010609060101010101" pitchFamily="49" charset="-122"/>
              <a:sym typeface="+mn-ea"/>
            </a:endParaRPr>
          </a:p>
        </p:txBody>
      </p:sp>
      <p:sp>
        <p:nvSpPr>
          <p:cNvPr id="18" name="文本框 17"/>
          <p:cNvSpPr txBox="1"/>
          <p:nvPr/>
        </p:nvSpPr>
        <p:spPr>
          <a:xfrm>
            <a:off x="4453547" y="1400460"/>
            <a:ext cx="2799715" cy="429895"/>
          </a:xfrm>
          <a:prstGeom prst="rect">
            <a:avLst/>
          </a:prstGeom>
          <a:noFill/>
        </p:spPr>
        <p:txBody>
          <a:bodyPr wrap="square" rtlCol="0">
            <a:spAutoFit/>
          </a:bodyPr>
          <a:lstStyle/>
          <a:p>
            <a:r>
              <a:rPr lang="zh-CN" altLang="en-US" sz="2200" b="1" dirty="0">
                <a:solidFill>
                  <a:schemeClr val="bg1"/>
                </a:solidFill>
                <a:sym typeface="+mn-ea"/>
              </a:rPr>
              <a:t>公司介绍</a:t>
            </a:r>
            <a:endParaRPr lang="zh-CN" altLang="en-US" sz="2200" b="1">
              <a:solidFill>
                <a:schemeClr val="bg1"/>
              </a:solidFill>
            </a:endParaRPr>
          </a:p>
        </p:txBody>
      </p:sp>
      <p:sp>
        <p:nvSpPr>
          <p:cNvPr id="19" name="文本框 18"/>
          <p:cNvSpPr txBox="1"/>
          <p:nvPr/>
        </p:nvSpPr>
        <p:spPr>
          <a:xfrm>
            <a:off x="3499777" y="1392205"/>
            <a:ext cx="471170" cy="429895"/>
          </a:xfrm>
          <a:prstGeom prst="rect">
            <a:avLst/>
          </a:prstGeom>
          <a:noFill/>
        </p:spPr>
        <p:txBody>
          <a:bodyPr wrap="square" rtlCol="0">
            <a:spAutoFit/>
          </a:bodyPr>
          <a:lstStyle/>
          <a:p>
            <a:r>
              <a:rPr lang="zh-CN" altLang="en-US" sz="2200" b="1">
                <a:solidFill>
                  <a:schemeClr val="bg1"/>
                </a:solidFill>
              </a:rPr>
              <a:t>一</a:t>
            </a:r>
            <a:endParaRPr lang="zh-CN" altLang="en-US" sz="2200" b="1">
              <a:solidFill>
                <a:schemeClr val="bg1"/>
              </a:solidFill>
            </a:endParaRPr>
          </a:p>
        </p:txBody>
      </p:sp>
      <p:sp>
        <p:nvSpPr>
          <p:cNvPr id="22" name="五边形 21"/>
          <p:cNvSpPr/>
          <p:nvPr/>
        </p:nvSpPr>
        <p:spPr>
          <a:xfrm>
            <a:off x="3499777" y="2184685"/>
            <a:ext cx="772795" cy="467360"/>
          </a:xfrm>
          <a:prstGeom prst="homePlate">
            <a:avLst/>
          </a:prstGeom>
          <a:solidFill>
            <a:schemeClr val="bg2">
              <a:lumMod val="90000"/>
            </a:schemeClr>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bg1"/>
              </a:solidFill>
              <a:effectLst/>
              <a:latin typeface="Arial" panose="020B0604020202020204" pitchFamily="34" charset="0"/>
              <a:ea typeface="黑体" panose="02010609060101010101" pitchFamily="49" charset="-122"/>
            </a:endParaRPr>
          </a:p>
        </p:txBody>
      </p:sp>
      <p:sp>
        <p:nvSpPr>
          <p:cNvPr id="23" name="燕尾形 22"/>
          <p:cNvSpPr/>
          <p:nvPr/>
        </p:nvSpPr>
        <p:spPr>
          <a:xfrm>
            <a:off x="4129062" y="2184685"/>
            <a:ext cx="4848225" cy="467360"/>
          </a:xfrm>
          <a:prstGeom prst="chevron">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smtClean="0">
              <a:ln>
                <a:noFill/>
              </a:ln>
              <a:solidFill>
                <a:schemeClr val="bg1"/>
              </a:solidFill>
              <a:effectLst/>
              <a:latin typeface="Arial" panose="020B0604020202020204" pitchFamily="34" charset="0"/>
              <a:ea typeface="黑体" panose="02010609060101010101" pitchFamily="49" charset="-122"/>
              <a:sym typeface="+mn-ea"/>
            </a:endParaRPr>
          </a:p>
        </p:txBody>
      </p:sp>
      <p:sp>
        <p:nvSpPr>
          <p:cNvPr id="24" name="五边形 23"/>
          <p:cNvSpPr/>
          <p:nvPr/>
        </p:nvSpPr>
        <p:spPr>
          <a:xfrm>
            <a:off x="3364522" y="2184685"/>
            <a:ext cx="772795" cy="467360"/>
          </a:xfrm>
          <a:prstGeom prst="homePlate">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smtClean="0">
              <a:ln>
                <a:noFill/>
              </a:ln>
              <a:solidFill>
                <a:schemeClr val="bg1"/>
              </a:solidFill>
              <a:effectLst/>
              <a:latin typeface="Arial" panose="020B0604020202020204" pitchFamily="34" charset="0"/>
              <a:ea typeface="黑体" panose="02010609060101010101" pitchFamily="49" charset="-122"/>
              <a:sym typeface="+mn-ea"/>
            </a:endParaRPr>
          </a:p>
        </p:txBody>
      </p:sp>
      <p:sp>
        <p:nvSpPr>
          <p:cNvPr id="25" name="文本框 24"/>
          <p:cNvSpPr txBox="1"/>
          <p:nvPr/>
        </p:nvSpPr>
        <p:spPr>
          <a:xfrm>
            <a:off x="4460532" y="2205640"/>
            <a:ext cx="4150360" cy="429895"/>
          </a:xfrm>
          <a:prstGeom prst="rect">
            <a:avLst/>
          </a:prstGeom>
          <a:noFill/>
        </p:spPr>
        <p:txBody>
          <a:bodyPr wrap="square" rtlCol="0">
            <a:spAutoFit/>
          </a:bodyPr>
          <a:lstStyle/>
          <a:p>
            <a:r>
              <a:rPr lang="zh-CN" altLang="en-US" sz="2200" b="1" dirty="0">
                <a:solidFill>
                  <a:schemeClr val="bg1"/>
                </a:solidFill>
                <a:sym typeface="+mn-ea"/>
              </a:rPr>
              <a:t>中车大同公司矿车研制能力</a:t>
            </a:r>
            <a:endParaRPr lang="zh-CN" altLang="en-US" sz="2200" b="1">
              <a:solidFill>
                <a:schemeClr val="bg1"/>
              </a:solidFill>
            </a:endParaRPr>
          </a:p>
        </p:txBody>
      </p:sp>
      <p:sp>
        <p:nvSpPr>
          <p:cNvPr id="26" name="文本框 25"/>
          <p:cNvSpPr txBox="1"/>
          <p:nvPr/>
        </p:nvSpPr>
        <p:spPr>
          <a:xfrm>
            <a:off x="3499777" y="2210085"/>
            <a:ext cx="471170" cy="429895"/>
          </a:xfrm>
          <a:prstGeom prst="rect">
            <a:avLst/>
          </a:prstGeom>
          <a:noFill/>
        </p:spPr>
        <p:txBody>
          <a:bodyPr wrap="square" rtlCol="0">
            <a:spAutoFit/>
          </a:bodyPr>
          <a:lstStyle/>
          <a:p>
            <a:r>
              <a:rPr lang="zh-CN" altLang="en-US" sz="2200" b="1">
                <a:solidFill>
                  <a:schemeClr val="bg1"/>
                </a:solidFill>
              </a:rPr>
              <a:t>二</a:t>
            </a:r>
            <a:endParaRPr lang="zh-CN" altLang="en-US" sz="2200" b="1">
              <a:solidFill>
                <a:schemeClr val="bg1"/>
              </a:solidFill>
            </a:endParaRPr>
          </a:p>
        </p:txBody>
      </p:sp>
      <p:sp>
        <p:nvSpPr>
          <p:cNvPr id="41" name="五边形 40"/>
          <p:cNvSpPr/>
          <p:nvPr/>
        </p:nvSpPr>
        <p:spPr>
          <a:xfrm>
            <a:off x="3499777" y="2989230"/>
            <a:ext cx="772795" cy="467360"/>
          </a:xfrm>
          <a:prstGeom prst="homePlate">
            <a:avLst/>
          </a:prstGeom>
          <a:solidFill>
            <a:schemeClr val="bg2">
              <a:lumMod val="90000"/>
            </a:schemeClr>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bg1"/>
              </a:solidFill>
              <a:effectLst/>
              <a:latin typeface="Arial" panose="020B0604020202020204" pitchFamily="34" charset="0"/>
              <a:ea typeface="黑体" panose="02010609060101010101" pitchFamily="49" charset="-122"/>
            </a:endParaRPr>
          </a:p>
        </p:txBody>
      </p:sp>
      <p:sp>
        <p:nvSpPr>
          <p:cNvPr id="42" name="燕尾形 41"/>
          <p:cNvSpPr/>
          <p:nvPr/>
        </p:nvSpPr>
        <p:spPr>
          <a:xfrm>
            <a:off x="4129062" y="2989230"/>
            <a:ext cx="4848225" cy="467360"/>
          </a:xfrm>
          <a:prstGeom prst="chevron">
            <a:avLst/>
          </a:prstGeom>
          <a:gradFill>
            <a:gsLst>
              <a:gs pos="0">
                <a:srgbClr val="E30000"/>
              </a:gs>
              <a:gs pos="100000">
                <a:srgbClr val="760303"/>
              </a:gs>
            </a:gsLst>
            <a:lin ang="5400000" scaled="0"/>
          </a:gra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smtClean="0">
              <a:ln>
                <a:noFill/>
              </a:ln>
              <a:solidFill>
                <a:schemeClr val="bg1"/>
              </a:solidFill>
              <a:effectLst/>
              <a:latin typeface="Arial" panose="020B0604020202020204" pitchFamily="34" charset="0"/>
              <a:ea typeface="黑体" panose="02010609060101010101" pitchFamily="49" charset="-122"/>
              <a:sym typeface="+mn-ea"/>
            </a:endParaRPr>
          </a:p>
        </p:txBody>
      </p:sp>
      <p:sp>
        <p:nvSpPr>
          <p:cNvPr id="43" name="五边形 42"/>
          <p:cNvSpPr/>
          <p:nvPr/>
        </p:nvSpPr>
        <p:spPr>
          <a:xfrm>
            <a:off x="3364522" y="2989230"/>
            <a:ext cx="772795" cy="467360"/>
          </a:xfrm>
          <a:prstGeom prst="homePlate">
            <a:avLst/>
          </a:prstGeom>
          <a:gradFill>
            <a:gsLst>
              <a:gs pos="0">
                <a:srgbClr val="E30000"/>
              </a:gs>
              <a:gs pos="100000">
                <a:srgbClr val="760303"/>
              </a:gs>
            </a:gsLst>
            <a:lin ang="5400000" scaled="0"/>
          </a:gra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smtClean="0">
              <a:ln>
                <a:noFill/>
              </a:ln>
              <a:solidFill>
                <a:schemeClr val="bg1"/>
              </a:solidFill>
              <a:effectLst/>
              <a:latin typeface="Arial" panose="020B0604020202020204" pitchFamily="34" charset="0"/>
              <a:ea typeface="黑体" panose="02010609060101010101" pitchFamily="49" charset="-122"/>
              <a:sym typeface="+mn-ea"/>
            </a:endParaRPr>
          </a:p>
        </p:txBody>
      </p:sp>
      <p:sp>
        <p:nvSpPr>
          <p:cNvPr id="44" name="文本框 43"/>
          <p:cNvSpPr txBox="1"/>
          <p:nvPr/>
        </p:nvSpPr>
        <p:spPr>
          <a:xfrm>
            <a:off x="4460532" y="3001930"/>
            <a:ext cx="3722370" cy="429895"/>
          </a:xfrm>
          <a:prstGeom prst="rect">
            <a:avLst/>
          </a:prstGeom>
          <a:noFill/>
        </p:spPr>
        <p:txBody>
          <a:bodyPr wrap="square" rtlCol="0">
            <a:spAutoFit/>
          </a:bodyPr>
          <a:lstStyle/>
          <a:p>
            <a:r>
              <a:rPr lang="zh-CN" altLang="en-US" sz="2200" b="1" dirty="0">
                <a:solidFill>
                  <a:schemeClr val="bg1"/>
                </a:solidFill>
                <a:sym typeface="+mn-ea"/>
              </a:rPr>
              <a:t>中车大同公司矿车产品介绍</a:t>
            </a:r>
            <a:endParaRPr lang="zh-CN" altLang="en-US" sz="2200" b="1">
              <a:solidFill>
                <a:schemeClr val="bg1"/>
              </a:solidFill>
            </a:endParaRPr>
          </a:p>
        </p:txBody>
      </p:sp>
      <p:sp>
        <p:nvSpPr>
          <p:cNvPr id="45" name="文本框 44"/>
          <p:cNvSpPr txBox="1"/>
          <p:nvPr/>
        </p:nvSpPr>
        <p:spPr>
          <a:xfrm>
            <a:off x="3499777" y="3010185"/>
            <a:ext cx="471170" cy="429895"/>
          </a:xfrm>
          <a:prstGeom prst="rect">
            <a:avLst/>
          </a:prstGeom>
          <a:noFill/>
        </p:spPr>
        <p:txBody>
          <a:bodyPr wrap="square" rtlCol="0">
            <a:spAutoFit/>
          </a:bodyPr>
          <a:lstStyle/>
          <a:p>
            <a:r>
              <a:rPr lang="zh-CN" altLang="en-US" sz="2200" b="1">
                <a:solidFill>
                  <a:schemeClr val="bg1"/>
                </a:solidFill>
                <a:sym typeface="+mn-ea"/>
              </a:rPr>
              <a:t>三</a:t>
            </a:r>
            <a:endParaRPr lang="zh-CN" altLang="en-US" sz="2200" b="1">
              <a:solidFill>
                <a:schemeClr val="bg1"/>
              </a:solidFill>
            </a:endParaRPr>
          </a:p>
        </p:txBody>
      </p:sp>
      <p:grpSp>
        <p:nvGrpSpPr>
          <p:cNvPr id="10" name="组合 9"/>
          <p:cNvGrpSpPr/>
          <p:nvPr/>
        </p:nvGrpSpPr>
        <p:grpSpPr>
          <a:xfrm>
            <a:off x="3364522" y="3793775"/>
            <a:ext cx="5612765" cy="467360"/>
            <a:chOff x="5428" y="6517"/>
            <a:chExt cx="8839" cy="736"/>
          </a:xfrm>
        </p:grpSpPr>
        <p:sp>
          <p:nvSpPr>
            <p:cNvPr id="89" name="五边形 88"/>
            <p:cNvSpPr/>
            <p:nvPr/>
          </p:nvSpPr>
          <p:spPr>
            <a:xfrm>
              <a:off x="5641" y="6517"/>
              <a:ext cx="1217" cy="736"/>
            </a:xfrm>
            <a:prstGeom prst="homePlate">
              <a:avLst/>
            </a:prstGeom>
            <a:solidFill>
              <a:schemeClr val="bg2">
                <a:lumMod val="90000"/>
              </a:schemeClr>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bg1"/>
                </a:solidFill>
                <a:effectLst/>
                <a:latin typeface="Arial" panose="020B0604020202020204" pitchFamily="34" charset="0"/>
                <a:ea typeface="黑体" panose="02010609060101010101" pitchFamily="49" charset="-122"/>
              </a:endParaRPr>
            </a:p>
          </p:txBody>
        </p:sp>
        <p:sp>
          <p:nvSpPr>
            <p:cNvPr id="90" name="燕尾形 89"/>
            <p:cNvSpPr/>
            <p:nvPr/>
          </p:nvSpPr>
          <p:spPr>
            <a:xfrm>
              <a:off x="6632" y="6517"/>
              <a:ext cx="7635" cy="736"/>
            </a:xfrm>
            <a:prstGeom prst="chevron">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smtClean="0">
                <a:ln>
                  <a:noFill/>
                </a:ln>
                <a:solidFill>
                  <a:schemeClr val="bg1"/>
                </a:solidFill>
                <a:effectLst/>
                <a:latin typeface="Arial" panose="020B0604020202020204" pitchFamily="34" charset="0"/>
                <a:ea typeface="黑体" panose="02010609060101010101" pitchFamily="49" charset="-122"/>
                <a:sym typeface="+mn-ea"/>
              </a:endParaRPr>
            </a:p>
          </p:txBody>
        </p:sp>
        <p:sp>
          <p:nvSpPr>
            <p:cNvPr id="91" name="五边形 90"/>
            <p:cNvSpPr/>
            <p:nvPr/>
          </p:nvSpPr>
          <p:spPr>
            <a:xfrm>
              <a:off x="5428" y="6517"/>
              <a:ext cx="1217" cy="736"/>
            </a:xfrm>
            <a:prstGeom prst="homePlate">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smtClean="0">
                <a:ln>
                  <a:noFill/>
                </a:ln>
                <a:solidFill>
                  <a:schemeClr val="bg1"/>
                </a:solidFill>
                <a:effectLst/>
                <a:latin typeface="Arial" panose="020B0604020202020204" pitchFamily="34" charset="0"/>
                <a:ea typeface="黑体" panose="02010609060101010101" pitchFamily="49" charset="-122"/>
                <a:sym typeface="+mn-ea"/>
              </a:endParaRPr>
            </a:p>
          </p:txBody>
        </p:sp>
        <p:sp>
          <p:nvSpPr>
            <p:cNvPr id="92" name="文本框 91"/>
            <p:cNvSpPr txBox="1"/>
            <p:nvPr/>
          </p:nvSpPr>
          <p:spPr>
            <a:xfrm>
              <a:off x="7143" y="6557"/>
              <a:ext cx="6547" cy="677"/>
            </a:xfrm>
            <a:prstGeom prst="rect">
              <a:avLst/>
            </a:prstGeom>
            <a:noFill/>
          </p:spPr>
          <p:txBody>
            <a:bodyPr wrap="square" rtlCol="0">
              <a:spAutoFit/>
            </a:bodyPr>
            <a:lstStyle/>
            <a:p>
              <a:r>
                <a:rPr lang="zh-CN" altLang="en-US" sz="2200" b="1" dirty="0">
                  <a:solidFill>
                    <a:schemeClr val="bg1"/>
                  </a:solidFill>
                  <a:sym typeface="+mn-ea"/>
                </a:rPr>
                <a:t>核心部件内部配套情况介绍</a:t>
              </a:r>
              <a:endParaRPr lang="zh-CN" altLang="en-US" sz="2200" b="1">
                <a:solidFill>
                  <a:schemeClr val="bg1"/>
                </a:solidFill>
              </a:endParaRPr>
            </a:p>
          </p:txBody>
        </p:sp>
        <p:sp>
          <p:nvSpPr>
            <p:cNvPr id="93" name="文本框 92"/>
            <p:cNvSpPr txBox="1"/>
            <p:nvPr/>
          </p:nvSpPr>
          <p:spPr>
            <a:xfrm>
              <a:off x="5641" y="6544"/>
              <a:ext cx="742" cy="677"/>
            </a:xfrm>
            <a:prstGeom prst="rect">
              <a:avLst/>
            </a:prstGeom>
            <a:noFill/>
          </p:spPr>
          <p:txBody>
            <a:bodyPr wrap="square" rtlCol="0">
              <a:spAutoFit/>
            </a:bodyPr>
            <a:lstStyle/>
            <a:p>
              <a:r>
                <a:rPr lang="zh-CN" altLang="en-US" sz="2200" b="1">
                  <a:solidFill>
                    <a:schemeClr val="bg1"/>
                  </a:solidFill>
                  <a:sym typeface="+mn-ea"/>
                </a:rPr>
                <a:t>四</a:t>
              </a:r>
              <a:endParaRPr lang="zh-CN" altLang="en-US" sz="2200" b="1">
                <a:solidFill>
                  <a:schemeClr val="bg1"/>
                </a:solidFill>
              </a:endParaRPr>
            </a:p>
          </p:txBody>
        </p:sp>
      </p:grpSp>
      <p:grpSp>
        <p:nvGrpSpPr>
          <p:cNvPr id="11" name="组合 10"/>
          <p:cNvGrpSpPr/>
          <p:nvPr/>
        </p:nvGrpSpPr>
        <p:grpSpPr>
          <a:xfrm>
            <a:off x="3364522" y="4594510"/>
            <a:ext cx="5612130" cy="467360"/>
            <a:chOff x="5428" y="7778"/>
            <a:chExt cx="8838" cy="736"/>
          </a:xfrm>
        </p:grpSpPr>
        <p:sp>
          <p:nvSpPr>
            <p:cNvPr id="95" name="五边形 94"/>
            <p:cNvSpPr/>
            <p:nvPr/>
          </p:nvSpPr>
          <p:spPr>
            <a:xfrm>
              <a:off x="5641" y="7778"/>
              <a:ext cx="1217" cy="736"/>
            </a:xfrm>
            <a:prstGeom prst="homePlate">
              <a:avLst/>
            </a:prstGeom>
            <a:solidFill>
              <a:schemeClr val="bg2">
                <a:lumMod val="90000"/>
              </a:schemeClr>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bg1"/>
                </a:solidFill>
                <a:effectLst/>
                <a:latin typeface="Arial" panose="020B0604020202020204" pitchFamily="34" charset="0"/>
                <a:ea typeface="黑体" panose="02010609060101010101" pitchFamily="49" charset="-122"/>
              </a:endParaRPr>
            </a:p>
          </p:txBody>
        </p:sp>
        <p:sp>
          <p:nvSpPr>
            <p:cNvPr id="96" name="燕尾形 95"/>
            <p:cNvSpPr/>
            <p:nvPr/>
          </p:nvSpPr>
          <p:spPr>
            <a:xfrm>
              <a:off x="6632" y="7778"/>
              <a:ext cx="7635" cy="736"/>
            </a:xfrm>
            <a:prstGeom prst="chevron">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smtClean="0">
                <a:ln>
                  <a:noFill/>
                </a:ln>
                <a:solidFill>
                  <a:schemeClr val="bg1"/>
                </a:solidFill>
                <a:effectLst/>
                <a:latin typeface="Arial" panose="020B0604020202020204" pitchFamily="34" charset="0"/>
                <a:ea typeface="黑体" panose="02010609060101010101" pitchFamily="49" charset="-122"/>
                <a:sym typeface="+mn-ea"/>
              </a:endParaRPr>
            </a:p>
          </p:txBody>
        </p:sp>
        <p:sp>
          <p:nvSpPr>
            <p:cNvPr id="97" name="五边形 96"/>
            <p:cNvSpPr/>
            <p:nvPr/>
          </p:nvSpPr>
          <p:spPr>
            <a:xfrm>
              <a:off x="5428" y="7778"/>
              <a:ext cx="1217" cy="736"/>
            </a:xfrm>
            <a:prstGeom prst="homePlate">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smtClean="0">
                <a:ln>
                  <a:noFill/>
                </a:ln>
                <a:solidFill>
                  <a:schemeClr val="bg1"/>
                </a:solidFill>
                <a:effectLst/>
                <a:latin typeface="Arial" panose="020B0604020202020204" pitchFamily="34" charset="0"/>
                <a:ea typeface="黑体" panose="02010609060101010101" pitchFamily="49" charset="-122"/>
                <a:sym typeface="+mn-ea"/>
              </a:endParaRPr>
            </a:p>
          </p:txBody>
        </p:sp>
        <p:sp>
          <p:nvSpPr>
            <p:cNvPr id="98" name="文本框 97"/>
            <p:cNvSpPr txBox="1"/>
            <p:nvPr/>
          </p:nvSpPr>
          <p:spPr>
            <a:xfrm>
              <a:off x="7154" y="7825"/>
              <a:ext cx="4409" cy="677"/>
            </a:xfrm>
            <a:prstGeom prst="rect">
              <a:avLst/>
            </a:prstGeom>
            <a:noFill/>
          </p:spPr>
          <p:txBody>
            <a:bodyPr wrap="square" rtlCol="0">
              <a:spAutoFit/>
            </a:bodyPr>
            <a:lstStyle/>
            <a:p>
              <a:r>
                <a:rPr lang="zh-CN" altLang="en-US" sz="2200" b="1" dirty="0">
                  <a:solidFill>
                    <a:schemeClr val="bg1"/>
                  </a:solidFill>
                  <a:sym typeface="+mn-ea"/>
                </a:rPr>
                <a:t>在研技术</a:t>
              </a:r>
              <a:r>
                <a:rPr lang="zh-CN" altLang="en-US" sz="2200" b="1">
                  <a:solidFill>
                    <a:schemeClr val="bg1"/>
                  </a:solidFill>
                  <a:sym typeface="+mn-ea"/>
                </a:rPr>
                <a:t>认识</a:t>
              </a:r>
              <a:endParaRPr lang="zh-CN" altLang="en-US" sz="2200" b="1">
                <a:solidFill>
                  <a:schemeClr val="bg1"/>
                </a:solidFill>
              </a:endParaRPr>
            </a:p>
          </p:txBody>
        </p:sp>
        <p:sp>
          <p:nvSpPr>
            <p:cNvPr id="99" name="文本框 98"/>
            <p:cNvSpPr txBox="1"/>
            <p:nvPr/>
          </p:nvSpPr>
          <p:spPr>
            <a:xfrm>
              <a:off x="5641" y="7818"/>
              <a:ext cx="742" cy="677"/>
            </a:xfrm>
            <a:prstGeom prst="rect">
              <a:avLst/>
            </a:prstGeom>
            <a:noFill/>
          </p:spPr>
          <p:txBody>
            <a:bodyPr wrap="square" rtlCol="0">
              <a:spAutoFit/>
            </a:bodyPr>
            <a:lstStyle/>
            <a:p>
              <a:r>
                <a:rPr lang="zh-CN" altLang="en-US" sz="2200" b="1">
                  <a:solidFill>
                    <a:schemeClr val="bg1"/>
                  </a:solidFill>
                  <a:sym typeface="+mn-ea"/>
                </a:rPr>
                <a:t>五</a:t>
              </a:r>
              <a:endParaRPr lang="zh-CN" altLang="en-US" sz="2200" b="1">
                <a:solidFill>
                  <a:schemeClr val="bg1"/>
                </a:solidFill>
              </a:endParaRPr>
            </a:p>
          </p:txBody>
        </p:sp>
      </p:grpSp>
      <p:grpSp>
        <p:nvGrpSpPr>
          <p:cNvPr id="32" name="组合 31"/>
          <p:cNvGrpSpPr/>
          <p:nvPr/>
        </p:nvGrpSpPr>
        <p:grpSpPr>
          <a:xfrm>
            <a:off x="3365157" y="5395245"/>
            <a:ext cx="5612130" cy="467360"/>
            <a:chOff x="5428" y="7778"/>
            <a:chExt cx="8838" cy="736"/>
          </a:xfrm>
        </p:grpSpPr>
        <p:sp>
          <p:nvSpPr>
            <p:cNvPr id="33" name="五边形 32"/>
            <p:cNvSpPr/>
            <p:nvPr/>
          </p:nvSpPr>
          <p:spPr>
            <a:xfrm>
              <a:off x="5641" y="7778"/>
              <a:ext cx="1217" cy="736"/>
            </a:xfrm>
            <a:prstGeom prst="homePlate">
              <a:avLst/>
            </a:prstGeom>
            <a:solidFill>
              <a:schemeClr val="bg2">
                <a:lumMod val="90000"/>
              </a:schemeClr>
            </a:solidFill>
            <a:ln>
              <a:noFill/>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bg1"/>
                </a:solidFill>
                <a:effectLst/>
                <a:latin typeface="Arial" panose="020B0604020202020204" pitchFamily="34" charset="0"/>
                <a:ea typeface="黑体" panose="02010609060101010101" pitchFamily="49" charset="-122"/>
              </a:endParaRPr>
            </a:p>
          </p:txBody>
        </p:sp>
        <p:sp>
          <p:nvSpPr>
            <p:cNvPr id="34" name="燕尾形 33"/>
            <p:cNvSpPr/>
            <p:nvPr/>
          </p:nvSpPr>
          <p:spPr>
            <a:xfrm>
              <a:off x="6632" y="7778"/>
              <a:ext cx="7635" cy="736"/>
            </a:xfrm>
            <a:prstGeom prst="chevron">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smtClean="0">
                <a:ln>
                  <a:noFill/>
                </a:ln>
                <a:solidFill>
                  <a:schemeClr val="bg1"/>
                </a:solidFill>
                <a:effectLst/>
                <a:latin typeface="Arial" panose="020B0604020202020204" pitchFamily="34" charset="0"/>
                <a:ea typeface="黑体" panose="02010609060101010101" pitchFamily="49" charset="-122"/>
                <a:sym typeface="+mn-ea"/>
              </a:endParaRPr>
            </a:p>
          </p:txBody>
        </p:sp>
        <p:sp>
          <p:nvSpPr>
            <p:cNvPr id="35" name="五边形 34"/>
            <p:cNvSpPr/>
            <p:nvPr/>
          </p:nvSpPr>
          <p:spPr>
            <a:xfrm>
              <a:off x="5428" y="7778"/>
              <a:ext cx="1217" cy="736"/>
            </a:xfrm>
            <a:prstGeom prst="homePlate">
              <a:avLst/>
            </a:prstGeom>
            <a:solidFill>
              <a:schemeClr val="bg1">
                <a:lumMod val="50000"/>
              </a:schemeClr>
            </a:solidFill>
            <a:ln>
              <a:noFill/>
            </a:ln>
          </p:spPr>
          <p:txBody>
            <a:bodyPr vert="horz" wrap="none" lIns="91440" tIns="45720" rIns="91440" bIns="45720" numCol="1" rtlCol="0" anchor="ctr" anchorCtr="0" compatLnSpc="1">
              <a:noAutofit/>
            </a:bodyPr>
            <a:lstStyle/>
            <a:p>
              <a:pPr lvl="0" algn="ctr" fontAlgn="base">
                <a:buClrTx/>
                <a:buSzTx/>
                <a:buFontTx/>
              </a:pPr>
              <a:endParaRPr lang="zh-CN" altLang="en-US" smtClean="0">
                <a:ln>
                  <a:noFill/>
                </a:ln>
                <a:solidFill>
                  <a:schemeClr val="bg1"/>
                </a:solidFill>
                <a:effectLst/>
                <a:latin typeface="Arial" panose="020B0604020202020204" pitchFamily="34" charset="0"/>
                <a:ea typeface="黑体" panose="02010609060101010101" pitchFamily="49" charset="-122"/>
                <a:sym typeface="+mn-ea"/>
              </a:endParaRPr>
            </a:p>
          </p:txBody>
        </p:sp>
        <p:sp>
          <p:nvSpPr>
            <p:cNvPr id="36" name="文本框 35"/>
            <p:cNvSpPr txBox="1"/>
            <p:nvPr/>
          </p:nvSpPr>
          <p:spPr>
            <a:xfrm>
              <a:off x="7154" y="7825"/>
              <a:ext cx="4409" cy="677"/>
            </a:xfrm>
            <a:prstGeom prst="rect">
              <a:avLst/>
            </a:prstGeom>
            <a:noFill/>
          </p:spPr>
          <p:txBody>
            <a:bodyPr wrap="square" rtlCol="0">
              <a:spAutoFit/>
            </a:bodyPr>
            <a:lstStyle/>
            <a:p>
              <a:r>
                <a:rPr lang="zh-CN" altLang="en-US" sz="2200" b="1" dirty="0">
                  <a:solidFill>
                    <a:schemeClr val="bg1"/>
                  </a:solidFill>
                  <a:sym typeface="+mn-ea"/>
                </a:rPr>
                <a:t>中</a:t>
              </a:r>
              <a:r>
                <a:rPr lang="zh-CN" altLang="en-US" sz="2200" b="1" dirty="0" smtClean="0">
                  <a:solidFill>
                    <a:schemeClr val="bg1"/>
                  </a:solidFill>
                  <a:sym typeface="+mn-ea"/>
                </a:rPr>
                <a:t>车矿车优势</a:t>
              </a:r>
              <a:endParaRPr lang="zh-CN" altLang="en-US" sz="2200" b="1" dirty="0">
                <a:solidFill>
                  <a:schemeClr val="bg1"/>
                </a:solidFill>
              </a:endParaRPr>
            </a:p>
          </p:txBody>
        </p:sp>
        <p:sp>
          <p:nvSpPr>
            <p:cNvPr id="37" name="文本框 36"/>
            <p:cNvSpPr txBox="1"/>
            <p:nvPr/>
          </p:nvSpPr>
          <p:spPr>
            <a:xfrm>
              <a:off x="5641" y="7818"/>
              <a:ext cx="742" cy="677"/>
            </a:xfrm>
            <a:prstGeom prst="rect">
              <a:avLst/>
            </a:prstGeom>
            <a:noFill/>
          </p:spPr>
          <p:txBody>
            <a:bodyPr wrap="square" rtlCol="0">
              <a:spAutoFit/>
            </a:bodyPr>
            <a:lstStyle/>
            <a:p>
              <a:r>
                <a:rPr lang="zh-CN" altLang="en-US" sz="2200" b="1" dirty="0">
                  <a:solidFill>
                    <a:schemeClr val="bg1"/>
                  </a:solidFill>
                  <a:sym typeface="+mn-ea"/>
                </a:rPr>
                <a:t>六</a:t>
              </a:r>
              <a:endParaRPr lang="zh-CN" altLang="en-US" sz="2200" b="1" dirty="0">
                <a:solidFill>
                  <a:schemeClr val="bg1"/>
                </a:solidFill>
              </a:endParaRPr>
            </a:p>
          </p:txBody>
        </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665480" y="488950"/>
            <a:ext cx="10934700" cy="5441950"/>
          </a:xfrm>
          <a:prstGeom prst="rect">
            <a:avLst/>
          </a:prstGeom>
          <a:noFill/>
        </p:spPr>
        <p:txBody>
          <a:bodyPr wrap="square" rtlCol="0">
            <a:spAutoFit/>
          </a:bodyPr>
          <a:p>
            <a:pPr fontAlgn="auto">
              <a:lnSpc>
                <a:spcPct val="150000"/>
              </a:lnSpc>
              <a:spcAft>
                <a:spcPts val="600"/>
              </a:spcAft>
            </a:pPr>
            <a:endParaRPr lang="zh-CN" altLang="en-US" sz="1400" b="1">
              <a:solidFill>
                <a:schemeClr val="tx1"/>
              </a:solidFill>
              <a:latin typeface="仿宋_GB2312" panose="02010609030101010101" pitchFamily="49" charset="-122"/>
              <a:ea typeface="仿宋_GB2312" panose="02010609030101010101" pitchFamily="49" charset="-122"/>
              <a:cs typeface="仿宋_GB2312" panose="02010609030101010101" pitchFamily="49" charset="-122"/>
              <a:sym typeface="+mn-ea"/>
            </a:endParaRPr>
          </a:p>
          <a:p>
            <a:pPr fontAlgn="auto">
              <a:lnSpc>
                <a:spcPct val="100000"/>
              </a:lnSpc>
              <a:spcAft>
                <a:spcPts val="600"/>
              </a:spcAft>
            </a:pPr>
            <a:r>
              <a:rPr lang="en-US" altLang="zh-CN" b="1">
                <a:solidFill>
                  <a:schemeClr val="tx1"/>
                </a:solidFill>
                <a:latin typeface="Times New Roman" panose="02020603050405020304" pitchFamily="18" charset="0"/>
                <a:ea typeface="微软雅黑" panose="020B0503020204020204" pitchFamily="34" charset="-122"/>
                <a:cs typeface="仿宋_GB2312" panose="02010609030101010101" pitchFamily="49" charset="-122"/>
                <a:sym typeface="+mn-ea"/>
              </a:rPr>
              <a:t>1</a:t>
            </a:r>
            <a:r>
              <a:rPr lang="zh-CN" altLang="en-US" b="1">
                <a:solidFill>
                  <a:schemeClr val="tx1"/>
                </a:solidFill>
                <a:latin typeface="Times New Roman" panose="02020603050405020304" pitchFamily="18" charset="0"/>
                <a:ea typeface="微软雅黑" panose="020B0503020204020204" pitchFamily="34" charset="-122"/>
                <a:cs typeface="仿宋_GB2312" panose="02010609030101010101" pitchFamily="49" charset="-122"/>
                <a:sym typeface="+mn-ea"/>
              </a:rPr>
              <a:t>、</a:t>
            </a:r>
            <a:r>
              <a:rPr lang="en-US" altLang="zh-CN" b="1">
                <a:solidFill>
                  <a:schemeClr val="tx1"/>
                </a:solidFill>
                <a:latin typeface="Times New Roman" panose="02020603050405020304" pitchFamily="18" charset="0"/>
                <a:ea typeface="微软雅黑" panose="020B0503020204020204" pitchFamily="34" charset="-122"/>
                <a:cs typeface="仿宋_GB2312" panose="02010609030101010101" pitchFamily="49" charset="-122"/>
                <a:sym typeface="+mn-ea"/>
              </a:rPr>
              <a:t>CR100</a:t>
            </a:r>
            <a:r>
              <a:rPr lang="zh-CN" altLang="en-US" b="1">
                <a:solidFill>
                  <a:schemeClr val="tx1"/>
                </a:solidFill>
                <a:latin typeface="Times New Roman" panose="02020603050405020304" pitchFamily="18" charset="0"/>
                <a:ea typeface="微软雅黑" panose="020B0503020204020204" pitchFamily="34" charset="-122"/>
                <a:cs typeface="仿宋_GB2312" panose="02010609030101010101" pitchFamily="49" charset="-122"/>
                <a:sym typeface="+mn-ea"/>
              </a:rPr>
              <a:t>型机械传动矿用自卸车</a:t>
            </a:r>
            <a:endParaRPr lang="en-US" altLang="zh-CN">
              <a:solidFill>
                <a:schemeClr val="tx1"/>
              </a:solidFill>
              <a:latin typeface="Times New Roman" panose="02020603050405020304" pitchFamily="18" charset="0"/>
              <a:ea typeface="微软雅黑" panose="020B0503020204020204" pitchFamily="34" charset="-122"/>
              <a:cs typeface="仿宋_GB2312" panose="02010609030101010101" pitchFamily="49" charset="-122"/>
            </a:endParaRPr>
          </a:p>
          <a:p>
            <a:pPr marL="342900" indent="0" fontAlgn="auto">
              <a:lnSpc>
                <a:spcPct val="100000"/>
              </a:lnSpc>
              <a:buClr>
                <a:srgbClr val="C70019"/>
              </a:buClr>
              <a:buFont typeface="Wingdings" panose="05000000000000000000" charset="0"/>
              <a:buChar char="l"/>
              <a:defRPr/>
            </a:pPr>
            <a:r>
              <a:rPr lang="zh-CN" altLang="en-US" dirty="0" smtClean="0">
                <a:solidFill>
                  <a:schemeClr val="tx1"/>
                </a:solidFill>
                <a:latin typeface="Times New Roman" panose="02020603050405020304" pitchFamily="18" charset="0"/>
                <a:ea typeface="微软雅黑" panose="020B0503020204020204" pitchFamily="34" charset="-122"/>
                <a:cs typeface="仿宋_GB2312" panose="02010609030101010101" pitchFamily="49" charset="-122"/>
                <a:sym typeface="+mn-ea"/>
              </a:rPr>
              <a:t>外形尺寸</a:t>
            </a:r>
            <a:r>
              <a:rPr lang="en-US" altLang="zh-CN" dirty="0">
                <a:solidFill>
                  <a:schemeClr val="tx1"/>
                </a:solidFill>
                <a:latin typeface="Times New Roman" panose="02020603050405020304" pitchFamily="18" charset="0"/>
                <a:ea typeface="微软雅黑" panose="020B0503020204020204" pitchFamily="34" charset="-122"/>
                <a:cs typeface="仿宋_GB2312" panose="02010609030101010101" pitchFamily="49" charset="-122"/>
                <a:sym typeface="+mn-ea"/>
              </a:rPr>
              <a:t> </a:t>
            </a:r>
            <a:r>
              <a:rPr lang="en-US" altLang="zh-CN" dirty="0" smtClean="0">
                <a:solidFill>
                  <a:schemeClr val="tx1"/>
                </a:solidFill>
                <a:latin typeface="Times New Roman" panose="02020603050405020304" pitchFamily="18" charset="0"/>
                <a:ea typeface="微软雅黑" panose="020B0503020204020204" pitchFamily="34" charset="-122"/>
                <a:cs typeface="仿宋_GB2312" panose="02010609030101010101" pitchFamily="49" charset="-122"/>
                <a:sym typeface="+mn-ea"/>
              </a:rPr>
              <a:t>                11142×5828×5651mm</a:t>
            </a:r>
            <a:endParaRPr lang="en-US" altLang="zh-CN" dirty="0" smtClean="0">
              <a:solidFill>
                <a:schemeClr val="tx1"/>
              </a:solidFill>
              <a:latin typeface="Times New Roman" panose="02020603050405020304" pitchFamily="18" charset="0"/>
              <a:ea typeface="微软雅黑" panose="020B0503020204020204" pitchFamily="34" charset="-122"/>
              <a:cs typeface="仿宋_GB2312" panose="02010609030101010101" pitchFamily="49" charset="-122"/>
              <a:sym typeface="+mn-ea"/>
            </a:endParaRPr>
          </a:p>
          <a:p>
            <a:pPr marL="342900" indent="0" fontAlgn="auto">
              <a:lnSpc>
                <a:spcPct val="110000"/>
              </a:lnSpc>
              <a:buClr>
                <a:srgbClr val="C70019"/>
              </a:buClr>
              <a:buFont typeface="Wingdings" panose="05000000000000000000" charset="0"/>
              <a:buChar char="l"/>
              <a:defRPr/>
            </a:pPr>
            <a:r>
              <a:rPr lang="zh-CN" altLang="en-US" dirty="0" smtClean="0">
                <a:solidFill>
                  <a:schemeClr val="tx1"/>
                </a:solidFill>
                <a:latin typeface="Times New Roman" panose="02020603050405020304" pitchFamily="18" charset="0"/>
                <a:ea typeface="微软雅黑" panose="020B0503020204020204" pitchFamily="34" charset="-122"/>
                <a:cs typeface="仿宋_GB2312" panose="02010609030101010101" pitchFamily="49" charset="-122"/>
                <a:sym typeface="+mn-ea"/>
              </a:rPr>
              <a:t>额定载重量</a:t>
            </a:r>
            <a:r>
              <a:rPr lang="en-US" altLang="zh-CN" dirty="0" smtClean="0">
                <a:solidFill>
                  <a:schemeClr val="tx1"/>
                </a:solidFill>
                <a:latin typeface="Times New Roman" panose="02020603050405020304" pitchFamily="18" charset="0"/>
                <a:ea typeface="微软雅黑" panose="020B0503020204020204" pitchFamily="34" charset="-122"/>
                <a:cs typeface="仿宋_GB2312" panose="02010609030101010101" pitchFamily="49" charset="-122"/>
                <a:sym typeface="+mn-ea"/>
              </a:rPr>
              <a:t>	          91000kg</a:t>
            </a:r>
            <a:endParaRPr lang="en-US" altLang="zh-CN" dirty="0" smtClean="0">
              <a:solidFill>
                <a:schemeClr val="tx1"/>
              </a:solidFill>
              <a:latin typeface="Times New Roman" panose="02020603050405020304" pitchFamily="18" charset="0"/>
              <a:ea typeface="微软雅黑" panose="020B0503020204020204" pitchFamily="34" charset="-122"/>
              <a:cs typeface="仿宋_GB2312" panose="02010609030101010101" pitchFamily="49" charset="-122"/>
              <a:sym typeface="+mn-ea"/>
            </a:endParaRPr>
          </a:p>
          <a:p>
            <a:pPr marL="342900" indent="0" fontAlgn="auto">
              <a:lnSpc>
                <a:spcPct val="110000"/>
              </a:lnSpc>
              <a:buClr>
                <a:srgbClr val="C70019"/>
              </a:buClr>
              <a:buFont typeface="Wingdings" panose="05000000000000000000" charset="0"/>
              <a:buChar char="l"/>
              <a:defRPr/>
            </a:pPr>
            <a:r>
              <a:rPr lang="zh-CN" altLang="en-US" dirty="0" smtClean="0">
                <a:solidFill>
                  <a:schemeClr val="tx1"/>
                </a:solidFill>
                <a:latin typeface="Times New Roman" panose="02020603050405020304" pitchFamily="18" charset="0"/>
                <a:ea typeface="微软雅黑" panose="020B0503020204020204" pitchFamily="34" charset="-122"/>
                <a:cs typeface="仿宋_GB2312" panose="02010609030101010101" pitchFamily="49" charset="-122"/>
                <a:sym typeface="+mn-ea"/>
              </a:rPr>
              <a:t>整备质量</a:t>
            </a:r>
            <a:r>
              <a:rPr lang="en-US" altLang="zh-CN" dirty="0" smtClean="0">
                <a:solidFill>
                  <a:schemeClr val="tx1"/>
                </a:solidFill>
                <a:latin typeface="Times New Roman" panose="02020603050405020304" pitchFamily="18" charset="0"/>
                <a:ea typeface="微软雅黑" panose="020B0503020204020204" pitchFamily="34" charset="-122"/>
                <a:cs typeface="仿宋_GB2312" panose="02010609030101010101" pitchFamily="49" charset="-122"/>
                <a:sym typeface="+mn-ea"/>
              </a:rPr>
              <a:t>	          74000kg</a:t>
            </a:r>
            <a:endParaRPr lang="en-US" altLang="zh-CN" dirty="0" smtClean="0">
              <a:solidFill>
                <a:schemeClr val="tx1"/>
              </a:solidFill>
              <a:latin typeface="Times New Roman" panose="02020603050405020304" pitchFamily="18" charset="0"/>
              <a:ea typeface="微软雅黑" panose="020B0503020204020204" pitchFamily="34" charset="-122"/>
              <a:cs typeface="仿宋_GB2312" panose="02010609030101010101" pitchFamily="49" charset="-122"/>
              <a:sym typeface="+mn-ea"/>
            </a:endParaRPr>
          </a:p>
          <a:p>
            <a:pPr marL="342900" indent="0" fontAlgn="auto">
              <a:lnSpc>
                <a:spcPct val="110000"/>
              </a:lnSpc>
              <a:buClr>
                <a:srgbClr val="C70019"/>
              </a:buClr>
              <a:buFont typeface="Wingdings" panose="05000000000000000000" charset="0"/>
              <a:buChar char="l"/>
              <a:defRPr/>
            </a:pPr>
            <a:r>
              <a:rPr lang="zh-CN" altLang="en-US" dirty="0" smtClean="0">
                <a:solidFill>
                  <a:schemeClr val="tx1"/>
                </a:solidFill>
                <a:latin typeface="Times New Roman" panose="02020603050405020304" pitchFamily="18" charset="0"/>
                <a:ea typeface="微软雅黑" panose="020B0503020204020204" pitchFamily="34" charset="-122"/>
                <a:cs typeface="仿宋_GB2312" panose="02010609030101010101" pitchFamily="49" charset="-122"/>
                <a:sym typeface="+mn-ea"/>
              </a:rPr>
              <a:t>最大总质量</a:t>
            </a:r>
            <a:r>
              <a:rPr lang="en-US" altLang="zh-CN" dirty="0" smtClean="0">
                <a:solidFill>
                  <a:schemeClr val="tx1"/>
                </a:solidFill>
                <a:latin typeface="Times New Roman" panose="02020603050405020304" pitchFamily="18" charset="0"/>
                <a:ea typeface="微软雅黑" panose="020B0503020204020204" pitchFamily="34" charset="-122"/>
                <a:cs typeface="仿宋_GB2312" panose="02010609030101010101" pitchFamily="49" charset="-122"/>
                <a:sym typeface="+mn-ea"/>
              </a:rPr>
              <a:t>	          165000kg</a:t>
            </a:r>
            <a:endParaRPr lang="en-US" altLang="zh-CN" dirty="0" smtClean="0">
              <a:solidFill>
                <a:schemeClr val="tx1"/>
              </a:solidFill>
              <a:latin typeface="Times New Roman" panose="02020603050405020304" pitchFamily="18" charset="0"/>
              <a:ea typeface="微软雅黑" panose="020B0503020204020204" pitchFamily="34" charset="-122"/>
              <a:cs typeface="仿宋_GB2312" panose="02010609030101010101" pitchFamily="49" charset="-122"/>
              <a:sym typeface="+mn-ea"/>
            </a:endParaRPr>
          </a:p>
          <a:p>
            <a:pPr marL="342900" indent="0" fontAlgn="auto">
              <a:lnSpc>
                <a:spcPct val="110000"/>
              </a:lnSpc>
              <a:buClr>
                <a:srgbClr val="C70019"/>
              </a:buClr>
              <a:buFont typeface="Wingdings" panose="05000000000000000000" charset="0"/>
              <a:buChar char="l"/>
              <a:defRPr/>
            </a:pPr>
            <a:r>
              <a:rPr lang="zh-CN" altLang="en-US" dirty="0" smtClean="0">
                <a:solidFill>
                  <a:schemeClr val="tx1"/>
                </a:solidFill>
                <a:latin typeface="Times New Roman" panose="02020603050405020304" pitchFamily="18" charset="0"/>
                <a:ea typeface="微软雅黑" panose="020B0503020204020204" pitchFamily="34" charset="-122"/>
                <a:cs typeface="仿宋_GB2312" panose="02010609030101010101" pitchFamily="49" charset="-122"/>
                <a:sym typeface="+mn-ea"/>
              </a:rPr>
              <a:t>堆装容量</a:t>
            </a:r>
            <a:r>
              <a:rPr lang="en-US" altLang="zh-CN" dirty="0" smtClean="0">
                <a:solidFill>
                  <a:schemeClr val="tx1"/>
                </a:solidFill>
                <a:latin typeface="Times New Roman" panose="02020603050405020304" pitchFamily="18" charset="0"/>
                <a:ea typeface="微软雅黑" panose="020B0503020204020204" pitchFamily="34" charset="-122"/>
                <a:cs typeface="仿宋_GB2312" panose="02010609030101010101" pitchFamily="49" charset="-122"/>
                <a:sym typeface="+mn-ea"/>
              </a:rPr>
              <a:t>                  60m³</a:t>
            </a:r>
            <a:endParaRPr lang="en-US" altLang="zh-CN" dirty="0" smtClean="0">
              <a:solidFill>
                <a:schemeClr val="tx1"/>
              </a:solidFill>
              <a:latin typeface="Times New Roman" panose="02020603050405020304" pitchFamily="18" charset="0"/>
              <a:ea typeface="微软雅黑" panose="020B0503020204020204" pitchFamily="34" charset="-122"/>
              <a:cs typeface="仿宋_GB2312" panose="02010609030101010101" pitchFamily="49" charset="-122"/>
              <a:sym typeface="+mn-ea"/>
            </a:endParaRPr>
          </a:p>
          <a:p>
            <a:pPr marL="342900" indent="0" fontAlgn="auto">
              <a:lnSpc>
                <a:spcPct val="110000"/>
              </a:lnSpc>
              <a:buClr>
                <a:srgbClr val="C70019"/>
              </a:buClr>
              <a:buFont typeface="Wingdings" panose="05000000000000000000" charset="0"/>
              <a:buChar char="l"/>
              <a:defRPr/>
            </a:pPr>
            <a:r>
              <a:rPr lang="zh-CN" altLang="en-US" dirty="0" smtClean="0">
                <a:solidFill>
                  <a:schemeClr val="tx1"/>
                </a:solidFill>
                <a:latin typeface="Times New Roman" panose="02020603050405020304" pitchFamily="18" charset="0"/>
                <a:ea typeface="微软雅黑" panose="020B0503020204020204" pitchFamily="34" charset="-122"/>
                <a:cs typeface="仿宋_GB2312" panose="02010609030101010101" pitchFamily="49" charset="-122"/>
                <a:sym typeface="+mn-ea"/>
              </a:rPr>
              <a:t>总功率 </a:t>
            </a:r>
            <a:r>
              <a:rPr lang="en-US" altLang="zh-CN" dirty="0" smtClean="0">
                <a:solidFill>
                  <a:schemeClr val="tx1"/>
                </a:solidFill>
                <a:latin typeface="Times New Roman" panose="02020603050405020304" pitchFamily="18" charset="0"/>
                <a:ea typeface="微软雅黑" panose="020B0503020204020204" pitchFamily="34" charset="-122"/>
                <a:cs typeface="仿宋_GB2312" panose="02010609030101010101" pitchFamily="49" charset="-122"/>
                <a:sym typeface="+mn-ea"/>
              </a:rPr>
              <a:t>	          1050hp</a:t>
            </a:r>
            <a:endParaRPr lang="en-US" altLang="zh-CN" dirty="0" smtClean="0">
              <a:solidFill>
                <a:schemeClr val="tx1"/>
              </a:solidFill>
              <a:latin typeface="Times New Roman" panose="02020603050405020304" pitchFamily="18" charset="0"/>
              <a:ea typeface="微软雅黑" panose="020B0503020204020204" pitchFamily="34" charset="-122"/>
              <a:cs typeface="仿宋_GB2312" panose="02010609030101010101" pitchFamily="49" charset="-122"/>
              <a:sym typeface="+mn-ea"/>
            </a:endParaRPr>
          </a:p>
          <a:p>
            <a:pPr marL="342900" indent="0" fontAlgn="auto">
              <a:lnSpc>
                <a:spcPct val="110000"/>
              </a:lnSpc>
              <a:buClr>
                <a:srgbClr val="C70019"/>
              </a:buClr>
              <a:buFont typeface="Wingdings" panose="05000000000000000000" charset="0"/>
              <a:buChar char="l"/>
              <a:defRPr/>
            </a:pPr>
            <a:r>
              <a:rPr lang="zh-CN" altLang="en-US" dirty="0" smtClean="0">
                <a:solidFill>
                  <a:schemeClr val="tx1"/>
                </a:solidFill>
                <a:latin typeface="Times New Roman" panose="02020603050405020304" pitchFamily="18" charset="0"/>
                <a:ea typeface="微软雅黑" panose="020B0503020204020204" pitchFamily="34" charset="-122"/>
                <a:cs typeface="仿宋_GB2312" panose="02010609030101010101" pitchFamily="49" charset="-122"/>
                <a:sym typeface="+mn-ea"/>
              </a:rPr>
              <a:t>最高速度</a:t>
            </a:r>
            <a:r>
              <a:rPr lang="en-US" altLang="zh-CN" dirty="0">
                <a:solidFill>
                  <a:schemeClr val="tx1"/>
                </a:solidFill>
                <a:latin typeface="Times New Roman" panose="02020603050405020304" pitchFamily="18" charset="0"/>
                <a:ea typeface="微软雅黑" panose="020B0503020204020204" pitchFamily="34" charset="-122"/>
                <a:cs typeface="仿宋_GB2312" panose="02010609030101010101" pitchFamily="49" charset="-122"/>
                <a:sym typeface="+mn-ea"/>
              </a:rPr>
              <a:t> </a:t>
            </a:r>
            <a:r>
              <a:rPr lang="en-US" altLang="zh-CN" dirty="0" smtClean="0">
                <a:solidFill>
                  <a:schemeClr val="tx1"/>
                </a:solidFill>
                <a:latin typeface="Times New Roman" panose="02020603050405020304" pitchFamily="18" charset="0"/>
                <a:ea typeface="微软雅黑" panose="020B0503020204020204" pitchFamily="34" charset="-122"/>
                <a:cs typeface="仿宋_GB2312" panose="02010609030101010101" pitchFamily="49" charset="-122"/>
                <a:sym typeface="+mn-ea"/>
              </a:rPr>
              <a:t>                55km/h</a:t>
            </a:r>
            <a:endParaRPr lang="en-US" altLang="zh-CN" dirty="0" smtClean="0">
              <a:solidFill>
                <a:schemeClr val="tx1"/>
              </a:solidFill>
              <a:latin typeface="Times New Roman" panose="02020603050405020304" pitchFamily="18" charset="0"/>
              <a:ea typeface="微软雅黑" panose="020B0503020204020204" pitchFamily="34" charset="-122"/>
              <a:cs typeface="仿宋_GB2312" panose="02010609030101010101" pitchFamily="49" charset="-122"/>
              <a:sym typeface="+mn-ea"/>
            </a:endParaRPr>
          </a:p>
          <a:p>
            <a:pPr marL="342900" indent="0" fontAlgn="auto">
              <a:lnSpc>
                <a:spcPct val="110000"/>
              </a:lnSpc>
              <a:buClr>
                <a:srgbClr val="C70019"/>
              </a:buClr>
              <a:buFont typeface="Wingdings" panose="05000000000000000000" charset="0"/>
              <a:buChar char="l"/>
              <a:defRPr/>
            </a:pPr>
            <a:r>
              <a:rPr lang="zh-CN" altLang="en-US" dirty="0">
                <a:solidFill>
                  <a:schemeClr val="tx1"/>
                </a:solidFill>
                <a:latin typeface="Times New Roman" panose="02020603050405020304" pitchFamily="18" charset="0"/>
                <a:ea typeface="微软雅黑" panose="020B0503020204020204" pitchFamily="34" charset="-122"/>
                <a:cs typeface="仿宋_GB2312" panose="02010609030101010101" pitchFamily="49" charset="-122"/>
                <a:sym typeface="+mn-ea"/>
              </a:rPr>
              <a:t>柴油机</a:t>
            </a:r>
            <a:r>
              <a:rPr lang="en-US" altLang="zh-CN" dirty="0">
                <a:solidFill>
                  <a:schemeClr val="tx1"/>
                </a:solidFill>
                <a:latin typeface="Times New Roman" panose="02020603050405020304" pitchFamily="18" charset="0"/>
                <a:ea typeface="微软雅黑" panose="020B0503020204020204" pitchFamily="34" charset="-122"/>
                <a:cs typeface="仿宋_GB2312" panose="02010609030101010101" pitchFamily="49" charset="-122"/>
                <a:sym typeface="+mn-ea"/>
              </a:rPr>
              <a:t>	          </a:t>
            </a:r>
            <a:r>
              <a:rPr lang="en-US" altLang="zh-CN" dirty="0" smtClean="0">
                <a:solidFill>
                  <a:schemeClr val="tx1"/>
                </a:solidFill>
                <a:latin typeface="Times New Roman" panose="02020603050405020304" pitchFamily="18" charset="0"/>
                <a:ea typeface="微软雅黑" panose="020B0503020204020204" pitchFamily="34" charset="-122"/>
                <a:cs typeface="仿宋_GB2312" panose="02010609030101010101" pitchFamily="49" charset="-122"/>
                <a:sym typeface="+mn-ea"/>
              </a:rPr>
              <a:t>MTU16V2000C12</a:t>
            </a:r>
            <a:r>
              <a:rPr lang="zh-CN" altLang="en-US" dirty="0" smtClean="0">
                <a:latin typeface="Times New Roman" panose="02020603050405020304" pitchFamily="18" charset="0"/>
                <a:ea typeface="微软雅黑" panose="020B0503020204020204" pitchFamily="34" charset="-122"/>
                <a:cs typeface="仿宋_GB2312" panose="02010609030101010101" pitchFamily="49" charset="-122"/>
                <a:sym typeface="+mn-ea"/>
              </a:rPr>
              <a:t>（</a:t>
            </a:r>
            <a:r>
              <a:rPr lang="zh-CN" altLang="en-US" dirty="0">
                <a:latin typeface="Times New Roman" panose="02020603050405020304" pitchFamily="18" charset="0"/>
                <a:ea typeface="微软雅黑" panose="020B0503020204020204" pitchFamily="34" charset="-122"/>
                <a:cs typeface="仿宋_GB2312" panose="02010609030101010101" pitchFamily="49" charset="-122"/>
                <a:sym typeface="+mn-ea"/>
              </a:rPr>
              <a:t>可选</a:t>
            </a:r>
            <a:r>
              <a:rPr lang="en-US" altLang="zh-CN" dirty="0">
                <a:latin typeface="Times New Roman" panose="02020603050405020304" pitchFamily="18" charset="0"/>
                <a:ea typeface="微软雅黑" panose="020B0503020204020204" pitchFamily="34" charset="-122"/>
                <a:cs typeface="仿宋_GB2312" panose="02010609030101010101" pitchFamily="49" charset="-122"/>
                <a:sym typeface="+mn-ea"/>
              </a:rPr>
              <a:t>Cummins QST30</a:t>
            </a:r>
            <a:r>
              <a:rPr lang="zh-CN" altLang="en-US" dirty="0">
                <a:latin typeface="Times New Roman" panose="02020603050405020304" pitchFamily="18" charset="0"/>
                <a:ea typeface="微软雅黑" panose="020B0503020204020204" pitchFamily="34" charset="-122"/>
                <a:cs typeface="仿宋_GB2312" panose="02010609030101010101" pitchFamily="49" charset="-122"/>
                <a:sym typeface="+mn-ea"/>
              </a:rPr>
              <a:t>）</a:t>
            </a:r>
            <a:r>
              <a:rPr lang="en-US" altLang="zh-CN" dirty="0" smtClean="0">
                <a:solidFill>
                  <a:schemeClr val="tx1"/>
                </a:solidFill>
                <a:latin typeface="Times New Roman" panose="02020603050405020304" pitchFamily="18" charset="0"/>
                <a:ea typeface="微软雅黑" panose="020B0503020204020204" pitchFamily="34" charset="-122"/>
                <a:cs typeface="仿宋_GB2312" panose="02010609030101010101" pitchFamily="49" charset="-122"/>
                <a:sym typeface="+mn-ea"/>
              </a:rPr>
              <a:t>                 </a:t>
            </a:r>
            <a:endParaRPr lang="en-US" altLang="zh-CN" dirty="0" smtClean="0">
              <a:solidFill>
                <a:schemeClr val="tx1"/>
              </a:solidFill>
              <a:latin typeface="Times New Roman" panose="02020603050405020304" pitchFamily="18" charset="0"/>
              <a:ea typeface="微软雅黑" panose="020B0503020204020204" pitchFamily="34" charset="-122"/>
              <a:cs typeface="仿宋_GB2312" panose="02010609030101010101" pitchFamily="49" charset="-122"/>
              <a:sym typeface="+mn-ea"/>
            </a:endParaRPr>
          </a:p>
          <a:p>
            <a:pPr marL="342265" indent="0" fontAlgn="auto">
              <a:lnSpc>
                <a:spcPct val="110000"/>
              </a:lnSpc>
              <a:buClr>
                <a:srgbClr val="C70019"/>
              </a:buClr>
              <a:buFont typeface="Wingdings" panose="05000000000000000000" charset="0"/>
              <a:buChar char="l"/>
              <a:defRPr/>
            </a:pPr>
            <a:r>
              <a:rPr lang="zh-CN" altLang="en-US" dirty="0">
                <a:solidFill>
                  <a:schemeClr val="tx1"/>
                </a:solidFill>
                <a:latin typeface="Times New Roman" panose="02020603050405020304" pitchFamily="18" charset="0"/>
                <a:ea typeface="微软雅黑" panose="020B0503020204020204" pitchFamily="34" charset="-122"/>
                <a:cs typeface="仿宋_GB2312" panose="02010609030101010101" pitchFamily="49" charset="-122"/>
              </a:rPr>
              <a:t>变速箱</a:t>
            </a:r>
            <a:r>
              <a:rPr lang="en-US" altLang="zh-CN" dirty="0">
                <a:solidFill>
                  <a:schemeClr val="tx1"/>
                </a:solidFill>
                <a:latin typeface="Times New Roman" panose="02020603050405020304" pitchFamily="18" charset="0"/>
                <a:ea typeface="微软雅黑" panose="020B0503020204020204" pitchFamily="34" charset="-122"/>
                <a:cs typeface="仿宋_GB2312" panose="02010609030101010101" pitchFamily="49" charset="-122"/>
              </a:rPr>
              <a:t>	          </a:t>
            </a:r>
            <a:r>
              <a:rPr lang="en-US" altLang="zh-CN" dirty="0" smtClean="0">
                <a:solidFill>
                  <a:schemeClr val="tx1"/>
                </a:solidFill>
                <a:latin typeface="Times New Roman" panose="02020603050405020304" pitchFamily="18" charset="0"/>
                <a:ea typeface="微软雅黑" panose="020B0503020204020204" pitchFamily="34" charset="-122"/>
                <a:cs typeface="仿宋_GB2312" panose="02010609030101010101" pitchFamily="49" charset="-122"/>
              </a:rPr>
              <a:t>Alison </a:t>
            </a:r>
            <a:r>
              <a:rPr lang="en-US" altLang="zh-CN" dirty="0">
                <a:solidFill>
                  <a:schemeClr val="tx1"/>
                </a:solidFill>
                <a:latin typeface="Times New Roman" panose="02020603050405020304" pitchFamily="18" charset="0"/>
                <a:ea typeface="微软雅黑" panose="020B0503020204020204" pitchFamily="34" charset="-122"/>
                <a:cs typeface="仿宋_GB2312" panose="02010609030101010101" pitchFamily="49" charset="-122"/>
              </a:rPr>
              <a:t>H 8610A</a:t>
            </a:r>
            <a:endParaRPr lang="en-US" altLang="zh-CN" dirty="0">
              <a:solidFill>
                <a:schemeClr val="tx1"/>
              </a:solidFill>
              <a:latin typeface="Times New Roman" panose="02020603050405020304" pitchFamily="18" charset="0"/>
              <a:ea typeface="微软雅黑" panose="020B0503020204020204" pitchFamily="34" charset="-122"/>
              <a:cs typeface="仿宋_GB2312" panose="02010609030101010101" pitchFamily="49" charset="-122"/>
            </a:endParaRPr>
          </a:p>
          <a:p>
            <a:pPr marL="342900" indent="0" fontAlgn="auto">
              <a:lnSpc>
                <a:spcPct val="110000"/>
              </a:lnSpc>
              <a:buClr>
                <a:srgbClr val="C70019"/>
              </a:buClr>
              <a:buFont typeface="Wingdings" panose="05000000000000000000" charset="0"/>
              <a:buChar char="l"/>
              <a:defRPr/>
            </a:pPr>
            <a:r>
              <a:rPr lang="zh-CN" altLang="en-US" dirty="0">
                <a:solidFill>
                  <a:schemeClr val="tx1"/>
                </a:solidFill>
                <a:latin typeface="Times New Roman" panose="02020603050405020304" pitchFamily="18" charset="0"/>
                <a:ea typeface="微软雅黑" panose="020B0503020204020204" pitchFamily="34" charset="-122"/>
                <a:cs typeface="仿宋_GB2312" panose="02010609030101010101" pitchFamily="49" charset="-122"/>
                <a:sym typeface="+mn-ea"/>
              </a:rPr>
              <a:t>悬挂</a:t>
            </a:r>
            <a:r>
              <a:rPr lang="en-US" altLang="zh-CN" dirty="0">
                <a:solidFill>
                  <a:schemeClr val="tx1"/>
                </a:solidFill>
                <a:latin typeface="Times New Roman" panose="02020603050405020304" pitchFamily="18" charset="0"/>
                <a:ea typeface="微软雅黑" panose="020B0503020204020204" pitchFamily="34" charset="-122"/>
                <a:cs typeface="仿宋_GB2312" panose="02010609030101010101" pitchFamily="49" charset="-122"/>
                <a:sym typeface="+mn-ea"/>
              </a:rPr>
              <a:t>	          </a:t>
            </a:r>
            <a:r>
              <a:rPr lang="zh-CN" altLang="en-US" dirty="0">
                <a:solidFill>
                  <a:schemeClr val="tx1"/>
                </a:solidFill>
                <a:latin typeface="Times New Roman" panose="02020603050405020304" pitchFamily="18" charset="0"/>
                <a:ea typeface="微软雅黑" panose="020B0503020204020204" pitchFamily="34" charset="-122"/>
                <a:cs typeface="仿宋_GB2312" panose="02010609030101010101" pitchFamily="49" charset="-122"/>
                <a:sym typeface="+mn-ea"/>
              </a:rPr>
              <a:t>前悬</a:t>
            </a:r>
            <a:r>
              <a:rPr lang="en-US" altLang="zh-CN" dirty="0">
                <a:solidFill>
                  <a:schemeClr val="tx1"/>
                </a:solidFill>
                <a:latin typeface="Times New Roman" panose="02020603050405020304" pitchFamily="18" charset="0"/>
                <a:ea typeface="微软雅黑" panose="020B0503020204020204" pitchFamily="34" charset="-122"/>
                <a:cs typeface="仿宋_GB2312" panose="02010609030101010101" pitchFamily="49" charset="-122"/>
                <a:sym typeface="+mn-ea"/>
              </a:rPr>
              <a:t>/</a:t>
            </a:r>
            <a:r>
              <a:rPr lang="zh-CN" altLang="en-US" dirty="0">
                <a:solidFill>
                  <a:schemeClr val="tx1"/>
                </a:solidFill>
                <a:latin typeface="Times New Roman" panose="02020603050405020304" pitchFamily="18" charset="0"/>
                <a:ea typeface="微软雅黑" panose="020B0503020204020204" pitchFamily="34" charset="-122"/>
                <a:cs typeface="仿宋_GB2312" panose="02010609030101010101" pitchFamily="49" charset="-122"/>
                <a:sym typeface="+mn-ea"/>
              </a:rPr>
              <a:t>麦弗逊</a:t>
            </a:r>
            <a:r>
              <a:rPr lang="zh-CN" altLang="en-US" dirty="0" smtClean="0">
                <a:solidFill>
                  <a:schemeClr val="tx1"/>
                </a:solidFill>
                <a:latin typeface="Times New Roman" panose="02020603050405020304" pitchFamily="18" charset="0"/>
                <a:ea typeface="微软雅黑" panose="020B0503020204020204" pitchFamily="34" charset="-122"/>
                <a:cs typeface="仿宋_GB2312" panose="02010609030101010101" pitchFamily="49" charset="-122"/>
                <a:sym typeface="+mn-ea"/>
              </a:rPr>
              <a:t>式</a:t>
            </a:r>
            <a:endParaRPr lang="en-US" altLang="zh-CN" dirty="0" smtClean="0">
              <a:solidFill>
                <a:schemeClr val="tx1"/>
              </a:solidFill>
              <a:latin typeface="Times New Roman" panose="02020603050405020304" pitchFamily="18" charset="0"/>
              <a:ea typeface="微软雅黑" panose="020B0503020204020204" pitchFamily="34" charset="-122"/>
              <a:cs typeface="仿宋_GB2312" panose="02010609030101010101" pitchFamily="49" charset="-122"/>
              <a:sym typeface="+mn-ea"/>
            </a:endParaRPr>
          </a:p>
          <a:p>
            <a:pPr marL="342900" indent="0" fontAlgn="auto">
              <a:lnSpc>
                <a:spcPct val="110000"/>
              </a:lnSpc>
              <a:buClr>
                <a:srgbClr val="C70019"/>
              </a:buClr>
              <a:defRPr/>
            </a:pPr>
            <a:r>
              <a:rPr lang="en-US" altLang="zh-CN" dirty="0">
                <a:solidFill>
                  <a:schemeClr val="tx1"/>
                </a:solidFill>
                <a:latin typeface="Times New Roman" panose="02020603050405020304" pitchFamily="18" charset="0"/>
                <a:ea typeface="微软雅黑" panose="020B0503020204020204" pitchFamily="34" charset="-122"/>
                <a:cs typeface="仿宋_GB2312" panose="02010609030101010101" pitchFamily="49" charset="-122"/>
                <a:sym typeface="+mn-ea"/>
              </a:rPr>
              <a:t> </a:t>
            </a:r>
            <a:r>
              <a:rPr lang="en-US" altLang="zh-CN" dirty="0" smtClean="0">
                <a:solidFill>
                  <a:schemeClr val="tx1"/>
                </a:solidFill>
                <a:latin typeface="Times New Roman" panose="02020603050405020304" pitchFamily="18" charset="0"/>
                <a:ea typeface="微软雅黑" panose="020B0503020204020204" pitchFamily="34" charset="-122"/>
                <a:cs typeface="仿宋_GB2312" panose="02010609030101010101" pitchFamily="49" charset="-122"/>
                <a:sym typeface="+mn-ea"/>
              </a:rPr>
              <a:t>                                   </a:t>
            </a:r>
            <a:r>
              <a:rPr lang="zh-CN" altLang="en-US" dirty="0" smtClean="0">
                <a:solidFill>
                  <a:schemeClr val="tx1"/>
                </a:solidFill>
                <a:latin typeface="Times New Roman" panose="02020603050405020304" pitchFamily="18" charset="0"/>
                <a:ea typeface="微软雅黑" panose="020B0503020204020204" pitchFamily="34" charset="-122"/>
                <a:cs typeface="仿宋_GB2312" panose="02010609030101010101" pitchFamily="49" charset="-122"/>
                <a:sym typeface="+mn-ea"/>
              </a:rPr>
              <a:t>后</a:t>
            </a:r>
            <a:r>
              <a:rPr lang="zh-CN" altLang="en-US" dirty="0">
                <a:solidFill>
                  <a:schemeClr val="tx1"/>
                </a:solidFill>
                <a:latin typeface="Times New Roman" panose="02020603050405020304" pitchFamily="18" charset="0"/>
                <a:ea typeface="微软雅黑" panose="020B0503020204020204" pitchFamily="34" charset="-122"/>
                <a:cs typeface="仿宋_GB2312" panose="02010609030101010101" pitchFamily="49" charset="-122"/>
                <a:sym typeface="+mn-ea"/>
              </a:rPr>
              <a:t>悬</a:t>
            </a:r>
            <a:r>
              <a:rPr lang="en-US" altLang="zh-CN" dirty="0">
                <a:solidFill>
                  <a:schemeClr val="tx1"/>
                </a:solidFill>
                <a:latin typeface="Times New Roman" panose="02020603050405020304" pitchFamily="18" charset="0"/>
                <a:ea typeface="微软雅黑" panose="020B0503020204020204" pitchFamily="34" charset="-122"/>
                <a:cs typeface="仿宋_GB2312" panose="02010609030101010101" pitchFamily="49" charset="-122"/>
                <a:sym typeface="+mn-ea"/>
              </a:rPr>
              <a:t>/</a:t>
            </a:r>
            <a:r>
              <a:rPr lang="zh-CN" altLang="en-US" dirty="0">
                <a:solidFill>
                  <a:schemeClr val="tx1"/>
                </a:solidFill>
                <a:latin typeface="Times New Roman" panose="02020603050405020304" pitchFamily="18" charset="0"/>
                <a:ea typeface="微软雅黑" panose="020B0503020204020204" pitchFamily="34" charset="-122"/>
                <a:cs typeface="仿宋_GB2312" panose="02010609030101010101" pitchFamily="49" charset="-122"/>
                <a:sym typeface="+mn-ea"/>
              </a:rPr>
              <a:t>四连杆结构</a:t>
            </a:r>
            <a:endParaRPr lang="zh-CN" altLang="en-US" dirty="0">
              <a:solidFill>
                <a:schemeClr val="tx1"/>
              </a:solidFill>
              <a:latin typeface="Times New Roman" panose="02020603050405020304" pitchFamily="18" charset="0"/>
              <a:ea typeface="微软雅黑" panose="020B0503020204020204" pitchFamily="34" charset="-122"/>
              <a:cs typeface="仿宋_GB2312" panose="02010609030101010101" pitchFamily="49" charset="-122"/>
              <a:sym typeface="+mn-ea"/>
            </a:endParaRPr>
          </a:p>
          <a:p>
            <a:pPr marL="342900" indent="0" fontAlgn="auto">
              <a:lnSpc>
                <a:spcPct val="110000"/>
              </a:lnSpc>
              <a:buClr>
                <a:srgbClr val="C70019"/>
              </a:buClr>
              <a:buFont typeface="Wingdings" panose="05000000000000000000" charset="0"/>
              <a:buChar char="l"/>
              <a:defRPr/>
            </a:pPr>
            <a:r>
              <a:rPr lang="zh-CN" altLang="en-US" dirty="0">
                <a:solidFill>
                  <a:schemeClr val="tx1"/>
                </a:solidFill>
                <a:latin typeface="Times New Roman" panose="02020603050405020304" pitchFamily="18" charset="0"/>
                <a:ea typeface="微软雅黑" panose="020B0503020204020204" pitchFamily="34" charset="-122"/>
                <a:cs typeface="仿宋_GB2312" panose="02010609030101010101" pitchFamily="49" charset="-122"/>
                <a:sym typeface="+mn-ea"/>
              </a:rPr>
              <a:t>制动</a:t>
            </a:r>
            <a:r>
              <a:rPr lang="en-US" altLang="zh-CN" dirty="0">
                <a:solidFill>
                  <a:schemeClr val="tx1"/>
                </a:solidFill>
                <a:latin typeface="Times New Roman" panose="02020603050405020304" pitchFamily="18" charset="0"/>
                <a:ea typeface="微软雅黑" panose="020B0503020204020204" pitchFamily="34" charset="-122"/>
                <a:cs typeface="仿宋_GB2312" panose="02010609030101010101" pitchFamily="49" charset="-122"/>
                <a:sym typeface="+mn-ea"/>
              </a:rPr>
              <a:t>	          </a:t>
            </a:r>
            <a:r>
              <a:rPr lang="zh-CN" altLang="en-US" dirty="0">
                <a:solidFill>
                  <a:schemeClr val="tx1"/>
                </a:solidFill>
                <a:latin typeface="Times New Roman" panose="02020603050405020304" pitchFamily="18" charset="0"/>
                <a:ea typeface="微软雅黑" panose="020B0503020204020204" pitchFamily="34" charset="-122"/>
                <a:cs typeface="仿宋_GB2312" panose="02010609030101010101" pitchFamily="49" charset="-122"/>
                <a:sym typeface="+mn-ea"/>
              </a:rPr>
              <a:t>湿式制动</a:t>
            </a:r>
            <a:r>
              <a:rPr lang="en-US" altLang="zh-CN" dirty="0">
                <a:solidFill>
                  <a:schemeClr val="tx1"/>
                </a:solidFill>
                <a:latin typeface="Times New Roman" panose="02020603050405020304" pitchFamily="18" charset="0"/>
                <a:ea typeface="微软雅黑" panose="020B0503020204020204" pitchFamily="34" charset="-122"/>
                <a:cs typeface="仿宋_GB2312" panose="02010609030101010101" pitchFamily="49" charset="-122"/>
                <a:sym typeface="+mn-ea"/>
              </a:rPr>
              <a:t>+</a:t>
            </a:r>
            <a:r>
              <a:rPr lang="zh-CN" altLang="en-US" dirty="0">
                <a:solidFill>
                  <a:schemeClr val="tx1"/>
                </a:solidFill>
                <a:latin typeface="Times New Roman" panose="02020603050405020304" pitchFamily="18" charset="0"/>
                <a:ea typeface="微软雅黑" panose="020B0503020204020204" pitchFamily="34" charset="-122"/>
                <a:cs typeface="仿宋_GB2312" panose="02010609030101010101" pitchFamily="49" charset="-122"/>
                <a:sym typeface="+mn-ea"/>
              </a:rPr>
              <a:t>弹簧驻车制</a:t>
            </a:r>
            <a:r>
              <a:rPr lang="zh-CN" altLang="en-US" dirty="0">
                <a:solidFill>
                  <a:sysClr val="windowText" lastClr="000000"/>
                </a:solidFill>
                <a:latin typeface="Times New Roman" panose="02020603050405020304" pitchFamily="18" charset="0"/>
                <a:ea typeface="微软雅黑" panose="020B0503020204020204" pitchFamily="34" charset="-122"/>
                <a:cs typeface="仿宋_GB2312" panose="02010609030101010101" pitchFamily="49" charset="-122"/>
                <a:sym typeface="+mn-ea"/>
              </a:rPr>
              <a:t>动</a:t>
            </a:r>
            <a:endParaRPr lang="zh-CN" altLang="en-US" dirty="0">
              <a:solidFill>
                <a:sysClr val="windowText" lastClr="000000"/>
              </a:solidFill>
              <a:latin typeface="Times New Roman" panose="02020603050405020304" pitchFamily="18" charset="0"/>
              <a:ea typeface="微软雅黑" panose="020B0503020204020204" pitchFamily="34" charset="-122"/>
              <a:cs typeface="仿宋_GB2312" panose="02010609030101010101" pitchFamily="49" charset="-122"/>
              <a:sym typeface="+mn-ea"/>
            </a:endParaRPr>
          </a:p>
          <a:p>
            <a:pPr marL="342900" indent="0" fontAlgn="auto">
              <a:lnSpc>
                <a:spcPct val="150000"/>
              </a:lnSpc>
              <a:buClr>
                <a:srgbClr val="C70019"/>
              </a:buClr>
              <a:buFont typeface="Wingdings" panose="05000000000000000000" charset="0"/>
              <a:buNone/>
              <a:defRPr/>
            </a:pPr>
            <a:endParaRPr lang="zh-CN" altLang="en-US" sz="1400" dirty="0">
              <a:solidFill>
                <a:sysClr val="windowText" lastClr="000000"/>
              </a:solidFill>
              <a:latin typeface="思源黑体 CN Bold" panose="020B0800000000000000" charset="-122"/>
              <a:ea typeface="思源黑体 CN Bold" panose="020B0800000000000000" charset="-122"/>
              <a:sym typeface="+mn-ea"/>
            </a:endParaRPr>
          </a:p>
          <a:p>
            <a:pPr indent="528955" fontAlgn="auto">
              <a:lnSpc>
                <a:spcPct val="150000"/>
              </a:lnSpc>
              <a:buFont typeface="Wingdings" panose="05000000000000000000" pitchFamily="2" charset="2"/>
              <a:buNone/>
              <a:defRPr/>
            </a:pPr>
            <a:r>
              <a:rPr lang="zh-CN" altLang="en-US" sz="1400" dirty="0">
                <a:latin typeface="思源黑体 CN Bold" panose="020B0800000000000000" charset="-122"/>
                <a:ea typeface="思源黑体 CN Bold" panose="020B0800000000000000" charset="-122"/>
                <a:sym typeface="+mn-ea"/>
              </a:rPr>
              <a:t>                                      </a:t>
            </a:r>
            <a:endParaRPr lang="zh-CN" altLang="en-US" sz="1400" dirty="0">
              <a:solidFill>
                <a:sysClr val="windowText" lastClr="000000"/>
              </a:solidFill>
              <a:latin typeface="思源黑体 CN Bold" panose="020B0800000000000000" charset="-122"/>
              <a:ea typeface="思源黑体 CN Bold" panose="020B0800000000000000" charset="-122"/>
              <a:sym typeface="+mn-ea"/>
            </a:endParaRPr>
          </a:p>
          <a:p>
            <a:pPr marL="342900" indent="0" fontAlgn="auto">
              <a:lnSpc>
                <a:spcPct val="150000"/>
              </a:lnSpc>
              <a:buClr>
                <a:srgbClr val="C70019"/>
              </a:buClr>
              <a:buFont typeface="Wingdings" panose="05000000000000000000" charset="0"/>
              <a:buChar char="l"/>
              <a:defRPr/>
            </a:pPr>
            <a:endParaRPr lang="en-US" altLang="zh-CN" sz="1400" dirty="0">
              <a:latin typeface="思源黑体 CN Bold" panose="020B0800000000000000" charset="-122"/>
              <a:ea typeface="思源黑体 CN Bold" panose="020B0800000000000000" charset="-122"/>
            </a:endParaRPr>
          </a:p>
        </p:txBody>
      </p:sp>
      <p:sp>
        <p:nvSpPr>
          <p:cNvPr id="4" name="页脚占位符 3"/>
          <p:cNvSpPr>
            <a:spLocks noGrp="1"/>
          </p:cNvSpPr>
          <p:nvPr>
            <p:ph type="ftr" sz="quarter" idx="11"/>
          </p:nvPr>
        </p:nvSpPr>
        <p:spPr/>
        <p:txBody>
          <a:bodyPr/>
          <a:lstStyle/>
          <a:p>
            <a:r>
              <a:rPr lang="zh-CN" altLang="en-US" smtClean="0"/>
              <a:t>中国中车股份有限公司 版权所有 </a:t>
            </a:r>
            <a:r>
              <a:rPr lang="en-US" altLang="zh-CN" smtClean="0"/>
              <a:t>2015</a:t>
            </a:r>
            <a:endParaRPr lang="zh-CN" altLang="en-US"/>
          </a:p>
        </p:txBody>
      </p:sp>
      <p:sp>
        <p:nvSpPr>
          <p:cNvPr id="5" name="灯片编号占位符 4"/>
          <p:cNvSpPr>
            <a:spLocks noGrp="1"/>
          </p:cNvSpPr>
          <p:nvPr>
            <p:ph type="sldNum" sz="quarter" idx="12"/>
          </p:nvPr>
        </p:nvSpPr>
        <p:spPr/>
        <p:txBody>
          <a:bodyPr/>
          <a:lstStyle/>
          <a:p>
            <a:fld id="{6B8E27FD-115D-4720-AE9C-63133A02825A}" type="slidenum">
              <a:rPr lang="zh-CN" altLang="en-US" smtClean="0"/>
            </a:fld>
            <a:endParaRPr lang="zh-CN" altLang="en-US" dirty="0"/>
          </a:p>
        </p:txBody>
      </p:sp>
      <p:sp>
        <p:nvSpPr>
          <p:cNvPr id="9" name="标题 8"/>
          <p:cNvSpPr>
            <a:spLocks noGrp="1"/>
          </p:cNvSpPr>
          <p:nvPr>
            <p:ph type="title"/>
          </p:nvPr>
        </p:nvSpPr>
        <p:spPr/>
        <p:txBody>
          <a:bodyPr/>
          <a:lstStyle/>
          <a:p>
            <a:pPr algn="l" defTabSz="914400">
              <a:buClrTx/>
              <a:buSzTx/>
              <a:buFontTx/>
            </a:pPr>
            <a:r>
              <a:rPr lang="zh-CN" altLang="en-US">
                <a:solidFill>
                  <a:srgbClr val="C00000"/>
                </a:solidFill>
              </a:rPr>
              <a:t>三 </a:t>
            </a:r>
            <a:r>
              <a:rPr lang="en-US" altLang="zh-CN">
                <a:solidFill>
                  <a:srgbClr val="C00000"/>
                </a:solidFill>
              </a:rPr>
              <a:t>| </a:t>
            </a:r>
            <a:r>
              <a:rPr lang="zh-CN" altLang="en-US">
                <a:solidFill>
                  <a:srgbClr val="C00000"/>
                </a:solidFill>
              </a:rPr>
              <a:t>中车大同公司矿车产品介绍   </a:t>
            </a:r>
            <a:endParaRPr lang="zh-CN" altLang="en-US" sz="2000" dirty="0">
              <a:solidFill>
                <a:schemeClr val="bg1">
                  <a:lumMod val="65000"/>
                </a:schemeClr>
              </a:solidFill>
            </a:endParaRPr>
          </a:p>
        </p:txBody>
      </p:sp>
      <p:sp>
        <p:nvSpPr>
          <p:cNvPr id="2" name="标题 7"/>
          <p:cNvSpPr>
            <a:spLocks noGrp="1"/>
          </p:cNvSpPr>
          <p:nvPr/>
        </p:nvSpPr>
        <p:spPr>
          <a:xfrm>
            <a:off x="6097905" y="0"/>
            <a:ext cx="7678420" cy="768350"/>
          </a:xfrm>
          <a:prstGeom prst="rect">
            <a:avLst/>
          </a:prstGeom>
          <a:noFill/>
          <a:ln>
            <a:noFill/>
          </a:ln>
        </p:spPr>
        <p:txBody>
          <a:bodyPr vert="horz" wrap="square" lIns="91432" tIns="45716" rIns="91432" bIns="45716" numCol="1" anchor="ctr" anchorCtr="0" compatLnSpc="1"/>
          <a:lstStyle>
            <a:lvl1pPr algn="l" rtl="0" eaLnBrk="1" fontAlgn="base" hangingPunct="1">
              <a:spcBef>
                <a:spcPct val="0"/>
              </a:spcBef>
              <a:spcAft>
                <a:spcPct val="0"/>
              </a:spcAft>
              <a:defRPr sz="2800" b="1" kern="1200">
                <a:solidFill>
                  <a:schemeClr val="tx1"/>
                </a:solidFill>
                <a:latin typeface="+mj-lt"/>
                <a:ea typeface="+mj-ea"/>
                <a:cs typeface="+mj-cs"/>
              </a:defRPr>
            </a:lvl1pPr>
            <a:lvl2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2pPr>
            <a:lvl3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3pPr>
            <a:lvl4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4pPr>
            <a:lvl5pPr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5pPr>
            <a:lvl6pPr marL="4572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9144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13716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1828800" algn="l" rtl="0" eaLnBrk="1" fontAlgn="base" hangingPunct="1">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algn="l">
              <a:buClrTx/>
              <a:buSzTx/>
              <a:buFontTx/>
            </a:pPr>
            <a:r>
              <a:rPr lang="en-US" altLang="zh-CN" sz="2000" dirty="0">
                <a:solidFill>
                  <a:schemeClr val="tx1"/>
                </a:solidFill>
                <a:sym typeface="+mn-ea"/>
              </a:rPr>
              <a:t>   </a:t>
            </a:r>
            <a:r>
              <a:rPr lang="zh-CN" altLang="en-US" sz="2000" dirty="0">
                <a:solidFill>
                  <a:schemeClr val="tx1"/>
                </a:solidFill>
                <a:sym typeface="+mn-ea"/>
              </a:rPr>
              <a:t> ——</a:t>
            </a:r>
            <a:r>
              <a:rPr lang="en-US" altLang="zh-CN" sz="2000" dirty="0">
                <a:solidFill>
                  <a:schemeClr val="tx1"/>
                </a:solidFill>
                <a:sym typeface="+mn-ea"/>
              </a:rPr>
              <a:t>CR100M</a:t>
            </a:r>
            <a:r>
              <a:rPr lang="zh-CN" altLang="en-US" sz="2000" dirty="0">
                <a:solidFill>
                  <a:schemeClr val="tx1"/>
                </a:solidFill>
                <a:sym typeface="+mn-ea"/>
              </a:rPr>
              <a:t>型矿车产品介绍</a:t>
            </a:r>
            <a:endParaRPr lang="zh-CN" altLang="en-US" sz="2000" dirty="0">
              <a:solidFill>
                <a:schemeClr val="tx1"/>
              </a:solidFill>
              <a:sym typeface="+mn-ea"/>
            </a:endParaRPr>
          </a:p>
        </p:txBody>
      </p:sp>
      <p:pic>
        <p:nvPicPr>
          <p:cNvPr id="7" name="图片 6" descr="CR100M"/>
          <p:cNvPicPr>
            <a:picLocks noChangeAspect="1"/>
          </p:cNvPicPr>
          <p:nvPr/>
        </p:nvPicPr>
        <p:blipFill>
          <a:blip r:embed="rId1" cstate="print"/>
          <a:stretch>
            <a:fillRect/>
          </a:stretch>
        </p:blipFill>
        <p:spPr>
          <a:xfrm>
            <a:off x="7470140" y="1082675"/>
            <a:ext cx="4027170" cy="3251835"/>
          </a:xfrm>
          <a:prstGeom prst="rect">
            <a:avLst/>
          </a:prstGeom>
        </p:spPr>
      </p:pic>
      <p:sp>
        <p:nvSpPr>
          <p:cNvPr id="6" name="文本框 5"/>
          <p:cNvSpPr txBox="1"/>
          <p:nvPr/>
        </p:nvSpPr>
        <p:spPr>
          <a:xfrm>
            <a:off x="873760" y="5139055"/>
            <a:ext cx="10791190" cy="1036955"/>
          </a:xfrm>
          <a:prstGeom prst="rect">
            <a:avLst/>
          </a:prstGeom>
          <a:solidFill>
            <a:schemeClr val="accent4">
              <a:lumMod val="20000"/>
              <a:lumOff val="80000"/>
            </a:schemeClr>
          </a:solidFill>
        </p:spPr>
        <p:txBody>
          <a:bodyPr wrap="square" rtlCol="0" anchor="t">
            <a:spAutoFit/>
          </a:bodyPr>
          <a:p>
            <a:pPr indent="0" fontAlgn="auto">
              <a:lnSpc>
                <a:spcPct val="97000"/>
              </a:lnSpc>
              <a:buClr>
                <a:srgbClr val="C00000"/>
              </a:buClr>
              <a:buFont typeface="Wingdings" panose="05000000000000000000" charset="0"/>
              <a:buChar char="l"/>
            </a:pPr>
            <a:r>
              <a:rPr lang="en-US" altLang="zh-CN" sz="2000" dirty="0">
                <a:latin typeface="思源黑体 CN Bold" panose="020B0800000000000000" charset="-122"/>
                <a:ea typeface="思源黑体 CN Bold" panose="020B0800000000000000" charset="-122"/>
                <a:sym typeface="+mn-ea"/>
              </a:rPr>
              <a:t> </a:t>
            </a:r>
            <a:r>
              <a:rPr lang="zh-CN" altLang="en-US" b="1" dirty="0">
                <a:latin typeface="Times New Roman" panose="02020603050405020304" pitchFamily="18" charset="0"/>
                <a:ea typeface="微软雅黑" panose="020B0503020204020204" pitchFamily="34" charset="-122"/>
                <a:cs typeface="仿宋_GB2312" panose="02010609030101010101" pitchFamily="49" charset="-122"/>
                <a:sym typeface="+mn-ea"/>
              </a:rPr>
              <a:t>项目状况</a:t>
            </a:r>
            <a:endParaRPr lang="zh-CN" altLang="en-US" dirty="0">
              <a:latin typeface="Times New Roman" panose="02020603050405020304" pitchFamily="18" charset="0"/>
              <a:ea typeface="微软雅黑" panose="020B0503020204020204" pitchFamily="34" charset="-122"/>
              <a:cs typeface="仿宋_GB2312" panose="02010609030101010101" pitchFamily="49" charset="-122"/>
              <a:sym typeface="+mn-ea"/>
            </a:endParaRPr>
          </a:p>
          <a:p>
            <a:pPr fontAlgn="auto">
              <a:lnSpc>
                <a:spcPct val="117000"/>
              </a:lnSpc>
            </a:pPr>
            <a:r>
              <a:rPr lang="zh-CN" altLang="en-US" dirty="0">
                <a:latin typeface="Times New Roman" panose="02020603050405020304" pitchFamily="18" charset="0"/>
                <a:ea typeface="微软雅黑" panose="020B0503020204020204" pitchFamily="34" charset="-122"/>
                <a:cs typeface="仿宋_GB2312" panose="02010609030101010101" pitchFamily="49" charset="-122"/>
                <a:sym typeface="+mn-ea"/>
              </a:rPr>
              <a:t>  </a:t>
            </a:r>
            <a:r>
              <a:rPr lang="zh-CN" altLang="en-US" b="1" dirty="0">
                <a:solidFill>
                  <a:srgbClr val="C00000"/>
                </a:solidFill>
                <a:latin typeface="Times New Roman" panose="02020603050405020304" pitchFamily="18" charset="0"/>
                <a:ea typeface="微软雅黑" panose="020B0503020204020204" pitchFamily="34" charset="-122"/>
                <a:cs typeface="仿宋_GB2312" panose="02010609030101010101" pitchFamily="49" charset="-122"/>
                <a:sym typeface="+mn-ea"/>
              </a:rPr>
              <a:t> </a:t>
            </a:r>
            <a:r>
              <a:rPr lang="en-US" altLang="zh-CN" b="1" dirty="0">
                <a:solidFill>
                  <a:srgbClr val="C00000"/>
                </a:solidFill>
                <a:latin typeface="Times New Roman" panose="02020603050405020304" pitchFamily="18" charset="0"/>
                <a:ea typeface="微软雅黑" panose="020B0503020204020204" pitchFamily="34" charset="-122"/>
                <a:cs typeface="仿宋_GB2312" panose="02010609030101010101" pitchFamily="49" charset="-122"/>
                <a:sym typeface="+mn-ea"/>
              </a:rPr>
              <a:t>   </a:t>
            </a:r>
            <a:r>
              <a:rPr lang="zh-CN" altLang="en-US" b="1" dirty="0">
                <a:solidFill>
                  <a:srgbClr val="C00000"/>
                </a:solidFill>
                <a:latin typeface="Times New Roman" panose="02020603050405020304" pitchFamily="18" charset="0"/>
                <a:ea typeface="微软雅黑" panose="020B0503020204020204" pitchFamily="34" charset="-122"/>
                <a:cs typeface="仿宋_GB2312" panose="02010609030101010101" pitchFamily="49" charset="-122"/>
                <a:sym typeface="+mn-ea"/>
              </a:rPr>
              <a:t> </a:t>
            </a:r>
            <a:r>
              <a:rPr lang="en-US" altLang="zh-CN" b="1" dirty="0" smtClean="0">
                <a:solidFill>
                  <a:srgbClr val="C00000"/>
                </a:solidFill>
                <a:latin typeface="Times New Roman" panose="02020603050405020304" pitchFamily="18" charset="0"/>
                <a:ea typeface="微软雅黑" panose="020B0503020204020204" pitchFamily="34" charset="-122"/>
                <a:cs typeface="仿宋_GB2312" panose="02010609030101010101" pitchFamily="49" charset="-122"/>
                <a:sym typeface="+mn-ea"/>
              </a:rPr>
              <a:t>首台</a:t>
            </a:r>
            <a:r>
              <a:rPr lang="zh-CN" altLang="en-US" b="1" dirty="0" smtClean="0">
                <a:solidFill>
                  <a:srgbClr val="C00000"/>
                </a:solidFill>
                <a:latin typeface="Times New Roman" panose="02020603050405020304" pitchFamily="18" charset="0"/>
                <a:ea typeface="微软雅黑" panose="020B0503020204020204" pitchFamily="34" charset="-122"/>
                <a:cs typeface="仿宋_GB2312" panose="02010609030101010101" pitchFamily="49" charset="-122"/>
                <a:sym typeface="+mn-ea"/>
              </a:rPr>
              <a:t>车在紫金矿业集团紫金山金铜矿进行试运考核，现已</a:t>
            </a:r>
            <a:r>
              <a:rPr lang="zh-CN" altLang="zh-CN" b="1" dirty="0">
                <a:solidFill>
                  <a:srgbClr val="C00000"/>
                </a:solidFill>
                <a:latin typeface="Times New Roman" panose="02020603050405020304" pitchFamily="18" charset="0"/>
                <a:ea typeface="微软雅黑" panose="020B0503020204020204" pitchFamily="34" charset="-122"/>
                <a:cs typeface="仿宋_GB2312" panose="02010609030101010101" pitchFamily="49" charset="-122"/>
                <a:sym typeface="+mn-ea"/>
              </a:rPr>
              <a:t>满载运行</a:t>
            </a:r>
            <a:r>
              <a:rPr lang="zh-CN" b="1" dirty="0">
                <a:solidFill>
                  <a:srgbClr val="C00000"/>
                </a:solidFill>
                <a:latin typeface="Times New Roman" panose="02020603050405020304" pitchFamily="18" charset="0"/>
                <a:ea typeface="微软雅黑" panose="020B0503020204020204" pitchFamily="34" charset="-122"/>
                <a:cs typeface="仿宋_GB2312" panose="02010609030101010101" pitchFamily="49" charset="-122"/>
                <a:sym typeface="+mn-ea"/>
              </a:rPr>
              <a:t>1944小时，运行里程12416公里，运输量404474吨。</a:t>
            </a:r>
            <a:endParaRPr lang="zh-CN" b="1" dirty="0">
              <a:solidFill>
                <a:srgbClr val="C00000"/>
              </a:solidFill>
              <a:latin typeface="Times New Roman" panose="02020603050405020304" pitchFamily="18" charset="0"/>
              <a:ea typeface="微软雅黑" panose="020B0503020204020204" pitchFamily="34" charset="-122"/>
              <a:cs typeface="仿宋_GB2312" panose="02010609030101010101"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tags/tag1.xml><?xml version="1.0" encoding="utf-8"?>
<p:tagLst xmlns:p="http://schemas.openxmlformats.org/presentationml/2006/main">
  <p:tag name="KSO_WM_SLIDE_MODEL_TYPE" val="numdgm"/>
</p:tagLst>
</file>

<file path=ppt/tags/tag2.xml><?xml version="1.0" encoding="utf-8"?>
<p:tagLst xmlns:p="http://schemas.openxmlformats.org/presentationml/2006/main">
  <p:tag name="KSO_WM_UNIT_PLACING_PICTURE_USER_VIEWPORT" val="{&quot;height&quot;:4017,&quot;width&quot;:5356}"/>
</p:tagLst>
</file>

<file path=ppt/tags/tag3.xml><?xml version="1.0" encoding="utf-8"?>
<p:tagLst xmlns:p="http://schemas.openxmlformats.org/presentationml/2006/main">
  <p:tag name="KSO_WM_UNIT_PLACING_PICTURE_USER_VIEWPORT" val="{&quot;height&quot;:6273,&quot;width&quot;:8723}"/>
</p:tagLst>
</file>

<file path=ppt/tags/tag4.xml><?xml version="1.0" encoding="utf-8"?>
<p:tagLst xmlns:p="http://schemas.openxmlformats.org/presentationml/2006/main">
  <p:tag name="KSO_WM_UNIT_PLACING_PICTURE_USER_VIEWPORT" val="{&quot;height&quot;:2234,&quot;width&quot;:4904}"/>
</p:tagLst>
</file>

<file path=ppt/tags/tag5.xml><?xml version="1.0" encoding="utf-8"?>
<p:tagLst xmlns:p="http://schemas.openxmlformats.org/presentationml/2006/main">
  <p:tag name="KSO_WM_SLIDE_MODEL_TYPE" val="numdgm"/>
</p:tagLst>
</file>

<file path=ppt/tags/tag6.xml><?xml version="1.0" encoding="utf-8"?>
<p:tagLst xmlns:p="http://schemas.openxmlformats.org/presentationml/2006/main">
  <p:tag name="KSO_WM_SLIDE_MODEL_TYPE" val="numdgm"/>
</p:tagLst>
</file>

<file path=ppt/theme/theme1.xml><?xml version="1.0" encoding="utf-8"?>
<a:theme xmlns:a="http://schemas.openxmlformats.org/drawingml/2006/main" name="中国中车">
  <a:themeElements>
    <a:clrScheme name="自定义 5">
      <a:dk1>
        <a:srgbClr val="000000"/>
      </a:dk1>
      <a:lt1>
        <a:srgbClr val="FFFFFF"/>
      </a:lt1>
      <a:dk2>
        <a:srgbClr val="4C4948"/>
      </a:dk2>
      <a:lt2>
        <a:srgbClr val="CFCFCF"/>
      </a:lt2>
      <a:accent1>
        <a:srgbClr val="C70019"/>
      </a:accent1>
      <a:accent2>
        <a:srgbClr val="4C4948"/>
      </a:accent2>
      <a:accent3>
        <a:srgbClr val="727171"/>
      </a:accent3>
      <a:accent4>
        <a:srgbClr val="AAA9A9"/>
      </a:accent4>
      <a:accent5>
        <a:srgbClr val="C6C6C6"/>
      </a:accent5>
      <a:accent6>
        <a:srgbClr val="E2E2E2"/>
      </a:accent6>
      <a:hlink>
        <a:srgbClr val="C70019"/>
      </a:hlink>
      <a:folHlink>
        <a:srgbClr val="727171"/>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accent1"/>
        </a:solidFill>
        <a:ln>
          <a:noFill/>
        </a:ln>
      </a:spPr>
      <a:bodyPr vert="horz" wrap="none" lIns="91440" tIns="45720" rIns="91440" bIns="45720" numCol="1" rtlCol="0" anchor="ctr"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0" sz="1800" b="0" i="0" u="none" strike="noStrike" cap="none" normalizeH="0" baseline="0" smtClean="0">
            <a:ln>
              <a:noFill/>
            </a:ln>
            <a:solidFill>
              <a:schemeClr val="bg1"/>
            </a:solidFill>
            <a:effectLst/>
            <a:latin typeface="Arial" panose="020B0604020202020204" pitchFamily="34" charset="0"/>
            <a:ea typeface="黑体" panose="02010609060101010101" pitchFamily="49" charset="-122"/>
          </a:defRPr>
        </a:defPPr>
      </a:lstStyle>
    </a:spDef>
    <a:lnDef>
      <a:spPr bwMode="auto">
        <a:gradFill rotWithShape="1">
          <a:gsLst>
            <a:gs pos="0">
              <a:schemeClr val="bg2"/>
            </a:gs>
            <a:gs pos="100000">
              <a:schemeClr val="bg2">
                <a:gamma/>
                <a:shade val="46275"/>
                <a:invGamma/>
              </a:schemeClr>
            </a:gs>
          </a:gsLst>
          <a:lin ang="5400000" scaled="1"/>
        </a:gradFill>
        <a:ln w="3175" cap="flat" cmpd="sng" algn="ctr">
          <a:solidFill>
            <a:srgbClr val="C0C0C0"/>
          </a:solidFill>
          <a:prstDash val="solid"/>
          <a:round/>
          <a:headEnd type="none" w="med" len="med"/>
          <a:tailEnd type="none" w="med" len="med"/>
        </a:ln>
      </a:spPr>
      <a:bodyPr/>
      <a:lstStyle/>
    </a:lnDef>
  </a:objectDefaults>
  <a:extraClrSchemeLst>
    <a:extraClrScheme>
      <a:clrScheme name="中国南车 1">
        <a:dk1>
          <a:srgbClr val="000000"/>
        </a:dk1>
        <a:lt1>
          <a:srgbClr val="FFFFFF"/>
        </a:lt1>
        <a:dk2>
          <a:srgbClr val="000000"/>
        </a:dk2>
        <a:lt2>
          <a:srgbClr val="898989"/>
        </a:lt2>
        <a:accent1>
          <a:srgbClr val="0058B0"/>
        </a:accent1>
        <a:accent2>
          <a:srgbClr val="E60012"/>
        </a:accent2>
        <a:accent3>
          <a:srgbClr val="FFFFFF"/>
        </a:accent3>
        <a:accent4>
          <a:srgbClr val="000000"/>
        </a:accent4>
        <a:accent5>
          <a:srgbClr val="AAB4D4"/>
        </a:accent5>
        <a:accent6>
          <a:srgbClr val="D0000F"/>
        </a:accent6>
        <a:hlink>
          <a:srgbClr val="239AD6"/>
        </a:hlink>
        <a:folHlink>
          <a:srgbClr val="FDD0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中国中车</Template>
  <TotalTime>0</TotalTime>
  <Words>6550</Words>
  <Application>WPS 演示</Application>
  <PresentationFormat>宽屏</PresentationFormat>
  <Paragraphs>659</Paragraphs>
  <Slides>30</Slides>
  <Notes>23</Notes>
  <HiddenSlides>0</HiddenSlides>
  <MMClips>4</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30</vt:i4>
      </vt:variant>
    </vt:vector>
  </HeadingPairs>
  <TitlesOfParts>
    <vt:vector size="44" baseType="lpstr">
      <vt:lpstr>Arial</vt:lpstr>
      <vt:lpstr>宋体</vt:lpstr>
      <vt:lpstr>Wingdings</vt:lpstr>
      <vt:lpstr>黑体</vt:lpstr>
      <vt:lpstr>微软雅黑</vt:lpstr>
      <vt:lpstr>仿宋_GB2312</vt:lpstr>
      <vt:lpstr>Times New Roman</vt:lpstr>
      <vt:lpstr>Wingdings</vt:lpstr>
      <vt:lpstr>思源黑体 CN Bold</vt:lpstr>
      <vt:lpstr>Calibri</vt:lpstr>
      <vt:lpstr>Calibri</vt:lpstr>
      <vt:lpstr>Times New Roman</vt:lpstr>
      <vt:lpstr>Arial Unicode MS</vt:lpstr>
      <vt:lpstr>中国中车</vt:lpstr>
      <vt:lpstr>中车大同公司矿车业务介绍</vt:lpstr>
      <vt:lpstr>目录</vt:lpstr>
      <vt:lpstr>一 | 公司介绍   </vt:lpstr>
      <vt:lpstr>一 | 公司介绍   </vt:lpstr>
      <vt:lpstr>目录</vt:lpstr>
      <vt:lpstr>二 | 中车大同公司矿车研制能力   </vt:lpstr>
      <vt:lpstr>二 | 中车大同公司矿车研制能力</vt:lpstr>
      <vt:lpstr>目录</vt:lpstr>
      <vt:lpstr>三 | 中车大同公司矿车产品介绍   </vt:lpstr>
      <vt:lpstr>三 | 中车大同公司矿车产品介绍   </vt:lpstr>
      <vt:lpstr>三 | 中车大同公司矿车产品介绍   </vt:lpstr>
      <vt:lpstr>三 | 中车大同公司矿车产品介绍   </vt:lpstr>
      <vt:lpstr>三 | 中车大同公司矿车产品介绍   </vt:lpstr>
      <vt:lpstr>三 | 中车大同公司矿车产品介绍   </vt:lpstr>
      <vt:lpstr>三 | 中车大同公司矿车产品介绍   </vt:lpstr>
      <vt:lpstr>三 | 中车大同公司矿车产品介绍   </vt:lpstr>
      <vt:lpstr>三 | 中车大同公司矿车产品介绍   </vt:lpstr>
      <vt:lpstr>目录</vt:lpstr>
      <vt:lpstr>四 | 核心部件内部配套情况   </vt:lpstr>
      <vt:lpstr>四 | 核心部件内部配套情况   </vt:lpstr>
      <vt:lpstr>四 | 核心部件内部配套情况   </vt:lpstr>
      <vt:lpstr>四 | 核心部件内部配套情况   </vt:lpstr>
      <vt:lpstr>四 | 核心部件内部配套情况   </vt:lpstr>
      <vt:lpstr>目录</vt:lpstr>
      <vt:lpstr>五 | 在研技术 </vt:lpstr>
      <vt:lpstr>五 | 在研技术 </vt:lpstr>
      <vt:lpstr>目录</vt:lpstr>
      <vt:lpstr>六 | 中车矿车优势</vt:lpstr>
      <vt:lpstr>六 | 中车矿车优势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hansen</dc:creator>
  <cp:lastModifiedBy>zhangchao</cp:lastModifiedBy>
  <cp:revision>339</cp:revision>
  <dcterms:created xsi:type="dcterms:W3CDTF">2020-06-27T14:07:00Z</dcterms:created>
  <dcterms:modified xsi:type="dcterms:W3CDTF">2021-12-20T01:33:45Z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2052-10.8.0.6018</vt:lpwstr>
  </property>
  <property fmtid="{D5CDD505-2E9C-101B-9397-08002B2CF9AE}" pid="3" name="ICV">
    <vt:lpwstr>28EA144D6E2B4CF2B3A0E668C27FC801</vt:lpwstr>
  </property>
</Properties>
</file>