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484" r:id="rId2"/>
    <p:sldId id="501" r:id="rId3"/>
    <p:sldId id="487" r:id="rId4"/>
    <p:sldId id="488" r:id="rId5"/>
    <p:sldId id="491" r:id="rId6"/>
    <p:sldId id="492" r:id="rId7"/>
    <p:sldId id="493" r:id="rId8"/>
    <p:sldId id="494" r:id="rId9"/>
    <p:sldId id="498" r:id="rId10"/>
    <p:sldId id="502" r:id="rId11"/>
    <p:sldId id="503" r:id="rId12"/>
    <p:sldId id="504" r:id="rId13"/>
    <p:sldId id="505" r:id="rId14"/>
    <p:sldId id="506" r:id="rId15"/>
    <p:sldId id="507" r:id="rId16"/>
    <p:sldId id="508" r:id="rId17"/>
    <p:sldId id="510" r:id="rId18"/>
    <p:sldId id="495" r:id="rId19"/>
    <p:sldId id="511" r:id="rId20"/>
    <p:sldId id="512" r:id="rId21"/>
    <p:sldId id="513" r:id="rId22"/>
    <p:sldId id="514" r:id="rId23"/>
    <p:sldId id="515" r:id="rId24"/>
    <p:sldId id="496" r:id="rId25"/>
    <p:sldId id="516" r:id="rId26"/>
    <p:sldId id="517" r:id="rId27"/>
    <p:sldId id="497" r:id="rId28"/>
    <p:sldId id="518" r:id="rId29"/>
    <p:sldId id="519" r:id="rId30"/>
    <p:sldId id="520"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381">
          <p15:clr>
            <a:srgbClr val="A4A3A4"/>
          </p15:clr>
        </p15:guide>
        <p15:guide id="2" pos="422">
          <p15:clr>
            <a:srgbClr val="A4A3A4"/>
          </p15:clr>
        </p15:guide>
        <p15:guide id="3" orient="horz" pos="484">
          <p15:clr>
            <a:srgbClr val="A4A3A4"/>
          </p15:clr>
        </p15:guide>
        <p15:guide id="4" orient="horz" pos="801">
          <p15:clr>
            <a:srgbClr val="A4A3A4"/>
          </p15:clr>
        </p15:guide>
        <p15:guide id="5" orient="horz" pos="36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0019"/>
    <a:srgbClr val="7E7E7E"/>
    <a:srgbClr val="DD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62" d="100"/>
          <a:sy n="62" d="100"/>
        </p:scale>
        <p:origin x="42" y="72"/>
      </p:cViewPr>
      <p:guideLst>
        <p:guide pos="7381"/>
        <p:guide pos="422"/>
        <p:guide orient="horz" pos="484"/>
        <p:guide orient="horz" pos="801"/>
        <p:guide orient="horz" pos="361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B5FB8-CA36-4AD5-BAF1-5F0C01E842FA}" type="datetimeFigureOut">
              <a:rPr lang="zh-CN" altLang="en-US" smtClean="0"/>
              <a:t>2023/3/9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82A19-B8FA-4B2C-981C-4E1E8D704D0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18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24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25</a:t>
            </a:fld>
            <a:endParaRPr lang="zh-CN" altLang="en-US"/>
          </a:p>
        </p:txBody>
      </p:sp>
    </p:spTree>
    <p:extLst>
      <p:ext uri="{BB962C8B-B14F-4D97-AF65-F5344CB8AC3E}">
        <p14:creationId xmlns:p14="http://schemas.microsoft.com/office/powerpoint/2010/main" val="252149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26</a:t>
            </a:fld>
            <a:endParaRPr lang="zh-CN" altLang="en-US"/>
          </a:p>
        </p:txBody>
      </p:sp>
    </p:spTree>
    <p:extLst>
      <p:ext uri="{BB962C8B-B14F-4D97-AF65-F5344CB8AC3E}">
        <p14:creationId xmlns:p14="http://schemas.microsoft.com/office/powerpoint/2010/main" val="104682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t>27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bg>
      <p:bgPr>
        <a:solidFill>
          <a:schemeClr val="bg1"/>
        </a:solidFill>
        <a:effectLst/>
      </p:bgPr>
    </p:bg>
    <p:spTree>
      <p:nvGrpSpPr>
        <p:cNvPr id="1" name=""/>
        <p:cNvGrpSpPr/>
        <p:nvPr/>
      </p:nvGrpSpPr>
      <p:grpSpPr>
        <a:xfrm>
          <a:off x="0" y="0"/>
          <a:ext cx="0" cy="0"/>
          <a:chOff x="0" y="0"/>
          <a:chExt cx="0" cy="0"/>
        </a:xfrm>
      </p:grpSpPr>
      <p:sp>
        <p:nvSpPr>
          <p:cNvPr id="30" name="矩形 29"/>
          <p:cNvSpPr/>
          <p:nvPr userDrawn="1"/>
        </p:nvSpPr>
        <p:spPr bwMode="auto">
          <a:xfrm>
            <a:off x="0" y="2796758"/>
            <a:ext cx="8710560" cy="490973"/>
          </a:xfrm>
          <a:prstGeom prst="rect">
            <a:avLst/>
          </a:prstGeom>
          <a:solidFill>
            <a:schemeClr val="accent2">
              <a:lumMod val="20000"/>
              <a:lumOff val="80000"/>
            </a:schemeClr>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35" name="文本占位符 12"/>
          <p:cNvSpPr txBox="1"/>
          <p:nvPr userDrawn="1"/>
        </p:nvSpPr>
        <p:spPr>
          <a:xfrm>
            <a:off x="8751683" y="2796758"/>
            <a:ext cx="2913268" cy="490973"/>
          </a:xfrm>
          <a:custGeom>
            <a:avLst/>
            <a:gdLst>
              <a:gd name="connsiteX0" fmla="*/ 0 w 8353425"/>
              <a:gd name="connsiteY0" fmla="*/ 0 h 2555875"/>
              <a:gd name="connsiteX1" fmla="*/ 2141813 w 8353425"/>
              <a:gd name="connsiteY1" fmla="*/ 0 h 2555875"/>
              <a:gd name="connsiteX2" fmla="*/ 7547650 w 8353425"/>
              <a:gd name="connsiteY2" fmla="*/ 0 h 2555875"/>
              <a:gd name="connsiteX3" fmla="*/ 7839909 w 8353425"/>
              <a:gd name="connsiteY3" fmla="*/ 0 h 2555875"/>
              <a:gd name="connsiteX4" fmla="*/ 7839919 w 8353425"/>
              <a:gd name="connsiteY4" fmla="*/ 1 h 2555875"/>
              <a:gd name="connsiteX5" fmla="*/ 8353425 w 8353425"/>
              <a:gd name="connsiteY5" fmla="*/ 1 h 2555875"/>
              <a:gd name="connsiteX6" fmla="*/ 8353425 w 8353425"/>
              <a:gd name="connsiteY6" fmla="*/ 512248 h 2555875"/>
              <a:gd name="connsiteX7" fmla="*/ 8353425 w 8353425"/>
              <a:gd name="connsiteY7" fmla="*/ 1565823 h 2555875"/>
              <a:gd name="connsiteX8" fmla="*/ 8353425 w 8353425"/>
              <a:gd name="connsiteY8" fmla="*/ 2043627 h 2555875"/>
              <a:gd name="connsiteX9" fmla="*/ 7839909 w 8353425"/>
              <a:gd name="connsiteY9" fmla="*/ 2555875 h 2555875"/>
              <a:gd name="connsiteX10" fmla="*/ 7547650 w 8353425"/>
              <a:gd name="connsiteY10" fmla="*/ 2555875 h 2555875"/>
              <a:gd name="connsiteX11" fmla="*/ 2141813 w 8353425"/>
              <a:gd name="connsiteY11" fmla="*/ 2555875 h 2555875"/>
              <a:gd name="connsiteX12" fmla="*/ 0 w 8353425"/>
              <a:gd name="connsiteY12" fmla="*/ 2555875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3425" h="2555875">
                <a:moveTo>
                  <a:pt x="0" y="0"/>
                </a:moveTo>
                <a:lnTo>
                  <a:pt x="2141813" y="0"/>
                </a:lnTo>
                <a:lnTo>
                  <a:pt x="7547650" y="0"/>
                </a:lnTo>
                <a:lnTo>
                  <a:pt x="7839909" y="0"/>
                </a:lnTo>
                <a:lnTo>
                  <a:pt x="7839919" y="1"/>
                </a:lnTo>
                <a:lnTo>
                  <a:pt x="8353425" y="1"/>
                </a:lnTo>
                <a:lnTo>
                  <a:pt x="8353425" y="512248"/>
                </a:lnTo>
                <a:lnTo>
                  <a:pt x="8353425" y="1565823"/>
                </a:lnTo>
                <a:lnTo>
                  <a:pt x="8353425" y="2043627"/>
                </a:lnTo>
                <a:cubicBezTo>
                  <a:pt x="8353425" y="2326534"/>
                  <a:pt x="8123516" y="2555875"/>
                  <a:pt x="7839909" y="2555875"/>
                </a:cubicBezTo>
                <a:lnTo>
                  <a:pt x="7547650" y="2555875"/>
                </a:lnTo>
                <a:lnTo>
                  <a:pt x="2141813" y="2555875"/>
                </a:lnTo>
                <a:lnTo>
                  <a:pt x="0" y="2555875"/>
                </a:lnTo>
                <a:close/>
              </a:path>
            </a:pathLst>
          </a:custGeom>
          <a:solidFill>
            <a:schemeClr val="accent2">
              <a:lumMod val="40000"/>
              <a:lumOff val="60000"/>
            </a:schemeClr>
          </a:solidFill>
        </p:spPr>
        <p:txBody>
          <a:bodyPr/>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400" dirty="0"/>
          </a:p>
        </p:txBody>
      </p:sp>
      <p:sp>
        <p:nvSpPr>
          <p:cNvPr id="76" name="矩形 75"/>
          <p:cNvSpPr/>
          <p:nvPr userDrawn="1"/>
        </p:nvSpPr>
        <p:spPr bwMode="auto">
          <a:xfrm>
            <a:off x="0" y="2562132"/>
            <a:ext cx="11664949" cy="416459"/>
          </a:xfrm>
          <a:prstGeom prst="rect">
            <a:avLst/>
          </a:prstGeom>
          <a:solidFill>
            <a:schemeClr val="bg1"/>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1" name="矩形 10" hidden="1"/>
          <p:cNvSpPr/>
          <p:nvPr/>
        </p:nvSpPr>
        <p:spPr bwMode="auto">
          <a:xfrm>
            <a:off x="623795" y="-336808"/>
            <a:ext cx="4579436" cy="2232104"/>
          </a:xfrm>
          <a:prstGeom prst="rect">
            <a:avLst/>
          </a:prstGeom>
          <a:blipFill>
            <a:blip r:embed="rId2"/>
            <a:stretch>
              <a:fillRect/>
            </a:stretch>
          </a:blipFill>
          <a:ln>
            <a:noFill/>
          </a:ln>
          <a:effectLst/>
        </p:spPr>
        <p:txBody>
          <a:bodyPr vert="horz" wrap="none" lIns="91441" tIns="45720" rIns="91441" bIns="45720" numCol="1" rtlCol="0" anchor="ctr" anchorCtr="0" compatLnSpc="1"/>
          <a:lstStyle/>
          <a:p>
            <a:pPr marL="0" marR="0" indent="0" algn="ctr" defTabSz="913765"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54" name="文本占位符 12"/>
          <p:cNvSpPr>
            <a:spLocks noGrp="1"/>
          </p:cNvSpPr>
          <p:nvPr>
            <p:ph type="body" sz="quarter" idx="11" hasCustomPrompt="1"/>
          </p:nvPr>
        </p:nvSpPr>
        <p:spPr>
          <a:xfrm>
            <a:off x="1151468" y="6011621"/>
            <a:ext cx="8436560" cy="297105"/>
          </a:xfrm>
        </p:spPr>
        <p:txBody>
          <a:bodyPr lIns="0" anchor="ctr"/>
          <a:lstStyle>
            <a:lvl1pPr marL="0" indent="0">
              <a:buNone/>
              <a:defRPr sz="800">
                <a:solidFill>
                  <a:schemeClr val="accent2"/>
                </a:solidFill>
              </a:defRPr>
            </a:lvl1pPr>
          </a:lstStyle>
          <a:p>
            <a:r>
              <a:rPr lang="zh-CN" altLang="en-US" dirty="0"/>
              <a:t>集团 </a:t>
            </a:r>
            <a:r>
              <a:rPr lang="en-US" altLang="zh-CN" dirty="0"/>
              <a:t>/ </a:t>
            </a:r>
            <a:r>
              <a:rPr lang="zh-CN" altLang="en-US" dirty="0"/>
              <a:t>公司 </a:t>
            </a:r>
            <a:r>
              <a:rPr lang="en-US" altLang="zh-CN" dirty="0"/>
              <a:t>/ </a:t>
            </a:r>
            <a:r>
              <a:rPr lang="zh-CN" altLang="en-US" dirty="0"/>
              <a:t>部门名称</a:t>
            </a:r>
            <a:endParaRPr lang="en-US" altLang="zh-CN" dirty="0"/>
          </a:p>
          <a:p>
            <a:r>
              <a:rPr lang="en-US" altLang="zh-CN" dirty="0"/>
              <a:t>CRRC </a:t>
            </a:r>
            <a:endParaRPr lang="zh-CN" altLang="en-US" dirty="0"/>
          </a:p>
        </p:txBody>
      </p:sp>
      <p:sp>
        <p:nvSpPr>
          <p:cNvPr id="27" name="矩形 26"/>
          <p:cNvSpPr/>
          <p:nvPr/>
        </p:nvSpPr>
        <p:spPr>
          <a:xfrm>
            <a:off x="12192001" y="440615"/>
            <a:ext cx="5902476" cy="6417385"/>
          </a:xfrm>
          <a:prstGeom prst="rect">
            <a:avLst/>
          </a:prstGeom>
        </p:spPr>
        <p:txBody>
          <a:bodyPr wrap="square">
            <a:noAutofit/>
          </a:bodyPr>
          <a:lstStyle/>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更改替换图片</a:t>
            </a: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直接在本页，选择顶部</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插入</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菜单</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图片</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单击选中本占位符框，拷贝图片</a:t>
            </a: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以上方法可以将图片直接自动填充到此预设的图片形状中</a:t>
            </a:r>
          </a:p>
          <a:p>
            <a:pPr marL="0" marR="0" lvl="0" indent="0" algn="l" defTabSz="914400" rtl="0" eaLnBrk="0" fontAlgn="base" latinLnBrk="0" hangingPunct="0">
              <a:lnSpc>
                <a:spcPct val="15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图片在形状中位置的修改</a:t>
            </a: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插入图片后，选中本占位符框在顶部</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图片工具</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格式</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菜单中，选择</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裁剪</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下拉菜单中的填充功能，对形状中的图片进行大小，位置等调整。（本功能适用于</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PowerPoint2010</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及以上版本）</a:t>
            </a:r>
          </a:p>
        </p:txBody>
      </p:sp>
      <p:sp>
        <p:nvSpPr>
          <p:cNvPr id="28" name="矩形 27"/>
          <p:cNvSpPr/>
          <p:nvPr/>
        </p:nvSpPr>
        <p:spPr bwMode="auto">
          <a:xfrm>
            <a:off x="12192000" y="0"/>
            <a:ext cx="5943600" cy="440615"/>
          </a:xfrm>
          <a:prstGeom prst="rect">
            <a:avLst/>
          </a:prstGeom>
          <a:solidFill>
            <a:schemeClr val="accent1"/>
          </a:solidFill>
          <a:ln>
            <a:noFill/>
          </a:ln>
          <a:effectLst/>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a:ln>
                  <a:noFill/>
                </a:ln>
                <a:solidFill>
                  <a:schemeClr val="bg1"/>
                </a:solidFill>
                <a:effectLst/>
                <a:latin typeface="+mn-ea"/>
                <a:ea typeface="+mn-ea"/>
              </a:rPr>
              <a:t>版式使用说明</a:t>
            </a:r>
          </a:p>
        </p:txBody>
      </p:sp>
      <p:sp>
        <p:nvSpPr>
          <p:cNvPr id="48" name="Rectangle 67"/>
          <p:cNvSpPr>
            <a:spLocks noGrp="1" noChangeArrowheads="1"/>
          </p:cNvSpPr>
          <p:nvPr>
            <p:ph type="ctrTitle" sz="quarter"/>
          </p:nvPr>
        </p:nvSpPr>
        <p:spPr>
          <a:xfrm>
            <a:off x="1151467" y="3323616"/>
            <a:ext cx="10513483" cy="101689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b">
            <a:noAutofit/>
          </a:bodyPr>
          <a:lstStyle>
            <a:lvl1pPr algn="l">
              <a:defRPr sz="3365" b="1">
                <a:solidFill>
                  <a:schemeClr val="accent2"/>
                </a:solidFill>
              </a:defRPr>
            </a:lvl1pPr>
          </a:lstStyle>
          <a:p>
            <a:pPr lvl="0"/>
            <a:r>
              <a:rPr lang="zh-CN" altLang="en-US" noProof="0" dirty="0"/>
              <a:t>单击此处编辑母版标题样式</a:t>
            </a:r>
          </a:p>
        </p:txBody>
      </p:sp>
      <p:sp>
        <p:nvSpPr>
          <p:cNvPr id="49" name="Rectangle 68"/>
          <p:cNvSpPr>
            <a:spLocks noGrp="1" noChangeArrowheads="1"/>
          </p:cNvSpPr>
          <p:nvPr>
            <p:ph type="subTitle" sz="quarter" idx="1"/>
          </p:nvPr>
        </p:nvSpPr>
        <p:spPr>
          <a:xfrm>
            <a:off x="1151467" y="4340506"/>
            <a:ext cx="10513483" cy="36933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ctr">
            <a:spAutoFit/>
          </a:bodyPr>
          <a:lstStyle>
            <a:lvl1pPr marL="0" indent="0" algn="l">
              <a:buSzPct val="60000"/>
              <a:buFont typeface="Wingdings" panose="05000000000000000000" pitchFamily="2" charset="2"/>
              <a:buNone/>
              <a:defRPr sz="1800" b="1">
                <a:solidFill>
                  <a:schemeClr val="accent2"/>
                </a:solidFill>
              </a:defRPr>
            </a:lvl1pPr>
          </a:lstStyle>
          <a:p>
            <a:pPr lvl="0"/>
            <a:r>
              <a:rPr lang="zh-CN" altLang="en-US" noProof="0"/>
              <a:t>单击此处编辑母版副标题样式</a:t>
            </a:r>
            <a:endParaRPr lang="zh-CN" altLang="en-US" noProof="0" dirty="0"/>
          </a:p>
        </p:txBody>
      </p:sp>
      <p:sp>
        <p:nvSpPr>
          <p:cNvPr id="50" name="文本占位符 12"/>
          <p:cNvSpPr>
            <a:spLocks noGrp="1"/>
          </p:cNvSpPr>
          <p:nvPr>
            <p:ph type="body" sz="quarter" idx="10" hasCustomPrompt="1"/>
          </p:nvPr>
        </p:nvSpPr>
        <p:spPr>
          <a:xfrm>
            <a:off x="1151467" y="5015679"/>
            <a:ext cx="10513483" cy="522895"/>
          </a:xfrm>
        </p:spPr>
        <p:txBody>
          <a:bodyPr lIns="0"/>
          <a:lstStyle>
            <a:lvl1pPr marL="0" indent="0">
              <a:buNone/>
              <a:defRPr sz="1200">
                <a:solidFill>
                  <a:schemeClr val="accent2"/>
                </a:solidFill>
              </a:defRPr>
            </a:lvl1pPr>
          </a:lstStyle>
          <a:p>
            <a:r>
              <a:rPr lang="zh-CN" altLang="en-US" dirty="0"/>
              <a:t>时间日期署名</a:t>
            </a:r>
          </a:p>
        </p:txBody>
      </p:sp>
      <p:sp>
        <p:nvSpPr>
          <p:cNvPr id="57" name="矩形 56"/>
          <p:cNvSpPr/>
          <p:nvPr userDrawn="1"/>
        </p:nvSpPr>
        <p:spPr bwMode="auto">
          <a:xfrm>
            <a:off x="8751683" y="1607848"/>
            <a:ext cx="2913268" cy="1343583"/>
          </a:xfrm>
          <a:prstGeom prst="rect">
            <a:avLst/>
          </a:prstGeom>
          <a:solidFill>
            <a:schemeClr val="accent1"/>
          </a:solidFill>
        </p:spPr>
        <p:txBody>
          <a:bodyPr/>
          <a:lstStyle/>
          <a:p>
            <a:pPr marL="342900" indent="-342900" fontAlgn="base">
              <a:spcBef>
                <a:spcPct val="20000"/>
              </a:spcBef>
              <a:spcAft>
                <a:spcPct val="0"/>
              </a:spcAft>
              <a:buClr>
                <a:srgbClr val="C70019"/>
              </a:buClr>
              <a:buSzPct val="50000"/>
              <a:buFont typeface="Wingdings" panose="05000000000000000000" pitchFamily="2" charset="2"/>
              <a:buChar char="l"/>
            </a:pPr>
            <a:endParaRPr lang="zh-CN" altLang="en-US" sz="2400"/>
          </a:p>
        </p:txBody>
      </p:sp>
      <p:sp>
        <p:nvSpPr>
          <p:cNvPr id="75" name="图片占位符 2"/>
          <p:cNvSpPr>
            <a:spLocks noGrp="1"/>
          </p:cNvSpPr>
          <p:nvPr>
            <p:ph type="pic" sz="quarter" idx="12" hasCustomPrompt="1"/>
          </p:nvPr>
        </p:nvSpPr>
        <p:spPr>
          <a:xfrm>
            <a:off x="1" y="1608138"/>
            <a:ext cx="8710559" cy="1343292"/>
          </a:xfrm>
          <a:solidFill>
            <a:schemeClr val="accent3"/>
          </a:solidFill>
        </p:spPr>
        <p:txBody>
          <a:bodyPr/>
          <a:lstStyle>
            <a:lvl1pPr marL="719455" indent="0">
              <a:buNone/>
              <a:defRPr sz="1600">
                <a:solidFill>
                  <a:schemeClr val="accent2">
                    <a:lumMod val="40000"/>
                    <a:lumOff val="60000"/>
                  </a:schemeClr>
                </a:solidFill>
              </a:defRPr>
            </a:lvl1pPr>
          </a:lstStyle>
          <a:p>
            <a:r>
              <a:rPr lang="zh-CN" altLang="en-US" dirty="0"/>
              <a:t>插入图片</a:t>
            </a:r>
          </a:p>
        </p:txBody>
      </p:sp>
      <p:grpSp>
        <p:nvGrpSpPr>
          <p:cNvPr id="60" name="组合 59"/>
          <p:cNvGrpSpPr/>
          <p:nvPr userDrawn="1"/>
        </p:nvGrpSpPr>
        <p:grpSpPr>
          <a:xfrm>
            <a:off x="10273769" y="6011614"/>
            <a:ext cx="1391181" cy="297110"/>
            <a:chOff x="6937894" y="6051751"/>
            <a:chExt cx="1810820" cy="386731"/>
          </a:xfrm>
        </p:grpSpPr>
        <p:sp>
          <p:nvSpPr>
            <p:cNvPr id="77" name="Rectangle 8"/>
            <p:cNvSpPr>
              <a:spLocks noChangeArrowheads="1"/>
            </p:cNvSpPr>
            <p:nvPr/>
          </p:nvSpPr>
          <p:spPr bwMode="auto">
            <a:xfrm>
              <a:off x="6937894" y="6051751"/>
              <a:ext cx="18108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rgbClr val="C70019"/>
                  </a:solidFill>
                  <a:effectLst/>
                  <a:latin typeface="+mn-lt"/>
                  <a:ea typeface="宋体" panose="02010600030101010101" pitchFamily="2" charset="-122"/>
                </a:rPr>
                <a:t>www.crrcgc.cc</a:t>
              </a:r>
              <a:endParaRPr kumimoji="0" lang="zh-CN" altLang="zh-CN" sz="2800" b="0" i="0" u="none" strike="noStrike" cap="none" normalizeH="0" baseline="0" dirty="0">
                <a:ln>
                  <a:noFill/>
                </a:ln>
                <a:solidFill>
                  <a:schemeClr val="tx1"/>
                </a:solidFill>
                <a:effectLst/>
                <a:latin typeface="+mn-lt"/>
              </a:endParaRPr>
            </a:p>
          </p:txBody>
        </p:sp>
        <p:sp>
          <p:nvSpPr>
            <p:cNvPr id="78" name="Freeform 5"/>
            <p:cNvSpPr/>
            <p:nvPr/>
          </p:nvSpPr>
          <p:spPr bwMode="auto">
            <a:xfrm>
              <a:off x="6937894" y="6116991"/>
              <a:ext cx="1810820" cy="321491"/>
            </a:xfrm>
            <a:custGeom>
              <a:avLst/>
              <a:gdLst>
                <a:gd name="T0" fmla="*/ 0 w 2822"/>
                <a:gd name="T1" fmla="*/ 0 h 498"/>
                <a:gd name="T2" fmla="*/ 0 w 2822"/>
                <a:gd name="T3" fmla="*/ 308 h 498"/>
                <a:gd name="T4" fmla="*/ 59 w 2822"/>
                <a:gd name="T5" fmla="*/ 448 h 498"/>
                <a:gd name="T6" fmla="*/ 66 w 2822"/>
                <a:gd name="T7" fmla="*/ 454 h 498"/>
                <a:gd name="T8" fmla="*/ 205 w 2822"/>
                <a:gd name="T9" fmla="*/ 498 h 498"/>
                <a:gd name="T10" fmla="*/ 2619 w 2822"/>
                <a:gd name="T11" fmla="*/ 498 h 498"/>
                <a:gd name="T12" fmla="*/ 2763 w 2822"/>
                <a:gd name="T13" fmla="*/ 451 h 498"/>
                <a:gd name="T14" fmla="*/ 2822 w 2822"/>
                <a:gd name="T15" fmla="*/ 308 h 498"/>
                <a:gd name="T16" fmla="*/ 2822 w 2822"/>
                <a:gd name="T17" fmla="*/ 0 h 498"/>
                <a:gd name="T18" fmla="*/ 2662 w 2822"/>
                <a:gd name="T19" fmla="*/ 0 h 498"/>
                <a:gd name="T20" fmla="*/ 2662 w 2822"/>
                <a:gd name="T21" fmla="*/ 240 h 498"/>
                <a:gd name="T22" fmla="*/ 2640 w 2822"/>
                <a:gd name="T23" fmla="*/ 292 h 498"/>
                <a:gd name="T24" fmla="*/ 2587 w 2822"/>
                <a:gd name="T25" fmla="*/ 314 h 498"/>
                <a:gd name="T26" fmla="*/ 245 w 2822"/>
                <a:gd name="T27" fmla="*/ 314 h 498"/>
                <a:gd name="T28" fmla="*/ 187 w 2822"/>
                <a:gd name="T29" fmla="*/ 290 h 498"/>
                <a:gd name="T30" fmla="*/ 163 w 2822"/>
                <a:gd name="T31" fmla="*/ 232 h 498"/>
                <a:gd name="T32" fmla="*/ 163 w 2822"/>
                <a:gd name="T33" fmla="*/ 0 h 498"/>
                <a:gd name="T34" fmla="*/ 0 w 2822"/>
                <a:gd name="T3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2" h="498">
                  <a:moveTo>
                    <a:pt x="0" y="0"/>
                  </a:moveTo>
                  <a:cubicBezTo>
                    <a:pt x="0" y="308"/>
                    <a:pt x="0" y="308"/>
                    <a:pt x="0" y="308"/>
                  </a:cubicBezTo>
                  <a:cubicBezTo>
                    <a:pt x="0" y="362"/>
                    <a:pt x="20" y="410"/>
                    <a:pt x="59" y="448"/>
                  </a:cubicBezTo>
                  <a:cubicBezTo>
                    <a:pt x="61" y="450"/>
                    <a:pt x="63" y="452"/>
                    <a:pt x="66" y="454"/>
                  </a:cubicBezTo>
                  <a:cubicBezTo>
                    <a:pt x="103" y="490"/>
                    <a:pt x="153" y="498"/>
                    <a:pt x="205" y="498"/>
                  </a:cubicBezTo>
                  <a:cubicBezTo>
                    <a:pt x="2619" y="498"/>
                    <a:pt x="2619" y="498"/>
                    <a:pt x="2619" y="498"/>
                  </a:cubicBezTo>
                  <a:cubicBezTo>
                    <a:pt x="2673" y="498"/>
                    <a:pt x="2724" y="489"/>
                    <a:pt x="2763" y="451"/>
                  </a:cubicBezTo>
                  <a:cubicBezTo>
                    <a:pt x="2801" y="412"/>
                    <a:pt x="2822" y="362"/>
                    <a:pt x="2822" y="308"/>
                  </a:cubicBezTo>
                  <a:cubicBezTo>
                    <a:pt x="2822" y="0"/>
                    <a:pt x="2822" y="0"/>
                    <a:pt x="2822" y="0"/>
                  </a:cubicBezTo>
                  <a:cubicBezTo>
                    <a:pt x="2662" y="0"/>
                    <a:pt x="2662" y="0"/>
                    <a:pt x="2662" y="0"/>
                  </a:cubicBezTo>
                  <a:cubicBezTo>
                    <a:pt x="2662" y="240"/>
                    <a:pt x="2662" y="240"/>
                    <a:pt x="2662" y="240"/>
                  </a:cubicBezTo>
                  <a:cubicBezTo>
                    <a:pt x="2662" y="260"/>
                    <a:pt x="2654" y="278"/>
                    <a:pt x="2640" y="292"/>
                  </a:cubicBezTo>
                  <a:cubicBezTo>
                    <a:pt x="2626" y="306"/>
                    <a:pt x="2607" y="314"/>
                    <a:pt x="2587" y="314"/>
                  </a:cubicBezTo>
                  <a:cubicBezTo>
                    <a:pt x="245" y="314"/>
                    <a:pt x="245" y="314"/>
                    <a:pt x="245" y="314"/>
                  </a:cubicBezTo>
                  <a:cubicBezTo>
                    <a:pt x="223" y="314"/>
                    <a:pt x="203" y="306"/>
                    <a:pt x="187" y="290"/>
                  </a:cubicBezTo>
                  <a:cubicBezTo>
                    <a:pt x="172" y="275"/>
                    <a:pt x="163" y="254"/>
                    <a:pt x="163" y="232"/>
                  </a:cubicBezTo>
                  <a:cubicBezTo>
                    <a:pt x="163" y="0"/>
                    <a:pt x="163" y="0"/>
                    <a:pt x="163" y="0"/>
                  </a:cubicBezTo>
                  <a:lnTo>
                    <a:pt x="0" y="0"/>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2" name="Group 4"/>
          <p:cNvGrpSpPr>
            <a:grpSpLocks noChangeAspect="1"/>
          </p:cNvGrpSpPr>
          <p:nvPr userDrawn="1"/>
        </p:nvGrpSpPr>
        <p:grpSpPr bwMode="auto">
          <a:xfrm>
            <a:off x="1151467" y="440615"/>
            <a:ext cx="2387601" cy="788991"/>
            <a:chOff x="545" y="279"/>
            <a:chExt cx="1504" cy="497"/>
          </a:xfrm>
        </p:grpSpPr>
        <p:sp>
          <p:nvSpPr>
            <p:cNvPr id="73" name="Freeform 5"/>
            <p:cNvSpPr/>
            <p:nvPr userDrawn="1"/>
          </p:nvSpPr>
          <p:spPr bwMode="auto">
            <a:xfrm>
              <a:off x="1190" y="545"/>
              <a:ext cx="190" cy="196"/>
            </a:xfrm>
            <a:custGeom>
              <a:avLst/>
              <a:gdLst>
                <a:gd name="T0" fmla="*/ 0 w 295"/>
                <a:gd name="T1" fmla="*/ 121 h 303"/>
                <a:gd name="T2" fmla="*/ 0 w 295"/>
                <a:gd name="T3" fmla="*/ 183 h 303"/>
                <a:gd name="T4" fmla="*/ 165 w 295"/>
                <a:gd name="T5" fmla="*/ 303 h 303"/>
                <a:gd name="T6" fmla="*/ 295 w 295"/>
                <a:gd name="T7" fmla="*/ 303 h 303"/>
                <a:gd name="T8" fmla="*/ 295 w 295"/>
                <a:gd name="T9" fmla="*/ 248 h 303"/>
                <a:gd name="T10" fmla="*/ 168 w 295"/>
                <a:gd name="T11" fmla="*/ 248 h 303"/>
                <a:gd name="T12" fmla="*/ 85 w 295"/>
                <a:gd name="T13" fmla="*/ 179 h 303"/>
                <a:gd name="T14" fmla="*/ 85 w 295"/>
                <a:gd name="T15" fmla="*/ 125 h 303"/>
                <a:gd name="T16" fmla="*/ 168 w 295"/>
                <a:gd name="T17" fmla="*/ 56 h 303"/>
                <a:gd name="T18" fmla="*/ 295 w 295"/>
                <a:gd name="T19" fmla="*/ 56 h 303"/>
                <a:gd name="T20" fmla="*/ 295 w 295"/>
                <a:gd name="T21" fmla="*/ 0 h 303"/>
                <a:gd name="T22" fmla="*/ 165 w 295"/>
                <a:gd name="T23" fmla="*/ 0 h 303"/>
                <a:gd name="T24" fmla="*/ 0 w 295"/>
                <a:gd name="T25" fmla="*/ 12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0" y="121"/>
                  </a:move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ubicBezTo>
                    <a:pt x="202" y="56"/>
                    <a:pt x="295" y="56"/>
                    <a:pt x="295" y="56"/>
                  </a:cubicBezTo>
                  <a:cubicBezTo>
                    <a:pt x="295" y="0"/>
                    <a:pt x="295" y="0"/>
                    <a:pt x="295" y="0"/>
                  </a:cubicBezTo>
                  <a:cubicBezTo>
                    <a:pt x="165" y="0"/>
                    <a:pt x="165" y="0"/>
                    <a:pt x="165" y="0"/>
                  </a:cubicBezTo>
                  <a:cubicBezTo>
                    <a:pt x="36" y="0"/>
                    <a:pt x="0" y="53"/>
                    <a:pt x="0" y="1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6"/>
            <p:cNvSpPr/>
            <p:nvPr userDrawn="1"/>
          </p:nvSpPr>
          <p:spPr bwMode="auto">
            <a:xfrm>
              <a:off x="1859" y="545"/>
              <a:ext cx="190" cy="196"/>
            </a:xfrm>
            <a:custGeom>
              <a:avLst/>
              <a:gdLst>
                <a:gd name="T0" fmla="*/ 168 w 295"/>
                <a:gd name="T1" fmla="*/ 56 h 303"/>
                <a:gd name="T2" fmla="*/ 295 w 295"/>
                <a:gd name="T3" fmla="*/ 56 h 303"/>
                <a:gd name="T4" fmla="*/ 295 w 295"/>
                <a:gd name="T5" fmla="*/ 0 h 303"/>
                <a:gd name="T6" fmla="*/ 165 w 295"/>
                <a:gd name="T7" fmla="*/ 0 h 303"/>
                <a:gd name="T8" fmla="*/ 0 w 295"/>
                <a:gd name="T9" fmla="*/ 121 h 303"/>
                <a:gd name="T10" fmla="*/ 0 w 295"/>
                <a:gd name="T11" fmla="*/ 183 h 303"/>
                <a:gd name="T12" fmla="*/ 165 w 295"/>
                <a:gd name="T13" fmla="*/ 303 h 303"/>
                <a:gd name="T14" fmla="*/ 295 w 295"/>
                <a:gd name="T15" fmla="*/ 303 h 303"/>
                <a:gd name="T16" fmla="*/ 295 w 295"/>
                <a:gd name="T17" fmla="*/ 248 h 303"/>
                <a:gd name="T18" fmla="*/ 168 w 295"/>
                <a:gd name="T19" fmla="*/ 248 h 303"/>
                <a:gd name="T20" fmla="*/ 85 w 295"/>
                <a:gd name="T21" fmla="*/ 179 h 303"/>
                <a:gd name="T22" fmla="*/ 85 w 295"/>
                <a:gd name="T23" fmla="*/ 125 h 303"/>
                <a:gd name="T24" fmla="*/ 168 w 295"/>
                <a:gd name="T25" fmla="*/ 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168" y="56"/>
                  </a:moveTo>
                  <a:cubicBezTo>
                    <a:pt x="202" y="56"/>
                    <a:pt x="295" y="56"/>
                    <a:pt x="295" y="56"/>
                  </a:cubicBezTo>
                  <a:cubicBezTo>
                    <a:pt x="295" y="0"/>
                    <a:pt x="295" y="0"/>
                    <a:pt x="295" y="0"/>
                  </a:cubicBezTo>
                  <a:cubicBezTo>
                    <a:pt x="165" y="0"/>
                    <a:pt x="165" y="0"/>
                    <a:pt x="165" y="0"/>
                  </a:cubicBezTo>
                  <a:cubicBezTo>
                    <a:pt x="36" y="0"/>
                    <a:pt x="0" y="53"/>
                    <a:pt x="0" y="121"/>
                  </a:cubicBez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7"/>
            <p:cNvSpPr/>
            <p:nvPr userDrawn="1"/>
          </p:nvSpPr>
          <p:spPr bwMode="auto">
            <a:xfrm>
              <a:off x="1408" y="545"/>
              <a:ext cx="203" cy="196"/>
            </a:xfrm>
            <a:custGeom>
              <a:avLst/>
              <a:gdLst>
                <a:gd name="T0" fmla="*/ 312 w 316"/>
                <a:gd name="T1" fmla="*/ 116 h 303"/>
                <a:gd name="T2" fmla="*/ 312 w 316"/>
                <a:gd name="T3" fmla="*/ 89 h 303"/>
                <a:gd name="T4" fmla="*/ 176 w 316"/>
                <a:gd name="T5" fmla="*/ 0 h 303"/>
                <a:gd name="T6" fmla="*/ 0 w 316"/>
                <a:gd name="T7" fmla="*/ 0 h 303"/>
                <a:gd name="T8" fmla="*/ 0 w 316"/>
                <a:gd name="T9" fmla="*/ 303 h 303"/>
                <a:gd name="T10" fmla="*/ 84 w 316"/>
                <a:gd name="T11" fmla="*/ 303 h 303"/>
                <a:gd name="T12" fmla="*/ 84 w 316"/>
                <a:gd name="T13" fmla="*/ 56 h 303"/>
                <a:gd name="T14" fmla="*/ 176 w 316"/>
                <a:gd name="T15" fmla="*/ 56 h 303"/>
                <a:gd name="T16" fmla="*/ 227 w 316"/>
                <a:gd name="T17" fmla="*/ 97 h 303"/>
                <a:gd name="T18" fmla="*/ 227 w 316"/>
                <a:gd name="T19" fmla="*/ 111 h 303"/>
                <a:gd name="T20" fmla="*/ 176 w 316"/>
                <a:gd name="T21" fmla="*/ 149 h 303"/>
                <a:gd name="T22" fmla="*/ 125 w 316"/>
                <a:gd name="T23" fmla="*/ 149 h 303"/>
                <a:gd name="T24" fmla="*/ 125 w 316"/>
                <a:gd name="T25" fmla="*/ 170 h 303"/>
                <a:gd name="T26" fmla="*/ 214 w 316"/>
                <a:gd name="T27" fmla="*/ 303 h 303"/>
                <a:gd name="T28" fmla="*/ 316 w 316"/>
                <a:gd name="T29" fmla="*/ 303 h 303"/>
                <a:gd name="T30" fmla="*/ 243 w 316"/>
                <a:gd name="T31" fmla="*/ 193 h 303"/>
                <a:gd name="T32" fmla="*/ 312 w 316"/>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303">
                  <a:moveTo>
                    <a:pt x="312" y="116"/>
                  </a:moveTo>
                  <a:cubicBezTo>
                    <a:pt x="312" y="89"/>
                    <a:pt x="312" y="89"/>
                    <a:pt x="312" y="89"/>
                  </a:cubicBezTo>
                  <a:cubicBezTo>
                    <a:pt x="312" y="43"/>
                    <a:pt x="292" y="0"/>
                    <a:pt x="176" y="0"/>
                  </a:cubicBezTo>
                  <a:cubicBezTo>
                    <a:pt x="0" y="0"/>
                    <a:pt x="0" y="0"/>
                    <a:pt x="0" y="0"/>
                  </a:cubicBezTo>
                  <a:cubicBezTo>
                    <a:pt x="0" y="303"/>
                    <a:pt x="0" y="303"/>
                    <a:pt x="0" y="303"/>
                  </a:cubicBezTo>
                  <a:cubicBezTo>
                    <a:pt x="84" y="303"/>
                    <a:pt x="84" y="303"/>
                    <a:pt x="84" y="303"/>
                  </a:cubicBezTo>
                  <a:cubicBezTo>
                    <a:pt x="84" y="56"/>
                    <a:pt x="84" y="56"/>
                    <a:pt x="84" y="56"/>
                  </a:cubicBezTo>
                  <a:cubicBezTo>
                    <a:pt x="176" y="56"/>
                    <a:pt x="176" y="56"/>
                    <a:pt x="176" y="56"/>
                  </a:cubicBezTo>
                  <a:cubicBezTo>
                    <a:pt x="223" y="56"/>
                    <a:pt x="227" y="80"/>
                    <a:pt x="227" y="97"/>
                  </a:cubicBezTo>
                  <a:cubicBezTo>
                    <a:pt x="227" y="111"/>
                    <a:pt x="227" y="111"/>
                    <a:pt x="227" y="111"/>
                  </a:cubicBezTo>
                  <a:cubicBezTo>
                    <a:pt x="227" y="124"/>
                    <a:pt x="223" y="149"/>
                    <a:pt x="176" y="149"/>
                  </a:cubicBezTo>
                  <a:cubicBezTo>
                    <a:pt x="125" y="149"/>
                    <a:pt x="125" y="149"/>
                    <a:pt x="125" y="149"/>
                  </a:cubicBezTo>
                  <a:cubicBezTo>
                    <a:pt x="125" y="170"/>
                    <a:pt x="125" y="170"/>
                    <a:pt x="125" y="170"/>
                  </a:cubicBezTo>
                  <a:cubicBezTo>
                    <a:pt x="214" y="303"/>
                    <a:pt x="214" y="303"/>
                    <a:pt x="214" y="303"/>
                  </a:cubicBezTo>
                  <a:cubicBezTo>
                    <a:pt x="316" y="303"/>
                    <a:pt x="316" y="303"/>
                    <a:pt x="316" y="303"/>
                  </a:cubicBezTo>
                  <a:cubicBezTo>
                    <a:pt x="243" y="193"/>
                    <a:pt x="243" y="193"/>
                    <a:pt x="243" y="193"/>
                  </a:cubicBezTo>
                  <a:cubicBezTo>
                    <a:pt x="295" y="185"/>
                    <a:pt x="312" y="154"/>
                    <a:pt x="312"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8"/>
            <p:cNvSpPr/>
            <p:nvPr userDrawn="1"/>
          </p:nvSpPr>
          <p:spPr bwMode="auto">
            <a:xfrm>
              <a:off x="1636" y="545"/>
              <a:ext cx="203" cy="196"/>
            </a:xfrm>
            <a:custGeom>
              <a:avLst/>
              <a:gdLst>
                <a:gd name="T0" fmla="*/ 311 w 315"/>
                <a:gd name="T1" fmla="*/ 116 h 303"/>
                <a:gd name="T2" fmla="*/ 311 w 315"/>
                <a:gd name="T3" fmla="*/ 89 h 303"/>
                <a:gd name="T4" fmla="*/ 176 w 315"/>
                <a:gd name="T5" fmla="*/ 0 h 303"/>
                <a:gd name="T6" fmla="*/ 0 w 315"/>
                <a:gd name="T7" fmla="*/ 0 h 303"/>
                <a:gd name="T8" fmla="*/ 0 w 315"/>
                <a:gd name="T9" fmla="*/ 303 h 303"/>
                <a:gd name="T10" fmla="*/ 83 w 315"/>
                <a:gd name="T11" fmla="*/ 303 h 303"/>
                <a:gd name="T12" fmla="*/ 83 w 315"/>
                <a:gd name="T13" fmla="*/ 56 h 303"/>
                <a:gd name="T14" fmla="*/ 175 w 315"/>
                <a:gd name="T15" fmla="*/ 56 h 303"/>
                <a:gd name="T16" fmla="*/ 227 w 315"/>
                <a:gd name="T17" fmla="*/ 97 h 303"/>
                <a:gd name="T18" fmla="*/ 227 w 315"/>
                <a:gd name="T19" fmla="*/ 111 h 303"/>
                <a:gd name="T20" fmla="*/ 175 w 315"/>
                <a:gd name="T21" fmla="*/ 149 h 303"/>
                <a:gd name="T22" fmla="*/ 125 w 315"/>
                <a:gd name="T23" fmla="*/ 149 h 303"/>
                <a:gd name="T24" fmla="*/ 125 w 315"/>
                <a:gd name="T25" fmla="*/ 170 h 303"/>
                <a:gd name="T26" fmla="*/ 213 w 315"/>
                <a:gd name="T27" fmla="*/ 303 h 303"/>
                <a:gd name="T28" fmla="*/ 315 w 315"/>
                <a:gd name="T29" fmla="*/ 303 h 303"/>
                <a:gd name="T30" fmla="*/ 242 w 315"/>
                <a:gd name="T31" fmla="*/ 193 h 303"/>
                <a:gd name="T32" fmla="*/ 311 w 315"/>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03">
                  <a:moveTo>
                    <a:pt x="311" y="116"/>
                  </a:moveTo>
                  <a:cubicBezTo>
                    <a:pt x="311" y="89"/>
                    <a:pt x="311" y="89"/>
                    <a:pt x="311" y="89"/>
                  </a:cubicBezTo>
                  <a:cubicBezTo>
                    <a:pt x="311" y="43"/>
                    <a:pt x="292" y="0"/>
                    <a:pt x="176" y="0"/>
                  </a:cubicBezTo>
                  <a:cubicBezTo>
                    <a:pt x="0" y="0"/>
                    <a:pt x="0" y="0"/>
                    <a:pt x="0" y="0"/>
                  </a:cubicBezTo>
                  <a:cubicBezTo>
                    <a:pt x="0" y="303"/>
                    <a:pt x="0" y="303"/>
                    <a:pt x="0" y="303"/>
                  </a:cubicBezTo>
                  <a:cubicBezTo>
                    <a:pt x="83" y="303"/>
                    <a:pt x="83" y="303"/>
                    <a:pt x="83" y="303"/>
                  </a:cubicBezTo>
                  <a:cubicBezTo>
                    <a:pt x="83" y="56"/>
                    <a:pt x="83" y="56"/>
                    <a:pt x="83" y="56"/>
                  </a:cubicBezTo>
                  <a:cubicBezTo>
                    <a:pt x="175" y="56"/>
                    <a:pt x="175" y="56"/>
                    <a:pt x="175" y="56"/>
                  </a:cubicBezTo>
                  <a:cubicBezTo>
                    <a:pt x="222" y="56"/>
                    <a:pt x="227" y="80"/>
                    <a:pt x="227" y="97"/>
                  </a:cubicBezTo>
                  <a:cubicBezTo>
                    <a:pt x="227" y="111"/>
                    <a:pt x="227" y="111"/>
                    <a:pt x="227" y="111"/>
                  </a:cubicBezTo>
                  <a:cubicBezTo>
                    <a:pt x="227" y="124"/>
                    <a:pt x="222" y="149"/>
                    <a:pt x="175" y="149"/>
                  </a:cubicBezTo>
                  <a:cubicBezTo>
                    <a:pt x="125" y="149"/>
                    <a:pt x="125" y="149"/>
                    <a:pt x="125" y="149"/>
                  </a:cubicBezTo>
                  <a:cubicBezTo>
                    <a:pt x="125" y="170"/>
                    <a:pt x="125" y="170"/>
                    <a:pt x="125" y="170"/>
                  </a:cubicBezTo>
                  <a:cubicBezTo>
                    <a:pt x="213" y="303"/>
                    <a:pt x="213" y="303"/>
                    <a:pt x="213" y="303"/>
                  </a:cubicBezTo>
                  <a:cubicBezTo>
                    <a:pt x="315" y="303"/>
                    <a:pt x="315" y="303"/>
                    <a:pt x="315" y="303"/>
                  </a:cubicBezTo>
                  <a:cubicBezTo>
                    <a:pt x="242" y="193"/>
                    <a:pt x="242" y="193"/>
                    <a:pt x="242" y="193"/>
                  </a:cubicBezTo>
                  <a:cubicBezTo>
                    <a:pt x="294" y="185"/>
                    <a:pt x="311" y="154"/>
                    <a:pt x="311"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Freeform 9"/>
            <p:cNvSpPr/>
            <p:nvPr userDrawn="1"/>
          </p:nvSpPr>
          <p:spPr bwMode="auto">
            <a:xfrm>
              <a:off x="668" y="498"/>
              <a:ext cx="90" cy="60"/>
            </a:xfrm>
            <a:custGeom>
              <a:avLst/>
              <a:gdLst>
                <a:gd name="T0" fmla="*/ 16 w 139"/>
                <a:gd name="T1" fmla="*/ 0 h 93"/>
                <a:gd name="T2" fmla="*/ 0 w 139"/>
                <a:gd name="T3" fmla="*/ 15 h 93"/>
                <a:gd name="T4" fmla="*/ 0 w 139"/>
                <a:gd name="T5" fmla="*/ 77 h 93"/>
                <a:gd name="T6" fmla="*/ 16 w 139"/>
                <a:gd name="T7" fmla="*/ 93 h 93"/>
                <a:gd name="T8" fmla="*/ 139 w 139"/>
                <a:gd name="T9" fmla="*/ 93 h 93"/>
                <a:gd name="T10" fmla="*/ 139 w 139"/>
                <a:gd name="T11" fmla="*/ 0 h 93"/>
                <a:gd name="T12" fmla="*/ 16 w 139"/>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9" h="93">
                  <a:moveTo>
                    <a:pt x="16" y="0"/>
                  </a:moveTo>
                  <a:cubicBezTo>
                    <a:pt x="7" y="0"/>
                    <a:pt x="0" y="7"/>
                    <a:pt x="0" y="15"/>
                  </a:cubicBezTo>
                  <a:cubicBezTo>
                    <a:pt x="0" y="77"/>
                    <a:pt x="0" y="77"/>
                    <a:pt x="0" y="77"/>
                  </a:cubicBezTo>
                  <a:cubicBezTo>
                    <a:pt x="0" y="86"/>
                    <a:pt x="7" y="93"/>
                    <a:pt x="16" y="93"/>
                  </a:cubicBezTo>
                  <a:cubicBezTo>
                    <a:pt x="139" y="93"/>
                    <a:pt x="139" y="93"/>
                    <a:pt x="139" y="93"/>
                  </a:cubicBezTo>
                  <a:cubicBezTo>
                    <a:pt x="139" y="0"/>
                    <a:pt x="139" y="0"/>
                    <a:pt x="139" y="0"/>
                  </a:cubicBezTo>
                  <a:lnTo>
                    <a:pt x="16"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Freeform 10"/>
            <p:cNvSpPr/>
            <p:nvPr userDrawn="1"/>
          </p:nvSpPr>
          <p:spPr bwMode="auto">
            <a:xfrm>
              <a:off x="828" y="498"/>
              <a:ext cx="88" cy="60"/>
            </a:xfrm>
            <a:custGeom>
              <a:avLst/>
              <a:gdLst>
                <a:gd name="T0" fmla="*/ 123 w 138"/>
                <a:gd name="T1" fmla="*/ 0 h 93"/>
                <a:gd name="T2" fmla="*/ 138 w 138"/>
                <a:gd name="T3" fmla="*/ 15 h 93"/>
                <a:gd name="T4" fmla="*/ 138 w 138"/>
                <a:gd name="T5" fmla="*/ 77 h 93"/>
                <a:gd name="T6" fmla="*/ 123 w 138"/>
                <a:gd name="T7" fmla="*/ 93 h 93"/>
                <a:gd name="T8" fmla="*/ 0 w 138"/>
                <a:gd name="T9" fmla="*/ 93 h 93"/>
                <a:gd name="T10" fmla="*/ 0 w 138"/>
                <a:gd name="T11" fmla="*/ 0 h 93"/>
                <a:gd name="T12" fmla="*/ 123 w 138"/>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8" h="93">
                  <a:moveTo>
                    <a:pt x="123" y="0"/>
                  </a:moveTo>
                  <a:cubicBezTo>
                    <a:pt x="132" y="0"/>
                    <a:pt x="138" y="7"/>
                    <a:pt x="138" y="15"/>
                  </a:cubicBezTo>
                  <a:cubicBezTo>
                    <a:pt x="138" y="77"/>
                    <a:pt x="138" y="77"/>
                    <a:pt x="138" y="77"/>
                  </a:cubicBezTo>
                  <a:cubicBezTo>
                    <a:pt x="138" y="86"/>
                    <a:pt x="132" y="93"/>
                    <a:pt x="123" y="93"/>
                  </a:cubicBezTo>
                  <a:cubicBezTo>
                    <a:pt x="0" y="93"/>
                    <a:pt x="0" y="93"/>
                    <a:pt x="0" y="93"/>
                  </a:cubicBezTo>
                  <a:cubicBezTo>
                    <a:pt x="0" y="0"/>
                    <a:pt x="0" y="0"/>
                    <a:pt x="0" y="0"/>
                  </a:cubicBezTo>
                  <a:lnTo>
                    <a:pt x="123"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11"/>
            <p:cNvSpPr/>
            <p:nvPr userDrawn="1"/>
          </p:nvSpPr>
          <p:spPr bwMode="auto">
            <a:xfrm>
              <a:off x="550" y="398"/>
              <a:ext cx="208" cy="259"/>
            </a:xfrm>
            <a:custGeom>
              <a:avLst/>
              <a:gdLst>
                <a:gd name="T0" fmla="*/ 100 w 323"/>
                <a:gd name="T1" fmla="*/ 123 h 401"/>
                <a:gd name="T2" fmla="*/ 138 w 323"/>
                <a:gd name="T3" fmla="*/ 85 h 401"/>
                <a:gd name="T4" fmla="*/ 323 w 323"/>
                <a:gd name="T5" fmla="*/ 85 h 401"/>
                <a:gd name="T6" fmla="*/ 323 w 323"/>
                <a:gd name="T7" fmla="*/ 0 h 401"/>
                <a:gd name="T8" fmla="*/ 107 w 323"/>
                <a:gd name="T9" fmla="*/ 0 h 401"/>
                <a:gd name="T10" fmla="*/ 0 w 323"/>
                <a:gd name="T11" fmla="*/ 108 h 401"/>
                <a:gd name="T12" fmla="*/ 0 w 323"/>
                <a:gd name="T13" fmla="*/ 293 h 401"/>
                <a:gd name="T14" fmla="*/ 107 w 323"/>
                <a:gd name="T15" fmla="*/ 401 h 401"/>
                <a:gd name="T16" fmla="*/ 323 w 323"/>
                <a:gd name="T17" fmla="*/ 401 h 401"/>
                <a:gd name="T18" fmla="*/ 323 w 323"/>
                <a:gd name="T19" fmla="*/ 316 h 401"/>
                <a:gd name="T20" fmla="*/ 138 w 323"/>
                <a:gd name="T21" fmla="*/ 316 h 401"/>
                <a:gd name="T22" fmla="*/ 100 w 323"/>
                <a:gd name="T23" fmla="*/ 277 h 401"/>
                <a:gd name="T24" fmla="*/ 100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100" y="123"/>
                  </a:moveTo>
                  <a:cubicBezTo>
                    <a:pt x="100" y="102"/>
                    <a:pt x="117" y="85"/>
                    <a:pt x="138" y="85"/>
                  </a:cubicBezTo>
                  <a:cubicBezTo>
                    <a:pt x="323" y="85"/>
                    <a:pt x="323" y="85"/>
                    <a:pt x="323" y="85"/>
                  </a:cubicBezTo>
                  <a:cubicBezTo>
                    <a:pt x="323" y="0"/>
                    <a:pt x="323" y="0"/>
                    <a:pt x="323" y="0"/>
                  </a:cubicBezTo>
                  <a:cubicBezTo>
                    <a:pt x="107" y="0"/>
                    <a:pt x="107" y="0"/>
                    <a:pt x="107" y="0"/>
                  </a:cubicBezTo>
                  <a:cubicBezTo>
                    <a:pt x="48" y="0"/>
                    <a:pt x="0" y="48"/>
                    <a:pt x="0" y="108"/>
                  </a:cubicBezTo>
                  <a:cubicBezTo>
                    <a:pt x="0" y="293"/>
                    <a:pt x="0" y="293"/>
                    <a:pt x="0" y="293"/>
                  </a:cubicBezTo>
                  <a:cubicBezTo>
                    <a:pt x="0" y="352"/>
                    <a:pt x="48" y="401"/>
                    <a:pt x="107" y="401"/>
                  </a:cubicBezTo>
                  <a:cubicBezTo>
                    <a:pt x="323" y="401"/>
                    <a:pt x="323" y="401"/>
                    <a:pt x="323" y="401"/>
                  </a:cubicBezTo>
                  <a:cubicBezTo>
                    <a:pt x="323" y="316"/>
                    <a:pt x="323" y="316"/>
                    <a:pt x="323" y="316"/>
                  </a:cubicBezTo>
                  <a:cubicBezTo>
                    <a:pt x="138" y="316"/>
                    <a:pt x="138" y="316"/>
                    <a:pt x="138" y="316"/>
                  </a:cubicBezTo>
                  <a:cubicBezTo>
                    <a:pt x="117" y="316"/>
                    <a:pt x="100" y="299"/>
                    <a:pt x="100" y="277"/>
                  </a:cubicBezTo>
                  <a:lnTo>
                    <a:pt x="100"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12"/>
            <p:cNvSpPr/>
            <p:nvPr userDrawn="1"/>
          </p:nvSpPr>
          <p:spPr bwMode="auto">
            <a:xfrm>
              <a:off x="828" y="398"/>
              <a:ext cx="208" cy="259"/>
            </a:xfrm>
            <a:custGeom>
              <a:avLst/>
              <a:gdLst>
                <a:gd name="T0" fmla="*/ 223 w 323"/>
                <a:gd name="T1" fmla="*/ 123 h 401"/>
                <a:gd name="T2" fmla="*/ 185 w 323"/>
                <a:gd name="T3" fmla="*/ 85 h 401"/>
                <a:gd name="T4" fmla="*/ 0 w 323"/>
                <a:gd name="T5" fmla="*/ 85 h 401"/>
                <a:gd name="T6" fmla="*/ 0 w 323"/>
                <a:gd name="T7" fmla="*/ 0 h 401"/>
                <a:gd name="T8" fmla="*/ 216 w 323"/>
                <a:gd name="T9" fmla="*/ 0 h 401"/>
                <a:gd name="T10" fmla="*/ 323 w 323"/>
                <a:gd name="T11" fmla="*/ 108 h 401"/>
                <a:gd name="T12" fmla="*/ 323 w 323"/>
                <a:gd name="T13" fmla="*/ 293 h 401"/>
                <a:gd name="T14" fmla="*/ 216 w 323"/>
                <a:gd name="T15" fmla="*/ 401 h 401"/>
                <a:gd name="T16" fmla="*/ 0 w 323"/>
                <a:gd name="T17" fmla="*/ 401 h 401"/>
                <a:gd name="T18" fmla="*/ 0 w 323"/>
                <a:gd name="T19" fmla="*/ 316 h 401"/>
                <a:gd name="T20" fmla="*/ 185 w 323"/>
                <a:gd name="T21" fmla="*/ 316 h 401"/>
                <a:gd name="T22" fmla="*/ 223 w 323"/>
                <a:gd name="T23" fmla="*/ 277 h 401"/>
                <a:gd name="T24" fmla="*/ 223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223" y="123"/>
                  </a:moveTo>
                  <a:cubicBezTo>
                    <a:pt x="223" y="102"/>
                    <a:pt x="206" y="85"/>
                    <a:pt x="185" y="85"/>
                  </a:cubicBezTo>
                  <a:cubicBezTo>
                    <a:pt x="0" y="85"/>
                    <a:pt x="0" y="85"/>
                    <a:pt x="0" y="85"/>
                  </a:cubicBezTo>
                  <a:cubicBezTo>
                    <a:pt x="0" y="0"/>
                    <a:pt x="0" y="0"/>
                    <a:pt x="0" y="0"/>
                  </a:cubicBezTo>
                  <a:cubicBezTo>
                    <a:pt x="216" y="0"/>
                    <a:pt x="216" y="0"/>
                    <a:pt x="216" y="0"/>
                  </a:cubicBezTo>
                  <a:cubicBezTo>
                    <a:pt x="275" y="0"/>
                    <a:pt x="323" y="48"/>
                    <a:pt x="323" y="108"/>
                  </a:cubicBezTo>
                  <a:cubicBezTo>
                    <a:pt x="323" y="293"/>
                    <a:pt x="323" y="293"/>
                    <a:pt x="323" y="293"/>
                  </a:cubicBezTo>
                  <a:cubicBezTo>
                    <a:pt x="323" y="352"/>
                    <a:pt x="275" y="401"/>
                    <a:pt x="216" y="401"/>
                  </a:cubicBezTo>
                  <a:cubicBezTo>
                    <a:pt x="0" y="401"/>
                    <a:pt x="0" y="401"/>
                    <a:pt x="0" y="401"/>
                  </a:cubicBezTo>
                  <a:cubicBezTo>
                    <a:pt x="0" y="316"/>
                    <a:pt x="0" y="316"/>
                    <a:pt x="0" y="316"/>
                  </a:cubicBezTo>
                  <a:cubicBezTo>
                    <a:pt x="185" y="316"/>
                    <a:pt x="185" y="316"/>
                    <a:pt x="185" y="316"/>
                  </a:cubicBezTo>
                  <a:cubicBezTo>
                    <a:pt x="206" y="316"/>
                    <a:pt x="223" y="299"/>
                    <a:pt x="223" y="277"/>
                  </a:cubicBezTo>
                  <a:lnTo>
                    <a:pt x="223"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Freeform 13"/>
            <p:cNvSpPr/>
            <p:nvPr userDrawn="1"/>
          </p:nvSpPr>
          <p:spPr bwMode="auto">
            <a:xfrm>
              <a:off x="545" y="279"/>
              <a:ext cx="496" cy="89"/>
            </a:xfrm>
            <a:custGeom>
              <a:avLst/>
              <a:gdLst>
                <a:gd name="T0" fmla="*/ 283 w 496"/>
                <a:gd name="T1" fmla="*/ 35 h 89"/>
                <a:gd name="T2" fmla="*/ 283 w 496"/>
                <a:gd name="T3" fmla="*/ 0 h 89"/>
                <a:gd name="T4" fmla="*/ 213 w 496"/>
                <a:gd name="T5" fmla="*/ 0 h 89"/>
                <a:gd name="T6" fmla="*/ 213 w 496"/>
                <a:gd name="T7" fmla="*/ 35 h 89"/>
                <a:gd name="T8" fmla="*/ 0 w 496"/>
                <a:gd name="T9" fmla="*/ 35 h 89"/>
                <a:gd name="T10" fmla="*/ 0 w 496"/>
                <a:gd name="T11" fmla="*/ 89 h 89"/>
                <a:gd name="T12" fmla="*/ 496 w 496"/>
                <a:gd name="T13" fmla="*/ 89 h 89"/>
                <a:gd name="T14" fmla="*/ 496 w 496"/>
                <a:gd name="T15" fmla="*/ 35 h 89"/>
                <a:gd name="T16" fmla="*/ 283 w 496"/>
                <a:gd name="T17"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35"/>
                  </a:moveTo>
                  <a:lnTo>
                    <a:pt x="283" y="0"/>
                  </a:lnTo>
                  <a:lnTo>
                    <a:pt x="213" y="0"/>
                  </a:lnTo>
                  <a:lnTo>
                    <a:pt x="213" y="35"/>
                  </a:lnTo>
                  <a:lnTo>
                    <a:pt x="0" y="35"/>
                  </a:lnTo>
                  <a:lnTo>
                    <a:pt x="0" y="89"/>
                  </a:lnTo>
                  <a:lnTo>
                    <a:pt x="496" y="89"/>
                  </a:lnTo>
                  <a:lnTo>
                    <a:pt x="496" y="35"/>
                  </a:lnTo>
                  <a:lnTo>
                    <a:pt x="283" y="3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Freeform 14"/>
            <p:cNvSpPr/>
            <p:nvPr userDrawn="1"/>
          </p:nvSpPr>
          <p:spPr bwMode="auto">
            <a:xfrm>
              <a:off x="545" y="687"/>
              <a:ext cx="496" cy="89"/>
            </a:xfrm>
            <a:custGeom>
              <a:avLst/>
              <a:gdLst>
                <a:gd name="T0" fmla="*/ 283 w 496"/>
                <a:gd name="T1" fmla="*/ 55 h 89"/>
                <a:gd name="T2" fmla="*/ 283 w 496"/>
                <a:gd name="T3" fmla="*/ 89 h 89"/>
                <a:gd name="T4" fmla="*/ 213 w 496"/>
                <a:gd name="T5" fmla="*/ 89 h 89"/>
                <a:gd name="T6" fmla="*/ 213 w 496"/>
                <a:gd name="T7" fmla="*/ 55 h 89"/>
                <a:gd name="T8" fmla="*/ 0 w 496"/>
                <a:gd name="T9" fmla="*/ 55 h 89"/>
                <a:gd name="T10" fmla="*/ 0 w 496"/>
                <a:gd name="T11" fmla="*/ 0 h 89"/>
                <a:gd name="T12" fmla="*/ 496 w 496"/>
                <a:gd name="T13" fmla="*/ 0 h 89"/>
                <a:gd name="T14" fmla="*/ 496 w 496"/>
                <a:gd name="T15" fmla="*/ 55 h 89"/>
                <a:gd name="T16" fmla="*/ 283 w 496"/>
                <a:gd name="T17" fmla="*/ 5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55"/>
                  </a:moveTo>
                  <a:lnTo>
                    <a:pt x="283" y="89"/>
                  </a:lnTo>
                  <a:lnTo>
                    <a:pt x="213" y="89"/>
                  </a:lnTo>
                  <a:lnTo>
                    <a:pt x="213" y="55"/>
                  </a:lnTo>
                  <a:lnTo>
                    <a:pt x="0" y="55"/>
                  </a:lnTo>
                  <a:lnTo>
                    <a:pt x="0" y="0"/>
                  </a:lnTo>
                  <a:lnTo>
                    <a:pt x="496" y="0"/>
                  </a:lnTo>
                  <a:lnTo>
                    <a:pt x="496" y="55"/>
                  </a:lnTo>
                  <a:lnTo>
                    <a:pt x="283" y="5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15"/>
            <p:cNvSpPr>
              <a:spLocks noEditPoints="1"/>
            </p:cNvSpPr>
            <p:nvPr userDrawn="1"/>
          </p:nvSpPr>
          <p:spPr bwMode="auto">
            <a:xfrm>
              <a:off x="1190" y="313"/>
              <a:ext cx="183" cy="183"/>
            </a:xfrm>
            <a:custGeom>
              <a:avLst/>
              <a:gdLst>
                <a:gd name="T0" fmla="*/ 245 w 284"/>
                <a:gd name="T1" fmla="*/ 45 h 283"/>
                <a:gd name="T2" fmla="*/ 167 w 284"/>
                <a:gd name="T3" fmla="*/ 45 h 283"/>
                <a:gd name="T4" fmla="*/ 167 w 284"/>
                <a:gd name="T5" fmla="*/ 0 h 283"/>
                <a:gd name="T6" fmla="*/ 117 w 284"/>
                <a:gd name="T7" fmla="*/ 0 h 283"/>
                <a:gd name="T8" fmla="*/ 117 w 284"/>
                <a:gd name="T9" fmla="*/ 45 h 283"/>
                <a:gd name="T10" fmla="*/ 0 w 284"/>
                <a:gd name="T11" fmla="*/ 45 h 283"/>
                <a:gd name="T12" fmla="*/ 0 w 284"/>
                <a:gd name="T13" fmla="*/ 210 h 283"/>
                <a:gd name="T14" fmla="*/ 117 w 284"/>
                <a:gd name="T15" fmla="*/ 210 h 283"/>
                <a:gd name="T16" fmla="*/ 117 w 284"/>
                <a:gd name="T17" fmla="*/ 283 h 283"/>
                <a:gd name="T18" fmla="*/ 167 w 284"/>
                <a:gd name="T19" fmla="*/ 283 h 283"/>
                <a:gd name="T20" fmla="*/ 167 w 284"/>
                <a:gd name="T21" fmla="*/ 210 h 283"/>
                <a:gd name="T22" fmla="*/ 284 w 284"/>
                <a:gd name="T23" fmla="*/ 210 h 283"/>
                <a:gd name="T24" fmla="*/ 284 w 284"/>
                <a:gd name="T25" fmla="*/ 83 h 283"/>
                <a:gd name="T26" fmla="*/ 245 w 284"/>
                <a:gd name="T27" fmla="*/ 45 h 283"/>
                <a:gd name="T28" fmla="*/ 117 w 284"/>
                <a:gd name="T29" fmla="*/ 176 h 283"/>
                <a:gd name="T30" fmla="*/ 50 w 284"/>
                <a:gd name="T31" fmla="*/ 176 h 283"/>
                <a:gd name="T32" fmla="*/ 50 w 284"/>
                <a:gd name="T33" fmla="*/ 78 h 283"/>
                <a:gd name="T34" fmla="*/ 117 w 284"/>
                <a:gd name="T35" fmla="*/ 78 h 283"/>
                <a:gd name="T36" fmla="*/ 117 w 284"/>
                <a:gd name="T37" fmla="*/ 176 h 283"/>
                <a:gd name="T38" fmla="*/ 234 w 284"/>
                <a:gd name="T39" fmla="*/ 176 h 283"/>
                <a:gd name="T40" fmla="*/ 167 w 284"/>
                <a:gd name="T41" fmla="*/ 176 h 283"/>
                <a:gd name="T42" fmla="*/ 167 w 284"/>
                <a:gd name="T43" fmla="*/ 78 h 283"/>
                <a:gd name="T44" fmla="*/ 218 w 284"/>
                <a:gd name="T45" fmla="*/ 78 h 283"/>
                <a:gd name="T46" fmla="*/ 234 w 284"/>
                <a:gd name="T47" fmla="*/ 94 h 283"/>
                <a:gd name="T48" fmla="*/ 234 w 284"/>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83">
                  <a:moveTo>
                    <a:pt x="245" y="45"/>
                  </a:moveTo>
                  <a:cubicBezTo>
                    <a:pt x="225" y="45"/>
                    <a:pt x="167" y="45"/>
                    <a:pt x="167" y="45"/>
                  </a:cubicBezTo>
                  <a:cubicBezTo>
                    <a:pt x="167" y="0"/>
                    <a:pt x="167" y="0"/>
                    <a:pt x="167" y="0"/>
                  </a:cubicBezTo>
                  <a:cubicBezTo>
                    <a:pt x="117" y="0"/>
                    <a:pt x="117" y="0"/>
                    <a:pt x="117" y="0"/>
                  </a:cubicBezTo>
                  <a:cubicBezTo>
                    <a:pt x="117" y="45"/>
                    <a:pt x="117" y="45"/>
                    <a:pt x="117" y="45"/>
                  </a:cubicBezTo>
                  <a:cubicBezTo>
                    <a:pt x="0" y="45"/>
                    <a:pt x="0" y="45"/>
                    <a:pt x="0" y="45"/>
                  </a:cubicBezTo>
                  <a:cubicBezTo>
                    <a:pt x="0" y="210"/>
                    <a:pt x="0" y="210"/>
                    <a:pt x="0" y="210"/>
                  </a:cubicBezTo>
                  <a:cubicBezTo>
                    <a:pt x="117" y="210"/>
                    <a:pt x="117" y="210"/>
                    <a:pt x="117" y="210"/>
                  </a:cubicBezTo>
                  <a:cubicBezTo>
                    <a:pt x="117" y="283"/>
                    <a:pt x="117" y="283"/>
                    <a:pt x="117" y="283"/>
                  </a:cubicBezTo>
                  <a:cubicBezTo>
                    <a:pt x="167" y="283"/>
                    <a:pt x="167" y="283"/>
                    <a:pt x="167" y="283"/>
                  </a:cubicBezTo>
                  <a:cubicBezTo>
                    <a:pt x="167" y="210"/>
                    <a:pt x="167" y="210"/>
                    <a:pt x="167" y="210"/>
                  </a:cubicBezTo>
                  <a:cubicBezTo>
                    <a:pt x="284" y="210"/>
                    <a:pt x="284" y="210"/>
                    <a:pt x="284" y="210"/>
                  </a:cubicBezTo>
                  <a:cubicBezTo>
                    <a:pt x="284" y="210"/>
                    <a:pt x="284" y="121"/>
                    <a:pt x="284" y="83"/>
                  </a:cubicBezTo>
                  <a:cubicBezTo>
                    <a:pt x="284" y="60"/>
                    <a:pt x="266" y="45"/>
                    <a:pt x="245" y="45"/>
                  </a:cubicBezTo>
                  <a:close/>
                  <a:moveTo>
                    <a:pt x="117" y="176"/>
                  </a:moveTo>
                  <a:cubicBezTo>
                    <a:pt x="50" y="176"/>
                    <a:pt x="50" y="176"/>
                    <a:pt x="50" y="176"/>
                  </a:cubicBezTo>
                  <a:cubicBezTo>
                    <a:pt x="50" y="78"/>
                    <a:pt x="50" y="78"/>
                    <a:pt x="50" y="78"/>
                  </a:cubicBezTo>
                  <a:cubicBezTo>
                    <a:pt x="117" y="78"/>
                    <a:pt x="117" y="78"/>
                    <a:pt x="117" y="78"/>
                  </a:cubicBezTo>
                  <a:lnTo>
                    <a:pt x="117" y="176"/>
                  </a:lnTo>
                  <a:close/>
                  <a:moveTo>
                    <a:pt x="234" y="176"/>
                  </a:moveTo>
                  <a:cubicBezTo>
                    <a:pt x="167" y="176"/>
                    <a:pt x="167" y="176"/>
                    <a:pt x="167" y="176"/>
                  </a:cubicBezTo>
                  <a:cubicBezTo>
                    <a:pt x="167" y="78"/>
                    <a:pt x="167" y="78"/>
                    <a:pt x="167" y="78"/>
                  </a:cubicBezTo>
                  <a:cubicBezTo>
                    <a:pt x="167" y="78"/>
                    <a:pt x="205" y="78"/>
                    <a:pt x="218" y="78"/>
                  </a:cubicBezTo>
                  <a:cubicBezTo>
                    <a:pt x="227" y="78"/>
                    <a:pt x="234" y="86"/>
                    <a:pt x="234" y="94"/>
                  </a:cubicBezTo>
                  <a:cubicBezTo>
                    <a:pt x="234" y="120"/>
                    <a:pt x="234" y="176"/>
                    <a:pt x="234"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16"/>
            <p:cNvSpPr>
              <a:spLocks noEditPoints="1"/>
            </p:cNvSpPr>
            <p:nvPr userDrawn="1"/>
          </p:nvSpPr>
          <p:spPr bwMode="auto">
            <a:xfrm>
              <a:off x="1641" y="313"/>
              <a:ext cx="182" cy="183"/>
            </a:xfrm>
            <a:custGeom>
              <a:avLst/>
              <a:gdLst>
                <a:gd name="T0" fmla="*/ 244 w 283"/>
                <a:gd name="T1" fmla="*/ 45 h 283"/>
                <a:gd name="T2" fmla="*/ 167 w 283"/>
                <a:gd name="T3" fmla="*/ 45 h 283"/>
                <a:gd name="T4" fmla="*/ 167 w 283"/>
                <a:gd name="T5" fmla="*/ 0 h 283"/>
                <a:gd name="T6" fmla="*/ 116 w 283"/>
                <a:gd name="T7" fmla="*/ 0 h 283"/>
                <a:gd name="T8" fmla="*/ 116 w 283"/>
                <a:gd name="T9" fmla="*/ 45 h 283"/>
                <a:gd name="T10" fmla="*/ 0 w 283"/>
                <a:gd name="T11" fmla="*/ 45 h 283"/>
                <a:gd name="T12" fmla="*/ 0 w 283"/>
                <a:gd name="T13" fmla="*/ 210 h 283"/>
                <a:gd name="T14" fmla="*/ 116 w 283"/>
                <a:gd name="T15" fmla="*/ 210 h 283"/>
                <a:gd name="T16" fmla="*/ 116 w 283"/>
                <a:gd name="T17" fmla="*/ 283 h 283"/>
                <a:gd name="T18" fmla="*/ 167 w 283"/>
                <a:gd name="T19" fmla="*/ 283 h 283"/>
                <a:gd name="T20" fmla="*/ 167 w 283"/>
                <a:gd name="T21" fmla="*/ 210 h 283"/>
                <a:gd name="T22" fmla="*/ 283 w 283"/>
                <a:gd name="T23" fmla="*/ 210 h 283"/>
                <a:gd name="T24" fmla="*/ 283 w 283"/>
                <a:gd name="T25" fmla="*/ 83 h 283"/>
                <a:gd name="T26" fmla="*/ 244 w 283"/>
                <a:gd name="T27" fmla="*/ 45 h 283"/>
                <a:gd name="T28" fmla="*/ 116 w 283"/>
                <a:gd name="T29" fmla="*/ 176 h 283"/>
                <a:gd name="T30" fmla="*/ 50 w 283"/>
                <a:gd name="T31" fmla="*/ 176 h 283"/>
                <a:gd name="T32" fmla="*/ 50 w 283"/>
                <a:gd name="T33" fmla="*/ 78 h 283"/>
                <a:gd name="T34" fmla="*/ 116 w 283"/>
                <a:gd name="T35" fmla="*/ 78 h 283"/>
                <a:gd name="T36" fmla="*/ 116 w 283"/>
                <a:gd name="T37" fmla="*/ 176 h 283"/>
                <a:gd name="T38" fmla="*/ 233 w 283"/>
                <a:gd name="T39" fmla="*/ 176 h 283"/>
                <a:gd name="T40" fmla="*/ 167 w 283"/>
                <a:gd name="T41" fmla="*/ 176 h 283"/>
                <a:gd name="T42" fmla="*/ 167 w 283"/>
                <a:gd name="T43" fmla="*/ 78 h 283"/>
                <a:gd name="T44" fmla="*/ 218 w 283"/>
                <a:gd name="T45" fmla="*/ 78 h 283"/>
                <a:gd name="T46" fmla="*/ 233 w 283"/>
                <a:gd name="T47" fmla="*/ 94 h 283"/>
                <a:gd name="T48" fmla="*/ 233 w 283"/>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3">
                  <a:moveTo>
                    <a:pt x="244" y="45"/>
                  </a:moveTo>
                  <a:cubicBezTo>
                    <a:pt x="225" y="45"/>
                    <a:pt x="167" y="45"/>
                    <a:pt x="167" y="45"/>
                  </a:cubicBezTo>
                  <a:cubicBezTo>
                    <a:pt x="167" y="0"/>
                    <a:pt x="167" y="0"/>
                    <a:pt x="167" y="0"/>
                  </a:cubicBezTo>
                  <a:cubicBezTo>
                    <a:pt x="116" y="0"/>
                    <a:pt x="116" y="0"/>
                    <a:pt x="116" y="0"/>
                  </a:cubicBezTo>
                  <a:cubicBezTo>
                    <a:pt x="116" y="45"/>
                    <a:pt x="116" y="45"/>
                    <a:pt x="116" y="45"/>
                  </a:cubicBezTo>
                  <a:cubicBezTo>
                    <a:pt x="0" y="45"/>
                    <a:pt x="0" y="45"/>
                    <a:pt x="0" y="45"/>
                  </a:cubicBezTo>
                  <a:cubicBezTo>
                    <a:pt x="0" y="210"/>
                    <a:pt x="0" y="210"/>
                    <a:pt x="0" y="210"/>
                  </a:cubicBezTo>
                  <a:cubicBezTo>
                    <a:pt x="116" y="210"/>
                    <a:pt x="116" y="210"/>
                    <a:pt x="116" y="210"/>
                  </a:cubicBezTo>
                  <a:cubicBezTo>
                    <a:pt x="116" y="283"/>
                    <a:pt x="116" y="283"/>
                    <a:pt x="116" y="283"/>
                  </a:cubicBezTo>
                  <a:cubicBezTo>
                    <a:pt x="167" y="283"/>
                    <a:pt x="167" y="283"/>
                    <a:pt x="167" y="283"/>
                  </a:cubicBezTo>
                  <a:cubicBezTo>
                    <a:pt x="167" y="210"/>
                    <a:pt x="167" y="210"/>
                    <a:pt x="167" y="210"/>
                  </a:cubicBezTo>
                  <a:cubicBezTo>
                    <a:pt x="283" y="210"/>
                    <a:pt x="283" y="210"/>
                    <a:pt x="283" y="210"/>
                  </a:cubicBezTo>
                  <a:cubicBezTo>
                    <a:pt x="283" y="210"/>
                    <a:pt x="283" y="121"/>
                    <a:pt x="283" y="83"/>
                  </a:cubicBezTo>
                  <a:cubicBezTo>
                    <a:pt x="283" y="60"/>
                    <a:pt x="265" y="45"/>
                    <a:pt x="244" y="45"/>
                  </a:cubicBezTo>
                  <a:close/>
                  <a:moveTo>
                    <a:pt x="116" y="176"/>
                  </a:moveTo>
                  <a:cubicBezTo>
                    <a:pt x="50" y="176"/>
                    <a:pt x="50" y="176"/>
                    <a:pt x="50" y="176"/>
                  </a:cubicBezTo>
                  <a:cubicBezTo>
                    <a:pt x="50" y="78"/>
                    <a:pt x="50" y="78"/>
                    <a:pt x="50" y="78"/>
                  </a:cubicBezTo>
                  <a:cubicBezTo>
                    <a:pt x="116" y="78"/>
                    <a:pt x="116" y="78"/>
                    <a:pt x="116" y="78"/>
                  </a:cubicBezTo>
                  <a:lnTo>
                    <a:pt x="116" y="176"/>
                  </a:lnTo>
                  <a:close/>
                  <a:moveTo>
                    <a:pt x="233" y="176"/>
                  </a:moveTo>
                  <a:cubicBezTo>
                    <a:pt x="167" y="176"/>
                    <a:pt x="167" y="176"/>
                    <a:pt x="167" y="176"/>
                  </a:cubicBezTo>
                  <a:cubicBezTo>
                    <a:pt x="167" y="78"/>
                    <a:pt x="167" y="78"/>
                    <a:pt x="167" y="78"/>
                  </a:cubicBezTo>
                  <a:cubicBezTo>
                    <a:pt x="167" y="78"/>
                    <a:pt x="205" y="78"/>
                    <a:pt x="218" y="78"/>
                  </a:cubicBezTo>
                  <a:cubicBezTo>
                    <a:pt x="227" y="78"/>
                    <a:pt x="233" y="86"/>
                    <a:pt x="233" y="94"/>
                  </a:cubicBezTo>
                  <a:cubicBezTo>
                    <a:pt x="233" y="120"/>
                    <a:pt x="233" y="176"/>
                    <a:pt x="233"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17"/>
            <p:cNvSpPr/>
            <p:nvPr userDrawn="1"/>
          </p:nvSpPr>
          <p:spPr bwMode="auto">
            <a:xfrm>
              <a:off x="1453" y="351"/>
              <a:ext cx="109" cy="107"/>
            </a:xfrm>
            <a:custGeom>
              <a:avLst/>
              <a:gdLst>
                <a:gd name="T0" fmla="*/ 0 w 109"/>
                <a:gd name="T1" fmla="*/ 107 h 107"/>
                <a:gd name="T2" fmla="*/ 0 w 109"/>
                <a:gd name="T3" fmla="*/ 88 h 107"/>
                <a:gd name="T4" fmla="*/ 39 w 109"/>
                <a:gd name="T5" fmla="*/ 88 h 107"/>
                <a:gd name="T6" fmla="*/ 39 w 109"/>
                <a:gd name="T7" fmla="*/ 60 h 107"/>
                <a:gd name="T8" fmla="*/ 5 w 109"/>
                <a:gd name="T9" fmla="*/ 60 h 107"/>
                <a:gd name="T10" fmla="*/ 5 w 109"/>
                <a:gd name="T11" fmla="*/ 41 h 107"/>
                <a:gd name="T12" fmla="*/ 39 w 109"/>
                <a:gd name="T13" fmla="*/ 41 h 107"/>
                <a:gd name="T14" fmla="*/ 39 w 109"/>
                <a:gd name="T15" fmla="*/ 19 h 107"/>
                <a:gd name="T16" fmla="*/ 0 w 109"/>
                <a:gd name="T17" fmla="*/ 19 h 107"/>
                <a:gd name="T18" fmla="*/ 0 w 109"/>
                <a:gd name="T19" fmla="*/ 0 h 107"/>
                <a:gd name="T20" fmla="*/ 107 w 109"/>
                <a:gd name="T21" fmla="*/ 0 h 107"/>
                <a:gd name="T22" fmla="*/ 107 w 109"/>
                <a:gd name="T23" fmla="*/ 19 h 107"/>
                <a:gd name="T24" fmla="*/ 69 w 109"/>
                <a:gd name="T25" fmla="*/ 19 h 107"/>
                <a:gd name="T26" fmla="*/ 69 w 109"/>
                <a:gd name="T27" fmla="*/ 41 h 107"/>
                <a:gd name="T28" fmla="*/ 102 w 109"/>
                <a:gd name="T29" fmla="*/ 41 h 107"/>
                <a:gd name="T30" fmla="*/ 102 w 109"/>
                <a:gd name="T31" fmla="*/ 60 h 107"/>
                <a:gd name="T32" fmla="*/ 69 w 109"/>
                <a:gd name="T33" fmla="*/ 60 h 107"/>
                <a:gd name="T34" fmla="*/ 69 w 109"/>
                <a:gd name="T35" fmla="*/ 88 h 107"/>
                <a:gd name="T36" fmla="*/ 85 w 109"/>
                <a:gd name="T37" fmla="*/ 88 h 107"/>
                <a:gd name="T38" fmla="*/ 85 w 109"/>
                <a:gd name="T39" fmla="*/ 74 h 107"/>
                <a:gd name="T40" fmla="*/ 107 w 109"/>
                <a:gd name="T41" fmla="*/ 74 h 107"/>
                <a:gd name="T42" fmla="*/ 109 w 109"/>
                <a:gd name="T43" fmla="*/ 107 h 107"/>
                <a:gd name="T44" fmla="*/ 0 w 109"/>
                <a:gd name="T4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07">
                  <a:moveTo>
                    <a:pt x="0" y="107"/>
                  </a:moveTo>
                  <a:lnTo>
                    <a:pt x="0" y="88"/>
                  </a:lnTo>
                  <a:lnTo>
                    <a:pt x="39" y="88"/>
                  </a:lnTo>
                  <a:lnTo>
                    <a:pt x="39" y="60"/>
                  </a:lnTo>
                  <a:lnTo>
                    <a:pt x="5" y="60"/>
                  </a:lnTo>
                  <a:lnTo>
                    <a:pt x="5" y="41"/>
                  </a:lnTo>
                  <a:lnTo>
                    <a:pt x="39" y="41"/>
                  </a:lnTo>
                  <a:lnTo>
                    <a:pt x="39" y="19"/>
                  </a:lnTo>
                  <a:lnTo>
                    <a:pt x="0" y="19"/>
                  </a:lnTo>
                  <a:lnTo>
                    <a:pt x="0" y="0"/>
                  </a:lnTo>
                  <a:lnTo>
                    <a:pt x="107" y="0"/>
                  </a:lnTo>
                  <a:lnTo>
                    <a:pt x="107" y="19"/>
                  </a:lnTo>
                  <a:lnTo>
                    <a:pt x="69" y="19"/>
                  </a:lnTo>
                  <a:lnTo>
                    <a:pt x="69" y="41"/>
                  </a:lnTo>
                  <a:lnTo>
                    <a:pt x="102" y="41"/>
                  </a:lnTo>
                  <a:lnTo>
                    <a:pt x="102" y="60"/>
                  </a:lnTo>
                  <a:lnTo>
                    <a:pt x="69" y="60"/>
                  </a:lnTo>
                  <a:lnTo>
                    <a:pt x="69" y="88"/>
                  </a:lnTo>
                  <a:lnTo>
                    <a:pt x="85" y="88"/>
                  </a:lnTo>
                  <a:lnTo>
                    <a:pt x="85" y="74"/>
                  </a:lnTo>
                  <a:lnTo>
                    <a:pt x="107" y="74"/>
                  </a:lnTo>
                  <a:lnTo>
                    <a:pt x="109"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18"/>
            <p:cNvSpPr>
              <a:spLocks noEditPoints="1"/>
            </p:cNvSpPr>
            <p:nvPr userDrawn="1"/>
          </p:nvSpPr>
          <p:spPr bwMode="auto">
            <a:xfrm>
              <a:off x="1415" y="316"/>
              <a:ext cx="183" cy="177"/>
            </a:xfrm>
            <a:custGeom>
              <a:avLst/>
              <a:gdLst>
                <a:gd name="T0" fmla="*/ 251 w 285"/>
                <a:gd name="T1" fmla="*/ 0 h 274"/>
                <a:gd name="T2" fmla="*/ 0 w 285"/>
                <a:gd name="T3" fmla="*/ 0 h 274"/>
                <a:gd name="T4" fmla="*/ 0 w 285"/>
                <a:gd name="T5" fmla="*/ 274 h 274"/>
                <a:gd name="T6" fmla="*/ 285 w 285"/>
                <a:gd name="T7" fmla="*/ 274 h 274"/>
                <a:gd name="T8" fmla="*/ 285 w 285"/>
                <a:gd name="T9" fmla="*/ 34 h 274"/>
                <a:gd name="T10" fmla="*/ 251 w 285"/>
                <a:gd name="T11" fmla="*/ 0 h 274"/>
                <a:gd name="T12" fmla="*/ 241 w 285"/>
                <a:gd name="T13" fmla="*/ 242 h 274"/>
                <a:gd name="T14" fmla="*/ 45 w 285"/>
                <a:gd name="T15" fmla="*/ 242 h 274"/>
                <a:gd name="T16" fmla="*/ 45 w 285"/>
                <a:gd name="T17" fmla="*/ 31 h 274"/>
                <a:gd name="T18" fmla="*/ 227 w 285"/>
                <a:gd name="T19" fmla="*/ 31 h 274"/>
                <a:gd name="T20" fmla="*/ 241 w 285"/>
                <a:gd name="T21" fmla="*/ 45 h 274"/>
                <a:gd name="T22" fmla="*/ 241 w 285"/>
                <a:gd name="T23" fmla="*/ 2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274">
                  <a:moveTo>
                    <a:pt x="251" y="0"/>
                  </a:moveTo>
                  <a:cubicBezTo>
                    <a:pt x="244" y="0"/>
                    <a:pt x="0" y="0"/>
                    <a:pt x="0" y="0"/>
                  </a:cubicBezTo>
                  <a:cubicBezTo>
                    <a:pt x="0" y="274"/>
                    <a:pt x="0" y="274"/>
                    <a:pt x="0" y="274"/>
                  </a:cubicBezTo>
                  <a:cubicBezTo>
                    <a:pt x="285" y="274"/>
                    <a:pt x="285" y="274"/>
                    <a:pt x="285" y="274"/>
                  </a:cubicBezTo>
                  <a:cubicBezTo>
                    <a:pt x="285" y="274"/>
                    <a:pt x="285" y="39"/>
                    <a:pt x="285" y="34"/>
                  </a:cubicBezTo>
                  <a:cubicBezTo>
                    <a:pt x="285" y="14"/>
                    <a:pt x="269" y="0"/>
                    <a:pt x="251" y="0"/>
                  </a:cubicBezTo>
                  <a:close/>
                  <a:moveTo>
                    <a:pt x="241" y="242"/>
                  </a:moveTo>
                  <a:cubicBezTo>
                    <a:pt x="45" y="242"/>
                    <a:pt x="45" y="242"/>
                    <a:pt x="45" y="242"/>
                  </a:cubicBezTo>
                  <a:cubicBezTo>
                    <a:pt x="45" y="31"/>
                    <a:pt x="45" y="31"/>
                    <a:pt x="45" y="31"/>
                  </a:cubicBezTo>
                  <a:cubicBezTo>
                    <a:pt x="227" y="31"/>
                    <a:pt x="227" y="31"/>
                    <a:pt x="227" y="31"/>
                  </a:cubicBezTo>
                  <a:cubicBezTo>
                    <a:pt x="235" y="31"/>
                    <a:pt x="241" y="38"/>
                    <a:pt x="241" y="45"/>
                  </a:cubicBezTo>
                  <a:lnTo>
                    <a:pt x="241" y="24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19"/>
            <p:cNvSpPr/>
            <p:nvPr userDrawn="1"/>
          </p:nvSpPr>
          <p:spPr bwMode="auto">
            <a:xfrm>
              <a:off x="1866" y="313"/>
              <a:ext cx="183" cy="183"/>
            </a:xfrm>
            <a:custGeom>
              <a:avLst/>
              <a:gdLst>
                <a:gd name="T0" fmla="*/ 173 w 285"/>
                <a:gd name="T1" fmla="*/ 200 h 283"/>
                <a:gd name="T2" fmla="*/ 173 w 285"/>
                <a:gd name="T3" fmla="*/ 162 h 283"/>
                <a:gd name="T4" fmla="*/ 277 w 285"/>
                <a:gd name="T5" fmla="*/ 162 h 283"/>
                <a:gd name="T6" fmla="*/ 277 w 285"/>
                <a:gd name="T7" fmla="*/ 127 h 283"/>
                <a:gd name="T8" fmla="*/ 173 w 285"/>
                <a:gd name="T9" fmla="*/ 127 h 283"/>
                <a:gd name="T10" fmla="*/ 173 w 285"/>
                <a:gd name="T11" fmla="*/ 87 h 283"/>
                <a:gd name="T12" fmla="*/ 124 w 285"/>
                <a:gd name="T13" fmla="*/ 87 h 283"/>
                <a:gd name="T14" fmla="*/ 124 w 285"/>
                <a:gd name="T15" fmla="*/ 127 h 283"/>
                <a:gd name="T16" fmla="*/ 60 w 285"/>
                <a:gd name="T17" fmla="*/ 127 h 283"/>
                <a:gd name="T18" fmla="*/ 99 w 285"/>
                <a:gd name="T19" fmla="*/ 61 h 283"/>
                <a:gd name="T20" fmla="*/ 281 w 285"/>
                <a:gd name="T21" fmla="*/ 61 h 283"/>
                <a:gd name="T22" fmla="*/ 281 w 285"/>
                <a:gd name="T23" fmla="*/ 26 h 283"/>
                <a:gd name="T24" fmla="*/ 120 w 285"/>
                <a:gd name="T25" fmla="*/ 26 h 283"/>
                <a:gd name="T26" fmla="*/ 135 w 285"/>
                <a:gd name="T27" fmla="*/ 0 h 283"/>
                <a:gd name="T28" fmla="*/ 83 w 285"/>
                <a:gd name="T29" fmla="*/ 0 h 283"/>
                <a:gd name="T30" fmla="*/ 68 w 285"/>
                <a:gd name="T31" fmla="*/ 26 h 283"/>
                <a:gd name="T32" fmla="*/ 5 w 285"/>
                <a:gd name="T33" fmla="*/ 26 h 283"/>
                <a:gd name="T34" fmla="*/ 5 w 285"/>
                <a:gd name="T35" fmla="*/ 61 h 283"/>
                <a:gd name="T36" fmla="*/ 47 w 285"/>
                <a:gd name="T37" fmla="*/ 61 h 283"/>
                <a:gd name="T38" fmla="*/ 14 w 285"/>
                <a:gd name="T39" fmla="*/ 117 h 283"/>
                <a:gd name="T40" fmla="*/ 8 w 285"/>
                <a:gd name="T41" fmla="*/ 138 h 283"/>
                <a:gd name="T42" fmla="*/ 8 w 285"/>
                <a:gd name="T43" fmla="*/ 162 h 283"/>
                <a:gd name="T44" fmla="*/ 124 w 285"/>
                <a:gd name="T45" fmla="*/ 162 h 283"/>
                <a:gd name="T46" fmla="*/ 124 w 285"/>
                <a:gd name="T47" fmla="*/ 200 h 283"/>
                <a:gd name="T48" fmla="*/ 0 w 285"/>
                <a:gd name="T49" fmla="*/ 200 h 283"/>
                <a:gd name="T50" fmla="*/ 0 w 285"/>
                <a:gd name="T51" fmla="*/ 235 h 283"/>
                <a:gd name="T52" fmla="*/ 124 w 285"/>
                <a:gd name="T53" fmla="*/ 235 h 283"/>
                <a:gd name="T54" fmla="*/ 124 w 285"/>
                <a:gd name="T55" fmla="*/ 283 h 283"/>
                <a:gd name="T56" fmla="*/ 173 w 285"/>
                <a:gd name="T57" fmla="*/ 283 h 283"/>
                <a:gd name="T58" fmla="*/ 173 w 285"/>
                <a:gd name="T59" fmla="*/ 235 h 283"/>
                <a:gd name="T60" fmla="*/ 285 w 285"/>
                <a:gd name="T61" fmla="*/ 235 h 283"/>
                <a:gd name="T62" fmla="*/ 285 w 285"/>
                <a:gd name="T63" fmla="*/ 200 h 283"/>
                <a:gd name="T64" fmla="*/ 173 w 285"/>
                <a:gd name="T65" fmla="*/ 20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3">
                  <a:moveTo>
                    <a:pt x="173" y="200"/>
                  </a:moveTo>
                  <a:cubicBezTo>
                    <a:pt x="173" y="162"/>
                    <a:pt x="173" y="162"/>
                    <a:pt x="173" y="162"/>
                  </a:cubicBezTo>
                  <a:cubicBezTo>
                    <a:pt x="277" y="162"/>
                    <a:pt x="277" y="162"/>
                    <a:pt x="277" y="162"/>
                  </a:cubicBezTo>
                  <a:cubicBezTo>
                    <a:pt x="277" y="127"/>
                    <a:pt x="277" y="127"/>
                    <a:pt x="277" y="127"/>
                  </a:cubicBezTo>
                  <a:cubicBezTo>
                    <a:pt x="173" y="127"/>
                    <a:pt x="173" y="127"/>
                    <a:pt x="173" y="127"/>
                  </a:cubicBezTo>
                  <a:cubicBezTo>
                    <a:pt x="173" y="87"/>
                    <a:pt x="173" y="87"/>
                    <a:pt x="173" y="87"/>
                  </a:cubicBezTo>
                  <a:cubicBezTo>
                    <a:pt x="124" y="87"/>
                    <a:pt x="124" y="87"/>
                    <a:pt x="124" y="87"/>
                  </a:cubicBezTo>
                  <a:cubicBezTo>
                    <a:pt x="124" y="127"/>
                    <a:pt x="124" y="127"/>
                    <a:pt x="124" y="127"/>
                  </a:cubicBezTo>
                  <a:cubicBezTo>
                    <a:pt x="60" y="127"/>
                    <a:pt x="60" y="127"/>
                    <a:pt x="60" y="127"/>
                  </a:cubicBezTo>
                  <a:cubicBezTo>
                    <a:pt x="99" y="61"/>
                    <a:pt x="99" y="61"/>
                    <a:pt x="99" y="61"/>
                  </a:cubicBezTo>
                  <a:cubicBezTo>
                    <a:pt x="281" y="61"/>
                    <a:pt x="281" y="61"/>
                    <a:pt x="281" y="61"/>
                  </a:cubicBezTo>
                  <a:cubicBezTo>
                    <a:pt x="281" y="26"/>
                    <a:pt x="281" y="26"/>
                    <a:pt x="281" y="26"/>
                  </a:cubicBezTo>
                  <a:cubicBezTo>
                    <a:pt x="120" y="26"/>
                    <a:pt x="120" y="26"/>
                    <a:pt x="120" y="26"/>
                  </a:cubicBezTo>
                  <a:cubicBezTo>
                    <a:pt x="135" y="0"/>
                    <a:pt x="135" y="0"/>
                    <a:pt x="135" y="0"/>
                  </a:cubicBezTo>
                  <a:cubicBezTo>
                    <a:pt x="83" y="0"/>
                    <a:pt x="83" y="0"/>
                    <a:pt x="83" y="0"/>
                  </a:cubicBezTo>
                  <a:cubicBezTo>
                    <a:pt x="68" y="26"/>
                    <a:pt x="68" y="26"/>
                    <a:pt x="68" y="26"/>
                  </a:cubicBezTo>
                  <a:cubicBezTo>
                    <a:pt x="5" y="26"/>
                    <a:pt x="5" y="26"/>
                    <a:pt x="5" y="26"/>
                  </a:cubicBezTo>
                  <a:cubicBezTo>
                    <a:pt x="5" y="61"/>
                    <a:pt x="5" y="61"/>
                    <a:pt x="5" y="61"/>
                  </a:cubicBezTo>
                  <a:cubicBezTo>
                    <a:pt x="47" y="61"/>
                    <a:pt x="47" y="61"/>
                    <a:pt x="47" y="61"/>
                  </a:cubicBezTo>
                  <a:cubicBezTo>
                    <a:pt x="14" y="117"/>
                    <a:pt x="14" y="117"/>
                    <a:pt x="14" y="117"/>
                  </a:cubicBezTo>
                  <a:cubicBezTo>
                    <a:pt x="10" y="124"/>
                    <a:pt x="8" y="130"/>
                    <a:pt x="8" y="138"/>
                  </a:cubicBezTo>
                  <a:cubicBezTo>
                    <a:pt x="8" y="162"/>
                    <a:pt x="8" y="162"/>
                    <a:pt x="8" y="162"/>
                  </a:cubicBezTo>
                  <a:cubicBezTo>
                    <a:pt x="124" y="162"/>
                    <a:pt x="124" y="162"/>
                    <a:pt x="124" y="162"/>
                  </a:cubicBezTo>
                  <a:cubicBezTo>
                    <a:pt x="124" y="200"/>
                    <a:pt x="124" y="200"/>
                    <a:pt x="124" y="200"/>
                  </a:cubicBezTo>
                  <a:cubicBezTo>
                    <a:pt x="0" y="200"/>
                    <a:pt x="0" y="200"/>
                    <a:pt x="0" y="200"/>
                  </a:cubicBezTo>
                  <a:cubicBezTo>
                    <a:pt x="0" y="235"/>
                    <a:pt x="0" y="235"/>
                    <a:pt x="0" y="235"/>
                  </a:cubicBezTo>
                  <a:cubicBezTo>
                    <a:pt x="124" y="235"/>
                    <a:pt x="124" y="235"/>
                    <a:pt x="124" y="235"/>
                  </a:cubicBezTo>
                  <a:cubicBezTo>
                    <a:pt x="124" y="283"/>
                    <a:pt x="124" y="283"/>
                    <a:pt x="124" y="283"/>
                  </a:cubicBezTo>
                  <a:cubicBezTo>
                    <a:pt x="173" y="283"/>
                    <a:pt x="173" y="283"/>
                    <a:pt x="173" y="283"/>
                  </a:cubicBezTo>
                  <a:cubicBezTo>
                    <a:pt x="173" y="235"/>
                    <a:pt x="173" y="235"/>
                    <a:pt x="173" y="235"/>
                  </a:cubicBezTo>
                  <a:cubicBezTo>
                    <a:pt x="285" y="235"/>
                    <a:pt x="285" y="235"/>
                    <a:pt x="285" y="235"/>
                  </a:cubicBezTo>
                  <a:cubicBezTo>
                    <a:pt x="285" y="200"/>
                    <a:pt x="285" y="200"/>
                    <a:pt x="285" y="200"/>
                  </a:cubicBezTo>
                  <a:lnTo>
                    <a:pt x="173" y="2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 fill="hold"/>
                                        <p:tgtEl>
                                          <p:spTgt spid="11"/>
                                        </p:tgtEl>
                                        <p:attrNameLst>
                                          <p:attrName>ppt_w</p:attrName>
                                        </p:attrNameLst>
                                      </p:cBhvr>
                                      <p:tavLst>
                                        <p:tav tm="0">
                                          <p:val>
                                            <p:strVal val="4*#ppt_w"/>
                                          </p:val>
                                        </p:tav>
                                        <p:tav tm="100000">
                                          <p:val>
                                            <p:strVal val="#ppt_w"/>
                                          </p:val>
                                        </p:tav>
                                      </p:tavLst>
                                    </p:anim>
                                    <p:anim calcmode="lin" valueType="num">
                                      <p:cBhvr>
                                        <p:cTn id="8" dur="2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0" presetClass="exit" presetSubtype="0" accel="100000" fill="hold" grpId="1" nodeType="afterEffect">
                                  <p:stCondLst>
                                    <p:cond delay="300"/>
                                  </p:stCondLst>
                                  <p:childTnLst>
                                    <p:anim calcmode="lin" valueType="num">
                                      <p:cBhvr>
                                        <p:cTn id="11" dur="1000"/>
                                        <p:tgtEl>
                                          <p:spTgt spid="11"/>
                                        </p:tgtEl>
                                        <p:attrNameLst>
                                          <p:attrName>ppt_w</p:attrName>
                                        </p:attrNameLst>
                                      </p:cBhvr>
                                      <p:tavLst>
                                        <p:tav tm="0">
                                          <p:val>
                                            <p:strVal val="ppt_w"/>
                                          </p:val>
                                        </p:tav>
                                        <p:tav tm="100000">
                                          <p:val>
                                            <p:strVal val="ppt_w+.3"/>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10" presetClass="entr" presetSubtype="0" fill="hold" grpId="0" nodeType="withEffect">
                                  <p:stCondLst>
                                    <p:cond delay="0"/>
                                  </p:stCondLst>
                                  <p:iterate type="lt">
                                    <p:tmPct val="10000"/>
                                  </p:iterate>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300"/>
                                  </p:stCondLst>
                                  <p:iterate type="lt">
                                    <p:tmPct val="10000"/>
                                  </p:iterate>
                                  <p:childTnLst>
                                    <p:set>
                                      <p:cBhvr>
                                        <p:cTn id="19" dur="1" fill="hold">
                                          <p:stCondLst>
                                            <p:cond delay="0"/>
                                          </p:stCondLst>
                                        </p:cTn>
                                        <p:tgtEl>
                                          <p:spTgt spid="49">
                                            <p:txEl>
                                              <p:pRg st="0" end="0"/>
                                            </p:txEl>
                                          </p:spTgt>
                                        </p:tgtEl>
                                        <p:attrNameLst>
                                          <p:attrName>style.visibility</p:attrName>
                                        </p:attrNameLst>
                                      </p:cBhvr>
                                      <p:to>
                                        <p:strVal val="visible"/>
                                      </p:to>
                                    </p:set>
                                    <p:animEffect transition="in" filter="fade">
                                      <p:cBhvr>
                                        <p:cTn id="20" dur="500"/>
                                        <p:tgtEl>
                                          <p:spTgt spid="49">
                                            <p:txEl>
                                              <p:pRg st="0" end="0"/>
                                            </p:txEl>
                                          </p:spTgt>
                                        </p:tgtEl>
                                      </p:cBhvr>
                                    </p:animEffect>
                                  </p:childTnLst>
                                </p:cTn>
                              </p:par>
                              <p:par>
                                <p:cTn id="21" presetID="10" presetClass="entr" presetSubtype="0" fill="hold" grpId="0" nodeType="withEffect">
                                  <p:stCondLst>
                                    <p:cond delay="300"/>
                                  </p:stCondLst>
                                  <p:iterate type="lt">
                                    <p:tmPct val="10000"/>
                                  </p:iterate>
                                  <p:childTnLst>
                                    <p:set>
                                      <p:cBhvr>
                                        <p:cTn id="22" dur="1" fill="hold">
                                          <p:stCondLst>
                                            <p:cond delay="0"/>
                                          </p:stCondLst>
                                        </p:cTn>
                                        <p:tgtEl>
                                          <p:spTgt spid="50">
                                            <p:txEl>
                                              <p:pRg st="0" end="0"/>
                                            </p:txEl>
                                          </p:spTgt>
                                        </p:tgtEl>
                                        <p:attrNameLst>
                                          <p:attrName>style.visibility</p:attrName>
                                        </p:attrNameLst>
                                      </p:cBhvr>
                                      <p:to>
                                        <p:strVal val="visible"/>
                                      </p:to>
                                    </p:set>
                                    <p:animEffect transition="in" filter="fade">
                                      <p:cBhvr>
                                        <p:cTn id="23" dur="500"/>
                                        <p:tgtEl>
                                          <p:spTgt spid="50">
                                            <p:txEl>
                                              <p:pRg st="0" end="0"/>
                                            </p:txEl>
                                          </p:spTgt>
                                        </p:tgtEl>
                                      </p:cBhvr>
                                    </p:animEffect>
                                  </p:childTnLst>
                                </p:cTn>
                              </p:par>
                              <p:par>
                                <p:cTn id="24" presetID="10" presetClass="entr" presetSubtype="0" fill="hold" grpId="0" nodeType="withEffect">
                                  <p:stCondLst>
                                    <p:cond delay="300"/>
                                  </p:stCondLst>
                                  <p:iterate type="lt">
                                    <p:tmPct val="10000"/>
                                  </p:iterate>
                                  <p:childTnLst>
                                    <p:set>
                                      <p:cBhvr>
                                        <p:cTn id="25" dur="1" fill="hold">
                                          <p:stCondLst>
                                            <p:cond delay="0"/>
                                          </p:stCondLst>
                                        </p:cTn>
                                        <p:tgtEl>
                                          <p:spTgt spid="54">
                                            <p:txEl>
                                              <p:pRg st="0" end="0"/>
                                            </p:txEl>
                                          </p:spTgt>
                                        </p:tgtEl>
                                        <p:attrNameLst>
                                          <p:attrName>style.visibility</p:attrName>
                                        </p:attrNameLst>
                                      </p:cBhvr>
                                      <p:to>
                                        <p:strVal val="visible"/>
                                      </p:to>
                                    </p:set>
                                    <p:animEffect transition="in" filter="fade">
                                      <p:cBhvr>
                                        <p:cTn id="26" dur="500"/>
                                        <p:tgtEl>
                                          <p:spTgt spid="54">
                                            <p:txEl>
                                              <p:pRg st="0" end="0"/>
                                            </p:txEl>
                                          </p:spTgt>
                                        </p:tgtEl>
                                      </p:cBhvr>
                                    </p:animEffect>
                                  </p:childTnLst>
                                </p:cTn>
                              </p:par>
                              <p:par>
                                <p:cTn id="27" presetID="10" presetClass="entr" presetSubtype="0" fill="hold" grpId="0" nodeType="withEffect">
                                  <p:stCondLst>
                                    <p:cond delay="300"/>
                                  </p:stCondLst>
                                  <p:iterate type="lt">
                                    <p:tmPct val="10000"/>
                                  </p:iterate>
                                  <p:childTnLst>
                                    <p:set>
                                      <p:cBhvr>
                                        <p:cTn id="28" dur="1" fill="hold">
                                          <p:stCondLst>
                                            <p:cond delay="0"/>
                                          </p:stCondLst>
                                        </p:cTn>
                                        <p:tgtEl>
                                          <p:spTgt spid="54">
                                            <p:txEl>
                                              <p:pRg st="1" end="1"/>
                                            </p:txEl>
                                          </p:spTgt>
                                        </p:tgtEl>
                                        <p:attrNameLst>
                                          <p:attrName>style.visibility</p:attrName>
                                        </p:attrNameLst>
                                      </p:cBhvr>
                                      <p:to>
                                        <p:strVal val="visible"/>
                                      </p:to>
                                    </p:set>
                                    <p:animEffect transition="in" filter="fade">
                                      <p:cBhvr>
                                        <p:cTn id="29" dur="500"/>
                                        <p:tgtEl>
                                          <p:spTgt spid="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54" grpId="0" build="p">
        <p:tmplLst>
          <p:tmpl lvl="1">
            <p:tnLst>
              <p:par>
                <p:cTn presetID="10" presetClass="entr" presetSubtype="0" fill="hold" nodeType="withEffect">
                  <p:stCondLst>
                    <p:cond delay="300"/>
                  </p:stCondLst>
                  <p:iterate type="lt">
                    <p:tmPct val="10000"/>
                  </p:iterate>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48" grpId="0"/>
      <p:bldP spid="49" grpId="0" build="p">
        <p:tmplLst>
          <p:tmpl lvl="1">
            <p:tnLst>
              <p:par>
                <p:cTn presetID="10" presetClass="entr" presetSubtype="0" fill="hold" nodeType="withEffect">
                  <p:stCondLst>
                    <p:cond delay="300"/>
                  </p:stCondLst>
                  <p:iterate type="lt">
                    <p:tmPct val="10000"/>
                  </p:iterate>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300"/>
                  </p:stCondLst>
                  <p:iterate type="lt">
                    <p:tmPct val="10000"/>
                  </p:iterate>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75749" y="0"/>
            <a:ext cx="10889201" cy="768367"/>
          </a:xfrm>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buClr>
                <a:srgbClr val="C70019"/>
              </a:buClr>
              <a:defRPr/>
            </a:lvl1pPr>
            <a:lvl2pPr>
              <a:buClr>
                <a:srgbClr val="C70019"/>
              </a:buClr>
              <a:defRPr/>
            </a:lvl2pPr>
            <a:lvl3pPr>
              <a:buClr>
                <a:srgbClr val="C70019"/>
              </a:buClr>
              <a:defRPr/>
            </a:lvl3pPr>
            <a:lvl4pPr>
              <a:buClr>
                <a:srgbClr val="C70019"/>
              </a:buClr>
              <a:defRPr/>
            </a:lvl4pPr>
            <a:lvl5pPr>
              <a:buClr>
                <a:srgbClr val="C70019"/>
              </a:buClr>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cxnSp>
        <p:nvCxnSpPr>
          <p:cNvPr id="11" name="直接连接符 10"/>
          <p:cNvCxnSpPr/>
          <p:nvPr userDrawn="1"/>
        </p:nvCxnSpPr>
        <p:spPr bwMode="auto">
          <a:xfrm>
            <a:off x="775749" y="759900"/>
            <a:ext cx="10889202"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日期占位符 21"/>
          <p:cNvSpPr>
            <a:spLocks noGrp="1"/>
          </p:cNvSpPr>
          <p:nvPr>
            <p:ph type="dt" sz="half" idx="10"/>
          </p:nvPr>
        </p:nvSpPr>
        <p:spPr/>
        <p:txBody>
          <a:bodyPr/>
          <a:lstStyle>
            <a:lvl1pPr>
              <a:defRPr>
                <a:solidFill>
                  <a:schemeClr val="accent2"/>
                </a:solidFill>
              </a:defRPr>
            </a:lvl1pPr>
          </a:lstStyle>
          <a:p>
            <a:fld id="{FFA666A8-35F5-4217-9C0C-5C1876C99DDF}" type="datetime1">
              <a:rPr lang="en-US" altLang="zh-CN" smtClean="0"/>
              <a:t>3/9/2023</a:t>
            </a:fld>
            <a:endParaRPr lang="en-US"/>
          </a:p>
        </p:txBody>
      </p:sp>
      <p:sp>
        <p:nvSpPr>
          <p:cNvPr id="23" name="页脚占位符 22"/>
          <p:cNvSpPr>
            <a:spLocks noGrp="1"/>
          </p:cNvSpPr>
          <p:nvPr>
            <p:ph type="ftr" sz="quarter" idx="11"/>
          </p:nvPr>
        </p:nvSpPr>
        <p:spPr/>
        <p:txBody>
          <a:bodyPr/>
          <a:lstStyle>
            <a:lvl1pPr>
              <a:defRPr>
                <a:solidFill>
                  <a:schemeClr val="accent2"/>
                </a:solidFill>
              </a:defRPr>
            </a:lvl1pPr>
          </a:lstStyle>
          <a:p>
            <a:r>
              <a:rPr lang="zh-CN" altLang="en-US"/>
              <a:t>中国中车股份有限公司 版权所有 </a:t>
            </a:r>
            <a:r>
              <a:rPr lang="en-US" altLang="zh-CN"/>
              <a:t>2015</a:t>
            </a:r>
            <a:endParaRPr lang="zh-CN" altLang="en-US"/>
          </a:p>
        </p:txBody>
      </p:sp>
      <p:sp>
        <p:nvSpPr>
          <p:cNvPr id="24" name="灯片编号占位符 23"/>
          <p:cNvSpPr>
            <a:spLocks noGrp="1"/>
          </p:cNvSpPr>
          <p:nvPr>
            <p:ph type="sldNum" sz="quarter" idx="12"/>
          </p:nvPr>
        </p:nvSpPr>
        <p:spPr/>
        <p:txBody>
          <a:bodyPr/>
          <a:lstStyle>
            <a:lvl1pPr algn="ctr">
              <a:defRPr>
                <a:solidFill>
                  <a:schemeClr val="accent2"/>
                </a:solidFill>
              </a:defRPr>
            </a:lvl1pPr>
          </a:lstStyle>
          <a:p>
            <a:fld id="{6B8E27FD-115D-4720-AE9C-63133A02825A}" type="slidenum">
              <a:rPr lang="zh-CN" altLang="en-US" smtClean="0"/>
              <a:t>‹#›</a:t>
            </a:fld>
            <a:endParaRPr lang="zh-CN" altLang="en-US" dirty="0"/>
          </a:p>
        </p:txBody>
      </p:sp>
      <p:grpSp>
        <p:nvGrpSpPr>
          <p:cNvPr id="25" name="组合 24"/>
          <p:cNvGrpSpPr/>
          <p:nvPr userDrawn="1"/>
        </p:nvGrpSpPr>
        <p:grpSpPr>
          <a:xfrm>
            <a:off x="549279" y="6565900"/>
            <a:ext cx="551388" cy="181700"/>
            <a:chOff x="411958" y="6548368"/>
            <a:chExt cx="623471" cy="216764"/>
          </a:xfrm>
        </p:grpSpPr>
        <p:sp>
          <p:nvSpPr>
            <p:cNvPr id="26" name="左中括号 25"/>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sp>
          <p:nvSpPr>
            <p:cNvPr id="27" name="左中括号 26"/>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grpSp>
      <p:sp>
        <p:nvSpPr>
          <p:cNvPr id="12" name="Freeform 15"/>
          <p:cNvSpPr>
            <a:spLocks noEditPoints="1"/>
          </p:cNvSpPr>
          <p:nvPr userDrawn="1"/>
        </p:nvSpPr>
        <p:spPr bwMode="auto">
          <a:xfrm>
            <a:off x="0" y="-1"/>
            <a:ext cx="775750" cy="765175"/>
          </a:xfrm>
          <a:custGeom>
            <a:avLst/>
            <a:gdLst>
              <a:gd name="T0" fmla="*/ 0 w 2589"/>
              <a:gd name="T1" fmla="*/ 0 h 2554"/>
              <a:gd name="T2" fmla="*/ 0 w 2589"/>
              <a:gd name="T3" fmla="*/ 2554 h 2554"/>
              <a:gd name="T4" fmla="*/ 2589 w 2589"/>
              <a:gd name="T5" fmla="*/ 2554 h 2554"/>
              <a:gd name="T6" fmla="*/ 2589 w 2589"/>
              <a:gd name="T7" fmla="*/ 0 h 2554"/>
              <a:gd name="T8" fmla="*/ 0 w 2589"/>
              <a:gd name="T9" fmla="*/ 0 h 2554"/>
              <a:gd name="T10" fmla="*/ 2019 w 2589"/>
              <a:gd name="T11" fmla="*/ 1935 h 2554"/>
              <a:gd name="T12" fmla="*/ 1396 w 2589"/>
              <a:gd name="T13" fmla="*/ 1935 h 2554"/>
              <a:gd name="T14" fmla="*/ 1396 w 2589"/>
              <a:gd name="T15" fmla="*/ 2036 h 2554"/>
              <a:gd name="T16" fmla="*/ 1193 w 2589"/>
              <a:gd name="T17" fmla="*/ 2036 h 2554"/>
              <a:gd name="T18" fmla="*/ 1193 w 2589"/>
              <a:gd name="T19" fmla="*/ 1935 h 2554"/>
              <a:gd name="T20" fmla="*/ 570 w 2589"/>
              <a:gd name="T21" fmla="*/ 1935 h 2554"/>
              <a:gd name="T22" fmla="*/ 570 w 2589"/>
              <a:gd name="T23" fmla="*/ 1776 h 2554"/>
              <a:gd name="T24" fmla="*/ 2019 w 2589"/>
              <a:gd name="T25" fmla="*/ 1776 h 2554"/>
              <a:gd name="T26" fmla="*/ 2019 w 2589"/>
              <a:gd name="T27" fmla="*/ 1935 h 2554"/>
              <a:gd name="T28" fmla="*/ 845 w 2589"/>
              <a:gd name="T29" fmla="*/ 1095 h 2554"/>
              <a:gd name="T30" fmla="*/ 773 w 2589"/>
              <a:gd name="T31" fmla="*/ 1167 h 2554"/>
              <a:gd name="T32" fmla="*/ 773 w 2589"/>
              <a:gd name="T33" fmla="*/ 1457 h 2554"/>
              <a:gd name="T34" fmla="*/ 845 w 2589"/>
              <a:gd name="T35" fmla="*/ 1529 h 2554"/>
              <a:gd name="T36" fmla="*/ 1193 w 2589"/>
              <a:gd name="T37" fmla="*/ 1529 h 2554"/>
              <a:gd name="T38" fmla="*/ 1193 w 2589"/>
              <a:gd name="T39" fmla="*/ 1689 h 2554"/>
              <a:gd name="T40" fmla="*/ 787 w 2589"/>
              <a:gd name="T41" fmla="*/ 1689 h 2554"/>
              <a:gd name="T42" fmla="*/ 585 w 2589"/>
              <a:gd name="T43" fmla="*/ 1486 h 2554"/>
              <a:gd name="T44" fmla="*/ 585 w 2589"/>
              <a:gd name="T45" fmla="*/ 1138 h 2554"/>
              <a:gd name="T46" fmla="*/ 787 w 2589"/>
              <a:gd name="T47" fmla="*/ 936 h 2554"/>
              <a:gd name="T48" fmla="*/ 1193 w 2589"/>
              <a:gd name="T49" fmla="*/ 936 h 2554"/>
              <a:gd name="T50" fmla="*/ 1193 w 2589"/>
              <a:gd name="T51" fmla="*/ 1095 h 2554"/>
              <a:gd name="T52" fmla="*/ 845 w 2589"/>
              <a:gd name="T53" fmla="*/ 1095 h 2554"/>
              <a:gd name="T54" fmla="*/ 1193 w 2589"/>
              <a:gd name="T55" fmla="*/ 1225 h 2554"/>
              <a:gd name="T56" fmla="*/ 1193 w 2589"/>
              <a:gd name="T57" fmla="*/ 1399 h 2554"/>
              <a:gd name="T58" fmla="*/ 961 w 2589"/>
              <a:gd name="T59" fmla="*/ 1399 h 2554"/>
              <a:gd name="T60" fmla="*/ 933 w 2589"/>
              <a:gd name="T61" fmla="*/ 1370 h 2554"/>
              <a:gd name="T62" fmla="*/ 933 w 2589"/>
              <a:gd name="T63" fmla="*/ 1254 h 2554"/>
              <a:gd name="T64" fmla="*/ 961 w 2589"/>
              <a:gd name="T65" fmla="*/ 1225 h 2554"/>
              <a:gd name="T66" fmla="*/ 1193 w 2589"/>
              <a:gd name="T67" fmla="*/ 1225 h 2554"/>
              <a:gd name="T68" fmla="*/ 1743 w 2589"/>
              <a:gd name="T69" fmla="*/ 1529 h 2554"/>
              <a:gd name="T70" fmla="*/ 1816 w 2589"/>
              <a:gd name="T71" fmla="*/ 1457 h 2554"/>
              <a:gd name="T72" fmla="*/ 1816 w 2589"/>
              <a:gd name="T73" fmla="*/ 1167 h 2554"/>
              <a:gd name="T74" fmla="*/ 1743 w 2589"/>
              <a:gd name="T75" fmla="*/ 1095 h 2554"/>
              <a:gd name="T76" fmla="*/ 1396 w 2589"/>
              <a:gd name="T77" fmla="*/ 1095 h 2554"/>
              <a:gd name="T78" fmla="*/ 1396 w 2589"/>
              <a:gd name="T79" fmla="*/ 936 h 2554"/>
              <a:gd name="T80" fmla="*/ 1802 w 2589"/>
              <a:gd name="T81" fmla="*/ 936 h 2554"/>
              <a:gd name="T82" fmla="*/ 2004 w 2589"/>
              <a:gd name="T83" fmla="*/ 1138 h 2554"/>
              <a:gd name="T84" fmla="*/ 2004 w 2589"/>
              <a:gd name="T85" fmla="*/ 1486 h 2554"/>
              <a:gd name="T86" fmla="*/ 1802 w 2589"/>
              <a:gd name="T87" fmla="*/ 1689 h 2554"/>
              <a:gd name="T88" fmla="*/ 1396 w 2589"/>
              <a:gd name="T89" fmla="*/ 1689 h 2554"/>
              <a:gd name="T90" fmla="*/ 1396 w 2589"/>
              <a:gd name="T91" fmla="*/ 1529 h 2554"/>
              <a:gd name="T92" fmla="*/ 1743 w 2589"/>
              <a:gd name="T93" fmla="*/ 1529 h 2554"/>
              <a:gd name="T94" fmla="*/ 1396 w 2589"/>
              <a:gd name="T95" fmla="*/ 1399 h 2554"/>
              <a:gd name="T96" fmla="*/ 1396 w 2589"/>
              <a:gd name="T97" fmla="*/ 1225 h 2554"/>
              <a:gd name="T98" fmla="*/ 1628 w 2589"/>
              <a:gd name="T99" fmla="*/ 1225 h 2554"/>
              <a:gd name="T100" fmla="*/ 1657 w 2589"/>
              <a:gd name="T101" fmla="*/ 1254 h 2554"/>
              <a:gd name="T102" fmla="*/ 1657 w 2589"/>
              <a:gd name="T103" fmla="*/ 1370 h 2554"/>
              <a:gd name="T104" fmla="*/ 1628 w 2589"/>
              <a:gd name="T105" fmla="*/ 1399 h 2554"/>
              <a:gd name="T106" fmla="*/ 1396 w 2589"/>
              <a:gd name="T107" fmla="*/ 1399 h 2554"/>
              <a:gd name="T108" fmla="*/ 2019 w 2589"/>
              <a:gd name="T109" fmla="*/ 849 h 2554"/>
              <a:gd name="T110" fmla="*/ 570 w 2589"/>
              <a:gd name="T111" fmla="*/ 849 h 2554"/>
              <a:gd name="T112" fmla="*/ 570 w 2589"/>
              <a:gd name="T113" fmla="*/ 690 h 2554"/>
              <a:gd name="T114" fmla="*/ 1193 w 2589"/>
              <a:gd name="T115" fmla="*/ 690 h 2554"/>
              <a:gd name="T116" fmla="*/ 1193 w 2589"/>
              <a:gd name="T117" fmla="*/ 588 h 2554"/>
              <a:gd name="T118" fmla="*/ 1396 w 2589"/>
              <a:gd name="T119" fmla="*/ 588 h 2554"/>
              <a:gd name="T120" fmla="*/ 1396 w 2589"/>
              <a:gd name="T121" fmla="*/ 690 h 2554"/>
              <a:gd name="T122" fmla="*/ 2019 w 2589"/>
              <a:gd name="T123" fmla="*/ 690 h 2554"/>
              <a:gd name="T124" fmla="*/ 2019 w 2589"/>
              <a:gd name="T125" fmla="*/ 849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9" h="2554">
                <a:moveTo>
                  <a:pt x="0" y="0"/>
                </a:moveTo>
                <a:cubicBezTo>
                  <a:pt x="0" y="2554"/>
                  <a:pt x="0" y="2554"/>
                  <a:pt x="0" y="2554"/>
                </a:cubicBezTo>
                <a:cubicBezTo>
                  <a:pt x="2589" y="2554"/>
                  <a:pt x="2589" y="2554"/>
                  <a:pt x="2589" y="2554"/>
                </a:cubicBezTo>
                <a:cubicBezTo>
                  <a:pt x="2589" y="0"/>
                  <a:pt x="2589" y="0"/>
                  <a:pt x="2589" y="0"/>
                </a:cubicBezTo>
                <a:lnTo>
                  <a:pt x="0" y="0"/>
                </a:lnTo>
                <a:close/>
                <a:moveTo>
                  <a:pt x="2019" y="1935"/>
                </a:moveTo>
                <a:cubicBezTo>
                  <a:pt x="1396" y="1935"/>
                  <a:pt x="1396" y="1935"/>
                  <a:pt x="1396" y="1935"/>
                </a:cubicBezTo>
                <a:cubicBezTo>
                  <a:pt x="1396" y="2036"/>
                  <a:pt x="1396" y="2036"/>
                  <a:pt x="1396" y="2036"/>
                </a:cubicBezTo>
                <a:cubicBezTo>
                  <a:pt x="1193" y="2036"/>
                  <a:pt x="1193" y="2036"/>
                  <a:pt x="1193" y="2036"/>
                </a:cubicBezTo>
                <a:cubicBezTo>
                  <a:pt x="1193" y="1935"/>
                  <a:pt x="1193" y="1935"/>
                  <a:pt x="1193" y="1935"/>
                </a:cubicBezTo>
                <a:cubicBezTo>
                  <a:pt x="570" y="1935"/>
                  <a:pt x="570" y="1935"/>
                  <a:pt x="570" y="1935"/>
                </a:cubicBezTo>
                <a:cubicBezTo>
                  <a:pt x="570" y="1776"/>
                  <a:pt x="570" y="1776"/>
                  <a:pt x="570" y="1776"/>
                </a:cubicBezTo>
                <a:cubicBezTo>
                  <a:pt x="2019" y="1776"/>
                  <a:pt x="2019" y="1776"/>
                  <a:pt x="2019" y="1776"/>
                </a:cubicBezTo>
                <a:lnTo>
                  <a:pt x="2019" y="1935"/>
                </a:lnTo>
                <a:close/>
                <a:moveTo>
                  <a:pt x="845" y="1095"/>
                </a:moveTo>
                <a:cubicBezTo>
                  <a:pt x="805" y="1095"/>
                  <a:pt x="773" y="1127"/>
                  <a:pt x="773" y="1167"/>
                </a:cubicBezTo>
                <a:cubicBezTo>
                  <a:pt x="773" y="1457"/>
                  <a:pt x="773" y="1457"/>
                  <a:pt x="773" y="1457"/>
                </a:cubicBezTo>
                <a:cubicBezTo>
                  <a:pt x="773" y="1497"/>
                  <a:pt x="805" y="1529"/>
                  <a:pt x="845" y="1529"/>
                </a:cubicBezTo>
                <a:cubicBezTo>
                  <a:pt x="1193" y="1529"/>
                  <a:pt x="1193" y="1529"/>
                  <a:pt x="1193" y="1529"/>
                </a:cubicBezTo>
                <a:cubicBezTo>
                  <a:pt x="1193" y="1689"/>
                  <a:pt x="1193" y="1689"/>
                  <a:pt x="1193" y="1689"/>
                </a:cubicBezTo>
                <a:cubicBezTo>
                  <a:pt x="787" y="1689"/>
                  <a:pt x="787" y="1689"/>
                  <a:pt x="787" y="1689"/>
                </a:cubicBezTo>
                <a:cubicBezTo>
                  <a:pt x="675" y="1689"/>
                  <a:pt x="585" y="1598"/>
                  <a:pt x="585" y="1486"/>
                </a:cubicBezTo>
                <a:cubicBezTo>
                  <a:pt x="585" y="1138"/>
                  <a:pt x="585" y="1138"/>
                  <a:pt x="585" y="1138"/>
                </a:cubicBezTo>
                <a:cubicBezTo>
                  <a:pt x="585" y="1026"/>
                  <a:pt x="675" y="936"/>
                  <a:pt x="787" y="936"/>
                </a:cubicBezTo>
                <a:cubicBezTo>
                  <a:pt x="1193" y="936"/>
                  <a:pt x="1193" y="936"/>
                  <a:pt x="1193" y="936"/>
                </a:cubicBezTo>
                <a:cubicBezTo>
                  <a:pt x="1193" y="1095"/>
                  <a:pt x="1193" y="1095"/>
                  <a:pt x="1193" y="1095"/>
                </a:cubicBezTo>
                <a:lnTo>
                  <a:pt x="845" y="1095"/>
                </a:lnTo>
                <a:close/>
                <a:moveTo>
                  <a:pt x="1193" y="1225"/>
                </a:moveTo>
                <a:cubicBezTo>
                  <a:pt x="1193" y="1399"/>
                  <a:pt x="1193" y="1399"/>
                  <a:pt x="1193" y="1399"/>
                </a:cubicBezTo>
                <a:cubicBezTo>
                  <a:pt x="961" y="1399"/>
                  <a:pt x="961" y="1399"/>
                  <a:pt x="961" y="1399"/>
                </a:cubicBezTo>
                <a:cubicBezTo>
                  <a:pt x="945" y="1399"/>
                  <a:pt x="933" y="1386"/>
                  <a:pt x="933" y="1370"/>
                </a:cubicBezTo>
                <a:cubicBezTo>
                  <a:pt x="933" y="1254"/>
                  <a:pt x="933" y="1254"/>
                  <a:pt x="933" y="1254"/>
                </a:cubicBezTo>
                <a:cubicBezTo>
                  <a:pt x="933" y="1238"/>
                  <a:pt x="945" y="1225"/>
                  <a:pt x="961" y="1225"/>
                </a:cubicBezTo>
                <a:lnTo>
                  <a:pt x="1193" y="1225"/>
                </a:lnTo>
                <a:close/>
                <a:moveTo>
                  <a:pt x="1743" y="1529"/>
                </a:moveTo>
                <a:cubicBezTo>
                  <a:pt x="1783" y="1529"/>
                  <a:pt x="1816" y="1497"/>
                  <a:pt x="1816" y="1457"/>
                </a:cubicBezTo>
                <a:cubicBezTo>
                  <a:pt x="1816" y="1167"/>
                  <a:pt x="1816" y="1167"/>
                  <a:pt x="1816" y="1167"/>
                </a:cubicBezTo>
                <a:cubicBezTo>
                  <a:pt x="1816" y="1127"/>
                  <a:pt x="1783" y="1095"/>
                  <a:pt x="1743" y="1095"/>
                </a:cubicBezTo>
                <a:cubicBezTo>
                  <a:pt x="1396" y="1095"/>
                  <a:pt x="1396" y="1095"/>
                  <a:pt x="1396" y="1095"/>
                </a:cubicBezTo>
                <a:cubicBezTo>
                  <a:pt x="1396" y="936"/>
                  <a:pt x="1396" y="936"/>
                  <a:pt x="1396" y="936"/>
                </a:cubicBezTo>
                <a:cubicBezTo>
                  <a:pt x="1802" y="936"/>
                  <a:pt x="1802" y="936"/>
                  <a:pt x="1802" y="936"/>
                </a:cubicBezTo>
                <a:cubicBezTo>
                  <a:pt x="1914" y="936"/>
                  <a:pt x="2004" y="1026"/>
                  <a:pt x="2004" y="1138"/>
                </a:cubicBezTo>
                <a:cubicBezTo>
                  <a:pt x="2004" y="1486"/>
                  <a:pt x="2004" y="1486"/>
                  <a:pt x="2004" y="1486"/>
                </a:cubicBezTo>
                <a:cubicBezTo>
                  <a:pt x="2004" y="1598"/>
                  <a:pt x="1913" y="1689"/>
                  <a:pt x="1802" y="1689"/>
                </a:cubicBezTo>
                <a:cubicBezTo>
                  <a:pt x="1396" y="1689"/>
                  <a:pt x="1396" y="1689"/>
                  <a:pt x="1396" y="1689"/>
                </a:cubicBezTo>
                <a:cubicBezTo>
                  <a:pt x="1396" y="1529"/>
                  <a:pt x="1396" y="1529"/>
                  <a:pt x="1396" y="1529"/>
                </a:cubicBezTo>
                <a:lnTo>
                  <a:pt x="1743" y="1529"/>
                </a:lnTo>
                <a:close/>
                <a:moveTo>
                  <a:pt x="1396" y="1399"/>
                </a:moveTo>
                <a:cubicBezTo>
                  <a:pt x="1396" y="1225"/>
                  <a:pt x="1396" y="1225"/>
                  <a:pt x="1396" y="1225"/>
                </a:cubicBezTo>
                <a:cubicBezTo>
                  <a:pt x="1628" y="1225"/>
                  <a:pt x="1628" y="1225"/>
                  <a:pt x="1628" y="1225"/>
                </a:cubicBezTo>
                <a:cubicBezTo>
                  <a:pt x="1643" y="1225"/>
                  <a:pt x="1657" y="1238"/>
                  <a:pt x="1657" y="1254"/>
                </a:cubicBezTo>
                <a:cubicBezTo>
                  <a:pt x="1657" y="1370"/>
                  <a:pt x="1657" y="1370"/>
                  <a:pt x="1657" y="1370"/>
                </a:cubicBezTo>
                <a:cubicBezTo>
                  <a:pt x="1657" y="1386"/>
                  <a:pt x="1643" y="1399"/>
                  <a:pt x="1628" y="1399"/>
                </a:cubicBezTo>
                <a:lnTo>
                  <a:pt x="1396" y="1399"/>
                </a:lnTo>
                <a:close/>
                <a:moveTo>
                  <a:pt x="2019" y="849"/>
                </a:moveTo>
                <a:cubicBezTo>
                  <a:pt x="570" y="849"/>
                  <a:pt x="570" y="849"/>
                  <a:pt x="570" y="849"/>
                </a:cubicBezTo>
                <a:cubicBezTo>
                  <a:pt x="570" y="690"/>
                  <a:pt x="570" y="690"/>
                  <a:pt x="570" y="690"/>
                </a:cubicBezTo>
                <a:cubicBezTo>
                  <a:pt x="1193" y="690"/>
                  <a:pt x="1193" y="690"/>
                  <a:pt x="1193" y="690"/>
                </a:cubicBezTo>
                <a:cubicBezTo>
                  <a:pt x="1193" y="588"/>
                  <a:pt x="1193" y="588"/>
                  <a:pt x="1193" y="588"/>
                </a:cubicBezTo>
                <a:cubicBezTo>
                  <a:pt x="1396" y="588"/>
                  <a:pt x="1396" y="588"/>
                  <a:pt x="1396" y="588"/>
                </a:cubicBezTo>
                <a:cubicBezTo>
                  <a:pt x="1396" y="690"/>
                  <a:pt x="1396" y="690"/>
                  <a:pt x="1396" y="690"/>
                </a:cubicBezTo>
                <a:cubicBezTo>
                  <a:pt x="2019" y="690"/>
                  <a:pt x="2019" y="690"/>
                  <a:pt x="2019" y="690"/>
                </a:cubicBezTo>
                <a:lnTo>
                  <a:pt x="2019" y="849"/>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仅标题">
    <p:spTree>
      <p:nvGrpSpPr>
        <p:cNvPr id="1" name=""/>
        <p:cNvGrpSpPr/>
        <p:nvPr/>
      </p:nvGrpSpPr>
      <p:grpSpPr>
        <a:xfrm>
          <a:off x="0" y="0"/>
          <a:ext cx="0" cy="0"/>
          <a:chOff x="0" y="0"/>
          <a:chExt cx="0" cy="0"/>
        </a:xfrm>
      </p:grpSpPr>
      <p:sp>
        <p:nvSpPr>
          <p:cNvPr id="10" name="矩形 9"/>
          <p:cNvSpPr/>
          <p:nvPr/>
        </p:nvSpPr>
        <p:spPr>
          <a:xfrm>
            <a:off x="12192001" y="440615"/>
            <a:ext cx="5902476" cy="6417385"/>
          </a:xfrm>
          <a:prstGeom prst="rect">
            <a:avLst/>
          </a:prstGeom>
        </p:spPr>
        <p:txBody>
          <a:bodyPr wrap="square">
            <a:noAutofit/>
          </a:bodyPr>
          <a:lstStyle/>
          <a:p>
            <a:pPr eaLnBrk="0" fontAlgn="base" hangingPunct="0">
              <a:lnSpc>
                <a:spcPct val="150000"/>
              </a:lnSpc>
              <a:spcBef>
                <a:spcPct val="30000"/>
              </a:spcBef>
              <a:spcAft>
                <a:spcPct val="0"/>
              </a:spcAft>
              <a:defRPr/>
            </a:pPr>
            <a:r>
              <a:rPr lang="zh-CN" altLang="en-US" sz="1200" dirty="0">
                <a:solidFill>
                  <a:srgbClr val="000000"/>
                </a:solidFill>
                <a:latin typeface="微软雅黑" panose="020B0503020204020204" pitchFamily="34" charset="-122"/>
              </a:rPr>
              <a:t>开启参考线，请在参考线规定的区域范围内进行编辑</a:t>
            </a:r>
            <a:endParaRPr lang="en-US" altLang="zh-CN" sz="1200" dirty="0">
              <a:solidFill>
                <a:srgbClr val="000000"/>
              </a:solidFill>
              <a:latin typeface="微软雅黑" panose="020B0503020204020204" pitchFamily="34" charset="-122"/>
            </a:endParaRPr>
          </a:p>
          <a:p>
            <a:pPr eaLnBrk="0" fontAlgn="base" hangingPunct="0">
              <a:lnSpc>
                <a:spcPct val="150000"/>
              </a:lnSpc>
              <a:spcBef>
                <a:spcPct val="30000"/>
              </a:spcBef>
              <a:spcAft>
                <a:spcPct val="0"/>
              </a:spcAft>
              <a:defRPr/>
            </a:pPr>
            <a:r>
              <a:rPr lang="zh-CN" altLang="en-US" sz="1200" dirty="0">
                <a:solidFill>
                  <a:srgbClr val="000000"/>
                </a:solidFill>
                <a:latin typeface="微软雅黑" panose="020B0503020204020204" pitchFamily="34" charset="-122"/>
              </a:rPr>
              <a:t>参考线开启的快捷键：</a:t>
            </a:r>
            <a:r>
              <a:rPr lang="en-US" altLang="zh-CN" sz="1200" dirty="0">
                <a:solidFill>
                  <a:srgbClr val="000000"/>
                </a:solidFill>
                <a:latin typeface="微软雅黑" panose="020B0503020204020204" pitchFamily="34" charset="-122"/>
              </a:rPr>
              <a:t>【ALT】+F9</a:t>
            </a:r>
            <a:endParaRPr lang="zh-CN" altLang="en-US" sz="1200" dirty="0">
              <a:solidFill>
                <a:srgbClr val="000000"/>
              </a:solidFill>
              <a:latin typeface="微软雅黑" panose="020B0503020204020204" pitchFamily="34" charset="-122"/>
            </a:endParaRPr>
          </a:p>
        </p:txBody>
      </p:sp>
      <p:sp>
        <p:nvSpPr>
          <p:cNvPr id="11" name="矩形 10"/>
          <p:cNvSpPr/>
          <p:nvPr/>
        </p:nvSpPr>
        <p:spPr bwMode="auto">
          <a:xfrm>
            <a:off x="12192000" y="0"/>
            <a:ext cx="5943600" cy="440615"/>
          </a:xfrm>
          <a:prstGeom prst="rect">
            <a:avLst/>
          </a:prstGeom>
          <a:solidFill>
            <a:schemeClr val="accent1"/>
          </a:solidFill>
          <a:ln>
            <a:noFill/>
          </a:ln>
          <a:effectLst/>
        </p:spPr>
        <p:txBody>
          <a:bodyPr vert="horz" wrap="none" lIns="91440" tIns="45720" rIns="91440" bIns="45720" numCol="1" rtlCol="0" anchor="ctr" anchorCtr="0" compatLnSpc="1"/>
          <a:lstStyle/>
          <a:p>
            <a:pPr fontAlgn="base">
              <a:spcBef>
                <a:spcPct val="0"/>
              </a:spcBef>
              <a:spcAft>
                <a:spcPct val="0"/>
              </a:spcAft>
            </a:pPr>
            <a:r>
              <a:rPr lang="zh-CN" altLang="en-US" sz="1400" b="1" dirty="0">
                <a:solidFill>
                  <a:srgbClr val="FFFFFF"/>
                </a:solidFill>
                <a:latin typeface="微软雅黑" panose="020B0503020204020204" pitchFamily="34" charset="-122"/>
              </a:rPr>
              <a:t>版式使用说明</a:t>
            </a:r>
          </a:p>
        </p:txBody>
      </p:sp>
      <p:sp>
        <p:nvSpPr>
          <p:cNvPr id="16" name="日期占位符 21"/>
          <p:cNvSpPr>
            <a:spLocks noGrp="1"/>
          </p:cNvSpPr>
          <p:nvPr>
            <p:ph type="dt" sz="half" idx="10"/>
          </p:nvPr>
        </p:nvSpPr>
        <p:spPr>
          <a:xfrm>
            <a:off x="8153400" y="6478189"/>
            <a:ext cx="1794933" cy="360000"/>
          </a:xfrm>
        </p:spPr>
        <p:txBody>
          <a:bodyPr/>
          <a:lstStyle>
            <a:lvl1pPr>
              <a:defRPr>
                <a:solidFill>
                  <a:schemeClr val="accent2"/>
                </a:solidFill>
              </a:defRPr>
            </a:lvl1pPr>
          </a:lstStyle>
          <a:p>
            <a:fld id="{FFA666A8-35F5-4217-9C0C-5C1876C99DDF}" type="datetime1">
              <a:rPr lang="en-US" altLang="zh-CN" smtClean="0"/>
              <a:t>3/9/2023</a:t>
            </a:fld>
            <a:endParaRPr lang="en-US"/>
          </a:p>
        </p:txBody>
      </p:sp>
      <p:sp>
        <p:nvSpPr>
          <p:cNvPr id="20" name="页脚占位符 22"/>
          <p:cNvSpPr>
            <a:spLocks noGrp="1"/>
          </p:cNvSpPr>
          <p:nvPr>
            <p:ph type="ftr" sz="quarter" idx="11"/>
          </p:nvPr>
        </p:nvSpPr>
        <p:spPr>
          <a:xfrm>
            <a:off x="3364522" y="6478189"/>
            <a:ext cx="4788879" cy="360000"/>
          </a:xfrm>
        </p:spPr>
        <p:txBody>
          <a:bodyPr/>
          <a:lstStyle>
            <a:lvl1pPr>
              <a:defRPr>
                <a:solidFill>
                  <a:schemeClr val="accent2"/>
                </a:solidFill>
              </a:defRPr>
            </a:lvl1pPr>
          </a:lstStyle>
          <a:p>
            <a:r>
              <a:rPr lang="zh-CN" altLang="en-US"/>
              <a:t>中国中车股份有限公司 版权所有 </a:t>
            </a:r>
            <a:r>
              <a:rPr lang="en-US" altLang="zh-CN"/>
              <a:t>2015</a:t>
            </a:r>
            <a:endParaRPr lang="zh-CN" altLang="en-US"/>
          </a:p>
        </p:txBody>
      </p:sp>
      <p:sp>
        <p:nvSpPr>
          <p:cNvPr id="21" name="灯片编号占位符 23"/>
          <p:cNvSpPr>
            <a:spLocks noGrp="1"/>
          </p:cNvSpPr>
          <p:nvPr>
            <p:ph type="sldNum" sz="quarter" idx="12"/>
          </p:nvPr>
        </p:nvSpPr>
        <p:spPr>
          <a:xfrm>
            <a:off x="527052" y="6478189"/>
            <a:ext cx="573616" cy="360000"/>
          </a:xfrm>
        </p:spPr>
        <p:txBody>
          <a:bodyPr/>
          <a:lstStyle>
            <a:lvl1pPr algn="ctr">
              <a:defRPr>
                <a:solidFill>
                  <a:schemeClr val="accent2"/>
                </a:solidFill>
              </a:defRPr>
            </a:lvl1pPr>
          </a:lstStyle>
          <a:p>
            <a:fld id="{6B8E27FD-115D-4720-AE9C-63133A02825A}" type="slidenum">
              <a:rPr lang="zh-CN" altLang="en-US" smtClean="0"/>
              <a:t>‹#›</a:t>
            </a:fld>
            <a:endParaRPr lang="zh-CN" altLang="en-US" dirty="0"/>
          </a:p>
        </p:txBody>
      </p:sp>
      <p:grpSp>
        <p:nvGrpSpPr>
          <p:cNvPr id="22" name="组合 21"/>
          <p:cNvGrpSpPr/>
          <p:nvPr userDrawn="1"/>
        </p:nvGrpSpPr>
        <p:grpSpPr>
          <a:xfrm>
            <a:off x="549279" y="6565900"/>
            <a:ext cx="551388" cy="181700"/>
            <a:chOff x="411958" y="6548368"/>
            <a:chExt cx="623471" cy="216764"/>
          </a:xfrm>
        </p:grpSpPr>
        <p:sp>
          <p:nvSpPr>
            <p:cNvPr id="23" name="左中括号 22"/>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sp>
          <p:nvSpPr>
            <p:cNvPr id="24" name="左中括号 23"/>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grpSp>
      <p:sp>
        <p:nvSpPr>
          <p:cNvPr id="14" name="标题 1"/>
          <p:cNvSpPr>
            <a:spLocks noGrp="1"/>
          </p:cNvSpPr>
          <p:nvPr>
            <p:ph type="title"/>
          </p:nvPr>
        </p:nvSpPr>
        <p:spPr>
          <a:xfrm>
            <a:off x="775749" y="0"/>
            <a:ext cx="10889201" cy="768367"/>
          </a:xfrm>
        </p:spPr>
        <p:txBody>
          <a:bodyPr/>
          <a:lstStyle/>
          <a:p>
            <a:r>
              <a:rPr lang="zh-CN" altLang="en-US" dirty="0"/>
              <a:t>单击此处编辑母版标题样式</a:t>
            </a:r>
          </a:p>
        </p:txBody>
      </p:sp>
      <p:sp>
        <p:nvSpPr>
          <p:cNvPr id="15" name="Freeform 15"/>
          <p:cNvSpPr>
            <a:spLocks noEditPoints="1"/>
          </p:cNvSpPr>
          <p:nvPr userDrawn="1"/>
        </p:nvSpPr>
        <p:spPr bwMode="auto">
          <a:xfrm>
            <a:off x="0" y="-1"/>
            <a:ext cx="775750" cy="765175"/>
          </a:xfrm>
          <a:custGeom>
            <a:avLst/>
            <a:gdLst>
              <a:gd name="T0" fmla="*/ 0 w 2589"/>
              <a:gd name="T1" fmla="*/ 0 h 2554"/>
              <a:gd name="T2" fmla="*/ 0 w 2589"/>
              <a:gd name="T3" fmla="*/ 2554 h 2554"/>
              <a:gd name="T4" fmla="*/ 2589 w 2589"/>
              <a:gd name="T5" fmla="*/ 2554 h 2554"/>
              <a:gd name="T6" fmla="*/ 2589 w 2589"/>
              <a:gd name="T7" fmla="*/ 0 h 2554"/>
              <a:gd name="T8" fmla="*/ 0 w 2589"/>
              <a:gd name="T9" fmla="*/ 0 h 2554"/>
              <a:gd name="T10" fmla="*/ 2019 w 2589"/>
              <a:gd name="T11" fmla="*/ 1935 h 2554"/>
              <a:gd name="T12" fmla="*/ 1396 w 2589"/>
              <a:gd name="T13" fmla="*/ 1935 h 2554"/>
              <a:gd name="T14" fmla="*/ 1396 w 2589"/>
              <a:gd name="T15" fmla="*/ 2036 h 2554"/>
              <a:gd name="T16" fmla="*/ 1193 w 2589"/>
              <a:gd name="T17" fmla="*/ 2036 h 2554"/>
              <a:gd name="T18" fmla="*/ 1193 w 2589"/>
              <a:gd name="T19" fmla="*/ 1935 h 2554"/>
              <a:gd name="T20" fmla="*/ 570 w 2589"/>
              <a:gd name="T21" fmla="*/ 1935 h 2554"/>
              <a:gd name="T22" fmla="*/ 570 w 2589"/>
              <a:gd name="T23" fmla="*/ 1776 h 2554"/>
              <a:gd name="T24" fmla="*/ 2019 w 2589"/>
              <a:gd name="T25" fmla="*/ 1776 h 2554"/>
              <a:gd name="T26" fmla="*/ 2019 w 2589"/>
              <a:gd name="T27" fmla="*/ 1935 h 2554"/>
              <a:gd name="T28" fmla="*/ 845 w 2589"/>
              <a:gd name="T29" fmla="*/ 1095 h 2554"/>
              <a:gd name="T30" fmla="*/ 773 w 2589"/>
              <a:gd name="T31" fmla="*/ 1167 h 2554"/>
              <a:gd name="T32" fmla="*/ 773 w 2589"/>
              <a:gd name="T33" fmla="*/ 1457 h 2554"/>
              <a:gd name="T34" fmla="*/ 845 w 2589"/>
              <a:gd name="T35" fmla="*/ 1529 h 2554"/>
              <a:gd name="T36" fmla="*/ 1193 w 2589"/>
              <a:gd name="T37" fmla="*/ 1529 h 2554"/>
              <a:gd name="T38" fmla="*/ 1193 w 2589"/>
              <a:gd name="T39" fmla="*/ 1689 h 2554"/>
              <a:gd name="T40" fmla="*/ 787 w 2589"/>
              <a:gd name="T41" fmla="*/ 1689 h 2554"/>
              <a:gd name="T42" fmla="*/ 585 w 2589"/>
              <a:gd name="T43" fmla="*/ 1486 h 2554"/>
              <a:gd name="T44" fmla="*/ 585 w 2589"/>
              <a:gd name="T45" fmla="*/ 1138 h 2554"/>
              <a:gd name="T46" fmla="*/ 787 w 2589"/>
              <a:gd name="T47" fmla="*/ 936 h 2554"/>
              <a:gd name="T48" fmla="*/ 1193 w 2589"/>
              <a:gd name="T49" fmla="*/ 936 h 2554"/>
              <a:gd name="T50" fmla="*/ 1193 w 2589"/>
              <a:gd name="T51" fmla="*/ 1095 h 2554"/>
              <a:gd name="T52" fmla="*/ 845 w 2589"/>
              <a:gd name="T53" fmla="*/ 1095 h 2554"/>
              <a:gd name="T54" fmla="*/ 1193 w 2589"/>
              <a:gd name="T55" fmla="*/ 1225 h 2554"/>
              <a:gd name="T56" fmla="*/ 1193 w 2589"/>
              <a:gd name="T57" fmla="*/ 1399 h 2554"/>
              <a:gd name="T58" fmla="*/ 961 w 2589"/>
              <a:gd name="T59" fmla="*/ 1399 h 2554"/>
              <a:gd name="T60" fmla="*/ 933 w 2589"/>
              <a:gd name="T61" fmla="*/ 1370 h 2554"/>
              <a:gd name="T62" fmla="*/ 933 w 2589"/>
              <a:gd name="T63" fmla="*/ 1254 h 2554"/>
              <a:gd name="T64" fmla="*/ 961 w 2589"/>
              <a:gd name="T65" fmla="*/ 1225 h 2554"/>
              <a:gd name="T66" fmla="*/ 1193 w 2589"/>
              <a:gd name="T67" fmla="*/ 1225 h 2554"/>
              <a:gd name="T68" fmla="*/ 1743 w 2589"/>
              <a:gd name="T69" fmla="*/ 1529 h 2554"/>
              <a:gd name="T70" fmla="*/ 1816 w 2589"/>
              <a:gd name="T71" fmla="*/ 1457 h 2554"/>
              <a:gd name="T72" fmla="*/ 1816 w 2589"/>
              <a:gd name="T73" fmla="*/ 1167 h 2554"/>
              <a:gd name="T74" fmla="*/ 1743 w 2589"/>
              <a:gd name="T75" fmla="*/ 1095 h 2554"/>
              <a:gd name="T76" fmla="*/ 1396 w 2589"/>
              <a:gd name="T77" fmla="*/ 1095 h 2554"/>
              <a:gd name="T78" fmla="*/ 1396 w 2589"/>
              <a:gd name="T79" fmla="*/ 936 h 2554"/>
              <a:gd name="T80" fmla="*/ 1802 w 2589"/>
              <a:gd name="T81" fmla="*/ 936 h 2554"/>
              <a:gd name="T82" fmla="*/ 2004 w 2589"/>
              <a:gd name="T83" fmla="*/ 1138 h 2554"/>
              <a:gd name="T84" fmla="*/ 2004 w 2589"/>
              <a:gd name="T85" fmla="*/ 1486 h 2554"/>
              <a:gd name="T86" fmla="*/ 1802 w 2589"/>
              <a:gd name="T87" fmla="*/ 1689 h 2554"/>
              <a:gd name="T88" fmla="*/ 1396 w 2589"/>
              <a:gd name="T89" fmla="*/ 1689 h 2554"/>
              <a:gd name="T90" fmla="*/ 1396 w 2589"/>
              <a:gd name="T91" fmla="*/ 1529 h 2554"/>
              <a:gd name="T92" fmla="*/ 1743 w 2589"/>
              <a:gd name="T93" fmla="*/ 1529 h 2554"/>
              <a:gd name="T94" fmla="*/ 1396 w 2589"/>
              <a:gd name="T95" fmla="*/ 1399 h 2554"/>
              <a:gd name="T96" fmla="*/ 1396 w 2589"/>
              <a:gd name="T97" fmla="*/ 1225 h 2554"/>
              <a:gd name="T98" fmla="*/ 1628 w 2589"/>
              <a:gd name="T99" fmla="*/ 1225 h 2554"/>
              <a:gd name="T100" fmla="*/ 1657 w 2589"/>
              <a:gd name="T101" fmla="*/ 1254 h 2554"/>
              <a:gd name="T102" fmla="*/ 1657 w 2589"/>
              <a:gd name="T103" fmla="*/ 1370 h 2554"/>
              <a:gd name="T104" fmla="*/ 1628 w 2589"/>
              <a:gd name="T105" fmla="*/ 1399 h 2554"/>
              <a:gd name="T106" fmla="*/ 1396 w 2589"/>
              <a:gd name="T107" fmla="*/ 1399 h 2554"/>
              <a:gd name="T108" fmla="*/ 2019 w 2589"/>
              <a:gd name="T109" fmla="*/ 849 h 2554"/>
              <a:gd name="T110" fmla="*/ 570 w 2589"/>
              <a:gd name="T111" fmla="*/ 849 h 2554"/>
              <a:gd name="T112" fmla="*/ 570 w 2589"/>
              <a:gd name="T113" fmla="*/ 690 h 2554"/>
              <a:gd name="T114" fmla="*/ 1193 w 2589"/>
              <a:gd name="T115" fmla="*/ 690 h 2554"/>
              <a:gd name="T116" fmla="*/ 1193 w 2589"/>
              <a:gd name="T117" fmla="*/ 588 h 2554"/>
              <a:gd name="T118" fmla="*/ 1396 w 2589"/>
              <a:gd name="T119" fmla="*/ 588 h 2554"/>
              <a:gd name="T120" fmla="*/ 1396 w 2589"/>
              <a:gd name="T121" fmla="*/ 690 h 2554"/>
              <a:gd name="T122" fmla="*/ 2019 w 2589"/>
              <a:gd name="T123" fmla="*/ 690 h 2554"/>
              <a:gd name="T124" fmla="*/ 2019 w 2589"/>
              <a:gd name="T125" fmla="*/ 849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9" h="2554">
                <a:moveTo>
                  <a:pt x="0" y="0"/>
                </a:moveTo>
                <a:cubicBezTo>
                  <a:pt x="0" y="2554"/>
                  <a:pt x="0" y="2554"/>
                  <a:pt x="0" y="2554"/>
                </a:cubicBezTo>
                <a:cubicBezTo>
                  <a:pt x="2589" y="2554"/>
                  <a:pt x="2589" y="2554"/>
                  <a:pt x="2589" y="2554"/>
                </a:cubicBezTo>
                <a:cubicBezTo>
                  <a:pt x="2589" y="0"/>
                  <a:pt x="2589" y="0"/>
                  <a:pt x="2589" y="0"/>
                </a:cubicBezTo>
                <a:lnTo>
                  <a:pt x="0" y="0"/>
                </a:lnTo>
                <a:close/>
                <a:moveTo>
                  <a:pt x="2019" y="1935"/>
                </a:moveTo>
                <a:cubicBezTo>
                  <a:pt x="1396" y="1935"/>
                  <a:pt x="1396" y="1935"/>
                  <a:pt x="1396" y="1935"/>
                </a:cubicBezTo>
                <a:cubicBezTo>
                  <a:pt x="1396" y="2036"/>
                  <a:pt x="1396" y="2036"/>
                  <a:pt x="1396" y="2036"/>
                </a:cubicBezTo>
                <a:cubicBezTo>
                  <a:pt x="1193" y="2036"/>
                  <a:pt x="1193" y="2036"/>
                  <a:pt x="1193" y="2036"/>
                </a:cubicBezTo>
                <a:cubicBezTo>
                  <a:pt x="1193" y="1935"/>
                  <a:pt x="1193" y="1935"/>
                  <a:pt x="1193" y="1935"/>
                </a:cubicBezTo>
                <a:cubicBezTo>
                  <a:pt x="570" y="1935"/>
                  <a:pt x="570" y="1935"/>
                  <a:pt x="570" y="1935"/>
                </a:cubicBezTo>
                <a:cubicBezTo>
                  <a:pt x="570" y="1776"/>
                  <a:pt x="570" y="1776"/>
                  <a:pt x="570" y="1776"/>
                </a:cubicBezTo>
                <a:cubicBezTo>
                  <a:pt x="2019" y="1776"/>
                  <a:pt x="2019" y="1776"/>
                  <a:pt x="2019" y="1776"/>
                </a:cubicBezTo>
                <a:lnTo>
                  <a:pt x="2019" y="1935"/>
                </a:lnTo>
                <a:close/>
                <a:moveTo>
                  <a:pt x="845" y="1095"/>
                </a:moveTo>
                <a:cubicBezTo>
                  <a:pt x="805" y="1095"/>
                  <a:pt x="773" y="1127"/>
                  <a:pt x="773" y="1167"/>
                </a:cubicBezTo>
                <a:cubicBezTo>
                  <a:pt x="773" y="1457"/>
                  <a:pt x="773" y="1457"/>
                  <a:pt x="773" y="1457"/>
                </a:cubicBezTo>
                <a:cubicBezTo>
                  <a:pt x="773" y="1497"/>
                  <a:pt x="805" y="1529"/>
                  <a:pt x="845" y="1529"/>
                </a:cubicBezTo>
                <a:cubicBezTo>
                  <a:pt x="1193" y="1529"/>
                  <a:pt x="1193" y="1529"/>
                  <a:pt x="1193" y="1529"/>
                </a:cubicBezTo>
                <a:cubicBezTo>
                  <a:pt x="1193" y="1689"/>
                  <a:pt x="1193" y="1689"/>
                  <a:pt x="1193" y="1689"/>
                </a:cubicBezTo>
                <a:cubicBezTo>
                  <a:pt x="787" y="1689"/>
                  <a:pt x="787" y="1689"/>
                  <a:pt x="787" y="1689"/>
                </a:cubicBezTo>
                <a:cubicBezTo>
                  <a:pt x="675" y="1689"/>
                  <a:pt x="585" y="1598"/>
                  <a:pt x="585" y="1486"/>
                </a:cubicBezTo>
                <a:cubicBezTo>
                  <a:pt x="585" y="1138"/>
                  <a:pt x="585" y="1138"/>
                  <a:pt x="585" y="1138"/>
                </a:cubicBezTo>
                <a:cubicBezTo>
                  <a:pt x="585" y="1026"/>
                  <a:pt x="675" y="936"/>
                  <a:pt x="787" y="936"/>
                </a:cubicBezTo>
                <a:cubicBezTo>
                  <a:pt x="1193" y="936"/>
                  <a:pt x="1193" y="936"/>
                  <a:pt x="1193" y="936"/>
                </a:cubicBezTo>
                <a:cubicBezTo>
                  <a:pt x="1193" y="1095"/>
                  <a:pt x="1193" y="1095"/>
                  <a:pt x="1193" y="1095"/>
                </a:cubicBezTo>
                <a:lnTo>
                  <a:pt x="845" y="1095"/>
                </a:lnTo>
                <a:close/>
                <a:moveTo>
                  <a:pt x="1193" y="1225"/>
                </a:moveTo>
                <a:cubicBezTo>
                  <a:pt x="1193" y="1399"/>
                  <a:pt x="1193" y="1399"/>
                  <a:pt x="1193" y="1399"/>
                </a:cubicBezTo>
                <a:cubicBezTo>
                  <a:pt x="961" y="1399"/>
                  <a:pt x="961" y="1399"/>
                  <a:pt x="961" y="1399"/>
                </a:cubicBezTo>
                <a:cubicBezTo>
                  <a:pt x="945" y="1399"/>
                  <a:pt x="933" y="1386"/>
                  <a:pt x="933" y="1370"/>
                </a:cubicBezTo>
                <a:cubicBezTo>
                  <a:pt x="933" y="1254"/>
                  <a:pt x="933" y="1254"/>
                  <a:pt x="933" y="1254"/>
                </a:cubicBezTo>
                <a:cubicBezTo>
                  <a:pt x="933" y="1238"/>
                  <a:pt x="945" y="1225"/>
                  <a:pt x="961" y="1225"/>
                </a:cubicBezTo>
                <a:lnTo>
                  <a:pt x="1193" y="1225"/>
                </a:lnTo>
                <a:close/>
                <a:moveTo>
                  <a:pt x="1743" y="1529"/>
                </a:moveTo>
                <a:cubicBezTo>
                  <a:pt x="1783" y="1529"/>
                  <a:pt x="1816" y="1497"/>
                  <a:pt x="1816" y="1457"/>
                </a:cubicBezTo>
                <a:cubicBezTo>
                  <a:pt x="1816" y="1167"/>
                  <a:pt x="1816" y="1167"/>
                  <a:pt x="1816" y="1167"/>
                </a:cubicBezTo>
                <a:cubicBezTo>
                  <a:pt x="1816" y="1127"/>
                  <a:pt x="1783" y="1095"/>
                  <a:pt x="1743" y="1095"/>
                </a:cubicBezTo>
                <a:cubicBezTo>
                  <a:pt x="1396" y="1095"/>
                  <a:pt x="1396" y="1095"/>
                  <a:pt x="1396" y="1095"/>
                </a:cubicBezTo>
                <a:cubicBezTo>
                  <a:pt x="1396" y="936"/>
                  <a:pt x="1396" y="936"/>
                  <a:pt x="1396" y="936"/>
                </a:cubicBezTo>
                <a:cubicBezTo>
                  <a:pt x="1802" y="936"/>
                  <a:pt x="1802" y="936"/>
                  <a:pt x="1802" y="936"/>
                </a:cubicBezTo>
                <a:cubicBezTo>
                  <a:pt x="1914" y="936"/>
                  <a:pt x="2004" y="1026"/>
                  <a:pt x="2004" y="1138"/>
                </a:cubicBezTo>
                <a:cubicBezTo>
                  <a:pt x="2004" y="1486"/>
                  <a:pt x="2004" y="1486"/>
                  <a:pt x="2004" y="1486"/>
                </a:cubicBezTo>
                <a:cubicBezTo>
                  <a:pt x="2004" y="1598"/>
                  <a:pt x="1913" y="1689"/>
                  <a:pt x="1802" y="1689"/>
                </a:cubicBezTo>
                <a:cubicBezTo>
                  <a:pt x="1396" y="1689"/>
                  <a:pt x="1396" y="1689"/>
                  <a:pt x="1396" y="1689"/>
                </a:cubicBezTo>
                <a:cubicBezTo>
                  <a:pt x="1396" y="1529"/>
                  <a:pt x="1396" y="1529"/>
                  <a:pt x="1396" y="1529"/>
                </a:cubicBezTo>
                <a:lnTo>
                  <a:pt x="1743" y="1529"/>
                </a:lnTo>
                <a:close/>
                <a:moveTo>
                  <a:pt x="1396" y="1399"/>
                </a:moveTo>
                <a:cubicBezTo>
                  <a:pt x="1396" y="1225"/>
                  <a:pt x="1396" y="1225"/>
                  <a:pt x="1396" y="1225"/>
                </a:cubicBezTo>
                <a:cubicBezTo>
                  <a:pt x="1628" y="1225"/>
                  <a:pt x="1628" y="1225"/>
                  <a:pt x="1628" y="1225"/>
                </a:cubicBezTo>
                <a:cubicBezTo>
                  <a:pt x="1643" y="1225"/>
                  <a:pt x="1657" y="1238"/>
                  <a:pt x="1657" y="1254"/>
                </a:cubicBezTo>
                <a:cubicBezTo>
                  <a:pt x="1657" y="1370"/>
                  <a:pt x="1657" y="1370"/>
                  <a:pt x="1657" y="1370"/>
                </a:cubicBezTo>
                <a:cubicBezTo>
                  <a:pt x="1657" y="1386"/>
                  <a:pt x="1643" y="1399"/>
                  <a:pt x="1628" y="1399"/>
                </a:cubicBezTo>
                <a:lnTo>
                  <a:pt x="1396" y="1399"/>
                </a:lnTo>
                <a:close/>
                <a:moveTo>
                  <a:pt x="2019" y="849"/>
                </a:moveTo>
                <a:cubicBezTo>
                  <a:pt x="570" y="849"/>
                  <a:pt x="570" y="849"/>
                  <a:pt x="570" y="849"/>
                </a:cubicBezTo>
                <a:cubicBezTo>
                  <a:pt x="570" y="690"/>
                  <a:pt x="570" y="690"/>
                  <a:pt x="570" y="690"/>
                </a:cubicBezTo>
                <a:cubicBezTo>
                  <a:pt x="1193" y="690"/>
                  <a:pt x="1193" y="690"/>
                  <a:pt x="1193" y="690"/>
                </a:cubicBezTo>
                <a:cubicBezTo>
                  <a:pt x="1193" y="588"/>
                  <a:pt x="1193" y="588"/>
                  <a:pt x="1193" y="588"/>
                </a:cubicBezTo>
                <a:cubicBezTo>
                  <a:pt x="1396" y="588"/>
                  <a:pt x="1396" y="588"/>
                  <a:pt x="1396" y="588"/>
                </a:cubicBezTo>
                <a:cubicBezTo>
                  <a:pt x="1396" y="690"/>
                  <a:pt x="1396" y="690"/>
                  <a:pt x="1396" y="690"/>
                </a:cubicBezTo>
                <a:cubicBezTo>
                  <a:pt x="2019" y="690"/>
                  <a:pt x="2019" y="690"/>
                  <a:pt x="2019" y="690"/>
                </a:cubicBezTo>
                <a:lnTo>
                  <a:pt x="2019" y="849"/>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cxnSp>
        <p:nvCxnSpPr>
          <p:cNvPr id="17" name="直接连接符 16"/>
          <p:cNvCxnSpPr/>
          <p:nvPr userDrawn="1"/>
        </p:nvCxnSpPr>
        <p:spPr bwMode="auto">
          <a:xfrm>
            <a:off x="775749" y="759741"/>
            <a:ext cx="10889202"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1_仅标题">
    <p:bg>
      <p:bgPr>
        <a:solidFill>
          <a:schemeClr val="accent2">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bg1"/>
                </a:solidFill>
              </a:defRPr>
            </a:lvl1pPr>
          </a:lstStyle>
          <a:p>
            <a:r>
              <a:rPr lang="zh-CN" altLang="en-US"/>
              <a:t>单击此处编辑母版标题样式</a:t>
            </a:r>
          </a:p>
        </p:txBody>
      </p:sp>
      <p:sp>
        <p:nvSpPr>
          <p:cNvPr id="6" name="日期占位符 5"/>
          <p:cNvSpPr>
            <a:spLocks noGrp="1"/>
          </p:cNvSpPr>
          <p:nvPr>
            <p:ph type="dt" sz="half" idx="10"/>
          </p:nvPr>
        </p:nvSpPr>
        <p:spPr/>
        <p:txBody>
          <a:bodyPr/>
          <a:lstStyle>
            <a:lvl1pPr>
              <a:defRPr>
                <a:solidFill>
                  <a:schemeClr val="bg1"/>
                </a:solidFill>
              </a:defRPr>
            </a:lvl1pPr>
          </a:lstStyle>
          <a:p>
            <a:fld id="{B5FB1ED5-726A-4A6F-9E90-CD1A4D43DBDC}" type="datetime1">
              <a:rPr lang="en-US" altLang="zh-CN" smtClean="0"/>
              <a:t>3/9/2023</a:t>
            </a:fld>
            <a:endParaRPr lang="en-US"/>
          </a:p>
        </p:txBody>
      </p:sp>
      <p:sp>
        <p:nvSpPr>
          <p:cNvPr id="7" name="页脚占位符 6"/>
          <p:cNvSpPr>
            <a:spLocks noGrp="1"/>
          </p:cNvSpPr>
          <p:nvPr>
            <p:ph type="ftr" sz="quarter" idx="11"/>
          </p:nvPr>
        </p:nvSpPr>
        <p:spPr/>
        <p:txBody>
          <a:bodyPr/>
          <a:lstStyle>
            <a:lvl1pPr>
              <a:defRPr>
                <a:solidFill>
                  <a:schemeClr val="bg1"/>
                </a:solidFill>
              </a:defRPr>
            </a:lvl1pPr>
          </a:lstStyle>
          <a:p>
            <a:r>
              <a:rPr lang="zh-CN" altLang="en-US"/>
              <a:t>中国中车股份有限公司 版权所有 </a:t>
            </a:r>
            <a:r>
              <a:rPr lang="en-US" altLang="zh-CN"/>
              <a:t>2015</a:t>
            </a:r>
            <a:endParaRPr lang="zh-CN" altLang="en-US"/>
          </a:p>
        </p:txBody>
      </p:sp>
      <p:sp>
        <p:nvSpPr>
          <p:cNvPr id="8" name="灯片编号占位符 7"/>
          <p:cNvSpPr>
            <a:spLocks noGrp="1"/>
          </p:cNvSpPr>
          <p:nvPr>
            <p:ph type="sldNum" sz="quarter" idx="12"/>
          </p:nvPr>
        </p:nvSpPr>
        <p:spPr/>
        <p:txBody>
          <a:bodyPr/>
          <a:lstStyle>
            <a:lvl1pPr>
              <a:defRPr>
                <a:solidFill>
                  <a:schemeClr val="bg1"/>
                </a:solidFill>
              </a:defRPr>
            </a:lvl1pPr>
          </a:lstStyle>
          <a:p>
            <a:fld id="{6B8E27FD-115D-4720-AE9C-63133A02825A}" type="slidenum">
              <a:rPr lang="zh-CN" altLang="en-US" smtClean="0"/>
              <a:t>‹#›</a:t>
            </a:fld>
            <a:endParaRPr lang="zh-CN" altLang="en-US"/>
          </a:p>
        </p:txBody>
      </p:sp>
      <p:grpSp>
        <p:nvGrpSpPr>
          <p:cNvPr id="9" name="组合 8"/>
          <p:cNvGrpSpPr/>
          <p:nvPr userDrawn="1"/>
        </p:nvGrpSpPr>
        <p:grpSpPr>
          <a:xfrm>
            <a:off x="549279" y="6565900"/>
            <a:ext cx="551388" cy="181700"/>
            <a:chOff x="411958" y="6548368"/>
            <a:chExt cx="623471" cy="216764"/>
          </a:xfrm>
        </p:grpSpPr>
        <p:sp>
          <p:nvSpPr>
            <p:cNvPr id="10" name="左中括号 9"/>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sp>
          <p:nvSpPr>
            <p:cNvPr id="11" name="左中括号 10"/>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lvl1pPr>
              <a:defRPr>
                <a:solidFill>
                  <a:schemeClr val="accent2"/>
                </a:solidFill>
              </a:defRPr>
            </a:lvl1pPr>
          </a:lstStyle>
          <a:p>
            <a:fld id="{EF9449C0-812A-408B-B4E5-C5576FEA4122}" type="datetime1">
              <a:rPr lang="en-US" altLang="zh-CN" smtClean="0"/>
              <a:t>3/9/2023</a:t>
            </a:fld>
            <a:endParaRPr lang="zh-CN" altLang="en-US"/>
          </a:p>
        </p:txBody>
      </p:sp>
      <p:sp>
        <p:nvSpPr>
          <p:cNvPr id="6" name="页脚占位符 5"/>
          <p:cNvSpPr>
            <a:spLocks noGrp="1"/>
          </p:cNvSpPr>
          <p:nvPr>
            <p:ph type="ftr" sz="quarter" idx="11"/>
          </p:nvPr>
        </p:nvSpPr>
        <p:spPr/>
        <p:txBody>
          <a:bodyPr/>
          <a:lstStyle>
            <a:lvl1pPr>
              <a:defRPr>
                <a:solidFill>
                  <a:schemeClr val="accent2"/>
                </a:solidFill>
              </a:defRPr>
            </a:lvl1pPr>
          </a:lstStyle>
          <a:p>
            <a:r>
              <a:rPr lang="zh-CN" altLang="en-US"/>
              <a:t>中国中车股份有限公司 版权所有 </a:t>
            </a:r>
            <a:r>
              <a:rPr lang="en-US" altLang="zh-CN"/>
              <a:t>2015</a:t>
            </a:r>
            <a:endParaRPr lang="zh-CN" altLang="en-US"/>
          </a:p>
        </p:txBody>
      </p:sp>
      <p:sp>
        <p:nvSpPr>
          <p:cNvPr id="7" name="灯片编号占位符 6"/>
          <p:cNvSpPr>
            <a:spLocks noGrp="1"/>
          </p:cNvSpPr>
          <p:nvPr>
            <p:ph type="sldNum" sz="quarter" idx="12"/>
          </p:nvPr>
        </p:nvSpPr>
        <p:spPr/>
        <p:txBody>
          <a:bodyPr/>
          <a:lstStyle>
            <a:lvl1pPr>
              <a:defRPr>
                <a:solidFill>
                  <a:schemeClr val="accent2"/>
                </a:solidFill>
              </a:defRPr>
            </a:lvl1pPr>
          </a:lstStyle>
          <a:p>
            <a:fld id="{6B8E27FD-115D-4720-AE9C-63133A02825A}" type="slidenum">
              <a:rPr lang="zh-CN" altLang="en-US" smtClean="0"/>
              <a:t>‹#›</a:t>
            </a:fld>
            <a:endParaRPr lang="zh-CN" altLang="en-US"/>
          </a:p>
        </p:txBody>
      </p:sp>
      <p:grpSp>
        <p:nvGrpSpPr>
          <p:cNvPr id="8" name="组合 7"/>
          <p:cNvGrpSpPr/>
          <p:nvPr userDrawn="1"/>
        </p:nvGrpSpPr>
        <p:grpSpPr>
          <a:xfrm>
            <a:off x="549279" y="6565900"/>
            <a:ext cx="551388" cy="181700"/>
            <a:chOff x="411958" y="6548368"/>
            <a:chExt cx="623471" cy="216764"/>
          </a:xfrm>
        </p:grpSpPr>
        <p:sp>
          <p:nvSpPr>
            <p:cNvPr id="9" name="左中括号 8"/>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sp>
          <p:nvSpPr>
            <p:cNvPr id="10" name="左中括号 9"/>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4_自定义版式">
    <p:bg>
      <p:bgPr>
        <a:solidFill>
          <a:schemeClr val="bg1"/>
        </a:solidFill>
        <a:effectLst/>
      </p:bgPr>
    </p:bg>
    <p:spTree>
      <p:nvGrpSpPr>
        <p:cNvPr id="1" name=""/>
        <p:cNvGrpSpPr/>
        <p:nvPr/>
      </p:nvGrpSpPr>
      <p:grpSpPr>
        <a:xfrm>
          <a:off x="0" y="0"/>
          <a:ext cx="0" cy="0"/>
          <a:chOff x="0" y="0"/>
          <a:chExt cx="0" cy="0"/>
        </a:xfrm>
      </p:grpSpPr>
      <p:sp>
        <p:nvSpPr>
          <p:cNvPr id="93" name="单圆角矩形 92" hidden="1"/>
          <p:cNvSpPr/>
          <p:nvPr/>
        </p:nvSpPr>
        <p:spPr bwMode="auto">
          <a:xfrm>
            <a:off x="4" y="2420987"/>
            <a:ext cx="11567584" cy="2873610"/>
          </a:xfrm>
          <a:prstGeom prst="round1Rect">
            <a:avLst>
              <a:gd name="adj" fmla="val 34566"/>
            </a:avLst>
          </a:prstGeom>
          <a:blipFill>
            <a:blip r:embed="rId2"/>
            <a:stretch>
              <a:fillRect/>
            </a:stretch>
          </a:blipFill>
          <a:ln>
            <a:noFill/>
          </a:ln>
          <a:effectLst/>
        </p:spPr>
        <p:txBody>
          <a:bodyPr vert="horz" wrap="none" lIns="91441" tIns="45720" rIns="91441" bIns="45720" numCol="1" rtlCol="0" anchor="ctr" anchorCtr="0" compatLnSpc="1"/>
          <a:lstStyle/>
          <a:p>
            <a:pPr marL="0" marR="0" indent="0" algn="ctr" defTabSz="913765"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43" name="文本占位符 2"/>
          <p:cNvSpPr>
            <a:spLocks noGrp="1"/>
          </p:cNvSpPr>
          <p:nvPr>
            <p:ph type="body" sz="quarter" idx="10" hasCustomPrompt="1"/>
          </p:nvPr>
        </p:nvSpPr>
        <p:spPr>
          <a:xfrm>
            <a:off x="1151467" y="3687226"/>
            <a:ext cx="9946469" cy="1256443"/>
          </a:xfrm>
          <a:extLst>
            <a:ext uri="{91240B29-F687-4F45-9708-019B960494DF}">
              <a14:hiddenLine xmlns:a14="http://schemas.microsoft.com/office/drawing/2010/main" w="9525">
                <a:solidFill>
                  <a:srgbClr val="000000"/>
                </a:solidFill>
                <a:round/>
              </a14:hiddenLine>
            </a:ext>
          </a:extLst>
        </p:spPr>
        <p:txBody>
          <a:bodyPr wrap="none" lIns="0" fromWordArt="0" anchor="t"/>
          <a:lstStyle>
            <a:lvl1pPr marL="0" indent="0">
              <a:buNone/>
              <a:defRPr lang="zh-CN" altLang="en-US" sz="3600" b="1" kern="10" dirty="0" smtClean="0">
                <a:solidFill>
                  <a:schemeClr val="accent2"/>
                </a:solidFill>
                <a:latin typeface="微软雅黑" panose="020B0503020204020204" pitchFamily="34" charset="-122"/>
                <a:ea typeface="微软雅黑" panose="020B0503020204020204" pitchFamily="34" charset="-122"/>
              </a:defRPr>
            </a:lvl1pPr>
          </a:lstStyle>
          <a:p>
            <a:pPr lvl="0">
              <a:spcBef>
                <a:spcPct val="0"/>
              </a:spcBef>
            </a:pPr>
            <a:r>
              <a:rPr lang="zh-CN" altLang="en-US" dirty="0"/>
              <a:t>感谢观看！</a:t>
            </a:r>
          </a:p>
        </p:txBody>
      </p:sp>
      <p:sp>
        <p:nvSpPr>
          <p:cNvPr id="44" name="文本占位符 3"/>
          <p:cNvSpPr>
            <a:spLocks noGrp="1"/>
          </p:cNvSpPr>
          <p:nvPr>
            <p:ph type="body" sz="quarter" idx="11" hasCustomPrompt="1"/>
          </p:nvPr>
        </p:nvSpPr>
        <p:spPr>
          <a:xfrm>
            <a:off x="1151468" y="5007028"/>
            <a:ext cx="9946469" cy="883735"/>
          </a:xfrm>
        </p:spPr>
        <p:txBody>
          <a:bodyPr anchor="t"/>
          <a:lstStyle>
            <a:lvl1pPr marL="0" indent="0" algn="r">
              <a:buNone/>
              <a:defRPr sz="1050">
                <a:solidFill>
                  <a:schemeClr val="accent2"/>
                </a:solidFill>
              </a:defRPr>
            </a:lvl1pPr>
            <a:lvl2pPr marL="457200" indent="0">
              <a:buNone/>
              <a:defRPr sz="800"/>
            </a:lvl2pPr>
            <a:lvl3pPr marL="914400" indent="0">
              <a:buNone/>
              <a:defRPr sz="700"/>
            </a:lvl3pPr>
            <a:lvl4pPr marL="1371600" indent="0">
              <a:buNone/>
              <a:defRPr sz="600"/>
            </a:lvl4pPr>
            <a:lvl5pPr marL="1828800" indent="0">
              <a:buNone/>
              <a:defRPr sz="700"/>
            </a:lvl5pPr>
          </a:lstStyle>
          <a:p>
            <a:pPr lvl="0"/>
            <a:r>
              <a:rPr lang="zh-CN" altLang="en-US" dirty="0"/>
              <a:t>集团 </a:t>
            </a:r>
            <a:r>
              <a:rPr lang="en-US" altLang="zh-CN" dirty="0"/>
              <a:t>/ </a:t>
            </a:r>
            <a:r>
              <a:rPr lang="zh-CN" altLang="en-US" dirty="0"/>
              <a:t>公司 </a:t>
            </a:r>
            <a:r>
              <a:rPr lang="en-US" altLang="zh-CN" dirty="0"/>
              <a:t>/ </a:t>
            </a:r>
            <a:r>
              <a:rPr lang="zh-CN" altLang="en-US" dirty="0"/>
              <a:t>部门名称</a:t>
            </a:r>
          </a:p>
          <a:p>
            <a:pPr lvl="0"/>
            <a:r>
              <a:rPr lang="en-US" altLang="zh-CN" dirty="0"/>
              <a:t>CRRC </a:t>
            </a:r>
          </a:p>
        </p:txBody>
      </p:sp>
      <p:sp>
        <p:nvSpPr>
          <p:cNvPr id="22" name="矩形 21"/>
          <p:cNvSpPr/>
          <p:nvPr userDrawn="1"/>
        </p:nvSpPr>
        <p:spPr bwMode="auto">
          <a:xfrm>
            <a:off x="0" y="2796758"/>
            <a:ext cx="8710560" cy="490973"/>
          </a:xfrm>
          <a:prstGeom prst="rect">
            <a:avLst/>
          </a:prstGeom>
          <a:solidFill>
            <a:schemeClr val="accent2">
              <a:lumMod val="20000"/>
              <a:lumOff val="80000"/>
            </a:schemeClr>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23" name="文本占位符 12"/>
          <p:cNvSpPr txBox="1"/>
          <p:nvPr userDrawn="1"/>
        </p:nvSpPr>
        <p:spPr>
          <a:xfrm>
            <a:off x="8751683" y="2796758"/>
            <a:ext cx="2913268" cy="490973"/>
          </a:xfrm>
          <a:custGeom>
            <a:avLst/>
            <a:gdLst>
              <a:gd name="connsiteX0" fmla="*/ 0 w 8353425"/>
              <a:gd name="connsiteY0" fmla="*/ 0 h 2555875"/>
              <a:gd name="connsiteX1" fmla="*/ 2141813 w 8353425"/>
              <a:gd name="connsiteY1" fmla="*/ 0 h 2555875"/>
              <a:gd name="connsiteX2" fmla="*/ 7547650 w 8353425"/>
              <a:gd name="connsiteY2" fmla="*/ 0 h 2555875"/>
              <a:gd name="connsiteX3" fmla="*/ 7839909 w 8353425"/>
              <a:gd name="connsiteY3" fmla="*/ 0 h 2555875"/>
              <a:gd name="connsiteX4" fmla="*/ 7839919 w 8353425"/>
              <a:gd name="connsiteY4" fmla="*/ 1 h 2555875"/>
              <a:gd name="connsiteX5" fmla="*/ 8353425 w 8353425"/>
              <a:gd name="connsiteY5" fmla="*/ 1 h 2555875"/>
              <a:gd name="connsiteX6" fmla="*/ 8353425 w 8353425"/>
              <a:gd name="connsiteY6" fmla="*/ 512248 h 2555875"/>
              <a:gd name="connsiteX7" fmla="*/ 8353425 w 8353425"/>
              <a:gd name="connsiteY7" fmla="*/ 1565823 h 2555875"/>
              <a:gd name="connsiteX8" fmla="*/ 8353425 w 8353425"/>
              <a:gd name="connsiteY8" fmla="*/ 2043627 h 2555875"/>
              <a:gd name="connsiteX9" fmla="*/ 7839909 w 8353425"/>
              <a:gd name="connsiteY9" fmla="*/ 2555875 h 2555875"/>
              <a:gd name="connsiteX10" fmla="*/ 7547650 w 8353425"/>
              <a:gd name="connsiteY10" fmla="*/ 2555875 h 2555875"/>
              <a:gd name="connsiteX11" fmla="*/ 2141813 w 8353425"/>
              <a:gd name="connsiteY11" fmla="*/ 2555875 h 2555875"/>
              <a:gd name="connsiteX12" fmla="*/ 0 w 8353425"/>
              <a:gd name="connsiteY12" fmla="*/ 2555875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3425" h="2555875">
                <a:moveTo>
                  <a:pt x="0" y="0"/>
                </a:moveTo>
                <a:lnTo>
                  <a:pt x="2141813" y="0"/>
                </a:lnTo>
                <a:lnTo>
                  <a:pt x="7547650" y="0"/>
                </a:lnTo>
                <a:lnTo>
                  <a:pt x="7839909" y="0"/>
                </a:lnTo>
                <a:lnTo>
                  <a:pt x="7839919" y="1"/>
                </a:lnTo>
                <a:lnTo>
                  <a:pt x="8353425" y="1"/>
                </a:lnTo>
                <a:lnTo>
                  <a:pt x="8353425" y="512248"/>
                </a:lnTo>
                <a:lnTo>
                  <a:pt x="8353425" y="1565823"/>
                </a:lnTo>
                <a:lnTo>
                  <a:pt x="8353425" y="2043627"/>
                </a:lnTo>
                <a:cubicBezTo>
                  <a:pt x="8353425" y="2326534"/>
                  <a:pt x="8123516" y="2555875"/>
                  <a:pt x="7839909" y="2555875"/>
                </a:cubicBezTo>
                <a:lnTo>
                  <a:pt x="7547650" y="2555875"/>
                </a:lnTo>
                <a:lnTo>
                  <a:pt x="2141813" y="2555875"/>
                </a:lnTo>
                <a:lnTo>
                  <a:pt x="0" y="2555875"/>
                </a:lnTo>
                <a:close/>
              </a:path>
            </a:pathLst>
          </a:custGeom>
          <a:solidFill>
            <a:schemeClr val="accent2">
              <a:lumMod val="40000"/>
              <a:lumOff val="60000"/>
            </a:schemeClr>
          </a:solidFill>
        </p:spPr>
        <p:txBody>
          <a:bodyPr/>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400" dirty="0"/>
          </a:p>
        </p:txBody>
      </p:sp>
      <p:sp>
        <p:nvSpPr>
          <p:cNvPr id="24" name="矩形 23"/>
          <p:cNvSpPr/>
          <p:nvPr userDrawn="1"/>
        </p:nvSpPr>
        <p:spPr bwMode="auto">
          <a:xfrm>
            <a:off x="0" y="2562132"/>
            <a:ext cx="11664949" cy="416459"/>
          </a:xfrm>
          <a:prstGeom prst="rect">
            <a:avLst/>
          </a:prstGeom>
          <a:solidFill>
            <a:schemeClr val="bg1"/>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25" name="矩形 24"/>
          <p:cNvSpPr/>
          <p:nvPr userDrawn="1"/>
        </p:nvSpPr>
        <p:spPr bwMode="auto">
          <a:xfrm>
            <a:off x="8751683" y="1607848"/>
            <a:ext cx="2913268" cy="1343583"/>
          </a:xfrm>
          <a:prstGeom prst="rect">
            <a:avLst/>
          </a:prstGeom>
          <a:solidFill>
            <a:schemeClr val="accent1"/>
          </a:solidFill>
        </p:spPr>
        <p:txBody>
          <a:bodyPr/>
          <a:lstStyle/>
          <a:p>
            <a:pPr marL="342900" indent="-342900" fontAlgn="base">
              <a:spcBef>
                <a:spcPct val="20000"/>
              </a:spcBef>
              <a:spcAft>
                <a:spcPct val="0"/>
              </a:spcAft>
              <a:buClr>
                <a:srgbClr val="C70019"/>
              </a:buClr>
              <a:buSzPct val="50000"/>
              <a:buFont typeface="Wingdings" panose="05000000000000000000" pitchFamily="2" charset="2"/>
              <a:buChar char="l"/>
            </a:pPr>
            <a:endParaRPr lang="zh-CN" altLang="en-US" sz="2400"/>
          </a:p>
        </p:txBody>
      </p:sp>
      <p:sp>
        <p:nvSpPr>
          <p:cNvPr id="26" name="图片占位符 2"/>
          <p:cNvSpPr>
            <a:spLocks noGrp="1"/>
          </p:cNvSpPr>
          <p:nvPr>
            <p:ph type="pic" sz="quarter" idx="12" hasCustomPrompt="1"/>
          </p:nvPr>
        </p:nvSpPr>
        <p:spPr>
          <a:xfrm>
            <a:off x="1" y="1608138"/>
            <a:ext cx="8710559" cy="1343292"/>
          </a:xfrm>
          <a:solidFill>
            <a:schemeClr val="accent3"/>
          </a:solidFill>
        </p:spPr>
        <p:txBody>
          <a:bodyPr/>
          <a:lstStyle>
            <a:lvl1pPr marL="719455" indent="0">
              <a:buNone/>
              <a:defRPr sz="1600">
                <a:solidFill>
                  <a:schemeClr val="accent2">
                    <a:lumMod val="40000"/>
                    <a:lumOff val="60000"/>
                  </a:schemeClr>
                </a:solidFill>
              </a:defRPr>
            </a:lvl1pPr>
          </a:lstStyle>
          <a:p>
            <a:r>
              <a:rPr lang="zh-CN" altLang="en-US" dirty="0"/>
              <a:t>插入图片</a:t>
            </a:r>
          </a:p>
        </p:txBody>
      </p:sp>
      <p:sp>
        <p:nvSpPr>
          <p:cNvPr id="27" name="矩形 26"/>
          <p:cNvSpPr/>
          <p:nvPr userDrawn="1"/>
        </p:nvSpPr>
        <p:spPr>
          <a:xfrm>
            <a:off x="12192001" y="440615"/>
            <a:ext cx="5902476" cy="6417385"/>
          </a:xfrm>
          <a:prstGeom prst="rect">
            <a:avLst/>
          </a:prstGeom>
        </p:spPr>
        <p:txBody>
          <a:bodyPr wrap="square">
            <a:noAutofit/>
          </a:bodyPr>
          <a:lstStyle/>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更改替换图片</a:t>
            </a: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直接在本页，选择顶部</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插入</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菜单</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图片</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单击选中本占位符框，拷贝图片</a:t>
            </a: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以上方法可以将图片直接自动填充到此预设的图片形状中</a:t>
            </a:r>
          </a:p>
          <a:p>
            <a:pPr marL="0" marR="0" lvl="0" indent="0" algn="l" defTabSz="914400" rtl="0" eaLnBrk="0" fontAlgn="base" latinLnBrk="0" hangingPunct="0">
              <a:lnSpc>
                <a:spcPct val="15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图片在形状中位置的修改</a:t>
            </a: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插入图片后，选中本占位符框在顶部</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图片工具</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格式</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菜单中，选择</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裁剪</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下拉菜单中的填充功能，对形状中的图片进行大小，位置等调整。（本功能适用于</a:t>
            </a:r>
            <a:r>
              <a:rPr kumimoji="0" lang="en-US" altLang="zh-CN" sz="1200" b="0" i="0" u="none" strike="noStrike" kern="1200" cap="none" spc="0" normalizeH="0" baseline="0" noProof="0" dirty="0">
                <a:ln>
                  <a:noFill/>
                </a:ln>
                <a:solidFill>
                  <a:srgbClr val="000000"/>
                </a:solidFill>
                <a:effectLst/>
                <a:uLnTx/>
                <a:uFillTx/>
                <a:latin typeface="+mn-ea"/>
                <a:ea typeface="+mn-ea"/>
                <a:cs typeface="+mn-cs"/>
              </a:rPr>
              <a:t>PowerPoint2010</a:t>
            </a:r>
            <a:r>
              <a:rPr kumimoji="0" lang="zh-CN" altLang="en-US" sz="1200" b="0" i="0" u="none" strike="noStrike" kern="1200" cap="none" spc="0" normalizeH="0" baseline="0" noProof="0" dirty="0">
                <a:ln>
                  <a:noFill/>
                </a:ln>
                <a:solidFill>
                  <a:srgbClr val="000000"/>
                </a:solidFill>
                <a:effectLst/>
                <a:uLnTx/>
                <a:uFillTx/>
                <a:latin typeface="+mn-ea"/>
                <a:ea typeface="+mn-ea"/>
                <a:cs typeface="+mn-cs"/>
              </a:rPr>
              <a:t>及以上版本）</a:t>
            </a:r>
          </a:p>
        </p:txBody>
      </p:sp>
      <p:sp>
        <p:nvSpPr>
          <p:cNvPr id="28" name="矩形 27"/>
          <p:cNvSpPr/>
          <p:nvPr userDrawn="1"/>
        </p:nvSpPr>
        <p:spPr bwMode="auto">
          <a:xfrm>
            <a:off x="12192000" y="0"/>
            <a:ext cx="5943600" cy="440615"/>
          </a:xfrm>
          <a:prstGeom prst="rect">
            <a:avLst/>
          </a:prstGeom>
          <a:solidFill>
            <a:schemeClr val="accent1"/>
          </a:solidFill>
          <a:ln>
            <a:noFill/>
          </a:ln>
          <a:effectLst/>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a:ln>
                  <a:noFill/>
                </a:ln>
                <a:solidFill>
                  <a:schemeClr val="bg1"/>
                </a:solidFill>
                <a:effectLst/>
                <a:latin typeface="+mn-ea"/>
                <a:ea typeface="+mn-ea"/>
              </a:rPr>
              <a:t>版式使用说明</a:t>
            </a:r>
          </a:p>
        </p:txBody>
      </p:sp>
      <p:grpSp>
        <p:nvGrpSpPr>
          <p:cNvPr id="45" name="Group 4"/>
          <p:cNvGrpSpPr>
            <a:grpSpLocks noChangeAspect="1"/>
          </p:cNvGrpSpPr>
          <p:nvPr userDrawn="1"/>
        </p:nvGrpSpPr>
        <p:grpSpPr bwMode="auto">
          <a:xfrm>
            <a:off x="1151467" y="440615"/>
            <a:ext cx="2387601" cy="788991"/>
            <a:chOff x="545" y="279"/>
            <a:chExt cx="1504" cy="497"/>
          </a:xfrm>
        </p:grpSpPr>
        <p:sp>
          <p:nvSpPr>
            <p:cNvPr id="46" name="Freeform 5"/>
            <p:cNvSpPr/>
            <p:nvPr userDrawn="1"/>
          </p:nvSpPr>
          <p:spPr bwMode="auto">
            <a:xfrm>
              <a:off x="1190" y="545"/>
              <a:ext cx="190" cy="196"/>
            </a:xfrm>
            <a:custGeom>
              <a:avLst/>
              <a:gdLst>
                <a:gd name="T0" fmla="*/ 0 w 295"/>
                <a:gd name="T1" fmla="*/ 121 h 303"/>
                <a:gd name="T2" fmla="*/ 0 w 295"/>
                <a:gd name="T3" fmla="*/ 183 h 303"/>
                <a:gd name="T4" fmla="*/ 165 w 295"/>
                <a:gd name="T5" fmla="*/ 303 h 303"/>
                <a:gd name="T6" fmla="*/ 295 w 295"/>
                <a:gd name="T7" fmla="*/ 303 h 303"/>
                <a:gd name="T8" fmla="*/ 295 w 295"/>
                <a:gd name="T9" fmla="*/ 248 h 303"/>
                <a:gd name="T10" fmla="*/ 168 w 295"/>
                <a:gd name="T11" fmla="*/ 248 h 303"/>
                <a:gd name="T12" fmla="*/ 85 w 295"/>
                <a:gd name="T13" fmla="*/ 179 h 303"/>
                <a:gd name="T14" fmla="*/ 85 w 295"/>
                <a:gd name="T15" fmla="*/ 125 h 303"/>
                <a:gd name="T16" fmla="*/ 168 w 295"/>
                <a:gd name="T17" fmla="*/ 56 h 303"/>
                <a:gd name="T18" fmla="*/ 295 w 295"/>
                <a:gd name="T19" fmla="*/ 56 h 303"/>
                <a:gd name="T20" fmla="*/ 295 w 295"/>
                <a:gd name="T21" fmla="*/ 0 h 303"/>
                <a:gd name="T22" fmla="*/ 165 w 295"/>
                <a:gd name="T23" fmla="*/ 0 h 303"/>
                <a:gd name="T24" fmla="*/ 0 w 295"/>
                <a:gd name="T25" fmla="*/ 12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0" y="121"/>
                  </a:move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ubicBezTo>
                    <a:pt x="202" y="56"/>
                    <a:pt x="295" y="56"/>
                    <a:pt x="295" y="56"/>
                  </a:cubicBezTo>
                  <a:cubicBezTo>
                    <a:pt x="295" y="0"/>
                    <a:pt x="295" y="0"/>
                    <a:pt x="295" y="0"/>
                  </a:cubicBezTo>
                  <a:cubicBezTo>
                    <a:pt x="165" y="0"/>
                    <a:pt x="165" y="0"/>
                    <a:pt x="165" y="0"/>
                  </a:cubicBezTo>
                  <a:cubicBezTo>
                    <a:pt x="36" y="0"/>
                    <a:pt x="0" y="53"/>
                    <a:pt x="0" y="1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6"/>
            <p:cNvSpPr/>
            <p:nvPr userDrawn="1"/>
          </p:nvSpPr>
          <p:spPr bwMode="auto">
            <a:xfrm>
              <a:off x="1859" y="545"/>
              <a:ext cx="190" cy="196"/>
            </a:xfrm>
            <a:custGeom>
              <a:avLst/>
              <a:gdLst>
                <a:gd name="T0" fmla="*/ 168 w 295"/>
                <a:gd name="T1" fmla="*/ 56 h 303"/>
                <a:gd name="T2" fmla="*/ 295 w 295"/>
                <a:gd name="T3" fmla="*/ 56 h 303"/>
                <a:gd name="T4" fmla="*/ 295 w 295"/>
                <a:gd name="T5" fmla="*/ 0 h 303"/>
                <a:gd name="T6" fmla="*/ 165 w 295"/>
                <a:gd name="T7" fmla="*/ 0 h 303"/>
                <a:gd name="T8" fmla="*/ 0 w 295"/>
                <a:gd name="T9" fmla="*/ 121 h 303"/>
                <a:gd name="T10" fmla="*/ 0 w 295"/>
                <a:gd name="T11" fmla="*/ 183 h 303"/>
                <a:gd name="T12" fmla="*/ 165 w 295"/>
                <a:gd name="T13" fmla="*/ 303 h 303"/>
                <a:gd name="T14" fmla="*/ 295 w 295"/>
                <a:gd name="T15" fmla="*/ 303 h 303"/>
                <a:gd name="T16" fmla="*/ 295 w 295"/>
                <a:gd name="T17" fmla="*/ 248 h 303"/>
                <a:gd name="T18" fmla="*/ 168 w 295"/>
                <a:gd name="T19" fmla="*/ 248 h 303"/>
                <a:gd name="T20" fmla="*/ 85 w 295"/>
                <a:gd name="T21" fmla="*/ 179 h 303"/>
                <a:gd name="T22" fmla="*/ 85 w 295"/>
                <a:gd name="T23" fmla="*/ 125 h 303"/>
                <a:gd name="T24" fmla="*/ 168 w 295"/>
                <a:gd name="T25" fmla="*/ 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168" y="56"/>
                  </a:moveTo>
                  <a:cubicBezTo>
                    <a:pt x="202" y="56"/>
                    <a:pt x="295" y="56"/>
                    <a:pt x="295" y="56"/>
                  </a:cubicBezTo>
                  <a:cubicBezTo>
                    <a:pt x="295" y="0"/>
                    <a:pt x="295" y="0"/>
                    <a:pt x="295" y="0"/>
                  </a:cubicBezTo>
                  <a:cubicBezTo>
                    <a:pt x="165" y="0"/>
                    <a:pt x="165" y="0"/>
                    <a:pt x="165" y="0"/>
                  </a:cubicBezTo>
                  <a:cubicBezTo>
                    <a:pt x="36" y="0"/>
                    <a:pt x="0" y="53"/>
                    <a:pt x="0" y="121"/>
                  </a:cubicBez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7"/>
            <p:cNvSpPr/>
            <p:nvPr userDrawn="1"/>
          </p:nvSpPr>
          <p:spPr bwMode="auto">
            <a:xfrm>
              <a:off x="1408" y="545"/>
              <a:ext cx="203" cy="196"/>
            </a:xfrm>
            <a:custGeom>
              <a:avLst/>
              <a:gdLst>
                <a:gd name="T0" fmla="*/ 312 w 316"/>
                <a:gd name="T1" fmla="*/ 116 h 303"/>
                <a:gd name="T2" fmla="*/ 312 w 316"/>
                <a:gd name="T3" fmla="*/ 89 h 303"/>
                <a:gd name="T4" fmla="*/ 176 w 316"/>
                <a:gd name="T5" fmla="*/ 0 h 303"/>
                <a:gd name="T6" fmla="*/ 0 w 316"/>
                <a:gd name="T7" fmla="*/ 0 h 303"/>
                <a:gd name="T8" fmla="*/ 0 w 316"/>
                <a:gd name="T9" fmla="*/ 303 h 303"/>
                <a:gd name="T10" fmla="*/ 84 w 316"/>
                <a:gd name="T11" fmla="*/ 303 h 303"/>
                <a:gd name="T12" fmla="*/ 84 w 316"/>
                <a:gd name="T13" fmla="*/ 56 h 303"/>
                <a:gd name="T14" fmla="*/ 176 w 316"/>
                <a:gd name="T15" fmla="*/ 56 h 303"/>
                <a:gd name="T16" fmla="*/ 227 w 316"/>
                <a:gd name="T17" fmla="*/ 97 h 303"/>
                <a:gd name="T18" fmla="*/ 227 w 316"/>
                <a:gd name="T19" fmla="*/ 111 h 303"/>
                <a:gd name="T20" fmla="*/ 176 w 316"/>
                <a:gd name="T21" fmla="*/ 149 h 303"/>
                <a:gd name="T22" fmla="*/ 125 w 316"/>
                <a:gd name="T23" fmla="*/ 149 h 303"/>
                <a:gd name="T24" fmla="*/ 125 w 316"/>
                <a:gd name="T25" fmla="*/ 170 h 303"/>
                <a:gd name="T26" fmla="*/ 214 w 316"/>
                <a:gd name="T27" fmla="*/ 303 h 303"/>
                <a:gd name="T28" fmla="*/ 316 w 316"/>
                <a:gd name="T29" fmla="*/ 303 h 303"/>
                <a:gd name="T30" fmla="*/ 243 w 316"/>
                <a:gd name="T31" fmla="*/ 193 h 303"/>
                <a:gd name="T32" fmla="*/ 312 w 316"/>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303">
                  <a:moveTo>
                    <a:pt x="312" y="116"/>
                  </a:moveTo>
                  <a:cubicBezTo>
                    <a:pt x="312" y="89"/>
                    <a:pt x="312" y="89"/>
                    <a:pt x="312" y="89"/>
                  </a:cubicBezTo>
                  <a:cubicBezTo>
                    <a:pt x="312" y="43"/>
                    <a:pt x="292" y="0"/>
                    <a:pt x="176" y="0"/>
                  </a:cubicBezTo>
                  <a:cubicBezTo>
                    <a:pt x="0" y="0"/>
                    <a:pt x="0" y="0"/>
                    <a:pt x="0" y="0"/>
                  </a:cubicBezTo>
                  <a:cubicBezTo>
                    <a:pt x="0" y="303"/>
                    <a:pt x="0" y="303"/>
                    <a:pt x="0" y="303"/>
                  </a:cubicBezTo>
                  <a:cubicBezTo>
                    <a:pt x="84" y="303"/>
                    <a:pt x="84" y="303"/>
                    <a:pt x="84" y="303"/>
                  </a:cubicBezTo>
                  <a:cubicBezTo>
                    <a:pt x="84" y="56"/>
                    <a:pt x="84" y="56"/>
                    <a:pt x="84" y="56"/>
                  </a:cubicBezTo>
                  <a:cubicBezTo>
                    <a:pt x="176" y="56"/>
                    <a:pt x="176" y="56"/>
                    <a:pt x="176" y="56"/>
                  </a:cubicBezTo>
                  <a:cubicBezTo>
                    <a:pt x="223" y="56"/>
                    <a:pt x="227" y="80"/>
                    <a:pt x="227" y="97"/>
                  </a:cubicBezTo>
                  <a:cubicBezTo>
                    <a:pt x="227" y="111"/>
                    <a:pt x="227" y="111"/>
                    <a:pt x="227" y="111"/>
                  </a:cubicBezTo>
                  <a:cubicBezTo>
                    <a:pt x="227" y="124"/>
                    <a:pt x="223" y="149"/>
                    <a:pt x="176" y="149"/>
                  </a:cubicBezTo>
                  <a:cubicBezTo>
                    <a:pt x="125" y="149"/>
                    <a:pt x="125" y="149"/>
                    <a:pt x="125" y="149"/>
                  </a:cubicBezTo>
                  <a:cubicBezTo>
                    <a:pt x="125" y="170"/>
                    <a:pt x="125" y="170"/>
                    <a:pt x="125" y="170"/>
                  </a:cubicBezTo>
                  <a:cubicBezTo>
                    <a:pt x="214" y="303"/>
                    <a:pt x="214" y="303"/>
                    <a:pt x="214" y="303"/>
                  </a:cubicBezTo>
                  <a:cubicBezTo>
                    <a:pt x="316" y="303"/>
                    <a:pt x="316" y="303"/>
                    <a:pt x="316" y="303"/>
                  </a:cubicBezTo>
                  <a:cubicBezTo>
                    <a:pt x="243" y="193"/>
                    <a:pt x="243" y="193"/>
                    <a:pt x="243" y="193"/>
                  </a:cubicBezTo>
                  <a:cubicBezTo>
                    <a:pt x="295" y="185"/>
                    <a:pt x="312" y="154"/>
                    <a:pt x="312"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8"/>
            <p:cNvSpPr/>
            <p:nvPr userDrawn="1"/>
          </p:nvSpPr>
          <p:spPr bwMode="auto">
            <a:xfrm>
              <a:off x="1636" y="545"/>
              <a:ext cx="203" cy="196"/>
            </a:xfrm>
            <a:custGeom>
              <a:avLst/>
              <a:gdLst>
                <a:gd name="T0" fmla="*/ 311 w 315"/>
                <a:gd name="T1" fmla="*/ 116 h 303"/>
                <a:gd name="T2" fmla="*/ 311 w 315"/>
                <a:gd name="T3" fmla="*/ 89 h 303"/>
                <a:gd name="T4" fmla="*/ 176 w 315"/>
                <a:gd name="T5" fmla="*/ 0 h 303"/>
                <a:gd name="T6" fmla="*/ 0 w 315"/>
                <a:gd name="T7" fmla="*/ 0 h 303"/>
                <a:gd name="T8" fmla="*/ 0 w 315"/>
                <a:gd name="T9" fmla="*/ 303 h 303"/>
                <a:gd name="T10" fmla="*/ 83 w 315"/>
                <a:gd name="T11" fmla="*/ 303 h 303"/>
                <a:gd name="T12" fmla="*/ 83 w 315"/>
                <a:gd name="T13" fmla="*/ 56 h 303"/>
                <a:gd name="T14" fmla="*/ 175 w 315"/>
                <a:gd name="T15" fmla="*/ 56 h 303"/>
                <a:gd name="T16" fmla="*/ 227 w 315"/>
                <a:gd name="T17" fmla="*/ 97 h 303"/>
                <a:gd name="T18" fmla="*/ 227 w 315"/>
                <a:gd name="T19" fmla="*/ 111 h 303"/>
                <a:gd name="T20" fmla="*/ 175 w 315"/>
                <a:gd name="T21" fmla="*/ 149 h 303"/>
                <a:gd name="T22" fmla="*/ 125 w 315"/>
                <a:gd name="T23" fmla="*/ 149 h 303"/>
                <a:gd name="T24" fmla="*/ 125 w 315"/>
                <a:gd name="T25" fmla="*/ 170 h 303"/>
                <a:gd name="T26" fmla="*/ 213 w 315"/>
                <a:gd name="T27" fmla="*/ 303 h 303"/>
                <a:gd name="T28" fmla="*/ 315 w 315"/>
                <a:gd name="T29" fmla="*/ 303 h 303"/>
                <a:gd name="T30" fmla="*/ 242 w 315"/>
                <a:gd name="T31" fmla="*/ 193 h 303"/>
                <a:gd name="T32" fmla="*/ 311 w 315"/>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03">
                  <a:moveTo>
                    <a:pt x="311" y="116"/>
                  </a:moveTo>
                  <a:cubicBezTo>
                    <a:pt x="311" y="89"/>
                    <a:pt x="311" y="89"/>
                    <a:pt x="311" y="89"/>
                  </a:cubicBezTo>
                  <a:cubicBezTo>
                    <a:pt x="311" y="43"/>
                    <a:pt x="292" y="0"/>
                    <a:pt x="176" y="0"/>
                  </a:cubicBezTo>
                  <a:cubicBezTo>
                    <a:pt x="0" y="0"/>
                    <a:pt x="0" y="0"/>
                    <a:pt x="0" y="0"/>
                  </a:cubicBezTo>
                  <a:cubicBezTo>
                    <a:pt x="0" y="303"/>
                    <a:pt x="0" y="303"/>
                    <a:pt x="0" y="303"/>
                  </a:cubicBezTo>
                  <a:cubicBezTo>
                    <a:pt x="83" y="303"/>
                    <a:pt x="83" y="303"/>
                    <a:pt x="83" y="303"/>
                  </a:cubicBezTo>
                  <a:cubicBezTo>
                    <a:pt x="83" y="56"/>
                    <a:pt x="83" y="56"/>
                    <a:pt x="83" y="56"/>
                  </a:cubicBezTo>
                  <a:cubicBezTo>
                    <a:pt x="175" y="56"/>
                    <a:pt x="175" y="56"/>
                    <a:pt x="175" y="56"/>
                  </a:cubicBezTo>
                  <a:cubicBezTo>
                    <a:pt x="222" y="56"/>
                    <a:pt x="227" y="80"/>
                    <a:pt x="227" y="97"/>
                  </a:cubicBezTo>
                  <a:cubicBezTo>
                    <a:pt x="227" y="111"/>
                    <a:pt x="227" y="111"/>
                    <a:pt x="227" y="111"/>
                  </a:cubicBezTo>
                  <a:cubicBezTo>
                    <a:pt x="227" y="124"/>
                    <a:pt x="222" y="149"/>
                    <a:pt x="175" y="149"/>
                  </a:cubicBezTo>
                  <a:cubicBezTo>
                    <a:pt x="125" y="149"/>
                    <a:pt x="125" y="149"/>
                    <a:pt x="125" y="149"/>
                  </a:cubicBezTo>
                  <a:cubicBezTo>
                    <a:pt x="125" y="170"/>
                    <a:pt x="125" y="170"/>
                    <a:pt x="125" y="170"/>
                  </a:cubicBezTo>
                  <a:cubicBezTo>
                    <a:pt x="213" y="303"/>
                    <a:pt x="213" y="303"/>
                    <a:pt x="213" y="303"/>
                  </a:cubicBezTo>
                  <a:cubicBezTo>
                    <a:pt x="315" y="303"/>
                    <a:pt x="315" y="303"/>
                    <a:pt x="315" y="303"/>
                  </a:cubicBezTo>
                  <a:cubicBezTo>
                    <a:pt x="242" y="193"/>
                    <a:pt x="242" y="193"/>
                    <a:pt x="242" y="193"/>
                  </a:cubicBezTo>
                  <a:cubicBezTo>
                    <a:pt x="294" y="185"/>
                    <a:pt x="311" y="154"/>
                    <a:pt x="311"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9"/>
            <p:cNvSpPr/>
            <p:nvPr userDrawn="1"/>
          </p:nvSpPr>
          <p:spPr bwMode="auto">
            <a:xfrm>
              <a:off x="668" y="498"/>
              <a:ext cx="90" cy="60"/>
            </a:xfrm>
            <a:custGeom>
              <a:avLst/>
              <a:gdLst>
                <a:gd name="T0" fmla="*/ 16 w 139"/>
                <a:gd name="T1" fmla="*/ 0 h 93"/>
                <a:gd name="T2" fmla="*/ 0 w 139"/>
                <a:gd name="T3" fmla="*/ 15 h 93"/>
                <a:gd name="T4" fmla="*/ 0 w 139"/>
                <a:gd name="T5" fmla="*/ 77 h 93"/>
                <a:gd name="T6" fmla="*/ 16 w 139"/>
                <a:gd name="T7" fmla="*/ 93 h 93"/>
                <a:gd name="T8" fmla="*/ 139 w 139"/>
                <a:gd name="T9" fmla="*/ 93 h 93"/>
                <a:gd name="T10" fmla="*/ 139 w 139"/>
                <a:gd name="T11" fmla="*/ 0 h 93"/>
                <a:gd name="T12" fmla="*/ 16 w 139"/>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9" h="93">
                  <a:moveTo>
                    <a:pt x="16" y="0"/>
                  </a:moveTo>
                  <a:cubicBezTo>
                    <a:pt x="7" y="0"/>
                    <a:pt x="0" y="7"/>
                    <a:pt x="0" y="15"/>
                  </a:cubicBezTo>
                  <a:cubicBezTo>
                    <a:pt x="0" y="77"/>
                    <a:pt x="0" y="77"/>
                    <a:pt x="0" y="77"/>
                  </a:cubicBezTo>
                  <a:cubicBezTo>
                    <a:pt x="0" y="86"/>
                    <a:pt x="7" y="93"/>
                    <a:pt x="16" y="93"/>
                  </a:cubicBezTo>
                  <a:cubicBezTo>
                    <a:pt x="139" y="93"/>
                    <a:pt x="139" y="93"/>
                    <a:pt x="139" y="93"/>
                  </a:cubicBezTo>
                  <a:cubicBezTo>
                    <a:pt x="139" y="0"/>
                    <a:pt x="139" y="0"/>
                    <a:pt x="139" y="0"/>
                  </a:cubicBezTo>
                  <a:lnTo>
                    <a:pt x="16"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10"/>
            <p:cNvSpPr/>
            <p:nvPr userDrawn="1"/>
          </p:nvSpPr>
          <p:spPr bwMode="auto">
            <a:xfrm>
              <a:off x="828" y="498"/>
              <a:ext cx="88" cy="60"/>
            </a:xfrm>
            <a:custGeom>
              <a:avLst/>
              <a:gdLst>
                <a:gd name="T0" fmla="*/ 123 w 138"/>
                <a:gd name="T1" fmla="*/ 0 h 93"/>
                <a:gd name="T2" fmla="*/ 138 w 138"/>
                <a:gd name="T3" fmla="*/ 15 h 93"/>
                <a:gd name="T4" fmla="*/ 138 w 138"/>
                <a:gd name="T5" fmla="*/ 77 h 93"/>
                <a:gd name="T6" fmla="*/ 123 w 138"/>
                <a:gd name="T7" fmla="*/ 93 h 93"/>
                <a:gd name="T8" fmla="*/ 0 w 138"/>
                <a:gd name="T9" fmla="*/ 93 h 93"/>
                <a:gd name="T10" fmla="*/ 0 w 138"/>
                <a:gd name="T11" fmla="*/ 0 h 93"/>
                <a:gd name="T12" fmla="*/ 123 w 138"/>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8" h="93">
                  <a:moveTo>
                    <a:pt x="123" y="0"/>
                  </a:moveTo>
                  <a:cubicBezTo>
                    <a:pt x="132" y="0"/>
                    <a:pt x="138" y="7"/>
                    <a:pt x="138" y="15"/>
                  </a:cubicBezTo>
                  <a:cubicBezTo>
                    <a:pt x="138" y="77"/>
                    <a:pt x="138" y="77"/>
                    <a:pt x="138" y="77"/>
                  </a:cubicBezTo>
                  <a:cubicBezTo>
                    <a:pt x="138" y="86"/>
                    <a:pt x="132" y="93"/>
                    <a:pt x="123" y="93"/>
                  </a:cubicBezTo>
                  <a:cubicBezTo>
                    <a:pt x="0" y="93"/>
                    <a:pt x="0" y="93"/>
                    <a:pt x="0" y="93"/>
                  </a:cubicBezTo>
                  <a:cubicBezTo>
                    <a:pt x="0" y="0"/>
                    <a:pt x="0" y="0"/>
                    <a:pt x="0" y="0"/>
                  </a:cubicBezTo>
                  <a:lnTo>
                    <a:pt x="123"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1"/>
            <p:cNvSpPr/>
            <p:nvPr userDrawn="1"/>
          </p:nvSpPr>
          <p:spPr bwMode="auto">
            <a:xfrm>
              <a:off x="550" y="398"/>
              <a:ext cx="208" cy="259"/>
            </a:xfrm>
            <a:custGeom>
              <a:avLst/>
              <a:gdLst>
                <a:gd name="T0" fmla="*/ 100 w 323"/>
                <a:gd name="T1" fmla="*/ 123 h 401"/>
                <a:gd name="T2" fmla="*/ 138 w 323"/>
                <a:gd name="T3" fmla="*/ 85 h 401"/>
                <a:gd name="T4" fmla="*/ 323 w 323"/>
                <a:gd name="T5" fmla="*/ 85 h 401"/>
                <a:gd name="T6" fmla="*/ 323 w 323"/>
                <a:gd name="T7" fmla="*/ 0 h 401"/>
                <a:gd name="T8" fmla="*/ 107 w 323"/>
                <a:gd name="T9" fmla="*/ 0 h 401"/>
                <a:gd name="T10" fmla="*/ 0 w 323"/>
                <a:gd name="T11" fmla="*/ 108 h 401"/>
                <a:gd name="T12" fmla="*/ 0 w 323"/>
                <a:gd name="T13" fmla="*/ 293 h 401"/>
                <a:gd name="T14" fmla="*/ 107 w 323"/>
                <a:gd name="T15" fmla="*/ 401 h 401"/>
                <a:gd name="T16" fmla="*/ 323 w 323"/>
                <a:gd name="T17" fmla="*/ 401 h 401"/>
                <a:gd name="T18" fmla="*/ 323 w 323"/>
                <a:gd name="T19" fmla="*/ 316 h 401"/>
                <a:gd name="T20" fmla="*/ 138 w 323"/>
                <a:gd name="T21" fmla="*/ 316 h 401"/>
                <a:gd name="T22" fmla="*/ 100 w 323"/>
                <a:gd name="T23" fmla="*/ 277 h 401"/>
                <a:gd name="T24" fmla="*/ 100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100" y="123"/>
                  </a:moveTo>
                  <a:cubicBezTo>
                    <a:pt x="100" y="102"/>
                    <a:pt x="117" y="85"/>
                    <a:pt x="138" y="85"/>
                  </a:cubicBezTo>
                  <a:cubicBezTo>
                    <a:pt x="323" y="85"/>
                    <a:pt x="323" y="85"/>
                    <a:pt x="323" y="85"/>
                  </a:cubicBezTo>
                  <a:cubicBezTo>
                    <a:pt x="323" y="0"/>
                    <a:pt x="323" y="0"/>
                    <a:pt x="323" y="0"/>
                  </a:cubicBezTo>
                  <a:cubicBezTo>
                    <a:pt x="107" y="0"/>
                    <a:pt x="107" y="0"/>
                    <a:pt x="107" y="0"/>
                  </a:cubicBezTo>
                  <a:cubicBezTo>
                    <a:pt x="48" y="0"/>
                    <a:pt x="0" y="48"/>
                    <a:pt x="0" y="108"/>
                  </a:cubicBezTo>
                  <a:cubicBezTo>
                    <a:pt x="0" y="293"/>
                    <a:pt x="0" y="293"/>
                    <a:pt x="0" y="293"/>
                  </a:cubicBezTo>
                  <a:cubicBezTo>
                    <a:pt x="0" y="352"/>
                    <a:pt x="48" y="401"/>
                    <a:pt x="107" y="401"/>
                  </a:cubicBezTo>
                  <a:cubicBezTo>
                    <a:pt x="323" y="401"/>
                    <a:pt x="323" y="401"/>
                    <a:pt x="323" y="401"/>
                  </a:cubicBezTo>
                  <a:cubicBezTo>
                    <a:pt x="323" y="316"/>
                    <a:pt x="323" y="316"/>
                    <a:pt x="323" y="316"/>
                  </a:cubicBezTo>
                  <a:cubicBezTo>
                    <a:pt x="138" y="316"/>
                    <a:pt x="138" y="316"/>
                    <a:pt x="138" y="316"/>
                  </a:cubicBezTo>
                  <a:cubicBezTo>
                    <a:pt x="117" y="316"/>
                    <a:pt x="100" y="299"/>
                    <a:pt x="100" y="277"/>
                  </a:cubicBezTo>
                  <a:lnTo>
                    <a:pt x="100"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12"/>
            <p:cNvSpPr/>
            <p:nvPr userDrawn="1"/>
          </p:nvSpPr>
          <p:spPr bwMode="auto">
            <a:xfrm>
              <a:off x="828" y="398"/>
              <a:ext cx="208" cy="259"/>
            </a:xfrm>
            <a:custGeom>
              <a:avLst/>
              <a:gdLst>
                <a:gd name="T0" fmla="*/ 223 w 323"/>
                <a:gd name="T1" fmla="*/ 123 h 401"/>
                <a:gd name="T2" fmla="*/ 185 w 323"/>
                <a:gd name="T3" fmla="*/ 85 h 401"/>
                <a:gd name="T4" fmla="*/ 0 w 323"/>
                <a:gd name="T5" fmla="*/ 85 h 401"/>
                <a:gd name="T6" fmla="*/ 0 w 323"/>
                <a:gd name="T7" fmla="*/ 0 h 401"/>
                <a:gd name="T8" fmla="*/ 216 w 323"/>
                <a:gd name="T9" fmla="*/ 0 h 401"/>
                <a:gd name="T10" fmla="*/ 323 w 323"/>
                <a:gd name="T11" fmla="*/ 108 h 401"/>
                <a:gd name="T12" fmla="*/ 323 w 323"/>
                <a:gd name="T13" fmla="*/ 293 h 401"/>
                <a:gd name="T14" fmla="*/ 216 w 323"/>
                <a:gd name="T15" fmla="*/ 401 h 401"/>
                <a:gd name="T16" fmla="*/ 0 w 323"/>
                <a:gd name="T17" fmla="*/ 401 h 401"/>
                <a:gd name="T18" fmla="*/ 0 w 323"/>
                <a:gd name="T19" fmla="*/ 316 h 401"/>
                <a:gd name="T20" fmla="*/ 185 w 323"/>
                <a:gd name="T21" fmla="*/ 316 h 401"/>
                <a:gd name="T22" fmla="*/ 223 w 323"/>
                <a:gd name="T23" fmla="*/ 277 h 401"/>
                <a:gd name="T24" fmla="*/ 223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223" y="123"/>
                  </a:moveTo>
                  <a:cubicBezTo>
                    <a:pt x="223" y="102"/>
                    <a:pt x="206" y="85"/>
                    <a:pt x="185" y="85"/>
                  </a:cubicBezTo>
                  <a:cubicBezTo>
                    <a:pt x="0" y="85"/>
                    <a:pt x="0" y="85"/>
                    <a:pt x="0" y="85"/>
                  </a:cubicBezTo>
                  <a:cubicBezTo>
                    <a:pt x="0" y="0"/>
                    <a:pt x="0" y="0"/>
                    <a:pt x="0" y="0"/>
                  </a:cubicBezTo>
                  <a:cubicBezTo>
                    <a:pt x="216" y="0"/>
                    <a:pt x="216" y="0"/>
                    <a:pt x="216" y="0"/>
                  </a:cubicBezTo>
                  <a:cubicBezTo>
                    <a:pt x="275" y="0"/>
                    <a:pt x="323" y="48"/>
                    <a:pt x="323" y="108"/>
                  </a:cubicBezTo>
                  <a:cubicBezTo>
                    <a:pt x="323" y="293"/>
                    <a:pt x="323" y="293"/>
                    <a:pt x="323" y="293"/>
                  </a:cubicBezTo>
                  <a:cubicBezTo>
                    <a:pt x="323" y="352"/>
                    <a:pt x="275" y="401"/>
                    <a:pt x="216" y="401"/>
                  </a:cubicBezTo>
                  <a:cubicBezTo>
                    <a:pt x="0" y="401"/>
                    <a:pt x="0" y="401"/>
                    <a:pt x="0" y="401"/>
                  </a:cubicBezTo>
                  <a:cubicBezTo>
                    <a:pt x="0" y="316"/>
                    <a:pt x="0" y="316"/>
                    <a:pt x="0" y="316"/>
                  </a:cubicBezTo>
                  <a:cubicBezTo>
                    <a:pt x="185" y="316"/>
                    <a:pt x="185" y="316"/>
                    <a:pt x="185" y="316"/>
                  </a:cubicBezTo>
                  <a:cubicBezTo>
                    <a:pt x="206" y="316"/>
                    <a:pt x="223" y="299"/>
                    <a:pt x="223" y="277"/>
                  </a:cubicBezTo>
                  <a:lnTo>
                    <a:pt x="223"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3"/>
            <p:cNvSpPr/>
            <p:nvPr userDrawn="1"/>
          </p:nvSpPr>
          <p:spPr bwMode="auto">
            <a:xfrm>
              <a:off x="545" y="279"/>
              <a:ext cx="496" cy="89"/>
            </a:xfrm>
            <a:custGeom>
              <a:avLst/>
              <a:gdLst>
                <a:gd name="T0" fmla="*/ 283 w 496"/>
                <a:gd name="T1" fmla="*/ 35 h 89"/>
                <a:gd name="T2" fmla="*/ 283 w 496"/>
                <a:gd name="T3" fmla="*/ 0 h 89"/>
                <a:gd name="T4" fmla="*/ 213 w 496"/>
                <a:gd name="T5" fmla="*/ 0 h 89"/>
                <a:gd name="T6" fmla="*/ 213 w 496"/>
                <a:gd name="T7" fmla="*/ 35 h 89"/>
                <a:gd name="T8" fmla="*/ 0 w 496"/>
                <a:gd name="T9" fmla="*/ 35 h 89"/>
                <a:gd name="T10" fmla="*/ 0 w 496"/>
                <a:gd name="T11" fmla="*/ 89 h 89"/>
                <a:gd name="T12" fmla="*/ 496 w 496"/>
                <a:gd name="T13" fmla="*/ 89 h 89"/>
                <a:gd name="T14" fmla="*/ 496 w 496"/>
                <a:gd name="T15" fmla="*/ 35 h 89"/>
                <a:gd name="T16" fmla="*/ 283 w 496"/>
                <a:gd name="T17"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35"/>
                  </a:moveTo>
                  <a:lnTo>
                    <a:pt x="283" y="0"/>
                  </a:lnTo>
                  <a:lnTo>
                    <a:pt x="213" y="0"/>
                  </a:lnTo>
                  <a:lnTo>
                    <a:pt x="213" y="35"/>
                  </a:lnTo>
                  <a:lnTo>
                    <a:pt x="0" y="35"/>
                  </a:lnTo>
                  <a:lnTo>
                    <a:pt x="0" y="89"/>
                  </a:lnTo>
                  <a:lnTo>
                    <a:pt x="496" y="89"/>
                  </a:lnTo>
                  <a:lnTo>
                    <a:pt x="496" y="35"/>
                  </a:lnTo>
                  <a:lnTo>
                    <a:pt x="283" y="3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14"/>
            <p:cNvSpPr/>
            <p:nvPr userDrawn="1"/>
          </p:nvSpPr>
          <p:spPr bwMode="auto">
            <a:xfrm>
              <a:off x="545" y="687"/>
              <a:ext cx="496" cy="89"/>
            </a:xfrm>
            <a:custGeom>
              <a:avLst/>
              <a:gdLst>
                <a:gd name="T0" fmla="*/ 283 w 496"/>
                <a:gd name="T1" fmla="*/ 55 h 89"/>
                <a:gd name="T2" fmla="*/ 283 w 496"/>
                <a:gd name="T3" fmla="*/ 89 h 89"/>
                <a:gd name="T4" fmla="*/ 213 w 496"/>
                <a:gd name="T5" fmla="*/ 89 h 89"/>
                <a:gd name="T6" fmla="*/ 213 w 496"/>
                <a:gd name="T7" fmla="*/ 55 h 89"/>
                <a:gd name="T8" fmla="*/ 0 w 496"/>
                <a:gd name="T9" fmla="*/ 55 h 89"/>
                <a:gd name="T10" fmla="*/ 0 w 496"/>
                <a:gd name="T11" fmla="*/ 0 h 89"/>
                <a:gd name="T12" fmla="*/ 496 w 496"/>
                <a:gd name="T13" fmla="*/ 0 h 89"/>
                <a:gd name="T14" fmla="*/ 496 w 496"/>
                <a:gd name="T15" fmla="*/ 55 h 89"/>
                <a:gd name="T16" fmla="*/ 283 w 496"/>
                <a:gd name="T17" fmla="*/ 5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55"/>
                  </a:moveTo>
                  <a:lnTo>
                    <a:pt x="283" y="89"/>
                  </a:lnTo>
                  <a:lnTo>
                    <a:pt x="213" y="89"/>
                  </a:lnTo>
                  <a:lnTo>
                    <a:pt x="213" y="55"/>
                  </a:lnTo>
                  <a:lnTo>
                    <a:pt x="0" y="55"/>
                  </a:lnTo>
                  <a:lnTo>
                    <a:pt x="0" y="0"/>
                  </a:lnTo>
                  <a:lnTo>
                    <a:pt x="496" y="0"/>
                  </a:lnTo>
                  <a:lnTo>
                    <a:pt x="496" y="55"/>
                  </a:lnTo>
                  <a:lnTo>
                    <a:pt x="283" y="5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5"/>
            <p:cNvSpPr>
              <a:spLocks noEditPoints="1"/>
            </p:cNvSpPr>
            <p:nvPr userDrawn="1"/>
          </p:nvSpPr>
          <p:spPr bwMode="auto">
            <a:xfrm>
              <a:off x="1190" y="313"/>
              <a:ext cx="183" cy="183"/>
            </a:xfrm>
            <a:custGeom>
              <a:avLst/>
              <a:gdLst>
                <a:gd name="T0" fmla="*/ 245 w 284"/>
                <a:gd name="T1" fmla="*/ 45 h 283"/>
                <a:gd name="T2" fmla="*/ 167 w 284"/>
                <a:gd name="T3" fmla="*/ 45 h 283"/>
                <a:gd name="T4" fmla="*/ 167 w 284"/>
                <a:gd name="T5" fmla="*/ 0 h 283"/>
                <a:gd name="T6" fmla="*/ 117 w 284"/>
                <a:gd name="T7" fmla="*/ 0 h 283"/>
                <a:gd name="T8" fmla="*/ 117 w 284"/>
                <a:gd name="T9" fmla="*/ 45 h 283"/>
                <a:gd name="T10" fmla="*/ 0 w 284"/>
                <a:gd name="T11" fmla="*/ 45 h 283"/>
                <a:gd name="T12" fmla="*/ 0 w 284"/>
                <a:gd name="T13" fmla="*/ 210 h 283"/>
                <a:gd name="T14" fmla="*/ 117 w 284"/>
                <a:gd name="T15" fmla="*/ 210 h 283"/>
                <a:gd name="T16" fmla="*/ 117 w 284"/>
                <a:gd name="T17" fmla="*/ 283 h 283"/>
                <a:gd name="T18" fmla="*/ 167 w 284"/>
                <a:gd name="T19" fmla="*/ 283 h 283"/>
                <a:gd name="T20" fmla="*/ 167 w 284"/>
                <a:gd name="T21" fmla="*/ 210 h 283"/>
                <a:gd name="T22" fmla="*/ 284 w 284"/>
                <a:gd name="T23" fmla="*/ 210 h 283"/>
                <a:gd name="T24" fmla="*/ 284 w 284"/>
                <a:gd name="T25" fmla="*/ 83 h 283"/>
                <a:gd name="T26" fmla="*/ 245 w 284"/>
                <a:gd name="T27" fmla="*/ 45 h 283"/>
                <a:gd name="T28" fmla="*/ 117 w 284"/>
                <a:gd name="T29" fmla="*/ 176 h 283"/>
                <a:gd name="T30" fmla="*/ 50 w 284"/>
                <a:gd name="T31" fmla="*/ 176 h 283"/>
                <a:gd name="T32" fmla="*/ 50 w 284"/>
                <a:gd name="T33" fmla="*/ 78 h 283"/>
                <a:gd name="T34" fmla="*/ 117 w 284"/>
                <a:gd name="T35" fmla="*/ 78 h 283"/>
                <a:gd name="T36" fmla="*/ 117 w 284"/>
                <a:gd name="T37" fmla="*/ 176 h 283"/>
                <a:gd name="T38" fmla="*/ 234 w 284"/>
                <a:gd name="T39" fmla="*/ 176 h 283"/>
                <a:gd name="T40" fmla="*/ 167 w 284"/>
                <a:gd name="T41" fmla="*/ 176 h 283"/>
                <a:gd name="T42" fmla="*/ 167 w 284"/>
                <a:gd name="T43" fmla="*/ 78 h 283"/>
                <a:gd name="T44" fmla="*/ 218 w 284"/>
                <a:gd name="T45" fmla="*/ 78 h 283"/>
                <a:gd name="T46" fmla="*/ 234 w 284"/>
                <a:gd name="T47" fmla="*/ 94 h 283"/>
                <a:gd name="T48" fmla="*/ 234 w 284"/>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83">
                  <a:moveTo>
                    <a:pt x="245" y="45"/>
                  </a:moveTo>
                  <a:cubicBezTo>
                    <a:pt x="225" y="45"/>
                    <a:pt x="167" y="45"/>
                    <a:pt x="167" y="45"/>
                  </a:cubicBezTo>
                  <a:cubicBezTo>
                    <a:pt x="167" y="0"/>
                    <a:pt x="167" y="0"/>
                    <a:pt x="167" y="0"/>
                  </a:cubicBezTo>
                  <a:cubicBezTo>
                    <a:pt x="117" y="0"/>
                    <a:pt x="117" y="0"/>
                    <a:pt x="117" y="0"/>
                  </a:cubicBezTo>
                  <a:cubicBezTo>
                    <a:pt x="117" y="45"/>
                    <a:pt x="117" y="45"/>
                    <a:pt x="117" y="45"/>
                  </a:cubicBezTo>
                  <a:cubicBezTo>
                    <a:pt x="0" y="45"/>
                    <a:pt x="0" y="45"/>
                    <a:pt x="0" y="45"/>
                  </a:cubicBezTo>
                  <a:cubicBezTo>
                    <a:pt x="0" y="210"/>
                    <a:pt x="0" y="210"/>
                    <a:pt x="0" y="210"/>
                  </a:cubicBezTo>
                  <a:cubicBezTo>
                    <a:pt x="117" y="210"/>
                    <a:pt x="117" y="210"/>
                    <a:pt x="117" y="210"/>
                  </a:cubicBezTo>
                  <a:cubicBezTo>
                    <a:pt x="117" y="283"/>
                    <a:pt x="117" y="283"/>
                    <a:pt x="117" y="283"/>
                  </a:cubicBezTo>
                  <a:cubicBezTo>
                    <a:pt x="167" y="283"/>
                    <a:pt x="167" y="283"/>
                    <a:pt x="167" y="283"/>
                  </a:cubicBezTo>
                  <a:cubicBezTo>
                    <a:pt x="167" y="210"/>
                    <a:pt x="167" y="210"/>
                    <a:pt x="167" y="210"/>
                  </a:cubicBezTo>
                  <a:cubicBezTo>
                    <a:pt x="284" y="210"/>
                    <a:pt x="284" y="210"/>
                    <a:pt x="284" y="210"/>
                  </a:cubicBezTo>
                  <a:cubicBezTo>
                    <a:pt x="284" y="210"/>
                    <a:pt x="284" y="121"/>
                    <a:pt x="284" y="83"/>
                  </a:cubicBezTo>
                  <a:cubicBezTo>
                    <a:pt x="284" y="60"/>
                    <a:pt x="266" y="45"/>
                    <a:pt x="245" y="45"/>
                  </a:cubicBezTo>
                  <a:close/>
                  <a:moveTo>
                    <a:pt x="117" y="176"/>
                  </a:moveTo>
                  <a:cubicBezTo>
                    <a:pt x="50" y="176"/>
                    <a:pt x="50" y="176"/>
                    <a:pt x="50" y="176"/>
                  </a:cubicBezTo>
                  <a:cubicBezTo>
                    <a:pt x="50" y="78"/>
                    <a:pt x="50" y="78"/>
                    <a:pt x="50" y="78"/>
                  </a:cubicBezTo>
                  <a:cubicBezTo>
                    <a:pt x="117" y="78"/>
                    <a:pt x="117" y="78"/>
                    <a:pt x="117" y="78"/>
                  </a:cubicBezTo>
                  <a:lnTo>
                    <a:pt x="117" y="176"/>
                  </a:lnTo>
                  <a:close/>
                  <a:moveTo>
                    <a:pt x="234" y="176"/>
                  </a:moveTo>
                  <a:cubicBezTo>
                    <a:pt x="167" y="176"/>
                    <a:pt x="167" y="176"/>
                    <a:pt x="167" y="176"/>
                  </a:cubicBezTo>
                  <a:cubicBezTo>
                    <a:pt x="167" y="78"/>
                    <a:pt x="167" y="78"/>
                    <a:pt x="167" y="78"/>
                  </a:cubicBezTo>
                  <a:cubicBezTo>
                    <a:pt x="167" y="78"/>
                    <a:pt x="205" y="78"/>
                    <a:pt x="218" y="78"/>
                  </a:cubicBezTo>
                  <a:cubicBezTo>
                    <a:pt x="227" y="78"/>
                    <a:pt x="234" y="86"/>
                    <a:pt x="234" y="94"/>
                  </a:cubicBezTo>
                  <a:cubicBezTo>
                    <a:pt x="234" y="120"/>
                    <a:pt x="234" y="176"/>
                    <a:pt x="234"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16"/>
            <p:cNvSpPr>
              <a:spLocks noEditPoints="1"/>
            </p:cNvSpPr>
            <p:nvPr userDrawn="1"/>
          </p:nvSpPr>
          <p:spPr bwMode="auto">
            <a:xfrm>
              <a:off x="1641" y="313"/>
              <a:ext cx="182" cy="183"/>
            </a:xfrm>
            <a:custGeom>
              <a:avLst/>
              <a:gdLst>
                <a:gd name="T0" fmla="*/ 244 w 283"/>
                <a:gd name="T1" fmla="*/ 45 h 283"/>
                <a:gd name="T2" fmla="*/ 167 w 283"/>
                <a:gd name="T3" fmla="*/ 45 h 283"/>
                <a:gd name="T4" fmla="*/ 167 w 283"/>
                <a:gd name="T5" fmla="*/ 0 h 283"/>
                <a:gd name="T6" fmla="*/ 116 w 283"/>
                <a:gd name="T7" fmla="*/ 0 h 283"/>
                <a:gd name="T8" fmla="*/ 116 w 283"/>
                <a:gd name="T9" fmla="*/ 45 h 283"/>
                <a:gd name="T10" fmla="*/ 0 w 283"/>
                <a:gd name="T11" fmla="*/ 45 h 283"/>
                <a:gd name="T12" fmla="*/ 0 w 283"/>
                <a:gd name="T13" fmla="*/ 210 h 283"/>
                <a:gd name="T14" fmla="*/ 116 w 283"/>
                <a:gd name="T15" fmla="*/ 210 h 283"/>
                <a:gd name="T16" fmla="*/ 116 w 283"/>
                <a:gd name="T17" fmla="*/ 283 h 283"/>
                <a:gd name="T18" fmla="*/ 167 w 283"/>
                <a:gd name="T19" fmla="*/ 283 h 283"/>
                <a:gd name="T20" fmla="*/ 167 w 283"/>
                <a:gd name="T21" fmla="*/ 210 h 283"/>
                <a:gd name="T22" fmla="*/ 283 w 283"/>
                <a:gd name="T23" fmla="*/ 210 h 283"/>
                <a:gd name="T24" fmla="*/ 283 w 283"/>
                <a:gd name="T25" fmla="*/ 83 h 283"/>
                <a:gd name="T26" fmla="*/ 244 w 283"/>
                <a:gd name="T27" fmla="*/ 45 h 283"/>
                <a:gd name="T28" fmla="*/ 116 w 283"/>
                <a:gd name="T29" fmla="*/ 176 h 283"/>
                <a:gd name="T30" fmla="*/ 50 w 283"/>
                <a:gd name="T31" fmla="*/ 176 h 283"/>
                <a:gd name="T32" fmla="*/ 50 w 283"/>
                <a:gd name="T33" fmla="*/ 78 h 283"/>
                <a:gd name="T34" fmla="*/ 116 w 283"/>
                <a:gd name="T35" fmla="*/ 78 h 283"/>
                <a:gd name="T36" fmla="*/ 116 w 283"/>
                <a:gd name="T37" fmla="*/ 176 h 283"/>
                <a:gd name="T38" fmla="*/ 233 w 283"/>
                <a:gd name="T39" fmla="*/ 176 h 283"/>
                <a:gd name="T40" fmla="*/ 167 w 283"/>
                <a:gd name="T41" fmla="*/ 176 h 283"/>
                <a:gd name="T42" fmla="*/ 167 w 283"/>
                <a:gd name="T43" fmla="*/ 78 h 283"/>
                <a:gd name="T44" fmla="*/ 218 w 283"/>
                <a:gd name="T45" fmla="*/ 78 h 283"/>
                <a:gd name="T46" fmla="*/ 233 w 283"/>
                <a:gd name="T47" fmla="*/ 94 h 283"/>
                <a:gd name="T48" fmla="*/ 233 w 283"/>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3">
                  <a:moveTo>
                    <a:pt x="244" y="45"/>
                  </a:moveTo>
                  <a:cubicBezTo>
                    <a:pt x="225" y="45"/>
                    <a:pt x="167" y="45"/>
                    <a:pt x="167" y="45"/>
                  </a:cubicBezTo>
                  <a:cubicBezTo>
                    <a:pt x="167" y="0"/>
                    <a:pt x="167" y="0"/>
                    <a:pt x="167" y="0"/>
                  </a:cubicBezTo>
                  <a:cubicBezTo>
                    <a:pt x="116" y="0"/>
                    <a:pt x="116" y="0"/>
                    <a:pt x="116" y="0"/>
                  </a:cubicBezTo>
                  <a:cubicBezTo>
                    <a:pt x="116" y="45"/>
                    <a:pt x="116" y="45"/>
                    <a:pt x="116" y="45"/>
                  </a:cubicBezTo>
                  <a:cubicBezTo>
                    <a:pt x="0" y="45"/>
                    <a:pt x="0" y="45"/>
                    <a:pt x="0" y="45"/>
                  </a:cubicBezTo>
                  <a:cubicBezTo>
                    <a:pt x="0" y="210"/>
                    <a:pt x="0" y="210"/>
                    <a:pt x="0" y="210"/>
                  </a:cubicBezTo>
                  <a:cubicBezTo>
                    <a:pt x="116" y="210"/>
                    <a:pt x="116" y="210"/>
                    <a:pt x="116" y="210"/>
                  </a:cubicBezTo>
                  <a:cubicBezTo>
                    <a:pt x="116" y="283"/>
                    <a:pt x="116" y="283"/>
                    <a:pt x="116" y="283"/>
                  </a:cubicBezTo>
                  <a:cubicBezTo>
                    <a:pt x="167" y="283"/>
                    <a:pt x="167" y="283"/>
                    <a:pt x="167" y="283"/>
                  </a:cubicBezTo>
                  <a:cubicBezTo>
                    <a:pt x="167" y="210"/>
                    <a:pt x="167" y="210"/>
                    <a:pt x="167" y="210"/>
                  </a:cubicBezTo>
                  <a:cubicBezTo>
                    <a:pt x="283" y="210"/>
                    <a:pt x="283" y="210"/>
                    <a:pt x="283" y="210"/>
                  </a:cubicBezTo>
                  <a:cubicBezTo>
                    <a:pt x="283" y="210"/>
                    <a:pt x="283" y="121"/>
                    <a:pt x="283" y="83"/>
                  </a:cubicBezTo>
                  <a:cubicBezTo>
                    <a:pt x="283" y="60"/>
                    <a:pt x="265" y="45"/>
                    <a:pt x="244" y="45"/>
                  </a:cubicBezTo>
                  <a:close/>
                  <a:moveTo>
                    <a:pt x="116" y="176"/>
                  </a:moveTo>
                  <a:cubicBezTo>
                    <a:pt x="50" y="176"/>
                    <a:pt x="50" y="176"/>
                    <a:pt x="50" y="176"/>
                  </a:cubicBezTo>
                  <a:cubicBezTo>
                    <a:pt x="50" y="78"/>
                    <a:pt x="50" y="78"/>
                    <a:pt x="50" y="78"/>
                  </a:cubicBezTo>
                  <a:cubicBezTo>
                    <a:pt x="116" y="78"/>
                    <a:pt x="116" y="78"/>
                    <a:pt x="116" y="78"/>
                  </a:cubicBezTo>
                  <a:lnTo>
                    <a:pt x="116" y="176"/>
                  </a:lnTo>
                  <a:close/>
                  <a:moveTo>
                    <a:pt x="233" y="176"/>
                  </a:moveTo>
                  <a:cubicBezTo>
                    <a:pt x="167" y="176"/>
                    <a:pt x="167" y="176"/>
                    <a:pt x="167" y="176"/>
                  </a:cubicBezTo>
                  <a:cubicBezTo>
                    <a:pt x="167" y="78"/>
                    <a:pt x="167" y="78"/>
                    <a:pt x="167" y="78"/>
                  </a:cubicBezTo>
                  <a:cubicBezTo>
                    <a:pt x="167" y="78"/>
                    <a:pt x="205" y="78"/>
                    <a:pt x="218" y="78"/>
                  </a:cubicBezTo>
                  <a:cubicBezTo>
                    <a:pt x="227" y="78"/>
                    <a:pt x="233" y="86"/>
                    <a:pt x="233" y="94"/>
                  </a:cubicBezTo>
                  <a:cubicBezTo>
                    <a:pt x="233" y="120"/>
                    <a:pt x="233" y="176"/>
                    <a:pt x="233"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7"/>
            <p:cNvSpPr/>
            <p:nvPr userDrawn="1"/>
          </p:nvSpPr>
          <p:spPr bwMode="auto">
            <a:xfrm>
              <a:off x="1453" y="351"/>
              <a:ext cx="109" cy="107"/>
            </a:xfrm>
            <a:custGeom>
              <a:avLst/>
              <a:gdLst>
                <a:gd name="T0" fmla="*/ 0 w 109"/>
                <a:gd name="T1" fmla="*/ 107 h 107"/>
                <a:gd name="T2" fmla="*/ 0 w 109"/>
                <a:gd name="T3" fmla="*/ 88 h 107"/>
                <a:gd name="T4" fmla="*/ 39 w 109"/>
                <a:gd name="T5" fmla="*/ 88 h 107"/>
                <a:gd name="T6" fmla="*/ 39 w 109"/>
                <a:gd name="T7" fmla="*/ 60 h 107"/>
                <a:gd name="T8" fmla="*/ 5 w 109"/>
                <a:gd name="T9" fmla="*/ 60 h 107"/>
                <a:gd name="T10" fmla="*/ 5 w 109"/>
                <a:gd name="T11" fmla="*/ 41 h 107"/>
                <a:gd name="T12" fmla="*/ 39 w 109"/>
                <a:gd name="T13" fmla="*/ 41 h 107"/>
                <a:gd name="T14" fmla="*/ 39 w 109"/>
                <a:gd name="T15" fmla="*/ 19 h 107"/>
                <a:gd name="T16" fmla="*/ 0 w 109"/>
                <a:gd name="T17" fmla="*/ 19 h 107"/>
                <a:gd name="T18" fmla="*/ 0 w 109"/>
                <a:gd name="T19" fmla="*/ 0 h 107"/>
                <a:gd name="T20" fmla="*/ 107 w 109"/>
                <a:gd name="T21" fmla="*/ 0 h 107"/>
                <a:gd name="T22" fmla="*/ 107 w 109"/>
                <a:gd name="T23" fmla="*/ 19 h 107"/>
                <a:gd name="T24" fmla="*/ 69 w 109"/>
                <a:gd name="T25" fmla="*/ 19 h 107"/>
                <a:gd name="T26" fmla="*/ 69 w 109"/>
                <a:gd name="T27" fmla="*/ 41 h 107"/>
                <a:gd name="T28" fmla="*/ 102 w 109"/>
                <a:gd name="T29" fmla="*/ 41 h 107"/>
                <a:gd name="T30" fmla="*/ 102 w 109"/>
                <a:gd name="T31" fmla="*/ 60 h 107"/>
                <a:gd name="T32" fmla="*/ 69 w 109"/>
                <a:gd name="T33" fmla="*/ 60 h 107"/>
                <a:gd name="T34" fmla="*/ 69 w 109"/>
                <a:gd name="T35" fmla="*/ 88 h 107"/>
                <a:gd name="T36" fmla="*/ 85 w 109"/>
                <a:gd name="T37" fmla="*/ 88 h 107"/>
                <a:gd name="T38" fmla="*/ 85 w 109"/>
                <a:gd name="T39" fmla="*/ 74 h 107"/>
                <a:gd name="T40" fmla="*/ 107 w 109"/>
                <a:gd name="T41" fmla="*/ 74 h 107"/>
                <a:gd name="T42" fmla="*/ 109 w 109"/>
                <a:gd name="T43" fmla="*/ 107 h 107"/>
                <a:gd name="T44" fmla="*/ 0 w 109"/>
                <a:gd name="T4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07">
                  <a:moveTo>
                    <a:pt x="0" y="107"/>
                  </a:moveTo>
                  <a:lnTo>
                    <a:pt x="0" y="88"/>
                  </a:lnTo>
                  <a:lnTo>
                    <a:pt x="39" y="88"/>
                  </a:lnTo>
                  <a:lnTo>
                    <a:pt x="39" y="60"/>
                  </a:lnTo>
                  <a:lnTo>
                    <a:pt x="5" y="60"/>
                  </a:lnTo>
                  <a:lnTo>
                    <a:pt x="5" y="41"/>
                  </a:lnTo>
                  <a:lnTo>
                    <a:pt x="39" y="41"/>
                  </a:lnTo>
                  <a:lnTo>
                    <a:pt x="39" y="19"/>
                  </a:lnTo>
                  <a:lnTo>
                    <a:pt x="0" y="19"/>
                  </a:lnTo>
                  <a:lnTo>
                    <a:pt x="0" y="0"/>
                  </a:lnTo>
                  <a:lnTo>
                    <a:pt x="107" y="0"/>
                  </a:lnTo>
                  <a:lnTo>
                    <a:pt x="107" y="19"/>
                  </a:lnTo>
                  <a:lnTo>
                    <a:pt x="69" y="19"/>
                  </a:lnTo>
                  <a:lnTo>
                    <a:pt x="69" y="41"/>
                  </a:lnTo>
                  <a:lnTo>
                    <a:pt x="102" y="41"/>
                  </a:lnTo>
                  <a:lnTo>
                    <a:pt x="102" y="60"/>
                  </a:lnTo>
                  <a:lnTo>
                    <a:pt x="69" y="60"/>
                  </a:lnTo>
                  <a:lnTo>
                    <a:pt x="69" y="88"/>
                  </a:lnTo>
                  <a:lnTo>
                    <a:pt x="85" y="88"/>
                  </a:lnTo>
                  <a:lnTo>
                    <a:pt x="85" y="74"/>
                  </a:lnTo>
                  <a:lnTo>
                    <a:pt x="107" y="74"/>
                  </a:lnTo>
                  <a:lnTo>
                    <a:pt x="109"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8"/>
            <p:cNvSpPr>
              <a:spLocks noEditPoints="1"/>
            </p:cNvSpPr>
            <p:nvPr userDrawn="1"/>
          </p:nvSpPr>
          <p:spPr bwMode="auto">
            <a:xfrm>
              <a:off x="1415" y="316"/>
              <a:ext cx="183" cy="177"/>
            </a:xfrm>
            <a:custGeom>
              <a:avLst/>
              <a:gdLst>
                <a:gd name="T0" fmla="*/ 251 w 285"/>
                <a:gd name="T1" fmla="*/ 0 h 274"/>
                <a:gd name="T2" fmla="*/ 0 w 285"/>
                <a:gd name="T3" fmla="*/ 0 h 274"/>
                <a:gd name="T4" fmla="*/ 0 w 285"/>
                <a:gd name="T5" fmla="*/ 274 h 274"/>
                <a:gd name="T6" fmla="*/ 285 w 285"/>
                <a:gd name="T7" fmla="*/ 274 h 274"/>
                <a:gd name="T8" fmla="*/ 285 w 285"/>
                <a:gd name="T9" fmla="*/ 34 h 274"/>
                <a:gd name="T10" fmla="*/ 251 w 285"/>
                <a:gd name="T11" fmla="*/ 0 h 274"/>
                <a:gd name="T12" fmla="*/ 241 w 285"/>
                <a:gd name="T13" fmla="*/ 242 h 274"/>
                <a:gd name="T14" fmla="*/ 45 w 285"/>
                <a:gd name="T15" fmla="*/ 242 h 274"/>
                <a:gd name="T16" fmla="*/ 45 w 285"/>
                <a:gd name="T17" fmla="*/ 31 h 274"/>
                <a:gd name="T18" fmla="*/ 227 w 285"/>
                <a:gd name="T19" fmla="*/ 31 h 274"/>
                <a:gd name="T20" fmla="*/ 241 w 285"/>
                <a:gd name="T21" fmla="*/ 45 h 274"/>
                <a:gd name="T22" fmla="*/ 241 w 285"/>
                <a:gd name="T23" fmla="*/ 2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274">
                  <a:moveTo>
                    <a:pt x="251" y="0"/>
                  </a:moveTo>
                  <a:cubicBezTo>
                    <a:pt x="244" y="0"/>
                    <a:pt x="0" y="0"/>
                    <a:pt x="0" y="0"/>
                  </a:cubicBezTo>
                  <a:cubicBezTo>
                    <a:pt x="0" y="274"/>
                    <a:pt x="0" y="274"/>
                    <a:pt x="0" y="274"/>
                  </a:cubicBezTo>
                  <a:cubicBezTo>
                    <a:pt x="285" y="274"/>
                    <a:pt x="285" y="274"/>
                    <a:pt x="285" y="274"/>
                  </a:cubicBezTo>
                  <a:cubicBezTo>
                    <a:pt x="285" y="274"/>
                    <a:pt x="285" y="39"/>
                    <a:pt x="285" y="34"/>
                  </a:cubicBezTo>
                  <a:cubicBezTo>
                    <a:pt x="285" y="14"/>
                    <a:pt x="269" y="0"/>
                    <a:pt x="251" y="0"/>
                  </a:cubicBezTo>
                  <a:close/>
                  <a:moveTo>
                    <a:pt x="241" y="242"/>
                  </a:moveTo>
                  <a:cubicBezTo>
                    <a:pt x="45" y="242"/>
                    <a:pt x="45" y="242"/>
                    <a:pt x="45" y="242"/>
                  </a:cubicBezTo>
                  <a:cubicBezTo>
                    <a:pt x="45" y="31"/>
                    <a:pt x="45" y="31"/>
                    <a:pt x="45" y="31"/>
                  </a:cubicBezTo>
                  <a:cubicBezTo>
                    <a:pt x="227" y="31"/>
                    <a:pt x="227" y="31"/>
                    <a:pt x="227" y="31"/>
                  </a:cubicBezTo>
                  <a:cubicBezTo>
                    <a:pt x="235" y="31"/>
                    <a:pt x="241" y="38"/>
                    <a:pt x="241" y="45"/>
                  </a:cubicBezTo>
                  <a:lnTo>
                    <a:pt x="241" y="24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9"/>
            <p:cNvSpPr/>
            <p:nvPr userDrawn="1"/>
          </p:nvSpPr>
          <p:spPr bwMode="auto">
            <a:xfrm>
              <a:off x="1866" y="313"/>
              <a:ext cx="183" cy="183"/>
            </a:xfrm>
            <a:custGeom>
              <a:avLst/>
              <a:gdLst>
                <a:gd name="T0" fmla="*/ 173 w 285"/>
                <a:gd name="T1" fmla="*/ 200 h 283"/>
                <a:gd name="T2" fmla="*/ 173 w 285"/>
                <a:gd name="T3" fmla="*/ 162 h 283"/>
                <a:gd name="T4" fmla="*/ 277 w 285"/>
                <a:gd name="T5" fmla="*/ 162 h 283"/>
                <a:gd name="T6" fmla="*/ 277 w 285"/>
                <a:gd name="T7" fmla="*/ 127 h 283"/>
                <a:gd name="T8" fmla="*/ 173 w 285"/>
                <a:gd name="T9" fmla="*/ 127 h 283"/>
                <a:gd name="T10" fmla="*/ 173 w 285"/>
                <a:gd name="T11" fmla="*/ 87 h 283"/>
                <a:gd name="T12" fmla="*/ 124 w 285"/>
                <a:gd name="T13" fmla="*/ 87 h 283"/>
                <a:gd name="T14" fmla="*/ 124 w 285"/>
                <a:gd name="T15" fmla="*/ 127 h 283"/>
                <a:gd name="T16" fmla="*/ 60 w 285"/>
                <a:gd name="T17" fmla="*/ 127 h 283"/>
                <a:gd name="T18" fmla="*/ 99 w 285"/>
                <a:gd name="T19" fmla="*/ 61 h 283"/>
                <a:gd name="T20" fmla="*/ 281 w 285"/>
                <a:gd name="T21" fmla="*/ 61 h 283"/>
                <a:gd name="T22" fmla="*/ 281 w 285"/>
                <a:gd name="T23" fmla="*/ 26 h 283"/>
                <a:gd name="T24" fmla="*/ 120 w 285"/>
                <a:gd name="T25" fmla="*/ 26 h 283"/>
                <a:gd name="T26" fmla="*/ 135 w 285"/>
                <a:gd name="T27" fmla="*/ 0 h 283"/>
                <a:gd name="T28" fmla="*/ 83 w 285"/>
                <a:gd name="T29" fmla="*/ 0 h 283"/>
                <a:gd name="T30" fmla="*/ 68 w 285"/>
                <a:gd name="T31" fmla="*/ 26 h 283"/>
                <a:gd name="T32" fmla="*/ 5 w 285"/>
                <a:gd name="T33" fmla="*/ 26 h 283"/>
                <a:gd name="T34" fmla="*/ 5 w 285"/>
                <a:gd name="T35" fmla="*/ 61 h 283"/>
                <a:gd name="T36" fmla="*/ 47 w 285"/>
                <a:gd name="T37" fmla="*/ 61 h 283"/>
                <a:gd name="T38" fmla="*/ 14 w 285"/>
                <a:gd name="T39" fmla="*/ 117 h 283"/>
                <a:gd name="T40" fmla="*/ 8 w 285"/>
                <a:gd name="T41" fmla="*/ 138 h 283"/>
                <a:gd name="T42" fmla="*/ 8 w 285"/>
                <a:gd name="T43" fmla="*/ 162 h 283"/>
                <a:gd name="T44" fmla="*/ 124 w 285"/>
                <a:gd name="T45" fmla="*/ 162 h 283"/>
                <a:gd name="T46" fmla="*/ 124 w 285"/>
                <a:gd name="T47" fmla="*/ 200 h 283"/>
                <a:gd name="T48" fmla="*/ 0 w 285"/>
                <a:gd name="T49" fmla="*/ 200 h 283"/>
                <a:gd name="T50" fmla="*/ 0 w 285"/>
                <a:gd name="T51" fmla="*/ 235 h 283"/>
                <a:gd name="T52" fmla="*/ 124 w 285"/>
                <a:gd name="T53" fmla="*/ 235 h 283"/>
                <a:gd name="T54" fmla="*/ 124 w 285"/>
                <a:gd name="T55" fmla="*/ 283 h 283"/>
                <a:gd name="T56" fmla="*/ 173 w 285"/>
                <a:gd name="T57" fmla="*/ 283 h 283"/>
                <a:gd name="T58" fmla="*/ 173 w 285"/>
                <a:gd name="T59" fmla="*/ 235 h 283"/>
                <a:gd name="T60" fmla="*/ 285 w 285"/>
                <a:gd name="T61" fmla="*/ 235 h 283"/>
                <a:gd name="T62" fmla="*/ 285 w 285"/>
                <a:gd name="T63" fmla="*/ 200 h 283"/>
                <a:gd name="T64" fmla="*/ 173 w 285"/>
                <a:gd name="T65" fmla="*/ 20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3">
                  <a:moveTo>
                    <a:pt x="173" y="200"/>
                  </a:moveTo>
                  <a:cubicBezTo>
                    <a:pt x="173" y="162"/>
                    <a:pt x="173" y="162"/>
                    <a:pt x="173" y="162"/>
                  </a:cubicBezTo>
                  <a:cubicBezTo>
                    <a:pt x="277" y="162"/>
                    <a:pt x="277" y="162"/>
                    <a:pt x="277" y="162"/>
                  </a:cubicBezTo>
                  <a:cubicBezTo>
                    <a:pt x="277" y="127"/>
                    <a:pt x="277" y="127"/>
                    <a:pt x="277" y="127"/>
                  </a:cubicBezTo>
                  <a:cubicBezTo>
                    <a:pt x="173" y="127"/>
                    <a:pt x="173" y="127"/>
                    <a:pt x="173" y="127"/>
                  </a:cubicBezTo>
                  <a:cubicBezTo>
                    <a:pt x="173" y="87"/>
                    <a:pt x="173" y="87"/>
                    <a:pt x="173" y="87"/>
                  </a:cubicBezTo>
                  <a:cubicBezTo>
                    <a:pt x="124" y="87"/>
                    <a:pt x="124" y="87"/>
                    <a:pt x="124" y="87"/>
                  </a:cubicBezTo>
                  <a:cubicBezTo>
                    <a:pt x="124" y="127"/>
                    <a:pt x="124" y="127"/>
                    <a:pt x="124" y="127"/>
                  </a:cubicBezTo>
                  <a:cubicBezTo>
                    <a:pt x="60" y="127"/>
                    <a:pt x="60" y="127"/>
                    <a:pt x="60" y="127"/>
                  </a:cubicBezTo>
                  <a:cubicBezTo>
                    <a:pt x="99" y="61"/>
                    <a:pt x="99" y="61"/>
                    <a:pt x="99" y="61"/>
                  </a:cubicBezTo>
                  <a:cubicBezTo>
                    <a:pt x="281" y="61"/>
                    <a:pt x="281" y="61"/>
                    <a:pt x="281" y="61"/>
                  </a:cubicBezTo>
                  <a:cubicBezTo>
                    <a:pt x="281" y="26"/>
                    <a:pt x="281" y="26"/>
                    <a:pt x="281" y="26"/>
                  </a:cubicBezTo>
                  <a:cubicBezTo>
                    <a:pt x="120" y="26"/>
                    <a:pt x="120" y="26"/>
                    <a:pt x="120" y="26"/>
                  </a:cubicBezTo>
                  <a:cubicBezTo>
                    <a:pt x="135" y="0"/>
                    <a:pt x="135" y="0"/>
                    <a:pt x="135" y="0"/>
                  </a:cubicBezTo>
                  <a:cubicBezTo>
                    <a:pt x="83" y="0"/>
                    <a:pt x="83" y="0"/>
                    <a:pt x="83" y="0"/>
                  </a:cubicBezTo>
                  <a:cubicBezTo>
                    <a:pt x="68" y="26"/>
                    <a:pt x="68" y="26"/>
                    <a:pt x="68" y="26"/>
                  </a:cubicBezTo>
                  <a:cubicBezTo>
                    <a:pt x="5" y="26"/>
                    <a:pt x="5" y="26"/>
                    <a:pt x="5" y="26"/>
                  </a:cubicBezTo>
                  <a:cubicBezTo>
                    <a:pt x="5" y="61"/>
                    <a:pt x="5" y="61"/>
                    <a:pt x="5" y="61"/>
                  </a:cubicBezTo>
                  <a:cubicBezTo>
                    <a:pt x="47" y="61"/>
                    <a:pt x="47" y="61"/>
                    <a:pt x="47" y="61"/>
                  </a:cubicBezTo>
                  <a:cubicBezTo>
                    <a:pt x="14" y="117"/>
                    <a:pt x="14" y="117"/>
                    <a:pt x="14" y="117"/>
                  </a:cubicBezTo>
                  <a:cubicBezTo>
                    <a:pt x="10" y="124"/>
                    <a:pt x="8" y="130"/>
                    <a:pt x="8" y="138"/>
                  </a:cubicBezTo>
                  <a:cubicBezTo>
                    <a:pt x="8" y="162"/>
                    <a:pt x="8" y="162"/>
                    <a:pt x="8" y="162"/>
                  </a:cubicBezTo>
                  <a:cubicBezTo>
                    <a:pt x="124" y="162"/>
                    <a:pt x="124" y="162"/>
                    <a:pt x="124" y="162"/>
                  </a:cubicBezTo>
                  <a:cubicBezTo>
                    <a:pt x="124" y="200"/>
                    <a:pt x="124" y="200"/>
                    <a:pt x="124" y="200"/>
                  </a:cubicBezTo>
                  <a:cubicBezTo>
                    <a:pt x="0" y="200"/>
                    <a:pt x="0" y="200"/>
                    <a:pt x="0" y="200"/>
                  </a:cubicBezTo>
                  <a:cubicBezTo>
                    <a:pt x="0" y="235"/>
                    <a:pt x="0" y="235"/>
                    <a:pt x="0" y="235"/>
                  </a:cubicBezTo>
                  <a:cubicBezTo>
                    <a:pt x="124" y="235"/>
                    <a:pt x="124" y="235"/>
                    <a:pt x="124" y="235"/>
                  </a:cubicBezTo>
                  <a:cubicBezTo>
                    <a:pt x="124" y="283"/>
                    <a:pt x="124" y="283"/>
                    <a:pt x="124" y="283"/>
                  </a:cubicBezTo>
                  <a:cubicBezTo>
                    <a:pt x="173" y="283"/>
                    <a:pt x="173" y="283"/>
                    <a:pt x="173" y="283"/>
                  </a:cubicBezTo>
                  <a:cubicBezTo>
                    <a:pt x="173" y="235"/>
                    <a:pt x="173" y="235"/>
                    <a:pt x="173" y="235"/>
                  </a:cubicBezTo>
                  <a:cubicBezTo>
                    <a:pt x="285" y="235"/>
                    <a:pt x="285" y="235"/>
                    <a:pt x="285" y="235"/>
                  </a:cubicBezTo>
                  <a:cubicBezTo>
                    <a:pt x="285" y="200"/>
                    <a:pt x="285" y="200"/>
                    <a:pt x="285" y="200"/>
                  </a:cubicBezTo>
                  <a:lnTo>
                    <a:pt x="173" y="2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animEffect transition="in" filter="fade">
                                      <p:cBhvr>
                                        <p:cTn id="15"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tmplLst>
          <p:tmpl>
            <p:tnLst>
              <p:par>
                <p:cTn presetID="53" presetClass="entr" presetSubtype="16"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1"/>
          <p:cNvSpPr>
            <a:spLocks noGrp="1" noChangeArrowheads="1"/>
          </p:cNvSpPr>
          <p:nvPr>
            <p:ph type="body" idx="1"/>
          </p:nvPr>
        </p:nvSpPr>
        <p:spPr bwMode="auto">
          <a:xfrm>
            <a:off x="527052" y="919630"/>
            <a:ext cx="11137899" cy="538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1029" name="Rectangle 27"/>
          <p:cNvSpPr>
            <a:spLocks noGrp="1" noChangeArrowheads="1"/>
          </p:cNvSpPr>
          <p:nvPr>
            <p:ph type="title"/>
          </p:nvPr>
        </p:nvSpPr>
        <p:spPr bwMode="auto">
          <a:xfrm>
            <a:off x="527051" y="76275"/>
            <a:ext cx="11137900" cy="69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lstStyle/>
          <a:p>
            <a:pPr lvl="0"/>
            <a:r>
              <a:rPr lang="zh-CN" altLang="en-US" dirty="0"/>
              <a:t>单击此处编辑母版标题样式</a:t>
            </a:r>
          </a:p>
        </p:txBody>
      </p:sp>
      <p:cxnSp>
        <p:nvCxnSpPr>
          <p:cNvPr id="4" name="直接连接符 3"/>
          <p:cNvCxnSpPr/>
          <p:nvPr/>
        </p:nvCxnSpPr>
        <p:spPr bwMode="auto">
          <a:xfrm>
            <a:off x="621330" y="768358"/>
            <a:ext cx="10961079"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单圆角矩形 13"/>
          <p:cNvSpPr/>
          <p:nvPr userDrawn="1"/>
        </p:nvSpPr>
        <p:spPr bwMode="auto">
          <a:xfrm>
            <a:off x="0" y="6458380"/>
            <a:ext cx="10099040" cy="399621"/>
          </a:xfrm>
          <a:prstGeom prst="round1Rect">
            <a:avLst>
              <a:gd name="adj" fmla="val 50000"/>
            </a:avLst>
          </a:prstGeom>
          <a:solidFill>
            <a:schemeClr val="tx1">
              <a:lumMod val="50000"/>
              <a:lumOff val="50000"/>
            </a:schemeClr>
          </a:solidFill>
          <a:ln>
            <a:noFill/>
          </a:ln>
          <a:effectLst/>
        </p:spPr>
        <p:txBody>
          <a:bodyPr vert="horz" wrap="none" lIns="91441" tIns="45720" rIns="91441" bIns="45720" numCol="1" rtlCol="0" anchor="ctr" anchorCtr="0" compatLnSpc="1"/>
          <a:lstStyle/>
          <a:p>
            <a:pPr marL="0" marR="0" indent="0" algn="ctr" defTabSz="913765" rtl="0" eaLnBrk="1" fontAlgn="base" latinLnBrk="0" hangingPunct="1">
              <a:lnSpc>
                <a:spcPct val="100000"/>
              </a:lnSpc>
              <a:spcBef>
                <a:spcPct val="0"/>
              </a:spcBef>
              <a:spcAft>
                <a:spcPct val="0"/>
              </a:spcAft>
              <a:buClrTx/>
              <a:buSzTx/>
              <a:buFontTx/>
              <a:buNone/>
            </a:pPr>
            <a:endParaRPr kumimoji="0" lang="zh-CN" altLang="en-US" sz="16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4"/>
          </p:nvPr>
        </p:nvSpPr>
        <p:spPr>
          <a:xfrm>
            <a:off x="527052" y="6478189"/>
            <a:ext cx="573616" cy="360000"/>
          </a:xfrm>
          <a:prstGeom prst="rect">
            <a:avLst/>
          </a:prstGeom>
        </p:spPr>
        <p:txBody>
          <a:bodyPr vert="horz" lIns="91440" tIns="45720" rIns="91440" bIns="45720" rtlCol="0" anchor="ctr"/>
          <a:lstStyle>
            <a:lvl1pPr algn="ctr">
              <a:defRPr sz="900">
                <a:solidFill>
                  <a:schemeClr val="bg1"/>
                </a:solidFill>
              </a:defRPr>
            </a:lvl1pPr>
          </a:lstStyle>
          <a:p>
            <a:fld id="{6B8E27FD-115D-4720-AE9C-63133A02825A}" type="slidenum">
              <a:rPr lang="zh-CN" altLang="en-US" smtClean="0"/>
              <a:t>‹#›</a:t>
            </a:fld>
            <a:endParaRPr lang="zh-CN" altLang="en-US" dirty="0"/>
          </a:p>
        </p:txBody>
      </p:sp>
      <p:sp>
        <p:nvSpPr>
          <p:cNvPr id="3" name="日期占位符 2"/>
          <p:cNvSpPr>
            <a:spLocks noGrp="1"/>
          </p:cNvSpPr>
          <p:nvPr>
            <p:ph type="dt" sz="half" idx="2"/>
          </p:nvPr>
        </p:nvSpPr>
        <p:spPr>
          <a:xfrm>
            <a:off x="8153400" y="6478189"/>
            <a:ext cx="1794933" cy="360000"/>
          </a:xfrm>
          <a:prstGeom prst="rect">
            <a:avLst/>
          </a:prstGeom>
        </p:spPr>
        <p:txBody>
          <a:bodyPr vert="horz" lIns="91440" tIns="45720" rIns="91440" bIns="45720" rtlCol="0" anchor="ctr"/>
          <a:lstStyle>
            <a:lvl1pPr>
              <a:defRPr lang="zh-CN" altLang="en-US" sz="900" smtClean="0">
                <a:solidFill>
                  <a:schemeClr val="bg1"/>
                </a:solidFill>
              </a:defRPr>
            </a:lvl1pPr>
          </a:lstStyle>
          <a:p>
            <a:fld id="{89A6C6AA-25E4-48E8-B663-02302D16EC68}" type="datetime1">
              <a:rPr lang="en-US" altLang="zh-CN" smtClean="0"/>
              <a:t>3/9/2023</a:t>
            </a:fld>
            <a:endParaRPr lang="en-US"/>
          </a:p>
        </p:txBody>
      </p:sp>
      <p:sp>
        <p:nvSpPr>
          <p:cNvPr id="5" name="页脚占位符 4"/>
          <p:cNvSpPr>
            <a:spLocks noGrp="1"/>
          </p:cNvSpPr>
          <p:nvPr>
            <p:ph type="ftr" sz="quarter" idx="3"/>
          </p:nvPr>
        </p:nvSpPr>
        <p:spPr>
          <a:xfrm>
            <a:off x="3364522" y="6478189"/>
            <a:ext cx="4788879" cy="360000"/>
          </a:xfrm>
          <a:prstGeom prst="rect">
            <a:avLst/>
          </a:prstGeom>
        </p:spPr>
        <p:txBody>
          <a:bodyPr vert="horz" lIns="91440" tIns="45720" rIns="91440" bIns="45720" rtlCol="0" anchor="ctr"/>
          <a:lstStyle>
            <a:lvl1pPr>
              <a:defRPr lang="zh-CN" altLang="en-US" sz="900" dirty="0">
                <a:solidFill>
                  <a:schemeClr val="bg1"/>
                </a:solidFill>
              </a:defRPr>
            </a:lvl1pPr>
          </a:lstStyle>
          <a:p>
            <a:r>
              <a:rPr lang="zh-CN" altLang="en-US"/>
              <a:t>中国中车股份有限公司 版权所有 </a:t>
            </a:r>
            <a:r>
              <a:rPr lang="en-US" altLang="zh-CN"/>
              <a:t>2015</a:t>
            </a:r>
            <a:endParaRPr lang="zh-CN" altLang="en-US"/>
          </a:p>
        </p:txBody>
      </p:sp>
      <p:grpSp>
        <p:nvGrpSpPr>
          <p:cNvPr id="10" name="组合 9"/>
          <p:cNvGrpSpPr/>
          <p:nvPr userDrawn="1"/>
        </p:nvGrpSpPr>
        <p:grpSpPr>
          <a:xfrm>
            <a:off x="549279" y="6565900"/>
            <a:ext cx="551388" cy="181700"/>
            <a:chOff x="411958" y="6548368"/>
            <a:chExt cx="623471" cy="216764"/>
          </a:xfrm>
        </p:grpSpPr>
        <p:sp>
          <p:nvSpPr>
            <p:cNvPr id="11" name="左中括号 10"/>
            <p:cNvSpPr/>
            <p:nvPr userDrawn="1"/>
          </p:nvSpPr>
          <p:spPr bwMode="auto">
            <a:xfrm>
              <a:off x="411958" y="6548368"/>
              <a:ext cx="83343" cy="216764"/>
            </a:xfrm>
            <a:prstGeom prst="leftBracket">
              <a:avLst>
                <a:gd name="adj" fmla="val 0"/>
              </a:avLst>
            </a:prstGeom>
            <a:noFill/>
            <a:ln w="19050" cap="flat" cmpd="sng" algn="ctr">
              <a:solidFill>
                <a:schemeClr val="bg1"/>
              </a:solidFill>
              <a:prstDash val="solid"/>
              <a:round/>
              <a:headEnd type="none" w="med" len="med"/>
              <a:tailEnd type="none" w="med" len="med"/>
            </a:ln>
            <a:effectLst/>
          </p:spPr>
          <p:txBody>
            <a:bodyPr rtlCol="0" anchor="ctr"/>
            <a:lstStyle/>
            <a:p>
              <a:pPr algn="ctr"/>
              <a:endParaRPr lang="zh-CN" altLang="en-US" sz="1800"/>
            </a:p>
          </p:txBody>
        </p:sp>
        <p:sp>
          <p:nvSpPr>
            <p:cNvPr id="12" name="左中括号 11"/>
            <p:cNvSpPr/>
            <p:nvPr userDrawn="1"/>
          </p:nvSpPr>
          <p:spPr bwMode="auto">
            <a:xfrm flipH="1">
              <a:off x="952086" y="6548368"/>
              <a:ext cx="83343" cy="216764"/>
            </a:xfrm>
            <a:prstGeom prst="leftBracket">
              <a:avLst>
                <a:gd name="adj" fmla="val 0"/>
              </a:avLst>
            </a:prstGeom>
            <a:noFill/>
            <a:ln w="19050" cap="flat" cmpd="sng" algn="ctr">
              <a:solidFill>
                <a:schemeClr val="bg1"/>
              </a:solidFill>
              <a:prstDash val="solid"/>
              <a:round/>
              <a:headEnd type="none" w="med" len="med"/>
              <a:tailEnd type="none" w="med" len="med"/>
            </a:ln>
            <a:effectLst/>
          </p:spPr>
          <p:txBody>
            <a:bodyPr rtlCol="0" anchor="ctr"/>
            <a:lstStyle/>
            <a:p>
              <a:pPr algn="ctr"/>
              <a:endParaRPr lang="zh-CN" altLang="en-US" sz="1800"/>
            </a:p>
          </p:txBody>
        </p:sp>
      </p:grpSp>
      <p:pic>
        <p:nvPicPr>
          <p:cNvPr id="13" name="图片 12"/>
          <p:cNvPicPr>
            <a:picLocks noChangeAspect="1"/>
          </p:cNvPicPr>
          <p:nvPr userDrawn="1"/>
        </p:nvPicPr>
        <p:blipFill>
          <a:blip r:embed="rId8" cstate="email"/>
          <a:stretch>
            <a:fillRect/>
          </a:stretch>
        </p:blipFill>
        <p:spPr>
          <a:xfrm>
            <a:off x="10662091" y="6534320"/>
            <a:ext cx="1002860" cy="2448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fade/>
  </p:transition>
  <p:hf hdr="0" dt="0"/>
  <p:txStyles>
    <p:title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6.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7.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3.xml"/><Relationship Id="rId5" Type="http://schemas.openxmlformats.org/officeDocument/2006/relationships/image" Target="../media/image74.GIF"/><Relationship Id="rId4" Type="http://schemas.openxmlformats.org/officeDocument/2006/relationships/image" Target="../media/image73.GIF"/></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w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1"/>
          </p:nvPr>
        </p:nvSpPr>
        <p:spPr/>
        <p:txBody>
          <a:bodyPr/>
          <a:lstStyle/>
          <a:p>
            <a:r>
              <a:rPr lang="zh-CN" altLang="en-US" sz="1050" dirty="0">
                <a:latin typeface="Times New Roman" panose="02020603050405020304" pitchFamily="18" charset="0"/>
              </a:rPr>
              <a:t>CRRC Datong Co., Ltd.</a:t>
            </a:r>
          </a:p>
        </p:txBody>
      </p:sp>
      <p:sp>
        <p:nvSpPr>
          <p:cNvPr id="2" name="标题 1"/>
          <p:cNvSpPr>
            <a:spLocks noGrp="1"/>
          </p:cNvSpPr>
          <p:nvPr>
            <p:ph type="ctrTitle" sz="quarter"/>
          </p:nvPr>
        </p:nvSpPr>
        <p:spPr/>
        <p:txBody>
          <a:bodyPr/>
          <a:lstStyle/>
          <a:p>
            <a:r>
              <a:rPr lang="zh-CN" altLang="en-US" dirty="0">
                <a:latin typeface="Times New Roman" panose="02020603050405020304" pitchFamily="18" charset="0"/>
                <a:sym typeface="+mn-lt"/>
              </a:rPr>
              <a:t>Product </a:t>
            </a:r>
            <a:r>
              <a:rPr lang="en-US" altLang="zh-CN" dirty="0">
                <a:latin typeface="Times New Roman" panose="02020603050405020304" pitchFamily="18" charset="0"/>
                <a:sym typeface="+mn-lt"/>
              </a:rPr>
              <a:t>I</a:t>
            </a:r>
            <a:r>
              <a:rPr lang="zh-CN" altLang="en-US" dirty="0">
                <a:latin typeface="Times New Roman" panose="02020603050405020304" pitchFamily="18" charset="0"/>
                <a:sym typeface="+mn-lt"/>
              </a:rPr>
              <a:t>ntroduction of CRRC Datong's </a:t>
            </a:r>
            <a:br>
              <a:rPr lang="zh-CN" altLang="en-US" dirty="0">
                <a:latin typeface="Times New Roman" panose="02020603050405020304" pitchFamily="18" charset="0"/>
                <a:sym typeface="+mn-lt"/>
              </a:rPr>
            </a:br>
            <a:r>
              <a:rPr lang="en-US" altLang="zh-CN" dirty="0">
                <a:latin typeface="Times New Roman" panose="02020603050405020304" pitchFamily="18" charset="0"/>
                <a:sym typeface="+mn-lt"/>
              </a:rPr>
              <a:t>M</a:t>
            </a:r>
            <a:r>
              <a:rPr lang="zh-CN" altLang="en-US" dirty="0">
                <a:latin typeface="Times New Roman" panose="02020603050405020304" pitchFamily="18" charset="0"/>
                <a:sym typeface="+mn-lt"/>
              </a:rPr>
              <a:t>ining </a:t>
            </a:r>
            <a:r>
              <a:rPr lang="en-US" altLang="zh-CN" dirty="0">
                <a:latin typeface="Times New Roman" panose="02020603050405020304" pitchFamily="18" charset="0"/>
                <a:sym typeface="+mn-lt"/>
              </a:rPr>
              <a:t>D</a:t>
            </a:r>
            <a:r>
              <a:rPr lang="zh-CN" altLang="en-US" dirty="0">
                <a:latin typeface="Times New Roman" panose="02020603050405020304" pitchFamily="18" charset="0"/>
                <a:sym typeface="+mn-lt"/>
              </a:rPr>
              <a:t>ump </a:t>
            </a:r>
            <a:r>
              <a:rPr lang="en-US" altLang="zh-CN" dirty="0">
                <a:latin typeface="Times New Roman" panose="02020603050405020304" pitchFamily="18" charset="0"/>
                <a:sym typeface="+mn-lt"/>
              </a:rPr>
              <a:t>T</a:t>
            </a:r>
            <a:r>
              <a:rPr lang="zh-CN" altLang="en-US" dirty="0">
                <a:latin typeface="Times New Roman" panose="02020603050405020304" pitchFamily="18" charset="0"/>
                <a:sym typeface="+mn-lt"/>
              </a:rPr>
              <a:t>ruck</a:t>
            </a:r>
          </a:p>
        </p:txBody>
      </p:sp>
      <p:sp>
        <p:nvSpPr>
          <p:cNvPr id="4" name="文本占位符 3"/>
          <p:cNvSpPr>
            <a:spLocks noGrp="1"/>
          </p:cNvSpPr>
          <p:nvPr>
            <p:ph type="body" sz="quarter" idx="10"/>
          </p:nvPr>
        </p:nvSpPr>
        <p:spPr>
          <a:xfrm>
            <a:off x="1151467" y="5006789"/>
            <a:ext cx="10513483" cy="522895"/>
          </a:xfrm>
        </p:spPr>
        <p:txBody>
          <a:bodyPr/>
          <a:lstStyle/>
          <a:p>
            <a:r>
              <a:rPr lang="zh-CN" altLang="en-US" sz="1050">
                <a:latin typeface="Times New Roman" panose="02020603050405020304" pitchFamily="18" charset="0"/>
                <a:sym typeface="+mn-lt"/>
              </a:rPr>
              <a:t>May 2022</a:t>
            </a:r>
          </a:p>
        </p:txBody>
      </p:sp>
      <p:pic>
        <p:nvPicPr>
          <p:cNvPr id="8" name="图片占位符 7" descr="/Users/workroom/Desktop/摄图网_500331202_建筑（非企业商用）.jpg摄图网_500331202_建筑（非企业商用）"/>
          <p:cNvPicPr>
            <a:picLocks noGrp="1" noChangeAspect="1"/>
          </p:cNvPicPr>
          <p:nvPr>
            <p:ph type="pic" sz="quarter" idx="12"/>
          </p:nvPr>
        </p:nvPicPr>
        <p:blipFill>
          <a:blip r:embed="rId2"/>
          <a:srcRect/>
          <a:stretch>
            <a:fillRect/>
          </a:stretch>
        </p:blipFill>
        <p:spPr>
          <a:xfrm>
            <a:off x="3175" y="1608455"/>
            <a:ext cx="8704580" cy="1343025"/>
          </a:xfrm>
        </p:spPr>
      </p:pic>
      <p:grpSp>
        <p:nvGrpSpPr>
          <p:cNvPr id="12" name="组合 11"/>
          <p:cNvGrpSpPr/>
          <p:nvPr/>
        </p:nvGrpSpPr>
        <p:grpSpPr>
          <a:xfrm>
            <a:off x="9187815" y="1770380"/>
            <a:ext cx="1950720" cy="1018540"/>
            <a:chOff x="14259" y="2788"/>
            <a:chExt cx="3072" cy="1604"/>
          </a:xfrm>
        </p:grpSpPr>
        <p:sp>
          <p:nvSpPr>
            <p:cNvPr id="1134" name="Oval 110"/>
            <p:cNvSpPr>
              <a:spLocks noChangeArrowheads="1"/>
            </p:cNvSpPr>
            <p:nvPr/>
          </p:nvSpPr>
          <p:spPr bwMode="auto">
            <a:xfrm>
              <a:off x="15236" y="3955"/>
              <a:ext cx="61"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35" name="Oval 111"/>
            <p:cNvSpPr>
              <a:spLocks noChangeArrowheads="1"/>
            </p:cNvSpPr>
            <p:nvPr/>
          </p:nvSpPr>
          <p:spPr bwMode="auto">
            <a:xfrm>
              <a:off x="16638" y="3955"/>
              <a:ext cx="59"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36" name="Freeform 112"/>
            <p:cNvSpPr>
              <a:spLocks noEditPoints="1"/>
            </p:cNvSpPr>
            <p:nvPr/>
          </p:nvSpPr>
          <p:spPr bwMode="auto">
            <a:xfrm>
              <a:off x="16499" y="3818"/>
              <a:ext cx="329" cy="329"/>
            </a:xfrm>
            <a:custGeom>
              <a:avLst/>
              <a:gdLst/>
              <a:ahLst/>
              <a:cxnLst>
                <a:cxn ang="0">
                  <a:pos x="1" y="270"/>
                </a:cxn>
                <a:cxn ang="0">
                  <a:pos x="300" y="600"/>
                </a:cxn>
                <a:cxn ang="0">
                  <a:pos x="597" y="255"/>
                </a:cxn>
                <a:cxn ang="0">
                  <a:pos x="310" y="522"/>
                </a:cxn>
                <a:cxn ang="0">
                  <a:pos x="96" y="267"/>
                </a:cxn>
                <a:cxn ang="0">
                  <a:pos x="117" y="204"/>
                </a:cxn>
                <a:cxn ang="0">
                  <a:pos x="122" y="196"/>
                </a:cxn>
                <a:cxn ang="0">
                  <a:pos x="127" y="187"/>
                </a:cxn>
                <a:cxn ang="0">
                  <a:pos x="132" y="180"/>
                </a:cxn>
                <a:cxn ang="0">
                  <a:pos x="162" y="145"/>
                </a:cxn>
                <a:cxn ang="0">
                  <a:pos x="170" y="138"/>
                </a:cxn>
                <a:cxn ang="0">
                  <a:pos x="177" y="132"/>
                </a:cxn>
                <a:cxn ang="0">
                  <a:pos x="186" y="126"/>
                </a:cxn>
                <a:cxn ang="0">
                  <a:pos x="194" y="121"/>
                </a:cxn>
                <a:cxn ang="0">
                  <a:pos x="202" y="115"/>
                </a:cxn>
                <a:cxn ang="0">
                  <a:pos x="212" y="111"/>
                </a:cxn>
                <a:cxn ang="0">
                  <a:pos x="225" y="104"/>
                </a:cxn>
                <a:cxn ang="0">
                  <a:pos x="234" y="101"/>
                </a:cxn>
                <a:cxn ang="0">
                  <a:pos x="244" y="97"/>
                </a:cxn>
                <a:cxn ang="0">
                  <a:pos x="254" y="94"/>
                </a:cxn>
                <a:cxn ang="0">
                  <a:pos x="264" y="92"/>
                </a:cxn>
                <a:cxn ang="0">
                  <a:pos x="274" y="90"/>
                </a:cxn>
                <a:cxn ang="0">
                  <a:pos x="285" y="89"/>
                </a:cxn>
                <a:cxn ang="0">
                  <a:pos x="296" y="88"/>
                </a:cxn>
                <a:cxn ang="0">
                  <a:pos x="310" y="87"/>
                </a:cxn>
                <a:cxn ang="0">
                  <a:pos x="310" y="87"/>
                </a:cxn>
                <a:cxn ang="0">
                  <a:pos x="324" y="88"/>
                </a:cxn>
                <a:cxn ang="0">
                  <a:pos x="335" y="88"/>
                </a:cxn>
                <a:cxn ang="0">
                  <a:pos x="345" y="90"/>
                </a:cxn>
                <a:cxn ang="0">
                  <a:pos x="355" y="92"/>
                </a:cxn>
                <a:cxn ang="0">
                  <a:pos x="365" y="94"/>
                </a:cxn>
                <a:cxn ang="0">
                  <a:pos x="375" y="97"/>
                </a:cxn>
                <a:cxn ang="0">
                  <a:pos x="388" y="101"/>
                </a:cxn>
                <a:cxn ang="0">
                  <a:pos x="397" y="105"/>
                </a:cxn>
                <a:cxn ang="0">
                  <a:pos x="407" y="110"/>
                </a:cxn>
                <a:cxn ang="0">
                  <a:pos x="415" y="114"/>
                </a:cxn>
                <a:cxn ang="0">
                  <a:pos x="424" y="119"/>
                </a:cxn>
                <a:cxn ang="0">
                  <a:pos x="432" y="125"/>
                </a:cxn>
                <a:cxn ang="0">
                  <a:pos x="445" y="134"/>
                </a:cxn>
                <a:cxn ang="0">
                  <a:pos x="452" y="140"/>
                </a:cxn>
                <a:cxn ang="0">
                  <a:pos x="459" y="146"/>
                </a:cxn>
                <a:cxn ang="0">
                  <a:pos x="466" y="153"/>
                </a:cxn>
                <a:cxn ang="0">
                  <a:pos x="472" y="160"/>
                </a:cxn>
                <a:cxn ang="0">
                  <a:pos x="499" y="197"/>
                </a:cxn>
                <a:cxn ang="0">
                  <a:pos x="503" y="205"/>
                </a:cxn>
                <a:cxn ang="0">
                  <a:pos x="522" y="257"/>
                </a:cxn>
                <a:cxn ang="0">
                  <a:pos x="310" y="522"/>
                </a:cxn>
              </a:cxnLst>
              <a:rect l="0" t="0" r="r" b="b"/>
              <a:pathLst>
                <a:path w="600" h="600">
                  <a:moveTo>
                    <a:pt x="300" y="0"/>
                  </a:moveTo>
                  <a:cubicBezTo>
                    <a:pt x="144" y="0"/>
                    <a:pt x="16" y="118"/>
                    <a:pt x="1" y="270"/>
                  </a:cubicBezTo>
                  <a:cubicBezTo>
                    <a:pt x="1" y="280"/>
                    <a:pt x="0" y="289"/>
                    <a:pt x="0" y="300"/>
                  </a:cubicBezTo>
                  <a:cubicBezTo>
                    <a:pt x="0" y="465"/>
                    <a:pt x="134" y="600"/>
                    <a:pt x="300" y="600"/>
                  </a:cubicBezTo>
                  <a:cubicBezTo>
                    <a:pt x="466" y="600"/>
                    <a:pt x="600" y="465"/>
                    <a:pt x="600" y="300"/>
                  </a:cubicBezTo>
                  <a:cubicBezTo>
                    <a:pt x="600" y="284"/>
                    <a:pt x="599" y="270"/>
                    <a:pt x="597" y="255"/>
                  </a:cubicBezTo>
                  <a:cubicBezTo>
                    <a:pt x="575" y="110"/>
                    <a:pt x="451" y="0"/>
                    <a:pt x="300" y="0"/>
                  </a:cubicBezTo>
                  <a:close/>
                  <a:moveTo>
                    <a:pt x="310" y="522"/>
                  </a:moveTo>
                  <a:cubicBezTo>
                    <a:pt x="190" y="522"/>
                    <a:pt x="92" y="424"/>
                    <a:pt x="92" y="304"/>
                  </a:cubicBezTo>
                  <a:cubicBezTo>
                    <a:pt x="92" y="292"/>
                    <a:pt x="94" y="279"/>
                    <a:pt x="96" y="267"/>
                  </a:cubicBezTo>
                  <a:cubicBezTo>
                    <a:pt x="100" y="245"/>
                    <a:pt x="107" y="224"/>
                    <a:pt x="117" y="204"/>
                  </a:cubicBezTo>
                  <a:cubicBezTo>
                    <a:pt x="117" y="204"/>
                    <a:pt x="117" y="204"/>
                    <a:pt x="117" y="204"/>
                  </a:cubicBezTo>
                  <a:cubicBezTo>
                    <a:pt x="118" y="202"/>
                    <a:pt x="120" y="199"/>
                    <a:pt x="121" y="196"/>
                  </a:cubicBezTo>
                  <a:cubicBezTo>
                    <a:pt x="121" y="196"/>
                    <a:pt x="122" y="196"/>
                    <a:pt x="122" y="196"/>
                  </a:cubicBezTo>
                  <a:cubicBezTo>
                    <a:pt x="123" y="193"/>
                    <a:pt x="125" y="191"/>
                    <a:pt x="126" y="188"/>
                  </a:cubicBezTo>
                  <a:cubicBezTo>
                    <a:pt x="126" y="188"/>
                    <a:pt x="126" y="188"/>
                    <a:pt x="127" y="187"/>
                  </a:cubicBezTo>
                  <a:cubicBezTo>
                    <a:pt x="128" y="185"/>
                    <a:pt x="130" y="183"/>
                    <a:pt x="131" y="180"/>
                  </a:cubicBezTo>
                  <a:cubicBezTo>
                    <a:pt x="132" y="180"/>
                    <a:pt x="132" y="180"/>
                    <a:pt x="132" y="180"/>
                  </a:cubicBezTo>
                  <a:cubicBezTo>
                    <a:pt x="140" y="167"/>
                    <a:pt x="150" y="156"/>
                    <a:pt x="161" y="146"/>
                  </a:cubicBezTo>
                  <a:cubicBezTo>
                    <a:pt x="162" y="146"/>
                    <a:pt x="162" y="145"/>
                    <a:pt x="162" y="145"/>
                  </a:cubicBezTo>
                  <a:cubicBezTo>
                    <a:pt x="164" y="143"/>
                    <a:pt x="166" y="142"/>
                    <a:pt x="168" y="140"/>
                  </a:cubicBezTo>
                  <a:cubicBezTo>
                    <a:pt x="168" y="140"/>
                    <a:pt x="169" y="139"/>
                    <a:pt x="170" y="138"/>
                  </a:cubicBezTo>
                  <a:cubicBezTo>
                    <a:pt x="171" y="137"/>
                    <a:pt x="173" y="136"/>
                    <a:pt x="175" y="134"/>
                  </a:cubicBezTo>
                  <a:cubicBezTo>
                    <a:pt x="176" y="133"/>
                    <a:pt x="177" y="133"/>
                    <a:pt x="177" y="132"/>
                  </a:cubicBezTo>
                  <a:cubicBezTo>
                    <a:pt x="179" y="131"/>
                    <a:pt x="181" y="130"/>
                    <a:pt x="182" y="128"/>
                  </a:cubicBezTo>
                  <a:cubicBezTo>
                    <a:pt x="183" y="128"/>
                    <a:pt x="184" y="127"/>
                    <a:pt x="186" y="126"/>
                  </a:cubicBezTo>
                  <a:cubicBezTo>
                    <a:pt x="187" y="125"/>
                    <a:pt x="189" y="124"/>
                    <a:pt x="190" y="123"/>
                  </a:cubicBezTo>
                  <a:cubicBezTo>
                    <a:pt x="192" y="122"/>
                    <a:pt x="193" y="121"/>
                    <a:pt x="194" y="121"/>
                  </a:cubicBezTo>
                  <a:cubicBezTo>
                    <a:pt x="195" y="120"/>
                    <a:pt x="197" y="119"/>
                    <a:pt x="199" y="118"/>
                  </a:cubicBezTo>
                  <a:cubicBezTo>
                    <a:pt x="200" y="117"/>
                    <a:pt x="201" y="116"/>
                    <a:pt x="202" y="115"/>
                  </a:cubicBezTo>
                  <a:cubicBezTo>
                    <a:pt x="204" y="115"/>
                    <a:pt x="206" y="114"/>
                    <a:pt x="207" y="113"/>
                  </a:cubicBezTo>
                  <a:cubicBezTo>
                    <a:pt x="209" y="112"/>
                    <a:pt x="210" y="111"/>
                    <a:pt x="212" y="111"/>
                  </a:cubicBezTo>
                  <a:cubicBezTo>
                    <a:pt x="213" y="110"/>
                    <a:pt x="215" y="109"/>
                    <a:pt x="216" y="108"/>
                  </a:cubicBezTo>
                  <a:cubicBezTo>
                    <a:pt x="219" y="107"/>
                    <a:pt x="222" y="106"/>
                    <a:pt x="225" y="104"/>
                  </a:cubicBezTo>
                  <a:cubicBezTo>
                    <a:pt x="226" y="104"/>
                    <a:pt x="227" y="103"/>
                    <a:pt x="229" y="103"/>
                  </a:cubicBezTo>
                  <a:cubicBezTo>
                    <a:pt x="231" y="102"/>
                    <a:pt x="232" y="101"/>
                    <a:pt x="234" y="101"/>
                  </a:cubicBezTo>
                  <a:cubicBezTo>
                    <a:pt x="236" y="100"/>
                    <a:pt x="237" y="100"/>
                    <a:pt x="238" y="99"/>
                  </a:cubicBezTo>
                  <a:cubicBezTo>
                    <a:pt x="240" y="98"/>
                    <a:pt x="242" y="98"/>
                    <a:pt x="244" y="97"/>
                  </a:cubicBezTo>
                  <a:cubicBezTo>
                    <a:pt x="245" y="97"/>
                    <a:pt x="247" y="96"/>
                    <a:pt x="248" y="96"/>
                  </a:cubicBezTo>
                  <a:cubicBezTo>
                    <a:pt x="250" y="95"/>
                    <a:pt x="252" y="95"/>
                    <a:pt x="254" y="94"/>
                  </a:cubicBezTo>
                  <a:cubicBezTo>
                    <a:pt x="255" y="94"/>
                    <a:pt x="257" y="94"/>
                    <a:pt x="258" y="93"/>
                  </a:cubicBezTo>
                  <a:cubicBezTo>
                    <a:pt x="260" y="93"/>
                    <a:pt x="262" y="92"/>
                    <a:pt x="264" y="92"/>
                  </a:cubicBezTo>
                  <a:cubicBezTo>
                    <a:pt x="265" y="92"/>
                    <a:pt x="267" y="91"/>
                    <a:pt x="268" y="91"/>
                  </a:cubicBezTo>
                  <a:cubicBezTo>
                    <a:pt x="270" y="91"/>
                    <a:pt x="272" y="90"/>
                    <a:pt x="274" y="90"/>
                  </a:cubicBezTo>
                  <a:cubicBezTo>
                    <a:pt x="275" y="90"/>
                    <a:pt x="277" y="90"/>
                    <a:pt x="278" y="89"/>
                  </a:cubicBezTo>
                  <a:cubicBezTo>
                    <a:pt x="280" y="89"/>
                    <a:pt x="282" y="89"/>
                    <a:pt x="285" y="89"/>
                  </a:cubicBezTo>
                  <a:cubicBezTo>
                    <a:pt x="286" y="88"/>
                    <a:pt x="287" y="88"/>
                    <a:pt x="289" y="88"/>
                  </a:cubicBezTo>
                  <a:cubicBezTo>
                    <a:pt x="291" y="88"/>
                    <a:pt x="293" y="88"/>
                    <a:pt x="296" y="88"/>
                  </a:cubicBezTo>
                  <a:cubicBezTo>
                    <a:pt x="297" y="87"/>
                    <a:pt x="298" y="87"/>
                    <a:pt x="299" y="87"/>
                  </a:cubicBezTo>
                  <a:cubicBezTo>
                    <a:pt x="303" y="87"/>
                    <a:pt x="306" y="87"/>
                    <a:pt x="310" y="87"/>
                  </a:cubicBezTo>
                  <a:cubicBezTo>
                    <a:pt x="310" y="87"/>
                    <a:pt x="310" y="87"/>
                    <a:pt x="310" y="87"/>
                  </a:cubicBezTo>
                  <a:cubicBezTo>
                    <a:pt x="310" y="87"/>
                    <a:pt x="310" y="87"/>
                    <a:pt x="310" y="87"/>
                  </a:cubicBezTo>
                  <a:cubicBezTo>
                    <a:pt x="313" y="87"/>
                    <a:pt x="317" y="87"/>
                    <a:pt x="320" y="87"/>
                  </a:cubicBezTo>
                  <a:cubicBezTo>
                    <a:pt x="321" y="87"/>
                    <a:pt x="323" y="87"/>
                    <a:pt x="324" y="88"/>
                  </a:cubicBezTo>
                  <a:cubicBezTo>
                    <a:pt x="326" y="88"/>
                    <a:pt x="328" y="88"/>
                    <a:pt x="331" y="88"/>
                  </a:cubicBezTo>
                  <a:cubicBezTo>
                    <a:pt x="332" y="88"/>
                    <a:pt x="333" y="88"/>
                    <a:pt x="335" y="88"/>
                  </a:cubicBezTo>
                  <a:cubicBezTo>
                    <a:pt x="337" y="89"/>
                    <a:pt x="339" y="89"/>
                    <a:pt x="341" y="89"/>
                  </a:cubicBezTo>
                  <a:cubicBezTo>
                    <a:pt x="342" y="89"/>
                    <a:pt x="344" y="90"/>
                    <a:pt x="345" y="90"/>
                  </a:cubicBezTo>
                  <a:cubicBezTo>
                    <a:pt x="347" y="90"/>
                    <a:pt x="349" y="91"/>
                    <a:pt x="351" y="91"/>
                  </a:cubicBezTo>
                  <a:cubicBezTo>
                    <a:pt x="353" y="91"/>
                    <a:pt x="354" y="92"/>
                    <a:pt x="355" y="92"/>
                  </a:cubicBezTo>
                  <a:cubicBezTo>
                    <a:pt x="357" y="92"/>
                    <a:pt x="359" y="93"/>
                    <a:pt x="361" y="93"/>
                  </a:cubicBezTo>
                  <a:cubicBezTo>
                    <a:pt x="363" y="94"/>
                    <a:pt x="364" y="94"/>
                    <a:pt x="365" y="94"/>
                  </a:cubicBezTo>
                  <a:cubicBezTo>
                    <a:pt x="367" y="95"/>
                    <a:pt x="370" y="95"/>
                    <a:pt x="372" y="96"/>
                  </a:cubicBezTo>
                  <a:cubicBezTo>
                    <a:pt x="373" y="96"/>
                    <a:pt x="374" y="97"/>
                    <a:pt x="375" y="97"/>
                  </a:cubicBezTo>
                  <a:cubicBezTo>
                    <a:pt x="378" y="98"/>
                    <a:pt x="381" y="99"/>
                    <a:pt x="384" y="100"/>
                  </a:cubicBezTo>
                  <a:cubicBezTo>
                    <a:pt x="385" y="100"/>
                    <a:pt x="386" y="101"/>
                    <a:pt x="388" y="101"/>
                  </a:cubicBezTo>
                  <a:cubicBezTo>
                    <a:pt x="389" y="102"/>
                    <a:pt x="391" y="103"/>
                    <a:pt x="393" y="104"/>
                  </a:cubicBezTo>
                  <a:cubicBezTo>
                    <a:pt x="395" y="104"/>
                    <a:pt x="396" y="105"/>
                    <a:pt x="397" y="105"/>
                  </a:cubicBezTo>
                  <a:cubicBezTo>
                    <a:pt x="399" y="106"/>
                    <a:pt x="401" y="107"/>
                    <a:pt x="402" y="108"/>
                  </a:cubicBezTo>
                  <a:cubicBezTo>
                    <a:pt x="404" y="108"/>
                    <a:pt x="405" y="109"/>
                    <a:pt x="407" y="110"/>
                  </a:cubicBezTo>
                  <a:cubicBezTo>
                    <a:pt x="408" y="110"/>
                    <a:pt x="409" y="111"/>
                    <a:pt x="411" y="112"/>
                  </a:cubicBezTo>
                  <a:cubicBezTo>
                    <a:pt x="412" y="113"/>
                    <a:pt x="414" y="114"/>
                    <a:pt x="415" y="114"/>
                  </a:cubicBezTo>
                  <a:cubicBezTo>
                    <a:pt x="417" y="115"/>
                    <a:pt x="418" y="116"/>
                    <a:pt x="419" y="117"/>
                  </a:cubicBezTo>
                  <a:cubicBezTo>
                    <a:pt x="421" y="118"/>
                    <a:pt x="422" y="118"/>
                    <a:pt x="424" y="119"/>
                  </a:cubicBezTo>
                  <a:cubicBezTo>
                    <a:pt x="425" y="120"/>
                    <a:pt x="426" y="121"/>
                    <a:pt x="427" y="122"/>
                  </a:cubicBezTo>
                  <a:cubicBezTo>
                    <a:pt x="429" y="123"/>
                    <a:pt x="431" y="124"/>
                    <a:pt x="432" y="125"/>
                  </a:cubicBezTo>
                  <a:cubicBezTo>
                    <a:pt x="432" y="125"/>
                    <a:pt x="432" y="125"/>
                    <a:pt x="433" y="125"/>
                  </a:cubicBezTo>
                  <a:cubicBezTo>
                    <a:pt x="437" y="128"/>
                    <a:pt x="441" y="131"/>
                    <a:pt x="445" y="134"/>
                  </a:cubicBezTo>
                  <a:cubicBezTo>
                    <a:pt x="446" y="135"/>
                    <a:pt x="446" y="135"/>
                    <a:pt x="447" y="136"/>
                  </a:cubicBezTo>
                  <a:cubicBezTo>
                    <a:pt x="449" y="137"/>
                    <a:pt x="450" y="139"/>
                    <a:pt x="452" y="140"/>
                  </a:cubicBezTo>
                  <a:cubicBezTo>
                    <a:pt x="453" y="141"/>
                    <a:pt x="453" y="141"/>
                    <a:pt x="454" y="142"/>
                  </a:cubicBezTo>
                  <a:cubicBezTo>
                    <a:pt x="456" y="143"/>
                    <a:pt x="457" y="145"/>
                    <a:pt x="459" y="146"/>
                  </a:cubicBezTo>
                  <a:cubicBezTo>
                    <a:pt x="460" y="147"/>
                    <a:pt x="460" y="148"/>
                    <a:pt x="461" y="148"/>
                  </a:cubicBezTo>
                  <a:cubicBezTo>
                    <a:pt x="463" y="150"/>
                    <a:pt x="464" y="151"/>
                    <a:pt x="466" y="153"/>
                  </a:cubicBezTo>
                  <a:cubicBezTo>
                    <a:pt x="466" y="154"/>
                    <a:pt x="467" y="154"/>
                    <a:pt x="467" y="155"/>
                  </a:cubicBezTo>
                  <a:cubicBezTo>
                    <a:pt x="469" y="157"/>
                    <a:pt x="471" y="158"/>
                    <a:pt x="472" y="160"/>
                  </a:cubicBezTo>
                  <a:cubicBezTo>
                    <a:pt x="473" y="161"/>
                    <a:pt x="473" y="161"/>
                    <a:pt x="473" y="161"/>
                  </a:cubicBezTo>
                  <a:cubicBezTo>
                    <a:pt x="483" y="172"/>
                    <a:pt x="491" y="184"/>
                    <a:pt x="499" y="197"/>
                  </a:cubicBezTo>
                  <a:cubicBezTo>
                    <a:pt x="499" y="197"/>
                    <a:pt x="499" y="197"/>
                    <a:pt x="499" y="197"/>
                  </a:cubicBezTo>
                  <a:cubicBezTo>
                    <a:pt x="500" y="200"/>
                    <a:pt x="502" y="202"/>
                    <a:pt x="503" y="205"/>
                  </a:cubicBezTo>
                  <a:cubicBezTo>
                    <a:pt x="503" y="205"/>
                    <a:pt x="503" y="205"/>
                    <a:pt x="503" y="205"/>
                  </a:cubicBezTo>
                  <a:cubicBezTo>
                    <a:pt x="512" y="222"/>
                    <a:pt x="518" y="239"/>
                    <a:pt x="522" y="257"/>
                  </a:cubicBezTo>
                  <a:cubicBezTo>
                    <a:pt x="525" y="272"/>
                    <a:pt x="527" y="288"/>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37" name="Freeform 113"/>
            <p:cNvSpPr>
              <a:spLocks noEditPoints="1"/>
            </p:cNvSpPr>
            <p:nvPr/>
          </p:nvSpPr>
          <p:spPr bwMode="auto">
            <a:xfrm>
              <a:off x="15096" y="3818"/>
              <a:ext cx="329" cy="329"/>
            </a:xfrm>
            <a:custGeom>
              <a:avLst/>
              <a:gdLst/>
              <a:ahLst/>
              <a:cxnLst>
                <a:cxn ang="0">
                  <a:pos x="300" y="0"/>
                </a:cxn>
                <a:cxn ang="0">
                  <a:pos x="0" y="300"/>
                </a:cxn>
                <a:cxn ang="0">
                  <a:pos x="300" y="600"/>
                </a:cxn>
                <a:cxn ang="0">
                  <a:pos x="600" y="300"/>
                </a:cxn>
                <a:cxn ang="0">
                  <a:pos x="300" y="0"/>
                </a:cxn>
                <a:cxn ang="0">
                  <a:pos x="310" y="522"/>
                </a:cxn>
                <a:cxn ang="0">
                  <a:pos x="93" y="304"/>
                </a:cxn>
                <a:cxn ang="0">
                  <a:pos x="310" y="87"/>
                </a:cxn>
                <a:cxn ang="0">
                  <a:pos x="527" y="304"/>
                </a:cxn>
                <a:cxn ang="0">
                  <a:pos x="310" y="522"/>
                </a:cxn>
              </a:cxnLst>
              <a:rect l="0" t="0" r="r" b="b"/>
              <a:pathLst>
                <a:path w="600" h="600">
                  <a:moveTo>
                    <a:pt x="300" y="0"/>
                  </a:moveTo>
                  <a:cubicBezTo>
                    <a:pt x="134" y="0"/>
                    <a:pt x="0" y="134"/>
                    <a:pt x="0" y="300"/>
                  </a:cubicBezTo>
                  <a:cubicBezTo>
                    <a:pt x="0" y="465"/>
                    <a:pt x="134" y="600"/>
                    <a:pt x="300" y="600"/>
                  </a:cubicBezTo>
                  <a:cubicBezTo>
                    <a:pt x="466" y="600"/>
                    <a:pt x="600" y="465"/>
                    <a:pt x="600" y="300"/>
                  </a:cubicBezTo>
                  <a:cubicBezTo>
                    <a:pt x="600" y="134"/>
                    <a:pt x="466" y="0"/>
                    <a:pt x="300" y="0"/>
                  </a:cubicBezTo>
                  <a:close/>
                  <a:moveTo>
                    <a:pt x="310" y="522"/>
                  </a:moveTo>
                  <a:cubicBezTo>
                    <a:pt x="190" y="522"/>
                    <a:pt x="93" y="424"/>
                    <a:pt x="93" y="304"/>
                  </a:cubicBezTo>
                  <a:cubicBezTo>
                    <a:pt x="93" y="184"/>
                    <a:pt x="190" y="87"/>
                    <a:pt x="310" y="87"/>
                  </a:cubicBezTo>
                  <a:cubicBezTo>
                    <a:pt x="430" y="87"/>
                    <a:pt x="527" y="184"/>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38" name="Freeform 114"/>
            <p:cNvSpPr>
              <a:spLocks noEditPoints="1"/>
            </p:cNvSpPr>
            <p:nvPr/>
          </p:nvSpPr>
          <p:spPr bwMode="auto">
            <a:xfrm>
              <a:off x="14259" y="2788"/>
              <a:ext cx="3073" cy="1605"/>
            </a:xfrm>
            <a:custGeom>
              <a:avLst/>
              <a:gdLst/>
              <a:ahLst/>
              <a:cxnLst>
                <a:cxn ang="0">
                  <a:pos x="4833" y="1102"/>
                </a:cxn>
                <a:cxn ang="0">
                  <a:pos x="4881" y="544"/>
                </a:cxn>
                <a:cxn ang="0">
                  <a:pos x="4192" y="171"/>
                </a:cxn>
                <a:cxn ang="0">
                  <a:pos x="3726" y="461"/>
                </a:cxn>
                <a:cxn ang="0">
                  <a:pos x="5459" y="159"/>
                </a:cxn>
                <a:cxn ang="0">
                  <a:pos x="5492" y="16"/>
                </a:cxn>
                <a:cxn ang="0">
                  <a:pos x="3873" y="4"/>
                </a:cxn>
                <a:cxn ang="0">
                  <a:pos x="621" y="256"/>
                </a:cxn>
                <a:cxn ang="0">
                  <a:pos x="102" y="1005"/>
                </a:cxn>
                <a:cxn ang="0">
                  <a:pos x="1632" y="1458"/>
                </a:cxn>
                <a:cxn ang="0">
                  <a:pos x="1838" y="2927"/>
                </a:cxn>
                <a:cxn ang="0">
                  <a:pos x="2624" y="2317"/>
                </a:cxn>
                <a:cxn ang="0">
                  <a:pos x="2820" y="2472"/>
                </a:cxn>
                <a:cxn ang="0">
                  <a:pos x="3357" y="2420"/>
                </a:cxn>
                <a:cxn ang="0">
                  <a:pos x="3433" y="2164"/>
                </a:cxn>
                <a:cxn ang="0">
                  <a:pos x="3645" y="2178"/>
                </a:cxn>
                <a:cxn ang="0">
                  <a:pos x="5140" y="2249"/>
                </a:cxn>
                <a:cxn ang="0">
                  <a:pos x="5572" y="2344"/>
                </a:cxn>
                <a:cxn ang="0">
                  <a:pos x="5604" y="2210"/>
                </a:cxn>
                <a:cxn ang="0">
                  <a:pos x="1006" y="1069"/>
                </a:cxn>
                <a:cxn ang="0">
                  <a:pos x="290" y="741"/>
                </a:cxn>
                <a:cxn ang="0">
                  <a:pos x="1006" y="1069"/>
                </a:cxn>
                <a:cxn ang="0">
                  <a:pos x="382" y="650"/>
                </a:cxn>
                <a:cxn ang="0">
                  <a:pos x="1089" y="437"/>
                </a:cxn>
                <a:cxn ang="0">
                  <a:pos x="1584" y="1172"/>
                </a:cxn>
                <a:cxn ang="0">
                  <a:pos x="1173" y="913"/>
                </a:cxn>
                <a:cxn ang="0">
                  <a:pos x="1605" y="980"/>
                </a:cxn>
                <a:cxn ang="0">
                  <a:pos x="1620" y="869"/>
                </a:cxn>
                <a:cxn ang="0">
                  <a:pos x="1252" y="448"/>
                </a:cxn>
                <a:cxn ang="0">
                  <a:pos x="1620" y="869"/>
                </a:cxn>
                <a:cxn ang="0">
                  <a:pos x="1455" y="2178"/>
                </a:cxn>
                <a:cxn ang="0">
                  <a:pos x="2199" y="2178"/>
                </a:cxn>
                <a:cxn ang="0">
                  <a:pos x="2297" y="1298"/>
                </a:cxn>
                <a:cxn ang="0">
                  <a:pos x="1753" y="1008"/>
                </a:cxn>
                <a:cxn ang="0">
                  <a:pos x="2297" y="1298"/>
                </a:cxn>
                <a:cxn ang="0">
                  <a:pos x="1768" y="884"/>
                </a:cxn>
                <a:cxn ang="0">
                  <a:pos x="2439" y="448"/>
                </a:cxn>
                <a:cxn ang="0">
                  <a:pos x="2876" y="1416"/>
                </a:cxn>
                <a:cxn ang="0">
                  <a:pos x="2465" y="1136"/>
                </a:cxn>
                <a:cxn ang="0">
                  <a:pos x="2876" y="1416"/>
                </a:cxn>
                <a:cxn ang="0">
                  <a:pos x="2599" y="448"/>
                </a:cxn>
                <a:cxn ang="0">
                  <a:pos x="2928" y="1081"/>
                </a:cxn>
                <a:cxn ang="0">
                  <a:pos x="3462" y="1501"/>
                </a:cxn>
                <a:cxn ang="0">
                  <a:pos x="3048" y="1236"/>
                </a:cxn>
                <a:cxn ang="0">
                  <a:pos x="3462" y="1501"/>
                </a:cxn>
                <a:cxn ang="0">
                  <a:pos x="3084" y="1104"/>
                </a:cxn>
                <a:cxn ang="0">
                  <a:pos x="3511" y="448"/>
                </a:cxn>
                <a:cxn ang="0">
                  <a:pos x="3612" y="1019"/>
                </a:cxn>
                <a:cxn ang="0">
                  <a:pos x="4383" y="2550"/>
                </a:cxn>
                <a:cxn ang="0">
                  <a:pos x="4012" y="2149"/>
                </a:cxn>
                <a:cxn ang="0">
                  <a:pos x="4752" y="2131"/>
                </a:cxn>
                <a:cxn ang="0">
                  <a:pos x="4383" y="2550"/>
                </a:cxn>
              </a:cxnLst>
              <a:rect l="0" t="0" r="r" b="b"/>
              <a:pathLst>
                <a:path w="5604" h="2927">
                  <a:moveTo>
                    <a:pt x="5593" y="1130"/>
                  </a:moveTo>
                  <a:cubicBezTo>
                    <a:pt x="4833" y="1102"/>
                    <a:pt x="4833" y="1102"/>
                    <a:pt x="4833" y="1102"/>
                  </a:cubicBezTo>
                  <a:cubicBezTo>
                    <a:pt x="4823" y="550"/>
                    <a:pt x="4823" y="550"/>
                    <a:pt x="4823" y="550"/>
                  </a:cubicBezTo>
                  <a:cubicBezTo>
                    <a:pt x="4881" y="544"/>
                    <a:pt x="4881" y="544"/>
                    <a:pt x="4881" y="544"/>
                  </a:cubicBezTo>
                  <a:cubicBezTo>
                    <a:pt x="4881" y="544"/>
                    <a:pt x="5357" y="224"/>
                    <a:pt x="5440" y="171"/>
                  </a:cubicBezTo>
                  <a:cubicBezTo>
                    <a:pt x="4192" y="171"/>
                    <a:pt x="4192" y="171"/>
                    <a:pt x="4192" y="171"/>
                  </a:cubicBezTo>
                  <a:cubicBezTo>
                    <a:pt x="3732" y="471"/>
                    <a:pt x="3732" y="471"/>
                    <a:pt x="3732" y="471"/>
                  </a:cubicBezTo>
                  <a:cubicBezTo>
                    <a:pt x="3726" y="461"/>
                    <a:pt x="3726" y="461"/>
                    <a:pt x="3726" y="461"/>
                  </a:cubicBezTo>
                  <a:cubicBezTo>
                    <a:pt x="4189" y="159"/>
                    <a:pt x="4189" y="159"/>
                    <a:pt x="4189" y="159"/>
                  </a:cubicBezTo>
                  <a:cubicBezTo>
                    <a:pt x="5459" y="159"/>
                    <a:pt x="5459" y="159"/>
                    <a:pt x="5459" y="159"/>
                  </a:cubicBezTo>
                  <a:cubicBezTo>
                    <a:pt x="5499" y="132"/>
                    <a:pt x="5492" y="115"/>
                    <a:pt x="5492" y="115"/>
                  </a:cubicBezTo>
                  <a:cubicBezTo>
                    <a:pt x="5492" y="115"/>
                    <a:pt x="5492" y="33"/>
                    <a:pt x="5492" y="16"/>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4"/>
                    <a:pt x="102" y="1005"/>
                    <a:pt x="102" y="1005"/>
                  </a:cubicBezTo>
                  <a:cubicBezTo>
                    <a:pt x="1292" y="1279"/>
                    <a:pt x="1292" y="1279"/>
                    <a:pt x="1292" y="1279"/>
                  </a:cubicBezTo>
                  <a:cubicBezTo>
                    <a:pt x="1632" y="1458"/>
                    <a:pt x="1632" y="1458"/>
                    <a:pt x="1632" y="1458"/>
                  </a:cubicBezTo>
                  <a:cubicBezTo>
                    <a:pt x="1319" y="1548"/>
                    <a:pt x="1089" y="1836"/>
                    <a:pt x="1089" y="2178"/>
                  </a:cubicBezTo>
                  <a:cubicBezTo>
                    <a:pt x="1089" y="2591"/>
                    <a:pt x="1425" y="2927"/>
                    <a:pt x="1838" y="2927"/>
                  </a:cubicBezTo>
                  <a:cubicBezTo>
                    <a:pt x="2219" y="2927"/>
                    <a:pt x="2533" y="2643"/>
                    <a:pt x="2581" y="2275"/>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8"/>
                    <a:pt x="3646" y="2158"/>
                    <a:pt x="3646" y="2158"/>
                  </a:cubicBezTo>
                  <a:cubicBezTo>
                    <a:pt x="3645" y="2165"/>
                    <a:pt x="3645" y="2171"/>
                    <a:pt x="3645" y="2178"/>
                  </a:cubicBezTo>
                  <a:cubicBezTo>
                    <a:pt x="3645" y="2591"/>
                    <a:pt x="3981" y="2927"/>
                    <a:pt x="4394" y="2927"/>
                  </a:cubicBezTo>
                  <a:cubicBezTo>
                    <a:pt x="4784" y="2927"/>
                    <a:pt x="5104" y="2629"/>
                    <a:pt x="5140" y="2249"/>
                  </a:cubicBezTo>
                  <a:cubicBezTo>
                    <a:pt x="5388" y="2344"/>
                    <a:pt x="5388" y="2344"/>
                    <a:pt x="5388" y="2344"/>
                  </a:cubicBezTo>
                  <a:cubicBezTo>
                    <a:pt x="5572" y="2344"/>
                    <a:pt x="5572" y="2344"/>
                    <a:pt x="5572" y="2344"/>
                  </a:cubicBezTo>
                  <a:cubicBezTo>
                    <a:pt x="5604" y="2322"/>
                    <a:pt x="5604" y="2322"/>
                    <a:pt x="5604" y="2322"/>
                  </a:cubicBezTo>
                  <a:cubicBezTo>
                    <a:pt x="5604" y="2210"/>
                    <a:pt x="5604" y="2210"/>
                    <a:pt x="5604" y="2210"/>
                  </a:cubicBezTo>
                  <a:lnTo>
                    <a:pt x="5593" y="1130"/>
                  </a:lnTo>
                  <a:close/>
                  <a:moveTo>
                    <a:pt x="1006" y="1069"/>
                  </a:moveTo>
                  <a:cubicBezTo>
                    <a:pt x="193" y="920"/>
                    <a:pt x="193" y="920"/>
                    <a:pt x="193" y="920"/>
                  </a:cubicBezTo>
                  <a:cubicBezTo>
                    <a:pt x="150" y="874"/>
                    <a:pt x="290" y="741"/>
                    <a:pt x="290" y="741"/>
                  </a:cubicBezTo>
                  <a:cubicBezTo>
                    <a:pt x="1006" y="880"/>
                    <a:pt x="1006" y="880"/>
                    <a:pt x="1006" y="880"/>
                  </a:cubicBezTo>
                  <a:lnTo>
                    <a:pt x="1006" y="1069"/>
                  </a:lnTo>
                  <a:close/>
                  <a:moveTo>
                    <a:pt x="1022" y="773"/>
                  </a:moveTo>
                  <a:cubicBezTo>
                    <a:pt x="382" y="650"/>
                    <a:pt x="382" y="650"/>
                    <a:pt x="382" y="650"/>
                  </a:cubicBezTo>
                  <a:cubicBezTo>
                    <a:pt x="580" y="437"/>
                    <a:pt x="580" y="437"/>
                    <a:pt x="580" y="437"/>
                  </a:cubicBezTo>
                  <a:cubicBezTo>
                    <a:pt x="1089" y="437"/>
                    <a:pt x="1089" y="437"/>
                    <a:pt x="1089"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1827" y="2550"/>
                  </a:moveTo>
                  <a:cubicBezTo>
                    <a:pt x="1622" y="2550"/>
                    <a:pt x="1455" y="2383"/>
                    <a:pt x="1455" y="2178"/>
                  </a:cubicBezTo>
                  <a:cubicBezTo>
                    <a:pt x="1455" y="1972"/>
                    <a:pt x="1622" y="1805"/>
                    <a:pt x="1827" y="1805"/>
                  </a:cubicBezTo>
                  <a:cubicBezTo>
                    <a:pt x="2033" y="1805"/>
                    <a:pt x="2199" y="1972"/>
                    <a:pt x="2199" y="2178"/>
                  </a:cubicBezTo>
                  <a:cubicBezTo>
                    <a:pt x="2199" y="2383"/>
                    <a:pt x="2033" y="2550"/>
                    <a:pt x="1827" y="2550"/>
                  </a:cubicBezTo>
                  <a:close/>
                  <a:moveTo>
                    <a:pt x="2297" y="1298"/>
                  </a:moveTo>
                  <a:cubicBezTo>
                    <a:pt x="1740" y="1200"/>
                    <a:pt x="1740" y="1200"/>
                    <a:pt x="1740" y="1200"/>
                  </a:cubicBezTo>
                  <a:cubicBezTo>
                    <a:pt x="1710" y="1178"/>
                    <a:pt x="1753" y="1008"/>
                    <a:pt x="1753" y="1008"/>
                  </a:cubicBezTo>
                  <a:cubicBezTo>
                    <a:pt x="2321" y="1114"/>
                    <a:pt x="2321" y="1114"/>
                    <a:pt x="2321" y="1114"/>
                  </a:cubicBezTo>
                  <a:lnTo>
                    <a:pt x="2297" y="1298"/>
                  </a:lnTo>
                  <a:close/>
                  <a:moveTo>
                    <a:pt x="2341" y="980"/>
                  </a:moveTo>
                  <a:cubicBezTo>
                    <a:pt x="1768" y="884"/>
                    <a:pt x="1768" y="884"/>
                    <a:pt x="1768" y="884"/>
                  </a:cubicBezTo>
                  <a:cubicBezTo>
                    <a:pt x="1852" y="448"/>
                    <a:pt x="1852" y="448"/>
                    <a:pt x="1852" y="448"/>
                  </a:cubicBezTo>
                  <a:cubicBezTo>
                    <a:pt x="2439" y="448"/>
                    <a:pt x="2439" y="448"/>
                    <a:pt x="2439" y="448"/>
                  </a:cubicBezTo>
                  <a:lnTo>
                    <a:pt x="2341" y="980"/>
                  </a:lnTo>
                  <a:close/>
                  <a:moveTo>
                    <a:pt x="2876" y="1416"/>
                  </a:moveTo>
                  <a:cubicBezTo>
                    <a:pt x="2876" y="1416"/>
                    <a:pt x="2449" y="1330"/>
                    <a:pt x="2439" y="1330"/>
                  </a:cubicBezTo>
                  <a:cubicBezTo>
                    <a:pt x="2429" y="1330"/>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2"/>
                    <a:pt x="3020" y="1442"/>
                    <a:pt x="3020" y="1442"/>
                  </a:cubicBezTo>
                  <a:cubicBezTo>
                    <a:pt x="3048" y="1236"/>
                    <a:pt x="3048" y="1236"/>
                    <a:pt x="3048" y="1236"/>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19"/>
                    <a:pt x="3553" y="1019"/>
                  </a:cubicBezTo>
                  <a:cubicBezTo>
                    <a:pt x="3612" y="1019"/>
                    <a:pt x="3612" y="1019"/>
                    <a:pt x="3612" y="1019"/>
                  </a:cubicBezTo>
                  <a:lnTo>
                    <a:pt x="3544" y="1189"/>
                  </a:lnTo>
                  <a:close/>
                  <a:moveTo>
                    <a:pt x="4383" y="2550"/>
                  </a:moveTo>
                  <a:cubicBezTo>
                    <a:pt x="4177" y="2550"/>
                    <a:pt x="4011" y="2383"/>
                    <a:pt x="4011" y="2178"/>
                  </a:cubicBezTo>
                  <a:cubicBezTo>
                    <a:pt x="4011" y="2168"/>
                    <a:pt x="4011" y="2159"/>
                    <a:pt x="4012" y="2149"/>
                  </a:cubicBezTo>
                  <a:cubicBezTo>
                    <a:pt x="4026" y="1957"/>
                    <a:pt x="4187" y="1805"/>
                    <a:pt x="4383" y="1805"/>
                  </a:cubicBezTo>
                  <a:cubicBezTo>
                    <a:pt x="4573" y="1805"/>
                    <a:pt x="4730" y="1948"/>
                    <a:pt x="4752" y="2131"/>
                  </a:cubicBezTo>
                  <a:cubicBezTo>
                    <a:pt x="4754" y="2146"/>
                    <a:pt x="4755" y="2162"/>
                    <a:pt x="4755" y="2178"/>
                  </a:cubicBezTo>
                  <a:cubicBezTo>
                    <a:pt x="4755" y="2383"/>
                    <a:pt x="4589" y="2550"/>
                    <a:pt x="4383" y="2550"/>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10</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2" name="标题 7"/>
          <p:cNvSpPr>
            <a:spLocks noGrp="1"/>
          </p:cNvSpPr>
          <p:nvPr/>
        </p:nvSpPr>
        <p:spPr>
          <a:xfrm>
            <a:off x="755713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zh-CN" altLang="en-US" sz="2000" dirty="0">
                <a:solidFill>
                  <a:schemeClr val="tx1"/>
                </a:solidFill>
                <a:latin typeface="Times New Roman" panose="02020603050405020304" pitchFamily="18" charset="0"/>
                <a:sym typeface="+mn-ea"/>
              </a:rPr>
              <a:t>——</a:t>
            </a:r>
            <a:r>
              <a:rPr lang="en-US" altLang="zh-CN" sz="2000" dirty="0">
                <a:solidFill>
                  <a:schemeClr val="tx1"/>
                </a:solidFill>
                <a:latin typeface="Times New Roman" panose="02020603050405020304" pitchFamily="18" charset="0"/>
                <a:sym typeface="+mn-ea"/>
              </a:rPr>
              <a:t>CR240E Introduction</a:t>
            </a:r>
          </a:p>
        </p:txBody>
      </p:sp>
      <p:sp>
        <p:nvSpPr>
          <p:cNvPr id="3" name="文本框 2"/>
          <p:cNvSpPr txBox="1"/>
          <p:nvPr/>
        </p:nvSpPr>
        <p:spPr>
          <a:xfrm>
            <a:off x="858520" y="914400"/>
            <a:ext cx="7976235" cy="873572"/>
          </a:xfrm>
          <a:prstGeom prst="rect">
            <a:avLst/>
          </a:prstGeom>
          <a:noFill/>
        </p:spPr>
        <p:txBody>
          <a:bodyPr wrap="square" rtlCol="0">
            <a:spAutoFit/>
          </a:bodyPr>
          <a:lstStyle/>
          <a:p>
            <a:pPr fontAlgn="auto">
              <a:lnSpc>
                <a:spcPct val="150000"/>
              </a:lnSpc>
            </a:pPr>
            <a:r>
              <a:rPr lang="en-US" altLang="zh-CN"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2. CR240E Electric </a:t>
            </a:r>
            <a:r>
              <a:rPr lang="en-US" altLang="zh-CN" b="1" dirty="0">
                <a:latin typeface="Times New Roman" panose="02020603050405020304" pitchFamily="18" charset="0"/>
                <a:cs typeface="仿宋_GB2312" panose="02010609030101010101" pitchFamily="49" charset="-122"/>
                <a:sym typeface="+mn-ea"/>
              </a:rPr>
              <a:t>Driven </a:t>
            </a:r>
            <a:r>
              <a:rPr lang="zh-CN" altLang="en-US" b="1" dirty="0">
                <a:latin typeface="Times New Roman" panose="02020603050405020304" pitchFamily="18" charset="0"/>
                <a:cs typeface="仿宋_GB2312" panose="02010609030101010101" pitchFamily="49" charset="-122"/>
                <a:sym typeface="+mn-ea"/>
              </a:rPr>
              <a:t>Mining Dump Truck</a:t>
            </a:r>
            <a:endParaRPr lang="en-US" altLang="zh-CN" dirty="0">
              <a:solidFill>
                <a:schemeClr val="tx1"/>
              </a:solidFill>
              <a:latin typeface="Times New Roman" panose="02020603050405020304" pitchFamily="18" charset="0"/>
              <a:cs typeface="仿宋_GB2312" panose="02010609030101010101" pitchFamily="49" charset="-122"/>
            </a:endParaRPr>
          </a:p>
          <a:p>
            <a:pPr fontAlgn="auto">
              <a:lnSpc>
                <a:spcPct val="150000"/>
              </a:lnSpc>
            </a:pPr>
            <a:endParaRPr lang="en-US" altLang="zh-CN"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1"/>
            </p:custDataLst>
          </p:nvPr>
        </p:nvPicPr>
        <p:blipFill>
          <a:blip r:embed="rId3" cstate="print"/>
          <a:srcRect t="14310" b="21782"/>
          <a:stretch>
            <a:fillRect/>
          </a:stretch>
        </p:blipFill>
        <p:spPr>
          <a:xfrm>
            <a:off x="2880995" y="1570355"/>
            <a:ext cx="6429375" cy="4623435"/>
          </a:xfrm>
          <a:prstGeom prst="rect">
            <a:avLst/>
          </a:prstGeom>
          <a:effectLst>
            <a:softEdge rad="127000"/>
          </a:effectLst>
        </p:spPr>
      </p:pic>
      <p:sp>
        <p:nvSpPr>
          <p:cNvPr id="7" name="页脚占位符 6"/>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11</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2"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CR240E Introduction</a:t>
            </a:r>
            <a:endParaRPr lang="zh-CN" altLang="en-US" sz="2000" dirty="0">
              <a:solidFill>
                <a:schemeClr val="tx1"/>
              </a:solidFill>
              <a:sym typeface="+mn-ea"/>
            </a:endParaRPr>
          </a:p>
        </p:txBody>
      </p:sp>
      <p:sp>
        <p:nvSpPr>
          <p:cNvPr id="3" name="文本框 2"/>
          <p:cNvSpPr txBox="1"/>
          <p:nvPr/>
        </p:nvSpPr>
        <p:spPr>
          <a:xfrm>
            <a:off x="321945" y="753745"/>
            <a:ext cx="8189595" cy="3429000"/>
          </a:xfrm>
          <a:prstGeom prst="rect">
            <a:avLst/>
          </a:prstGeom>
          <a:noFill/>
        </p:spPr>
        <p:txBody>
          <a:bodyPr wrap="square" rtlCol="0">
            <a:spAutoFit/>
          </a:bodyPr>
          <a:lstStyle/>
          <a:p>
            <a:pPr fontAlgn="auto">
              <a:lnSpc>
                <a:spcPct val="150000"/>
              </a:lnSpc>
              <a:spcAft>
                <a:spcPts val="600"/>
              </a:spcAft>
            </a:pP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rPr>
              <a:t>      2. </a:t>
            </a:r>
            <a:r>
              <a:rPr lang="en-US" altLang="zh-CN" b="1" dirty="0">
                <a:latin typeface="Times New Roman" panose="02020603050405020304" pitchFamily="18" charset="0"/>
                <a:ea typeface="微软雅黑" panose="020B0503020204020204" pitchFamily="34" charset="-122"/>
                <a:cs typeface="微软雅黑" panose="020B0503020204020204" pitchFamily="34" charset="-122"/>
                <a:sym typeface="+mn-ea"/>
              </a:rPr>
              <a:t>CR240E Electric D</a:t>
            </a:r>
            <a:r>
              <a:rPr lang="en-US" altLang="zh-CN" b="1" dirty="0">
                <a:latin typeface="Times New Roman" panose="02020603050405020304" pitchFamily="18" charset="0"/>
                <a:cs typeface="仿宋_GB2312" panose="02010609030101010101" pitchFamily="49" charset="-122"/>
                <a:sym typeface="+mn-ea"/>
              </a:rPr>
              <a:t>riven </a:t>
            </a:r>
            <a:r>
              <a:rPr lang="zh-CN" altLang="en-US" b="1" dirty="0">
                <a:latin typeface="Times New Roman" panose="02020603050405020304" pitchFamily="18" charset="0"/>
                <a:cs typeface="仿宋_GB2312" panose="02010609030101010101" pitchFamily="49" charset="-122"/>
                <a:sym typeface="+mn-ea"/>
              </a:rPr>
              <a:t>Mining Dump Tru</a:t>
            </a:r>
            <a:r>
              <a:rPr lang="en-US" altLang="zh-CN" b="1" dirty="0">
                <a:latin typeface="Times New Roman" panose="02020603050405020304" pitchFamily="18" charset="0"/>
                <a:cs typeface="仿宋_GB2312" panose="02010609030101010101" pitchFamily="49" charset="-122"/>
                <a:sym typeface="+mn-ea"/>
              </a:rPr>
              <a:t>k</a:t>
            </a:r>
            <a:endParaRPr lang="zh-CN" altLang="en-US" b="1"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endParaRPr>
          </a:p>
          <a:p>
            <a:pPr marL="342900" indent="0" fontAlgn="auto">
              <a:lnSpc>
                <a:spcPct val="130000"/>
              </a:lnSpc>
              <a:buClr>
                <a:srgbClr val="C70019"/>
              </a:buClr>
              <a:buFont typeface="Wingdings" panose="05000000000000000000" charset="0"/>
              <a:buChar char="l"/>
              <a:defRPr/>
            </a:pPr>
            <a:r>
              <a:rPr lang="zh-CN" altLang="en-US" dirty="0">
                <a:latin typeface="Times New Roman" panose="02020603050405020304" pitchFamily="18" charset="0"/>
                <a:cs typeface="仿宋_GB2312" panose="02010609030101010101" pitchFamily="49" charset="-122"/>
                <a:sym typeface="+mn-ea"/>
              </a:rPr>
              <a:t>Dimensions</a:t>
            </a:r>
            <a:r>
              <a:rPr lang="en-US" altLang="zh-CN" dirty="0">
                <a:latin typeface="Times New Roman" panose="02020603050405020304" pitchFamily="18" charset="0"/>
                <a:cs typeface="仿宋_GB2312" panose="02010609030101010101" pitchFamily="49"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5288×8050×7100mm</a:t>
            </a:r>
          </a:p>
          <a:p>
            <a:pPr marL="342900" indent="0" fontAlgn="auto">
              <a:lnSpc>
                <a:spcPct val="130000"/>
              </a:lnSpc>
              <a:buClr>
                <a:srgbClr val="C70019"/>
              </a:buClr>
              <a:buFont typeface="Wingdings" panose="05000000000000000000" charset="0"/>
              <a:buChar char="l"/>
              <a:defRPr/>
            </a:pPr>
            <a:r>
              <a:rPr lang="zh-CN" altLang="en-US" dirty="0">
                <a:latin typeface="Times New Roman" panose="02020603050405020304" pitchFamily="18" charset="0"/>
                <a:cs typeface="仿宋_GB2312" panose="02010609030101010101" pitchFamily="49" charset="-122"/>
                <a:sym typeface="+mn-ea"/>
              </a:rPr>
              <a:t>Rated load</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220000kg</a:t>
            </a: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cs typeface="仿宋_GB2312" panose="02010609030101010101" pitchFamily="49" charset="-122"/>
                <a:sym typeface="+mn-ea"/>
              </a:rPr>
              <a:t>C</a:t>
            </a:r>
            <a:r>
              <a:rPr lang="zh-CN" altLang="en-US" dirty="0">
                <a:latin typeface="Times New Roman" panose="02020603050405020304" pitchFamily="18" charset="0"/>
                <a:cs typeface="仿宋_GB2312" panose="02010609030101010101" pitchFamily="49" charset="-122"/>
                <a:sym typeface="+mn-ea"/>
              </a:rPr>
              <a:t>urb weight</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172000kg</a:t>
            </a: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cs typeface="仿宋_GB2312" panose="02010609030101010101" pitchFamily="49" charset="-122"/>
                <a:sym typeface="+mn-ea"/>
              </a:rPr>
              <a:t>M</a:t>
            </a:r>
            <a:r>
              <a:rPr lang="zh-CN" altLang="en-US" dirty="0">
                <a:latin typeface="Times New Roman" panose="02020603050405020304" pitchFamily="18" charset="0"/>
                <a:cs typeface="仿宋_GB2312" panose="02010609030101010101" pitchFamily="49" charset="-122"/>
                <a:sym typeface="+mn-ea"/>
              </a:rPr>
              <a:t>aximum total mass</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392000kg</a:t>
            </a:r>
          </a:p>
          <a:p>
            <a:pPr marL="342900" indent="0" fontAlgn="auto">
              <a:lnSpc>
                <a:spcPct val="130000"/>
              </a:lnSpc>
              <a:buClr>
                <a:srgbClr val="C70019"/>
              </a:buClr>
              <a:buFont typeface="Wingdings" panose="05000000000000000000" charset="0"/>
              <a:buChar char="l"/>
              <a:defRPr/>
            </a:pPr>
            <a:r>
              <a:rPr lang="zh-CN" altLang="en-US" dirty="0">
                <a:latin typeface="Times New Roman" panose="02020603050405020304" pitchFamily="18" charset="0"/>
                <a:cs typeface="仿宋_GB2312" panose="02010609030101010101" pitchFamily="49" charset="-122"/>
                <a:sym typeface="+mn-ea"/>
              </a:rPr>
              <a:t>Stacking capacity</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160m³</a:t>
            </a: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T</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otal power</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2500hp</a:t>
            </a:r>
          </a:p>
          <a:p>
            <a:pPr marL="342900" indent="0" fontAlgn="auto">
              <a:lnSpc>
                <a:spcPct val="130000"/>
              </a:lnSpc>
              <a:buClr>
                <a:srgbClr val="C70019"/>
              </a:buClr>
              <a:buFont typeface="Wingdings" panose="05000000000000000000" charset="0"/>
              <a:buChar char="l"/>
              <a:defRPr/>
            </a:pP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T</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ire</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46/90R57</a:t>
            </a: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T</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op speed</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57km/h</a:t>
            </a:r>
          </a:p>
        </p:txBody>
      </p:sp>
      <p:sp>
        <p:nvSpPr>
          <p:cNvPr id="6" name="文本框 5"/>
          <p:cNvSpPr txBox="1"/>
          <p:nvPr/>
        </p:nvSpPr>
        <p:spPr>
          <a:xfrm>
            <a:off x="321310" y="4642485"/>
            <a:ext cx="11411585" cy="1531620"/>
          </a:xfrm>
          <a:prstGeom prst="rect">
            <a:avLst/>
          </a:prstGeom>
          <a:solidFill>
            <a:schemeClr val="accent4">
              <a:lumMod val="20000"/>
              <a:lumOff val="80000"/>
            </a:schemeClr>
          </a:solidFill>
        </p:spPr>
        <p:txBody>
          <a:bodyPr wrap="square" rtlCol="0" anchor="t">
            <a:spAutoFit/>
          </a:bodyPr>
          <a:lstStyle/>
          <a:p>
            <a:pPr marL="342900" indent="-342900" fontAlgn="auto">
              <a:lnSpc>
                <a:spcPct val="150000"/>
              </a:lnSpc>
              <a:buClr>
                <a:srgbClr val="C00000"/>
              </a:buClr>
              <a:buFont typeface="Wingdings" panose="05000000000000000000" charset="0"/>
              <a:buChar char="l"/>
            </a:pPr>
            <a:r>
              <a:rPr lang="zh-CN" altLang="en-US" b="1" dirty="0">
                <a:latin typeface="Times New Roman" panose="02020603050405020304" pitchFamily="18" charset="0"/>
                <a:ea typeface="微软雅黑" panose="020B0503020204020204" pitchFamily="34" charset="-122"/>
                <a:cs typeface="仿宋_GB2312" panose="02010609030101010101" pitchFamily="49" charset="-122"/>
                <a:sym typeface="+mn-ea"/>
              </a:rPr>
              <a:t>Project </a:t>
            </a:r>
            <a:r>
              <a:rPr lang="en-US" altLang="zh-CN" b="1" dirty="0">
                <a:latin typeface="Times New Roman" panose="02020603050405020304" pitchFamily="18" charset="0"/>
                <a:ea typeface="微软雅黑" panose="020B0503020204020204" pitchFamily="34" charset="-122"/>
                <a:cs typeface="仿宋_GB2312" panose="02010609030101010101" pitchFamily="49" charset="-122"/>
                <a:sym typeface="+mn-ea"/>
              </a:rPr>
              <a:t>situation</a:t>
            </a:r>
          </a:p>
          <a:p>
            <a:pPr indent="0" fontAlgn="auto">
              <a:lnSpc>
                <a:spcPct val="150000"/>
              </a:lnSpc>
              <a:buClr>
                <a:srgbClr val="C00000"/>
              </a:buClr>
              <a:buFont typeface="Wingdings" panose="05000000000000000000" charset="0"/>
              <a:buNone/>
            </a:pPr>
            <a:r>
              <a:rPr sz="1500" b="1" dirty="0">
                <a:solidFill>
                  <a:srgbClr val="C00000"/>
                </a:solidFill>
                <a:latin typeface="Times New Roman" panose="02020603050405020304" pitchFamily="18" charset="0"/>
                <a:ea typeface="+mn-ea"/>
                <a:cs typeface="+mn-ea"/>
                <a:sym typeface="+mn-ea"/>
              </a:rPr>
              <a:t>The first </a:t>
            </a:r>
            <a:r>
              <a:rPr lang="en-US" sz="1500" b="1" dirty="0">
                <a:solidFill>
                  <a:srgbClr val="C00000"/>
                </a:solidFill>
                <a:latin typeface="Times New Roman" panose="02020603050405020304" pitchFamily="18" charset="0"/>
                <a:ea typeface="+mn-ea"/>
                <a:cs typeface="+mn-ea"/>
                <a:sym typeface="+mn-ea"/>
              </a:rPr>
              <a:t>truck </a:t>
            </a:r>
            <a:r>
              <a:rPr sz="1500" b="1" dirty="0">
                <a:solidFill>
                  <a:srgbClr val="C00000"/>
                </a:solidFill>
                <a:latin typeface="Times New Roman" panose="02020603050405020304" pitchFamily="18" charset="0"/>
                <a:ea typeface="+mn-ea"/>
                <a:cs typeface="+mn-ea"/>
                <a:sym typeface="+mn-ea"/>
              </a:rPr>
              <a:t>was assembled in May 2018 and passed the in-plant test, with a full-load running mileage of more than 1,500 kilometers, and completed the test and commissioning after installing the LNG-diesel dual-fuel system; the second CR240E mining car was launched in June </a:t>
            </a:r>
            <a:r>
              <a:rPr sz="1500" b="1" dirty="0">
                <a:solidFill>
                  <a:srgbClr val="C00000"/>
                </a:solidFill>
                <a:latin typeface="Times New Roman" panose="02020603050405020304" pitchFamily="18" charset="0"/>
                <a:cs typeface="+mn-ea"/>
                <a:sym typeface="+mn-ea"/>
              </a:rPr>
              <a:t>27</a:t>
            </a:r>
            <a:r>
              <a:rPr lang="en-US" sz="1500" b="1" dirty="0">
                <a:solidFill>
                  <a:srgbClr val="C00000"/>
                </a:solidFill>
                <a:latin typeface="Times New Roman" panose="02020603050405020304" pitchFamily="18" charset="0"/>
                <a:cs typeface="+mn-ea"/>
                <a:sym typeface="+mn-ea"/>
              </a:rPr>
              <a:t>th, </a:t>
            </a:r>
            <a:r>
              <a:rPr sz="1500" b="1" dirty="0">
                <a:solidFill>
                  <a:srgbClr val="C00000"/>
                </a:solidFill>
                <a:latin typeface="Times New Roman" panose="02020603050405020304" pitchFamily="18" charset="0"/>
                <a:ea typeface="+mn-ea"/>
                <a:cs typeface="+mn-ea"/>
                <a:sym typeface="+mn-ea"/>
              </a:rPr>
              <a:t>2019 and sent to Qidashan Mine, a subsidiary of Ansteel Group Mining Co., Ltd., for industrial testing on August 26</a:t>
            </a:r>
            <a:r>
              <a:rPr lang="en-US" sz="1500" b="1" dirty="0">
                <a:solidFill>
                  <a:srgbClr val="C00000"/>
                </a:solidFill>
                <a:latin typeface="Times New Roman" panose="02020603050405020304" pitchFamily="18" charset="0"/>
                <a:ea typeface="+mn-ea"/>
                <a:cs typeface="+mn-ea"/>
                <a:sym typeface="+mn-ea"/>
              </a:rPr>
              <a:t>th, 2019</a:t>
            </a:r>
            <a:r>
              <a:rPr sz="1500" b="1" dirty="0">
                <a:solidFill>
                  <a:srgbClr val="C00000"/>
                </a:solidFill>
                <a:latin typeface="Times New Roman" panose="02020603050405020304" pitchFamily="18" charset="0"/>
                <a:ea typeface="+mn-ea"/>
                <a:cs typeface="+mn-ea"/>
                <a:sym typeface="+mn-ea"/>
              </a:rPr>
              <a:t>.</a:t>
            </a:r>
            <a:endParaRPr lang="zh-CN" altLang="en-US" sz="1500" b="1" dirty="0">
              <a:solidFill>
                <a:srgbClr val="C00000"/>
              </a:solidFill>
              <a:latin typeface="Times New Roman" panose="02020603050405020304" pitchFamily="18" charset="0"/>
              <a:ea typeface="+mn-ea"/>
              <a:cs typeface="+mn-ea"/>
              <a:sym typeface="+mn-ea"/>
            </a:endParaRPr>
          </a:p>
        </p:txBody>
      </p:sp>
      <p:sp>
        <p:nvSpPr>
          <p:cNvPr id="7" name="文本框 6"/>
          <p:cNvSpPr txBox="1"/>
          <p:nvPr/>
        </p:nvSpPr>
        <p:spPr>
          <a:xfrm>
            <a:off x="5034915" y="1196340"/>
            <a:ext cx="8354695" cy="3657411"/>
          </a:xfrm>
          <a:prstGeom prst="rect">
            <a:avLst/>
          </a:prstGeom>
          <a:noFill/>
        </p:spPr>
        <p:txBody>
          <a:bodyPr wrap="square" rtlCol="0">
            <a:spAutoFit/>
          </a:bodyPr>
          <a:lstStyle/>
          <a:p>
            <a:pPr marL="342900" indent="0" fontAlgn="auto">
              <a:lnSpc>
                <a:spcPct val="130000"/>
              </a:lnSpc>
              <a:buClr>
                <a:srgbClr val="C70019"/>
              </a:buClr>
              <a:buFont typeface="Wingdings" panose="05000000000000000000" charset="0"/>
              <a:buChar char="l"/>
              <a:defRPr/>
            </a:pP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Converter system</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tPower-TC4</a:t>
            </a:r>
            <a:endPar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D</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iesel engine</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MTU16V4000C13L</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endPar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defRPr/>
            </a:pPr>
            <a:r>
              <a:rPr lang="en-US" altLang="zh-CN" dirty="0">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r>
              <a:rPr lang="en-US" altLang="zh-CN" dirty="0">
                <a:latin typeface="Times New Roman" panose="02020603050405020304" pitchFamily="18" charset="0"/>
                <a:ea typeface="微软雅黑" panose="020B0503020204020204" pitchFamily="34" charset="-122"/>
                <a:cs typeface="微软雅黑" panose="020B0503020204020204" pitchFamily="34" charset="-122"/>
                <a:sym typeface="+mn-ea"/>
              </a:rPr>
              <a:t>option: </a:t>
            </a:r>
            <a:r>
              <a:rPr 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Cummins QS</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K6</a:t>
            </a:r>
            <a:r>
              <a:rPr 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0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endPar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G</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enerator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YJ177E</a:t>
            </a:r>
          </a:p>
          <a:p>
            <a:pPr marL="342900" indent="0" fontAlgn="auto">
              <a:lnSpc>
                <a:spcPct val="130000"/>
              </a:lnSpc>
              <a:buClr>
                <a:srgbClr val="C70019"/>
              </a:buClr>
              <a:buFont typeface="Wingdings" panose="05000000000000000000" charset="0"/>
              <a:buChar char="l"/>
              <a:defRPr/>
            </a:pP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T</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raction motor</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YP763-6</a:t>
            </a:r>
            <a:endPar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endParaRP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S</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uspension</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Front Suspension/MacPherson</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b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b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Rear suspension/four-link structure</a:t>
            </a:r>
            <a:endPar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B</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rake</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Wet brake + spring parking brake</a:t>
            </a:r>
            <a:endPar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Steering device</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Hydraulic assist automatic return</a:t>
            </a:r>
          </a:p>
          <a:p>
            <a:pPr marL="342900" indent="0" fontAlgn="auto">
              <a:lnSpc>
                <a:spcPct val="130000"/>
              </a:lnSpc>
              <a:buClr>
                <a:srgbClr val="C70019"/>
              </a:buClr>
              <a:buFont typeface="Wingdings" panose="05000000000000000000" charset="0"/>
              <a:buChar char="l"/>
              <a:defRPr/>
            </a:pP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lift system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Secondary lift hydraulic cylinder</a:t>
            </a:r>
          </a:p>
        </p:txBody>
      </p:sp>
      <p:sp>
        <p:nvSpPr>
          <p:cNvPr id="8" name="页脚占位符 7"/>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12</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6" name="文本框 5"/>
          <p:cNvSpPr txBox="1"/>
          <p:nvPr/>
        </p:nvSpPr>
        <p:spPr>
          <a:xfrm>
            <a:off x="570230" y="929005"/>
            <a:ext cx="11094720" cy="230632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nchor="t">
            <a:spAutoFit/>
          </a:bodyPr>
          <a:lstStyle/>
          <a:p>
            <a:pPr marL="342900" indent="-342900" fontAlgn="auto">
              <a:lnSpc>
                <a:spcPct val="150000"/>
              </a:lnSpc>
              <a:buClr>
                <a:srgbClr val="C00000"/>
              </a:buClr>
              <a:buFont typeface="Wingdings" panose="05000000000000000000" charset="0"/>
              <a:buChar char="l"/>
            </a:pPr>
            <a:r>
              <a:rPr lang="zh-CN" altLang="en-US" b="1" dirty="0">
                <a:solidFill>
                  <a:schemeClr val="tx1"/>
                </a:solidFill>
                <a:latin typeface="Times New Roman" panose="02020603050405020304" pitchFamily="18" charset="0"/>
                <a:ea typeface="+mn-ea"/>
                <a:cs typeface="+mn-ea"/>
                <a:sym typeface="+mn-ea"/>
              </a:rPr>
              <a:t>General situation of industrial test </a:t>
            </a:r>
            <a:r>
              <a:rPr lang="en-US" altLang="zh-CN" b="1" dirty="0">
                <a:solidFill>
                  <a:schemeClr val="tx1"/>
                </a:solidFill>
                <a:latin typeface="Times New Roman" panose="02020603050405020304" pitchFamily="18" charset="0"/>
                <a:ea typeface="+mn-ea"/>
                <a:cs typeface="+mn-ea"/>
                <a:sym typeface="+mn-ea"/>
              </a:rPr>
              <a:t>for </a:t>
            </a:r>
            <a:r>
              <a:rPr lang="zh-CN" altLang="en-US" b="1" dirty="0">
                <a:solidFill>
                  <a:schemeClr val="tx1"/>
                </a:solidFill>
                <a:latin typeface="Times New Roman" panose="02020603050405020304" pitchFamily="18" charset="0"/>
                <a:ea typeface="+mn-ea"/>
                <a:cs typeface="+mn-ea"/>
                <a:sym typeface="+mn-ea"/>
              </a:rPr>
              <a:t>CR240E truck</a:t>
            </a:r>
          </a:p>
          <a:p>
            <a:pPr marL="0" indent="0" algn="just" fontAlgn="base">
              <a:lnSpc>
                <a:spcPct val="180000"/>
              </a:lnSpc>
              <a:spcBef>
                <a:spcPct val="20000"/>
              </a:spcBef>
              <a:buClr>
                <a:srgbClr val="C70019"/>
              </a:buClr>
              <a:buFont typeface="Wingdings" panose="05000000000000000000" charset="0"/>
              <a:buNone/>
            </a:pPr>
            <a:r>
              <a:rPr lang="en-US" altLang="zh-CN" sz="1600" dirty="0">
                <a:solidFill>
                  <a:schemeClr val="tx1"/>
                </a:solidFill>
                <a:uFillTx/>
                <a:latin typeface="Times New Roman" panose="02020603050405020304" pitchFamily="18" charset="0"/>
                <a:ea typeface="微软雅黑" panose="020B0503020204020204" pitchFamily="34" charset="-122"/>
                <a:cs typeface="+mn-ea"/>
              </a:rPr>
              <a:t>On December 27, 2018, CRRC Datong and Qidashan Iron Mine of Ansteel Mining Group signed an industrial test agreement for CR240E mining dump truck. On June 27, 2019, the CR240E mining truck customized for Ansteel had launched at CRRC Datong. On August 26,2019, the CR240E mining trucks were all transported to the lower industrial site of the Qidashan Iron Mine in the form of large parts, and began to be assembled after the safety training.</a:t>
            </a:r>
          </a:p>
        </p:txBody>
      </p:sp>
      <p:grpSp>
        <p:nvGrpSpPr>
          <p:cNvPr id="7" name="组合 6"/>
          <p:cNvGrpSpPr/>
          <p:nvPr/>
        </p:nvGrpSpPr>
        <p:grpSpPr>
          <a:xfrm>
            <a:off x="1938655" y="3116580"/>
            <a:ext cx="7844155" cy="3185160"/>
            <a:chOff x="861" y="1287"/>
            <a:chExt cx="17538" cy="8684"/>
          </a:xfrm>
        </p:grpSpPr>
        <p:sp>
          <p:nvSpPr>
            <p:cNvPr id="8" name="圆角矩形 7"/>
            <p:cNvSpPr/>
            <p:nvPr/>
          </p:nvSpPr>
          <p:spPr>
            <a:xfrm>
              <a:off x="861" y="1287"/>
              <a:ext cx="17538" cy="8685"/>
            </a:xfrm>
            <a:prstGeom prst="roundRect">
              <a:avLst/>
            </a:prstGeom>
            <a:solidFill>
              <a:schemeClr val="tx2">
                <a:lumMod val="40000"/>
                <a:lumOff val="60000"/>
              </a:schemeClr>
            </a:solidFill>
            <a:ln>
              <a:noFill/>
            </a:ln>
            <a:effectLst>
              <a:softEdge rad="152400"/>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pic>
          <p:nvPicPr>
            <p:cNvPr id="3" name="图片 -2147482351"/>
            <p:cNvPicPr>
              <a:picLocks noChangeAspect="1"/>
            </p:cNvPicPr>
            <p:nvPr/>
          </p:nvPicPr>
          <p:blipFill>
            <a:blip r:embed="rId2"/>
            <a:stretch>
              <a:fillRect/>
            </a:stretch>
          </p:blipFill>
          <p:spPr>
            <a:xfrm>
              <a:off x="1733" y="2203"/>
              <a:ext cx="11649" cy="7024"/>
            </a:xfrm>
            <a:prstGeom prst="rect">
              <a:avLst/>
            </a:prstGeom>
            <a:noFill/>
            <a:ln w="9525">
              <a:noFill/>
            </a:ln>
          </p:spPr>
        </p:pic>
        <p:pic>
          <p:nvPicPr>
            <p:cNvPr id="1073742866" name="图片 1073742865" descr="c63a4243b1aa6c8e0023155dad86dac"/>
            <p:cNvPicPr>
              <a:picLocks noChangeAspect="1"/>
            </p:cNvPicPr>
            <p:nvPr/>
          </p:nvPicPr>
          <p:blipFill>
            <a:blip r:embed="rId3"/>
            <a:stretch>
              <a:fillRect/>
            </a:stretch>
          </p:blipFill>
          <p:spPr>
            <a:xfrm>
              <a:off x="13724" y="6438"/>
              <a:ext cx="3821" cy="2789"/>
            </a:xfrm>
            <a:prstGeom prst="rect">
              <a:avLst/>
            </a:prstGeom>
            <a:noFill/>
            <a:ln w="9525">
              <a:noFill/>
            </a:ln>
          </p:spPr>
        </p:pic>
        <p:pic>
          <p:nvPicPr>
            <p:cNvPr id="1073742867" name="图片 1073742866" descr="9cc3f5726ef5fb31ce78f51a5c6cdfa"/>
            <p:cNvPicPr>
              <a:picLocks noChangeAspect="1"/>
            </p:cNvPicPr>
            <p:nvPr/>
          </p:nvPicPr>
          <p:blipFill>
            <a:blip r:embed="rId4"/>
            <a:stretch>
              <a:fillRect/>
            </a:stretch>
          </p:blipFill>
          <p:spPr>
            <a:xfrm>
              <a:off x="13725" y="2203"/>
              <a:ext cx="3820" cy="4017"/>
            </a:xfrm>
            <a:prstGeom prst="rect">
              <a:avLst/>
            </a:prstGeom>
            <a:noFill/>
            <a:ln w="9525">
              <a:noFill/>
            </a:ln>
          </p:spPr>
        </p:pic>
      </p:grpSp>
      <p:sp>
        <p:nvSpPr>
          <p:cNvPr id="10"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CR240E Introduction</a:t>
            </a:r>
            <a:endParaRPr lang="zh-CN" altLang="en-US" sz="2000" dirty="0">
              <a:solidFill>
                <a:schemeClr val="tx1"/>
              </a:solidFill>
              <a:sym typeface="+mn-ea"/>
            </a:endParaRPr>
          </a:p>
        </p:txBody>
      </p:sp>
      <p:sp>
        <p:nvSpPr>
          <p:cNvPr id="11" name="页脚占位符 10"/>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13</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10" name="单圆角矩形 9"/>
          <p:cNvSpPr/>
          <p:nvPr/>
        </p:nvSpPr>
        <p:spPr>
          <a:xfrm>
            <a:off x="-13970" y="1052195"/>
            <a:ext cx="11405870" cy="5430520"/>
          </a:xfrm>
          <a:prstGeom prst="round1Rect">
            <a:avLst/>
          </a:prstGeom>
          <a:gradFill>
            <a:gsLst>
              <a:gs pos="0">
                <a:schemeClr val="bg1"/>
              </a:gs>
              <a:gs pos="100000">
                <a:schemeClr val="bg1">
                  <a:lumMod val="95000"/>
                </a:schemeClr>
              </a:gs>
            </a:gsLst>
            <a:lin ang="1614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2" name="内容占位符 8"/>
          <p:cNvSpPr>
            <a:spLocks noGrp="1"/>
          </p:cNvSpPr>
          <p:nvPr/>
        </p:nvSpPr>
        <p:spPr>
          <a:xfrm>
            <a:off x="264160" y="1052195"/>
            <a:ext cx="11482070" cy="207835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70000"/>
              </a:lnSpc>
              <a:spcBef>
                <a:spcPct val="20000"/>
              </a:spcBef>
              <a:buClr>
                <a:srgbClr val="C70019"/>
              </a:buClr>
              <a:buFont typeface="Wingdings" panose="05000000000000000000" charset="0"/>
              <a:buNone/>
            </a:pPr>
            <a:r>
              <a:rPr sz="1600" dirty="0">
                <a:latin typeface="Times New Roman" panose="02020603050405020304" pitchFamily="18" charset="0"/>
                <a:sym typeface="+mn-lt"/>
              </a:rPr>
              <a:t>On September 29, 2019, the CR240E mining truck was assembled, and on September 30, it successfully entered </a:t>
            </a:r>
            <a:r>
              <a:rPr lang="en-US" sz="1600" dirty="0">
                <a:latin typeface="Times New Roman" panose="02020603050405020304" pitchFamily="18" charset="0"/>
                <a:sym typeface="+mn-lt"/>
              </a:rPr>
              <a:t>into </a:t>
            </a:r>
            <a:r>
              <a:rPr sz="1600" dirty="0">
                <a:latin typeface="Times New Roman" panose="02020603050405020304" pitchFamily="18" charset="0"/>
                <a:sym typeface="+mn-lt"/>
              </a:rPr>
              <a:t>the truck operation area of Qidashan Iron Mine, and began to carry out various static and dynamic </a:t>
            </a:r>
            <a:r>
              <a:rPr lang="en-US" sz="1600" dirty="0">
                <a:latin typeface="Times New Roman" panose="02020603050405020304" pitchFamily="18" charset="0"/>
                <a:sym typeface="+mn-lt"/>
              </a:rPr>
              <a:t>commissioning </a:t>
            </a:r>
            <a:r>
              <a:rPr sz="1600" dirty="0">
                <a:latin typeface="Times New Roman" panose="02020603050405020304" pitchFamily="18" charset="0"/>
                <a:sym typeface="+mn-lt"/>
              </a:rPr>
              <a:t>work. On November 22, personnel from the relevant departments of Qidashan Iron Mine held a special meeting with the on-site person </a:t>
            </a:r>
            <a:r>
              <a:rPr lang="en-US" sz="1600" dirty="0">
                <a:latin typeface="Times New Roman" panose="02020603050405020304" pitchFamily="18" charset="0"/>
                <a:sym typeface="+mn-lt"/>
              </a:rPr>
              <a:t>from</a:t>
            </a:r>
            <a:r>
              <a:rPr sz="1600" dirty="0">
                <a:latin typeface="Times New Roman" panose="02020603050405020304" pitchFamily="18" charset="0"/>
                <a:sym typeface="+mn-lt"/>
              </a:rPr>
              <a:t> CRRC Datong Company to </a:t>
            </a:r>
            <a:r>
              <a:rPr lang="en-US" sz="1600" dirty="0">
                <a:latin typeface="Times New Roman" panose="02020603050405020304" pitchFamily="18" charset="0"/>
                <a:sym typeface="+mn-lt"/>
              </a:rPr>
              <a:t>officially </a:t>
            </a:r>
            <a:r>
              <a:rPr sz="1600" dirty="0">
                <a:latin typeface="Times New Roman" panose="02020603050405020304" pitchFamily="18" charset="0"/>
                <a:sym typeface="+mn-lt"/>
              </a:rPr>
              <a:t>deliver the CR240E mining truck to Qidashan Iron Mine and complete the grouping with other production vehicles in the truck operation area. . The CR240E mining truck started a one-year industrial trial.</a:t>
            </a:r>
          </a:p>
          <a:p>
            <a:pPr marL="0" indent="0" algn="just" fontAlgn="base">
              <a:lnSpc>
                <a:spcPct val="150000"/>
              </a:lnSpc>
              <a:spcBef>
                <a:spcPct val="20000"/>
              </a:spcBef>
              <a:buClr>
                <a:srgbClr val="C70019"/>
              </a:buClr>
              <a:buFont typeface="Wingdings" panose="05000000000000000000" charset="0"/>
              <a:buNone/>
            </a:pPr>
            <a:endParaRPr lang="en-US" altLang="zh-CN" sz="1600" dirty="0">
              <a:solidFill>
                <a:schemeClr val="tx1"/>
              </a:solidFill>
              <a:uFillTx/>
              <a:latin typeface="Times New Roman" panose="02020603050405020304" pitchFamily="18" charset="0"/>
              <a:ea typeface="微软雅黑" panose="020B0503020204020204" pitchFamily="34" charset="-122"/>
              <a:sym typeface="+mn-lt"/>
            </a:endParaRPr>
          </a:p>
        </p:txBody>
      </p:sp>
      <p:grpSp>
        <p:nvGrpSpPr>
          <p:cNvPr id="13" name="组合 12"/>
          <p:cNvGrpSpPr/>
          <p:nvPr/>
        </p:nvGrpSpPr>
        <p:grpSpPr>
          <a:xfrm>
            <a:off x="1570355" y="3017520"/>
            <a:ext cx="9028430" cy="3324407"/>
            <a:chOff x="1185" y="3993"/>
            <a:chExt cx="12008" cy="4071"/>
          </a:xfrm>
        </p:grpSpPr>
        <p:sp>
          <p:nvSpPr>
            <p:cNvPr id="14" name="流程图: 资料带 13"/>
            <p:cNvSpPr/>
            <p:nvPr/>
          </p:nvSpPr>
          <p:spPr>
            <a:xfrm>
              <a:off x="1185" y="3993"/>
              <a:ext cx="12008" cy="4071"/>
            </a:xfrm>
            <a:prstGeom prst="flowChartPunchedTape">
              <a:avLst/>
            </a:prstGeom>
            <a:solidFill>
              <a:schemeClr val="bg1">
                <a:lumMod val="75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pic>
          <p:nvPicPr>
            <p:cNvPr id="3" name="图片 2" descr="微信图片_20200108151017"/>
            <p:cNvPicPr>
              <a:picLocks noChangeAspect="1"/>
            </p:cNvPicPr>
            <p:nvPr/>
          </p:nvPicPr>
          <p:blipFill>
            <a:blip r:embed="rId2"/>
            <a:stretch>
              <a:fillRect/>
            </a:stretch>
          </p:blipFill>
          <p:spPr>
            <a:xfrm>
              <a:off x="9580" y="4334"/>
              <a:ext cx="2905" cy="2776"/>
            </a:xfrm>
            <a:prstGeom prst="rect">
              <a:avLst/>
            </a:prstGeom>
            <a:noFill/>
            <a:ln w="9525">
              <a:noFill/>
            </a:ln>
            <a:effectLst>
              <a:softEdge rad="127000"/>
            </a:effectLst>
          </p:spPr>
        </p:pic>
        <p:pic>
          <p:nvPicPr>
            <p:cNvPr id="11" name="图片 -2147482350"/>
            <p:cNvPicPr>
              <a:picLocks noChangeAspect="1"/>
            </p:cNvPicPr>
            <p:nvPr/>
          </p:nvPicPr>
          <p:blipFill>
            <a:blip r:embed="rId3"/>
            <a:stretch>
              <a:fillRect/>
            </a:stretch>
          </p:blipFill>
          <p:spPr>
            <a:xfrm>
              <a:off x="2281" y="5289"/>
              <a:ext cx="3296" cy="2377"/>
            </a:xfrm>
            <a:prstGeom prst="rect">
              <a:avLst/>
            </a:prstGeom>
            <a:noFill/>
            <a:ln w="9525">
              <a:noFill/>
            </a:ln>
            <a:effectLst>
              <a:softEdge rad="127000"/>
            </a:effectLst>
          </p:spPr>
        </p:pic>
        <p:pic>
          <p:nvPicPr>
            <p:cNvPr id="15" name="图片 14" descr="cdac917181f5edf5fb97eefd0b33c91"/>
            <p:cNvPicPr>
              <a:picLocks noChangeAspect="1"/>
            </p:cNvPicPr>
            <p:nvPr/>
          </p:nvPicPr>
          <p:blipFill>
            <a:blip r:embed="rId4"/>
            <a:stretch>
              <a:fillRect/>
            </a:stretch>
          </p:blipFill>
          <p:spPr>
            <a:xfrm>
              <a:off x="5812" y="4828"/>
              <a:ext cx="3330" cy="2492"/>
            </a:xfrm>
            <a:prstGeom prst="rect">
              <a:avLst/>
            </a:prstGeom>
            <a:noFill/>
            <a:ln w="9525">
              <a:noFill/>
            </a:ln>
            <a:effectLst>
              <a:softEdge rad="114300"/>
            </a:effectLst>
          </p:spPr>
        </p:pic>
      </p:grpSp>
      <p:sp>
        <p:nvSpPr>
          <p:cNvPr id="6"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CR240E Introduction</a:t>
            </a:r>
            <a:endParaRPr lang="zh-CN" altLang="en-US" sz="2000" dirty="0">
              <a:solidFill>
                <a:schemeClr val="tx1"/>
              </a:solidFill>
              <a:sym typeface="+mn-ea"/>
            </a:endParaRPr>
          </a:p>
        </p:txBody>
      </p:sp>
      <p:sp>
        <p:nvSpPr>
          <p:cNvPr id="7" name="页脚占位符 6"/>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14</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12" name="内容占位符 8"/>
          <p:cNvSpPr>
            <a:spLocks noGrp="1"/>
          </p:cNvSpPr>
          <p:nvPr/>
        </p:nvSpPr>
        <p:spPr>
          <a:xfrm>
            <a:off x="1123315" y="1393190"/>
            <a:ext cx="5253990" cy="204787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70000"/>
              </a:lnSpc>
              <a:spcBef>
                <a:spcPct val="20000"/>
              </a:spcBef>
              <a:buClr>
                <a:srgbClr val="C70019"/>
              </a:buClr>
              <a:buFont typeface="Wingdings" panose="05000000000000000000" charset="0"/>
              <a:buNone/>
            </a:pPr>
            <a:r>
              <a:rPr sz="1600" dirty="0">
                <a:latin typeface="Times New Roman" panose="02020603050405020304" pitchFamily="18" charset="0"/>
                <a:sym typeface="+mn-lt"/>
              </a:rPr>
              <a:t>During the test, CRRC Datong invited the third-party testing agency "National Construction Machinery Quality Supervision and Inspection Center" to test the performance, safety and reliability of the CR240E mining truck, and the test results were all within the qualified range.</a:t>
            </a:r>
          </a:p>
          <a:p>
            <a:pPr marL="0" indent="0" algn="just" fontAlgn="base">
              <a:lnSpc>
                <a:spcPct val="180000"/>
              </a:lnSpc>
              <a:spcBef>
                <a:spcPct val="20000"/>
              </a:spcBef>
              <a:buClr>
                <a:srgbClr val="C70019"/>
              </a:buClr>
              <a:buFont typeface="Wingdings" panose="05000000000000000000" charset="0"/>
              <a:buNone/>
            </a:pPr>
            <a:endParaRPr lang="en-US" altLang="zh-CN" sz="1600" dirty="0">
              <a:solidFill>
                <a:schemeClr val="tx1"/>
              </a:solidFill>
              <a:latin typeface="Times New Roman" panose="02020603050405020304" pitchFamily="18" charset="0"/>
              <a:sym typeface="+mn-lt"/>
            </a:endParaRPr>
          </a:p>
          <a:p>
            <a:pPr marL="0" indent="0" algn="just" fontAlgn="base">
              <a:lnSpc>
                <a:spcPct val="180000"/>
              </a:lnSpc>
              <a:spcBef>
                <a:spcPct val="20000"/>
              </a:spcBef>
              <a:buClr>
                <a:srgbClr val="C70019"/>
              </a:buClr>
              <a:buFont typeface="Wingdings" panose="05000000000000000000" charset="0"/>
              <a:buNone/>
            </a:pPr>
            <a:endParaRPr lang="en-US" altLang="zh-CN" sz="1600" dirty="0">
              <a:solidFill>
                <a:schemeClr val="tx1"/>
              </a:solidFill>
              <a:latin typeface="Times New Roman" panose="02020603050405020304" pitchFamily="18" charset="0"/>
              <a:sym typeface="+mn-lt"/>
            </a:endParaRPr>
          </a:p>
        </p:txBody>
      </p:sp>
      <p:grpSp>
        <p:nvGrpSpPr>
          <p:cNvPr id="10" name="组合 9"/>
          <p:cNvGrpSpPr/>
          <p:nvPr/>
        </p:nvGrpSpPr>
        <p:grpSpPr>
          <a:xfrm>
            <a:off x="853440" y="3606364"/>
            <a:ext cx="10628630" cy="2834154"/>
            <a:chOff x="1232" y="6540"/>
            <a:chExt cx="16450" cy="2655"/>
          </a:xfrm>
        </p:grpSpPr>
        <p:sp>
          <p:nvSpPr>
            <p:cNvPr id="8" name="横卷形 7"/>
            <p:cNvSpPr/>
            <p:nvPr/>
          </p:nvSpPr>
          <p:spPr>
            <a:xfrm>
              <a:off x="1232" y="6657"/>
              <a:ext cx="16450" cy="2502"/>
            </a:xfrm>
            <a:prstGeom prst="horizontalScroll">
              <a:avLst/>
            </a:prstGeom>
            <a:solidFill>
              <a:schemeClr val="accent1"/>
            </a:solidFill>
            <a:ln>
              <a:noFill/>
            </a:ln>
          </p:spPr>
          <p:txBody>
            <a:bodyPr vert="horz" wrap="none" lIns="91440" tIns="252095"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3" name="内容占位符 8"/>
            <p:cNvSpPr>
              <a:spLocks noGrp="1"/>
            </p:cNvSpPr>
            <p:nvPr/>
          </p:nvSpPr>
          <p:spPr>
            <a:xfrm>
              <a:off x="1363" y="6540"/>
              <a:ext cx="15966" cy="2655"/>
            </a:xfrm>
            <a:prstGeom prst="rect">
              <a:avLst/>
            </a:prstGeom>
            <a:noFill/>
            <a:ln>
              <a:noFill/>
            </a:ln>
          </p:spPr>
          <p:txBody>
            <a:bodyPr vert="horz" wrap="square" lIns="91432" tIns="431800"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70000"/>
                </a:lnSpc>
                <a:spcBef>
                  <a:spcPts val="384"/>
                </a:spcBef>
                <a:buClr>
                  <a:srgbClr val="C70019"/>
                </a:buClr>
                <a:buFont typeface="Wingdings" panose="05000000000000000000" charset="0"/>
                <a:buNone/>
              </a:pPr>
              <a:r>
                <a:rPr sz="1600" dirty="0">
                  <a:solidFill>
                    <a:schemeClr val="bg1"/>
                  </a:solidFill>
                  <a:latin typeface="Times New Roman" panose="02020603050405020304" pitchFamily="18" charset="0"/>
                  <a:sym typeface="+mn-lt"/>
                </a:rPr>
                <a:t>On November 22, 2020, the one-year industrial trial ended successfully. On December 11, the CR240E electric drive mining truck successfully passed the final review of the industrial test performance certification of the product by Ansteel Group Mining Company, and obtained the product technical quality certification issued by Ansteel Group Mining Company. During the industrial test, the driving rate of the CR240E mining truck reached 98.84%, and the product performance and quality were highly appraised by users.</a:t>
              </a:r>
            </a:p>
          </p:txBody>
        </p:sp>
      </p:grpSp>
      <p:pic>
        <p:nvPicPr>
          <p:cNvPr id="11" name="图片 10"/>
          <p:cNvPicPr>
            <a:picLocks noChangeAspect="1"/>
          </p:cNvPicPr>
          <p:nvPr/>
        </p:nvPicPr>
        <p:blipFill>
          <a:blip r:embed="rId2"/>
          <a:srcRect l="36633" t="17691" r="34407" b="9766"/>
          <a:stretch>
            <a:fillRect/>
          </a:stretch>
        </p:blipFill>
        <p:spPr>
          <a:xfrm>
            <a:off x="6665595" y="1316355"/>
            <a:ext cx="1837690" cy="2589530"/>
          </a:xfrm>
          <a:prstGeom prst="rect">
            <a:avLst/>
          </a:prstGeom>
        </p:spPr>
      </p:pic>
      <p:pic>
        <p:nvPicPr>
          <p:cNvPr id="13" name="图片 12" descr="无标题"/>
          <p:cNvPicPr>
            <a:picLocks noChangeAspect="1"/>
          </p:cNvPicPr>
          <p:nvPr/>
        </p:nvPicPr>
        <p:blipFill>
          <a:blip r:embed="rId3"/>
          <a:stretch>
            <a:fillRect/>
          </a:stretch>
        </p:blipFill>
        <p:spPr>
          <a:xfrm>
            <a:off x="8987155" y="1316355"/>
            <a:ext cx="1843405" cy="2589530"/>
          </a:xfrm>
          <a:prstGeom prst="rect">
            <a:avLst/>
          </a:prstGeom>
        </p:spPr>
      </p:pic>
      <p:sp>
        <p:nvSpPr>
          <p:cNvPr id="6"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CR240E Introduction</a:t>
            </a:r>
            <a:endParaRPr lang="zh-CN" altLang="en-US" sz="2000" dirty="0">
              <a:solidFill>
                <a:schemeClr val="tx1"/>
              </a:solidFill>
              <a:sym typeface="+mn-ea"/>
            </a:endParaRPr>
          </a:p>
        </p:txBody>
      </p:sp>
      <p:sp>
        <p:nvSpPr>
          <p:cNvPr id="7" name="页脚占位符 6"/>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15</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3" name="文本框 2"/>
          <p:cNvSpPr txBox="1"/>
          <p:nvPr/>
        </p:nvSpPr>
        <p:spPr>
          <a:xfrm>
            <a:off x="650875" y="927735"/>
            <a:ext cx="8189595" cy="950517"/>
          </a:xfrm>
          <a:prstGeom prst="rect">
            <a:avLst/>
          </a:prstGeom>
          <a:noFill/>
        </p:spPr>
        <p:txBody>
          <a:bodyPr wrap="square" rtlCol="0">
            <a:spAutoFit/>
          </a:bodyPr>
          <a:lstStyle/>
          <a:p>
            <a:pPr fontAlgn="auto">
              <a:lnSpc>
                <a:spcPct val="150000"/>
              </a:lnSpc>
              <a:spcAft>
                <a:spcPts val="600"/>
              </a:spcAft>
            </a:pPr>
            <a:r>
              <a:rPr lang="en-US" altLang="zh-CN"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  </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3. CR330E </a:t>
            </a:r>
            <a:r>
              <a:rPr 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E</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lectric </a:t>
            </a:r>
            <a:r>
              <a:rPr 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D</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rive</a:t>
            </a:r>
            <a:r>
              <a:rPr lang="en-US" b="1" dirty="0">
                <a:latin typeface="Times New Roman" panose="02020603050405020304" pitchFamily="18" charset="0"/>
                <a:ea typeface="微软雅黑" panose="020B0503020204020204" pitchFamily="34" charset="-122"/>
                <a:cs typeface="仿宋_GB2312" panose="02010609030101010101" pitchFamily="49" charset="-122"/>
              </a:rPr>
              <a:t>n</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 </a:t>
            </a:r>
            <a:r>
              <a:rPr 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M</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ining </a:t>
            </a:r>
            <a:r>
              <a:rPr 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D</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ump </a:t>
            </a:r>
            <a:r>
              <a:rPr 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T</a:t>
            </a:r>
            <a:r>
              <a:rPr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ruck</a:t>
            </a:r>
          </a:p>
          <a:p>
            <a:pPr marL="342900" indent="0" fontAlgn="auto">
              <a:lnSpc>
                <a:spcPct val="150000"/>
              </a:lnSpc>
              <a:buClr>
                <a:srgbClr val="C70019"/>
              </a:buClr>
              <a:buFont typeface="Wingdings" panose="05000000000000000000" charset="0"/>
              <a:buChar char="l"/>
              <a:defRPr/>
            </a:pPr>
            <a:endParaRPr lang="zh-CN" alt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endParaRPr>
          </a:p>
        </p:txBody>
      </p:sp>
      <p:pic>
        <p:nvPicPr>
          <p:cNvPr id="7" name="图片 6"/>
          <p:cNvPicPr>
            <a:picLocks noChangeAspect="1"/>
          </p:cNvPicPr>
          <p:nvPr/>
        </p:nvPicPr>
        <p:blipFill>
          <a:blip r:embed="rId2"/>
          <a:stretch>
            <a:fillRect/>
          </a:stretch>
        </p:blipFill>
        <p:spPr>
          <a:xfrm>
            <a:off x="2383790" y="1481455"/>
            <a:ext cx="7216140" cy="4817110"/>
          </a:xfrm>
          <a:prstGeom prst="rect">
            <a:avLst/>
          </a:prstGeom>
          <a:effectLst>
            <a:softEdge rad="127000"/>
          </a:effectLst>
        </p:spPr>
      </p:pic>
      <p:sp>
        <p:nvSpPr>
          <p:cNvPr id="6"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CR330E Introduction</a:t>
            </a:r>
            <a:endParaRPr lang="zh-CN" altLang="en-US" sz="2000" dirty="0">
              <a:solidFill>
                <a:schemeClr val="tx1"/>
              </a:solidFill>
              <a:sym typeface="+mn-ea"/>
            </a:endParaRPr>
          </a:p>
        </p:txBody>
      </p:sp>
      <p:sp>
        <p:nvSpPr>
          <p:cNvPr id="8" name="页脚占位符 7"/>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16</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   </a:t>
            </a:r>
            <a:endParaRPr lang="zh-CN" altLang="en-US" sz="2000" dirty="0">
              <a:solidFill>
                <a:schemeClr val="bg1">
                  <a:lumMod val="65000"/>
                </a:schemeClr>
              </a:solidFill>
            </a:endParaRPr>
          </a:p>
        </p:txBody>
      </p:sp>
      <p:sp>
        <p:nvSpPr>
          <p:cNvPr id="3" name="文本框 2"/>
          <p:cNvSpPr txBox="1"/>
          <p:nvPr/>
        </p:nvSpPr>
        <p:spPr>
          <a:xfrm>
            <a:off x="182245" y="825500"/>
            <a:ext cx="8189595" cy="3647440"/>
          </a:xfrm>
          <a:prstGeom prst="rect">
            <a:avLst/>
          </a:prstGeom>
          <a:noFill/>
        </p:spPr>
        <p:txBody>
          <a:bodyPr wrap="square" rtlCol="0">
            <a:spAutoFit/>
          </a:bodyPr>
          <a:lstStyle/>
          <a:p>
            <a:pPr fontAlgn="auto">
              <a:lnSpc>
                <a:spcPct val="150000"/>
              </a:lnSpc>
              <a:spcAft>
                <a:spcPts val="600"/>
              </a:spcAft>
            </a:pPr>
            <a:r>
              <a:rPr lang="en-US" altLang="zh-CN" sz="1400" dirty="0">
                <a:solidFill>
                  <a:schemeClr val="tx1"/>
                </a:solidFill>
                <a:latin typeface="+mn-ea"/>
                <a:ea typeface="+mn-ea"/>
                <a:cs typeface="+mn-ea"/>
              </a:rPr>
              <a:t> </a:t>
            </a:r>
            <a:r>
              <a:rPr lang="en-US" altLang="zh-CN" dirty="0">
                <a:solidFill>
                  <a:schemeClr val="tx1"/>
                </a:solidFill>
                <a:uFillTx/>
                <a:latin typeface="Times New Roman" panose="02020603050405020304" pitchFamily="18" charset="0"/>
                <a:ea typeface="+mn-ea"/>
                <a:cs typeface="+mn-ea"/>
              </a:rPr>
              <a:t> </a:t>
            </a:r>
            <a:r>
              <a:rPr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3. CR330E </a:t>
            </a:r>
            <a:r>
              <a:rPr lang="en-US"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E</a:t>
            </a:r>
            <a:r>
              <a:rPr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lectric </a:t>
            </a:r>
            <a:r>
              <a:rPr lang="en-US"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D</a:t>
            </a:r>
            <a:r>
              <a:rPr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rive </a:t>
            </a:r>
            <a:r>
              <a:rPr lang="en-US"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M</a:t>
            </a:r>
            <a:r>
              <a:rPr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ining </a:t>
            </a:r>
            <a:r>
              <a:rPr lang="en-US"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D</a:t>
            </a:r>
            <a:r>
              <a:rPr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ump </a:t>
            </a:r>
            <a:r>
              <a:rPr lang="en-US"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T</a:t>
            </a:r>
            <a:r>
              <a:rPr b="1" dirty="0">
                <a:uFillTx/>
                <a:latin typeface="Times New Roman" panose="02020603050405020304" pitchFamily="18" charset="0"/>
                <a:ea typeface="微软雅黑" panose="020B0503020204020204" pitchFamily="34" charset="-122"/>
                <a:cs typeface="仿宋_GB2312" panose="02010609030101010101" pitchFamily="49" charset="-122"/>
                <a:sym typeface="+mn-ea"/>
              </a:rPr>
              <a:t>ruck</a:t>
            </a:r>
            <a:endParaRPr lang="zh-CN" altLang="en-US" b="1" dirty="0">
              <a:solidFill>
                <a:schemeClr val="tx1"/>
              </a:solidFill>
              <a:uFillTx/>
              <a:latin typeface="Times New Roman" panose="02020603050405020304" pitchFamily="18" charset="0"/>
              <a:ea typeface="+mn-ea"/>
              <a:cs typeface="+mn-ea"/>
            </a:endParaRPr>
          </a:p>
          <a:p>
            <a:pPr marL="342900" indent="0" fontAlgn="auto">
              <a:lnSpc>
                <a:spcPct val="140000"/>
              </a:lnSpc>
              <a:buClr>
                <a:srgbClr val="C70019"/>
              </a:buClr>
              <a:buFont typeface="Wingdings" panose="05000000000000000000" charset="0"/>
              <a:buChar char="l"/>
              <a:defRPr/>
            </a:pPr>
            <a:r>
              <a:rPr lang="zh-CN" altLang="en-US" dirty="0">
                <a:latin typeface="Times New Roman" panose="02020603050405020304" pitchFamily="18" charset="0"/>
                <a:cs typeface="仿宋_GB2312" panose="02010609030101010101" pitchFamily="49" charset="-122"/>
                <a:sym typeface="+mn-ea"/>
              </a:rPr>
              <a:t>Dimensions</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5600×8700×7400mm</a:t>
            </a:r>
          </a:p>
          <a:p>
            <a:pPr marL="342900" indent="0" fontAlgn="auto">
              <a:lnSpc>
                <a:spcPct val="140000"/>
              </a:lnSpc>
              <a:buClr>
                <a:srgbClr val="C70019"/>
              </a:buClr>
              <a:buFont typeface="Wingdings" panose="05000000000000000000" charset="0"/>
              <a:buChar char="l"/>
              <a:defRPr/>
            </a:pPr>
            <a:r>
              <a:rPr lang="zh-CN" altLang="en-US" dirty="0">
                <a:latin typeface="Times New Roman" panose="02020603050405020304" pitchFamily="18" charset="0"/>
                <a:cs typeface="仿宋_GB2312" panose="02010609030101010101" pitchFamily="49" charset="-122"/>
                <a:sym typeface="+mn-ea"/>
              </a:rPr>
              <a:t>Rated load</a:t>
            </a:r>
            <a:r>
              <a:rPr lang="en-US" altLang="zh-CN" dirty="0">
                <a:solidFill>
                  <a:schemeClr val="tx1"/>
                </a:solidFill>
                <a:uFillTx/>
                <a:latin typeface="Times New Roman" panose="02020603050405020304" pitchFamily="18" charset="0"/>
                <a:ea typeface="+mn-ea"/>
                <a:cs typeface="+mn-ea"/>
                <a:sym typeface="+mn-ea"/>
              </a:rPr>
              <a:t>  </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300000kg</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cs typeface="仿宋_GB2312" panose="02010609030101010101" pitchFamily="49" charset="-122"/>
                <a:sym typeface="+mn-ea"/>
              </a:rPr>
              <a:t>C</a:t>
            </a:r>
            <a:r>
              <a:rPr lang="zh-CN" altLang="en-US" dirty="0">
                <a:latin typeface="Times New Roman" panose="02020603050405020304" pitchFamily="18" charset="0"/>
                <a:cs typeface="仿宋_GB2312" panose="02010609030101010101" pitchFamily="49" charset="-122"/>
                <a:sym typeface="+mn-ea"/>
              </a:rPr>
              <a:t>urb </a:t>
            </a:r>
            <a:r>
              <a:rPr lang="en-US" altLang="zh-CN" dirty="0">
                <a:latin typeface="Times New Roman" panose="02020603050405020304" pitchFamily="18" charset="0"/>
                <a:cs typeface="仿宋_GB2312" panose="02010609030101010101" pitchFamily="49" charset="-122"/>
                <a:sym typeface="+mn-ea"/>
              </a:rPr>
              <a:t>mass</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216000kg</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cs typeface="仿宋_GB2312" panose="02010609030101010101" pitchFamily="49" charset="-122"/>
                <a:sym typeface="+mn-ea"/>
              </a:rPr>
              <a:t>M</a:t>
            </a:r>
            <a:r>
              <a:rPr lang="zh-CN" altLang="en-US" dirty="0">
                <a:latin typeface="Times New Roman" panose="02020603050405020304" pitchFamily="18" charset="0"/>
                <a:cs typeface="仿宋_GB2312" panose="02010609030101010101" pitchFamily="49" charset="-122"/>
                <a:sym typeface="+mn-ea"/>
              </a:rPr>
              <a:t>aximum total mass</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516000kg</a:t>
            </a:r>
          </a:p>
          <a:p>
            <a:pPr marL="342900" indent="0" fontAlgn="auto">
              <a:lnSpc>
                <a:spcPct val="140000"/>
              </a:lnSpc>
              <a:buClr>
                <a:srgbClr val="C70019"/>
              </a:buClr>
              <a:buFont typeface="Wingdings" panose="05000000000000000000" charset="0"/>
              <a:buChar char="l"/>
              <a:defRPr/>
            </a:pPr>
            <a:r>
              <a:rPr lang="zh-CN" altLang="en-US" dirty="0">
                <a:latin typeface="Times New Roman" panose="02020603050405020304" pitchFamily="18" charset="0"/>
                <a:cs typeface="仿宋_GB2312" panose="02010609030101010101" pitchFamily="49" charset="-122"/>
                <a:sym typeface="+mn-ea"/>
              </a:rPr>
              <a:t>Stacking capacity</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218m³</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T</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otal power</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3000hp</a:t>
            </a:r>
          </a:p>
          <a:p>
            <a:pPr marL="342900" indent="0" fontAlgn="auto">
              <a:lnSpc>
                <a:spcPct val="140000"/>
              </a:lnSpc>
              <a:buClr>
                <a:srgbClr val="C70019"/>
              </a:buClr>
              <a:buFont typeface="Wingdings" panose="05000000000000000000" charset="0"/>
              <a:buChar char="l"/>
              <a:defRPr/>
            </a:pPr>
            <a:r>
              <a:rPr lang="en-US" altLang="zh-CN" dirty="0">
                <a:uFillTx/>
                <a:latin typeface="Times New Roman" panose="02020603050405020304" pitchFamily="18" charset="0"/>
                <a:ea typeface="微软雅黑" panose="020B0503020204020204" pitchFamily="34" charset="-122"/>
                <a:cs typeface="微软雅黑" panose="020B0503020204020204" pitchFamily="34" charset="-122"/>
                <a:sym typeface="+mn-ea"/>
              </a:rPr>
              <a:t>T</a:t>
            </a: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ire</a:t>
            </a:r>
            <a:r>
              <a:rPr lang="en-US" altLang="zh-CN" dirty="0">
                <a:solidFill>
                  <a:schemeClr val="tx1"/>
                </a:solidFill>
                <a:uFillTx/>
                <a:latin typeface="Times New Roman" panose="02020603050405020304" pitchFamily="18" charset="0"/>
                <a:ea typeface="+mn-ea"/>
                <a:cs typeface="+mn-ea"/>
                <a:sym typeface="+mn-ea"/>
              </a:rPr>
              <a:t>	                                           53/80R63</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T</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op speed</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                              </a:t>
            </a:r>
            <a:r>
              <a:rPr lang="zh-CN" altLang="en-US" dirty="0">
                <a:solidFill>
                  <a:schemeClr val="tx1"/>
                </a:solidFill>
                <a:uFillTx/>
                <a:latin typeface="Times New Roman" panose="02020603050405020304" pitchFamily="18" charset="0"/>
                <a:ea typeface="+mn-ea"/>
                <a:cs typeface="+mn-ea"/>
                <a:sym typeface="+mn-ea"/>
              </a:rPr>
              <a:t> </a:t>
            </a:r>
            <a:r>
              <a:rPr lang="en-US" altLang="zh-CN" dirty="0">
                <a:solidFill>
                  <a:schemeClr val="tx1"/>
                </a:solidFill>
                <a:uFillTx/>
                <a:latin typeface="Times New Roman" panose="02020603050405020304" pitchFamily="18" charset="0"/>
                <a:ea typeface="+mn-ea"/>
                <a:cs typeface="+mn-ea"/>
                <a:sym typeface="+mn-ea"/>
              </a:rPr>
              <a:t>58km/h</a:t>
            </a:r>
          </a:p>
        </p:txBody>
      </p:sp>
      <p:sp>
        <p:nvSpPr>
          <p:cNvPr id="6" name="文本框 5"/>
          <p:cNvSpPr txBox="1"/>
          <p:nvPr/>
        </p:nvSpPr>
        <p:spPr>
          <a:xfrm>
            <a:off x="466090" y="4719320"/>
            <a:ext cx="11198860" cy="1683346"/>
          </a:xfrm>
          <a:prstGeom prst="rect">
            <a:avLst/>
          </a:prstGeom>
          <a:solidFill>
            <a:schemeClr val="accent4">
              <a:lumMod val="20000"/>
              <a:lumOff val="80000"/>
            </a:schemeClr>
          </a:solidFill>
        </p:spPr>
        <p:txBody>
          <a:bodyPr wrap="square" rtlCol="0" anchor="t">
            <a:spAutoFit/>
          </a:bodyPr>
          <a:lstStyle/>
          <a:p>
            <a:pPr indent="0" fontAlgn="auto">
              <a:lnSpc>
                <a:spcPct val="150000"/>
              </a:lnSpc>
              <a:buClr>
                <a:srgbClr val="C00000"/>
              </a:buClr>
              <a:buFont typeface="Wingdings" panose="05000000000000000000" charset="0"/>
              <a:buChar char="l"/>
            </a:pPr>
            <a:r>
              <a:rPr lang="zh-CN" altLang="en-US" b="1" dirty="0">
                <a:latin typeface="Times New Roman" panose="02020603050405020304" pitchFamily="18" charset="0"/>
                <a:ea typeface="微软雅黑" panose="020B0503020204020204" pitchFamily="34" charset="-122"/>
                <a:cs typeface="仿宋_GB2312" panose="02010609030101010101" pitchFamily="49" charset="-122"/>
                <a:sym typeface="+mn-ea"/>
              </a:rPr>
              <a:t>Project </a:t>
            </a:r>
            <a:r>
              <a:rPr lang="en-US" altLang="zh-CN" b="1" dirty="0">
                <a:latin typeface="Times New Roman" panose="02020603050405020304" pitchFamily="18" charset="0"/>
                <a:ea typeface="微软雅黑" panose="020B0503020204020204" pitchFamily="34" charset="-122"/>
                <a:cs typeface="仿宋_GB2312" panose="02010609030101010101" pitchFamily="49" charset="-122"/>
                <a:sym typeface="+mn-ea"/>
              </a:rPr>
              <a:t>situation</a:t>
            </a:r>
          </a:p>
          <a:p>
            <a:pPr indent="0" algn="just" fontAlgn="auto">
              <a:lnSpc>
                <a:spcPct val="170000"/>
              </a:lnSpc>
              <a:spcBef>
                <a:spcPts val="384"/>
              </a:spcBef>
              <a:buClr>
                <a:srgbClr val="C00000"/>
              </a:buClr>
              <a:buFont typeface="Wingdings" panose="05000000000000000000" charset="0"/>
              <a:buNone/>
            </a:pPr>
            <a:r>
              <a:rPr lang="en-US" altLang="zh-CN" sz="1500" b="1" dirty="0">
                <a:solidFill>
                  <a:srgbClr val="C00000"/>
                </a:solidFill>
                <a:uFillTx/>
                <a:latin typeface="Times New Roman" panose="02020603050405020304" pitchFamily="18" charset="0"/>
                <a:ea typeface="微软雅黑" panose="020B0503020204020204" pitchFamily="34" charset="-122"/>
                <a:cs typeface="+mn-ea"/>
                <a:sym typeface="+mn-ea"/>
              </a:rPr>
              <a:t>On December 31, 2020, the first domestic 300-ton CR330E mining truck with completely independent intellectual property rights was successfully developed, and completed vehicl launching . On October 25, 2021, the CR330E mining truck was assembled and commissioned at the East Open-pit Mine under ChinaCoal Pingshuo Coal Group, and the industrial test was officially started.</a:t>
            </a:r>
          </a:p>
        </p:txBody>
      </p:sp>
      <p:sp>
        <p:nvSpPr>
          <p:cNvPr id="7" name="文本框 6"/>
          <p:cNvSpPr txBox="1"/>
          <p:nvPr/>
        </p:nvSpPr>
        <p:spPr>
          <a:xfrm>
            <a:off x="5655310" y="1271905"/>
            <a:ext cx="7976235" cy="3543300"/>
          </a:xfrm>
          <a:prstGeom prst="rect">
            <a:avLst/>
          </a:prstGeom>
          <a:noFill/>
        </p:spPr>
        <p:txBody>
          <a:bodyPr wrap="square" rtlCol="0">
            <a:spAutoFit/>
          </a:bodyPr>
          <a:lstStyle/>
          <a:p>
            <a:pPr marL="342900" indent="0" fontAlgn="auto">
              <a:lnSpc>
                <a:spcPct val="140000"/>
              </a:lnSpc>
              <a:buClr>
                <a:srgbClr val="C70019"/>
              </a:buClr>
              <a:buFont typeface="Wingdings" panose="05000000000000000000" charset="0"/>
              <a:buChar char="l"/>
              <a:defRPr/>
            </a:pP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Converter system</a:t>
            </a:r>
            <a:r>
              <a:rPr lang="en-US" altLang="zh-CN" dirty="0">
                <a:solidFill>
                  <a:sysClr val="windowText" lastClr="000000"/>
                </a:solidFill>
                <a:latin typeface="Times New Roman" panose="02020603050405020304" pitchFamily="18" charset="0"/>
                <a:ea typeface="+mn-ea"/>
                <a:cs typeface="+mn-ea"/>
                <a:sym typeface="+mn-ea"/>
              </a:rPr>
              <a:t>          </a:t>
            </a:r>
            <a:r>
              <a:rPr lang="zh-CN" altLang="en-US" dirty="0">
                <a:solidFill>
                  <a:sysClr val="windowText" lastClr="000000"/>
                </a:solidFill>
                <a:latin typeface="Times New Roman" panose="02020603050405020304" pitchFamily="18" charset="0"/>
                <a:ea typeface="+mn-ea"/>
                <a:cs typeface="+mn-ea"/>
                <a:sym typeface="+mn-ea"/>
              </a:rPr>
              <a:t>CRRC interior support</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D</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iesel engine</a:t>
            </a:r>
            <a:r>
              <a:rPr lang="zh-CN" altLang="en-US">
                <a:solidFill>
                  <a:schemeClr val="tx1"/>
                </a:solidFill>
                <a:latin typeface="Times New Roman" panose="02020603050405020304" pitchFamily="18" charset="0"/>
                <a:ea typeface="+mn-ea"/>
                <a:cs typeface="+mn-ea"/>
                <a:sym typeface="+mn-ea"/>
              </a:rPr>
              <a:t>      </a:t>
            </a:r>
            <a:r>
              <a:rPr lang="en-US" altLang="zh-CN">
                <a:solidFill>
                  <a:schemeClr val="tx1"/>
                </a:solidFill>
                <a:latin typeface="Times New Roman" panose="02020603050405020304" pitchFamily="18" charset="0"/>
                <a:ea typeface="+mn-ea"/>
                <a:cs typeface="+mn-ea"/>
                <a:sym typeface="+mn-ea"/>
              </a:rPr>
              <a:t>          </a:t>
            </a:r>
            <a:r>
              <a:rPr lang="en-US" altLang="zh-CN" dirty="0">
                <a:solidFill>
                  <a:schemeClr val="tx1"/>
                </a:solidFill>
                <a:latin typeface="Times New Roman" panose="02020603050405020304" pitchFamily="18" charset="0"/>
                <a:ea typeface="+mn-ea"/>
                <a:cs typeface="+mn-ea"/>
                <a:sym typeface="+mn-ea"/>
              </a:rPr>
              <a:t>MTU</a:t>
            </a:r>
            <a:r>
              <a:rPr lang="en-US" dirty="0">
                <a:solidFill>
                  <a:schemeClr val="tx1"/>
                </a:solidFill>
                <a:latin typeface="Times New Roman" panose="02020603050405020304" pitchFamily="18" charset="0"/>
                <a:ea typeface="+mn-ea"/>
                <a:cs typeface="+mn-ea"/>
                <a:sym typeface="+mn-ea"/>
              </a:rPr>
              <a:t>16V4000C23</a:t>
            </a:r>
            <a:endParaRPr lang="en-US" altLang="zh-CN">
              <a:solidFill>
                <a:schemeClr val="tx1"/>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en-US" altLang="zh-CN">
                <a:uFillTx/>
                <a:latin typeface="Times New Roman" panose="02020603050405020304" pitchFamily="18" charset="0"/>
                <a:ea typeface="微软雅黑" panose="020B0503020204020204" pitchFamily="34" charset="-122"/>
                <a:cs typeface="微软雅黑" panose="020B0503020204020204" pitchFamily="34" charset="-122"/>
                <a:sym typeface="+mn-ea"/>
              </a:rPr>
              <a:t>G</a:t>
            </a:r>
            <a:r>
              <a:rPr lang="zh-CN" altLang="en-US">
                <a:uFillTx/>
                <a:latin typeface="Times New Roman" panose="02020603050405020304" pitchFamily="18" charset="0"/>
                <a:ea typeface="微软雅黑" panose="020B0503020204020204" pitchFamily="34" charset="-122"/>
                <a:cs typeface="微软雅黑" panose="020B0503020204020204" pitchFamily="34" charset="-122"/>
                <a:sym typeface="+mn-ea"/>
              </a:rPr>
              <a:t>enerator </a:t>
            </a:r>
            <a:r>
              <a:rPr lang="zh-CN" altLang="en-US">
                <a:solidFill>
                  <a:schemeClr val="tx1"/>
                </a:solidFill>
                <a:latin typeface="Times New Roman" panose="02020603050405020304" pitchFamily="18" charset="0"/>
                <a:ea typeface="+mn-ea"/>
                <a:cs typeface="+mn-ea"/>
                <a:sym typeface="+mn-ea"/>
              </a:rPr>
              <a:t>    </a:t>
            </a:r>
            <a:r>
              <a:rPr lang="en-US" altLang="zh-CN">
                <a:solidFill>
                  <a:schemeClr val="tx1"/>
                </a:solidFill>
                <a:latin typeface="Times New Roman" panose="02020603050405020304" pitchFamily="18" charset="0"/>
                <a:ea typeface="+mn-ea"/>
                <a:cs typeface="+mn-ea"/>
                <a:sym typeface="+mn-ea"/>
              </a:rPr>
              <a:t>                 </a:t>
            </a:r>
            <a:r>
              <a:rPr lang="en-US" altLang="zh-CN" dirty="0">
                <a:solidFill>
                  <a:schemeClr val="tx1"/>
                </a:solidFill>
                <a:latin typeface="Times New Roman" panose="02020603050405020304" pitchFamily="18" charset="0"/>
                <a:ea typeface="+mn-ea"/>
                <a:cs typeface="+mn-ea"/>
                <a:sym typeface="+mn-ea"/>
              </a:rPr>
              <a:t>YJ177E2</a:t>
            </a:r>
            <a:endParaRPr lang="en-US" altLang="zh-CN">
              <a:solidFill>
                <a:schemeClr val="tx1"/>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en-US" altLang="zh-CN">
                <a:uFillTx/>
                <a:latin typeface="Times New Roman" panose="02020603050405020304" pitchFamily="18" charset="0"/>
                <a:ea typeface="微软雅黑" panose="020B0503020204020204" pitchFamily="34" charset="-122"/>
                <a:cs typeface="微软雅黑" panose="020B0503020204020204" pitchFamily="34" charset="-122"/>
                <a:sym typeface="+mn-ea"/>
              </a:rPr>
              <a:t>T</a:t>
            </a:r>
            <a:r>
              <a:rPr lang="zh-CN" altLang="en-US">
                <a:uFillTx/>
                <a:latin typeface="Times New Roman" panose="02020603050405020304" pitchFamily="18" charset="0"/>
                <a:ea typeface="微软雅黑" panose="020B0503020204020204" pitchFamily="34" charset="-122"/>
                <a:cs typeface="微软雅黑" panose="020B0503020204020204" pitchFamily="34" charset="-122"/>
                <a:sym typeface="+mn-ea"/>
              </a:rPr>
              <a:t>raction motor</a:t>
            </a:r>
            <a:r>
              <a:rPr lang="zh-CN" altLang="en-US">
                <a:solidFill>
                  <a:schemeClr val="tx1"/>
                </a:solidFill>
                <a:latin typeface="Times New Roman" panose="02020603050405020304" pitchFamily="18" charset="0"/>
                <a:ea typeface="+mn-ea"/>
                <a:cs typeface="+mn-ea"/>
                <a:sym typeface="+mn-ea"/>
              </a:rPr>
              <a:t>   </a:t>
            </a:r>
            <a:r>
              <a:rPr lang="en-US" altLang="zh-CN">
                <a:solidFill>
                  <a:schemeClr val="tx1"/>
                </a:solidFill>
                <a:latin typeface="Times New Roman" panose="02020603050405020304" pitchFamily="18" charset="0"/>
                <a:ea typeface="+mn-ea"/>
                <a:cs typeface="+mn-ea"/>
                <a:sym typeface="+mn-ea"/>
              </a:rPr>
              <a:t>          </a:t>
            </a:r>
            <a:r>
              <a:rPr lang="zh-CN" altLang="en-US">
                <a:solidFill>
                  <a:schemeClr val="tx1"/>
                </a:solidFill>
                <a:latin typeface="Times New Roman" panose="02020603050405020304" pitchFamily="18" charset="0"/>
                <a:ea typeface="+mn-ea"/>
                <a:cs typeface="+mn-ea"/>
                <a:sym typeface="+mn-ea"/>
              </a:rPr>
              <a:t> </a:t>
            </a:r>
            <a:r>
              <a:rPr lang="en-US" altLang="zh-CN" dirty="0">
                <a:solidFill>
                  <a:schemeClr val="tx1"/>
                </a:solidFill>
                <a:latin typeface="Times New Roman" panose="02020603050405020304" pitchFamily="18" charset="0"/>
                <a:ea typeface="+mn-ea"/>
                <a:cs typeface="+mn-ea"/>
                <a:sym typeface="+mn-ea"/>
              </a:rPr>
              <a:t>YP930</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S</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uspension</a:t>
            </a:r>
            <a:r>
              <a:rPr lang="zh-CN" altLang="en-US" dirty="0">
                <a:solidFill>
                  <a:schemeClr val="tx1"/>
                </a:solidFill>
                <a:latin typeface="Times New Roman" panose="02020603050405020304" pitchFamily="18" charset="0"/>
                <a:ea typeface="+mn-ea"/>
                <a:cs typeface="+mn-ea"/>
                <a:sym typeface="+mn-ea"/>
              </a:rPr>
              <a:t>       </a:t>
            </a:r>
            <a:r>
              <a:rPr lang="zh-CN" altLang="en-US" dirty="0">
                <a:solidFill>
                  <a:sysClr val="windowText" lastClr="000000"/>
                </a:solidFill>
                <a:latin typeface="Times New Roman" panose="02020603050405020304" pitchFamily="18" charset="0"/>
                <a:ea typeface="+mn-ea"/>
                <a:cs typeface="+mn-ea"/>
                <a:sym typeface="+mn-ea"/>
              </a:rPr>
              <a:t> </a:t>
            </a:r>
            <a:r>
              <a:rPr lang="en-US" altLang="zh-CN" dirty="0">
                <a:solidFill>
                  <a:sysClr val="windowText" lastClr="000000"/>
                </a:solidFill>
                <a:latin typeface="Times New Roman" panose="02020603050405020304" pitchFamily="18" charset="0"/>
                <a:ea typeface="+mn-ea"/>
                <a:cs typeface="+mn-ea"/>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Front Suspension/MacPherson</a:t>
            </a: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a:t>
            </a:r>
            <a:b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b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A-frame + transverse tie rod structure</a:t>
            </a:r>
          </a:p>
          <a:p>
            <a:pPr marL="342900" indent="0" fontAlgn="auto">
              <a:lnSpc>
                <a:spcPct val="140000"/>
              </a:lnSpc>
              <a:buClr>
                <a:srgbClr val="C70019"/>
              </a:buClr>
              <a:buFont typeface="Wingdings" panose="05000000000000000000" charset="0"/>
              <a:buChar char="l"/>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B</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rake</a:t>
            </a:r>
            <a:r>
              <a:rPr lang="en-US" altLang="zh-CN" dirty="0">
                <a:solidFill>
                  <a:sysClr val="windowText" lastClr="000000"/>
                </a:solidFill>
                <a:latin typeface="Times New Roman" panose="02020603050405020304" pitchFamily="18" charset="0"/>
                <a:ea typeface="+mn-ea"/>
                <a:cs typeface="+mn-ea"/>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Wet brake + spring parking brake</a:t>
            </a:r>
            <a:endParaRPr lang="zh-CN" altLang="en-US" dirty="0">
              <a:solidFill>
                <a:sysClr val="windowText" lastClr="000000"/>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Steering device</a:t>
            </a:r>
            <a:r>
              <a:rPr lang="en-US" altLang="zh-CN" dirty="0">
                <a:solidFill>
                  <a:sysClr val="windowText" lastClr="000000"/>
                </a:solidFill>
                <a:latin typeface="Times New Roman" panose="02020603050405020304" pitchFamily="18" charset="0"/>
                <a:ea typeface="+mn-ea"/>
                <a:cs typeface="+mn-ea"/>
                <a:sym typeface="+mn-ea"/>
              </a:rPr>
              <a:t>	</a:t>
            </a: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Hydraulic assist automatic return</a:t>
            </a:r>
            <a:endParaRPr lang="zh-CN" altLang="en-US" dirty="0">
              <a:solidFill>
                <a:sysClr val="windowText" lastClr="000000"/>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en-US" altLang="zh-CN" dirty="0">
                <a:uFillTx/>
                <a:latin typeface="Times New Roman" panose="02020603050405020304" pitchFamily="18" charset="0"/>
                <a:ea typeface="微软雅黑" panose="020B0503020204020204" pitchFamily="34" charset="-122"/>
                <a:cs typeface="微软雅黑" panose="020B0503020204020204" pitchFamily="34" charset="-122"/>
                <a:sym typeface="+mn-ea"/>
              </a:rPr>
              <a:t>L</a:t>
            </a: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ift system</a:t>
            </a:r>
            <a:r>
              <a:rPr lang="zh-CN" altLang="en-US" dirty="0">
                <a:solidFill>
                  <a:sysClr val="windowText" lastClr="000000"/>
                </a:solidFill>
                <a:latin typeface="Times New Roman" panose="02020603050405020304" pitchFamily="18" charset="0"/>
                <a:ea typeface="+mn-ea"/>
                <a:cs typeface="+mn-ea"/>
                <a:sym typeface="+mn-ea"/>
              </a:rPr>
              <a:t>  </a:t>
            </a:r>
            <a:r>
              <a:rPr lang="en-US" altLang="zh-CN" dirty="0">
                <a:solidFill>
                  <a:sysClr val="windowText" lastClr="000000"/>
                </a:solidFill>
                <a:latin typeface="Times New Roman" panose="02020603050405020304" pitchFamily="18" charset="0"/>
                <a:ea typeface="+mn-ea"/>
                <a:cs typeface="+mn-ea"/>
                <a:sym typeface="+mn-ea"/>
              </a:rPr>
              <a:t> </a:t>
            </a:r>
            <a:r>
              <a:rPr lang="zh-CN" altLang="en-US" dirty="0">
                <a:solidFill>
                  <a:sysClr val="windowText" lastClr="000000"/>
                </a:solidFill>
                <a:latin typeface="Times New Roman" panose="02020603050405020304" pitchFamily="18" charset="0"/>
                <a:ea typeface="+mn-ea"/>
                <a:cs typeface="+mn-ea"/>
                <a:sym typeface="+mn-ea"/>
              </a:rPr>
              <a:t>  </a:t>
            </a:r>
            <a:r>
              <a:rPr lang="en-US" altLang="zh-CN" dirty="0">
                <a:solidFill>
                  <a:sysClr val="windowText" lastClr="000000"/>
                </a:solidFill>
                <a:latin typeface="Times New Roman" panose="02020603050405020304" pitchFamily="18" charset="0"/>
                <a:ea typeface="+mn-ea"/>
                <a:cs typeface="+mn-ea"/>
                <a:sym typeface="+mn-ea"/>
              </a:rPr>
              <a:t>                T</a:t>
            </a:r>
            <a:r>
              <a:rPr lang="en-US" altLang="zh-CN" dirty="0">
                <a:uFillTx/>
                <a:latin typeface="Times New Roman" panose="02020603050405020304" pitchFamily="18" charset="0"/>
                <a:ea typeface="微软雅黑" panose="020B0503020204020204" pitchFamily="34" charset="-122"/>
                <a:cs typeface="微软雅黑" panose="020B0503020204020204" pitchFamily="34" charset="-122"/>
                <a:sym typeface="+mn-ea"/>
              </a:rPr>
              <a:t>hird </a:t>
            </a:r>
            <a:r>
              <a:rPr lang="zh-CN" altLang="en-US" dirty="0">
                <a:uFillTx/>
                <a:latin typeface="Times New Roman" panose="02020603050405020304" pitchFamily="18" charset="0"/>
                <a:ea typeface="微软雅黑" panose="020B0503020204020204" pitchFamily="34" charset="-122"/>
                <a:cs typeface="微软雅黑" panose="020B0503020204020204" pitchFamily="34" charset="-122"/>
                <a:sym typeface="+mn-ea"/>
              </a:rPr>
              <a:t>lift hydraulic cylinder</a:t>
            </a:r>
            <a:endParaRPr lang="en-US" altLang="zh-CN">
              <a:latin typeface="Times New Roman" panose="02020603050405020304" pitchFamily="18" charset="0"/>
              <a:ea typeface="+mn-ea"/>
              <a:cs typeface="+mn-ea"/>
            </a:endParaRPr>
          </a:p>
        </p:txBody>
      </p:sp>
      <p:sp>
        <p:nvSpPr>
          <p:cNvPr id="8"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CR330E Introduction</a:t>
            </a:r>
            <a:endParaRPr lang="zh-CN" altLang="en-US" sz="2000" dirty="0">
              <a:solidFill>
                <a:schemeClr val="tx1"/>
              </a:solidFill>
              <a:sym typeface="+mn-ea"/>
            </a:endParaRPr>
          </a:p>
        </p:txBody>
      </p:sp>
      <p:sp>
        <p:nvSpPr>
          <p:cNvPr id="10" name="页脚占位符 9"/>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t>17</a:t>
            </a:fld>
            <a:endParaRPr lang="zh-CN" altLang="en-US" dirty="0"/>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sym typeface="+mn-ea"/>
              </a:rPr>
              <a:t>III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troduction of CRRC Datong   </a:t>
            </a:r>
            <a:endParaRPr lang="zh-CN" altLang="en-US" sz="2000" dirty="0">
              <a:solidFill>
                <a:schemeClr val="bg1">
                  <a:lumMod val="65000"/>
                </a:schemeClr>
              </a:solidFill>
            </a:endParaRPr>
          </a:p>
        </p:txBody>
      </p:sp>
      <p:sp>
        <p:nvSpPr>
          <p:cNvPr id="10" name="单圆角矩形 9"/>
          <p:cNvSpPr/>
          <p:nvPr/>
        </p:nvSpPr>
        <p:spPr>
          <a:xfrm>
            <a:off x="55880" y="1047750"/>
            <a:ext cx="11405870" cy="5430520"/>
          </a:xfrm>
          <a:prstGeom prst="round1Rect">
            <a:avLst/>
          </a:prstGeom>
          <a:gradFill>
            <a:gsLst>
              <a:gs pos="0">
                <a:schemeClr val="bg1"/>
              </a:gs>
              <a:gs pos="100000">
                <a:schemeClr val="bg1">
                  <a:lumMod val="95000"/>
                </a:schemeClr>
              </a:gs>
            </a:gsLst>
            <a:lin ang="1614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2" name="内容占位符 8"/>
          <p:cNvSpPr>
            <a:spLocks noGrp="1"/>
          </p:cNvSpPr>
          <p:nvPr/>
        </p:nvSpPr>
        <p:spPr>
          <a:xfrm>
            <a:off x="527050" y="917575"/>
            <a:ext cx="11053445" cy="207835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70000"/>
              </a:lnSpc>
              <a:spcBef>
                <a:spcPts val="384"/>
              </a:spcBef>
              <a:buClr>
                <a:srgbClr val="C70019"/>
              </a:buClr>
              <a:buFont typeface="Wingdings" panose="05000000000000000000" charset="0"/>
              <a:buNone/>
            </a:pPr>
            <a:r>
              <a:rPr sz="1500" dirty="0">
                <a:uFillTx/>
                <a:latin typeface="Times New Roman" panose="02020603050405020304" pitchFamily="18" charset="0"/>
                <a:ea typeface="微软雅黑" panose="020B0503020204020204" pitchFamily="34" charset="-122"/>
              </a:rPr>
              <a:t>On September 3</a:t>
            </a:r>
            <a:r>
              <a:rPr lang="en-US" sz="1500" dirty="0">
                <a:uFillTx/>
                <a:latin typeface="Times New Roman" panose="02020603050405020304" pitchFamily="18" charset="0"/>
                <a:ea typeface="微软雅黑" panose="020B0503020204020204" pitchFamily="34" charset="-122"/>
              </a:rPr>
              <a:t>rd</a:t>
            </a:r>
            <a:r>
              <a:rPr sz="1500" dirty="0">
                <a:uFillTx/>
                <a:latin typeface="Times New Roman" panose="02020603050405020304" pitchFamily="18" charset="0"/>
                <a:ea typeface="微软雅黑" panose="020B0503020204020204" pitchFamily="34" charset="-122"/>
              </a:rPr>
              <a:t>, 2021, the CR330E mining truck was transported to the East Open-pit Mine site in the form of large parts, and began to assemble and </a:t>
            </a:r>
            <a:r>
              <a:rPr lang="en-US" sz="1500" dirty="0">
                <a:uFillTx/>
                <a:latin typeface="Times New Roman" panose="02020603050405020304" pitchFamily="18" charset="0"/>
                <a:ea typeface="微软雅黑" panose="020B0503020204020204" pitchFamily="34" charset="-122"/>
              </a:rPr>
              <a:t>commissioning</a:t>
            </a:r>
            <a:r>
              <a:rPr sz="1500" dirty="0">
                <a:uFillTx/>
                <a:latin typeface="Times New Roman" panose="02020603050405020304" pitchFamily="18" charset="0"/>
                <a:ea typeface="微软雅黑" panose="020B0503020204020204" pitchFamily="34" charset="-122"/>
              </a:rPr>
              <a:t>. On October 18th, the CR330E mining truck successfully completed the assembly and commissioning work. After no-load, half-load and full-load tests, the vehicle successfully completed various tests on October 21st. After being confirmed by the mine party, the CR330E mining truck was incorporated into the mine production fleet and began a one-year industrial test. On October 25</a:t>
            </a:r>
            <a:r>
              <a:rPr lang="en-US" sz="1500" dirty="0">
                <a:uFillTx/>
                <a:latin typeface="Times New Roman" panose="02020603050405020304" pitchFamily="18" charset="0"/>
                <a:ea typeface="微软雅黑" panose="020B0503020204020204" pitchFamily="34" charset="-122"/>
              </a:rPr>
              <a:t>th</a:t>
            </a:r>
            <a:r>
              <a:rPr sz="1500" dirty="0">
                <a:uFillTx/>
                <a:latin typeface="Times New Roman" panose="02020603050405020304" pitchFamily="18" charset="0"/>
                <a:ea typeface="微软雅黑" panose="020B0503020204020204" pitchFamily="34" charset="-122"/>
              </a:rPr>
              <a:t>, the vehicle officially entered the "</a:t>
            </a:r>
            <a:r>
              <a:rPr lang="en-US" sz="1500" dirty="0">
                <a:uFillTx/>
                <a:latin typeface="Times New Roman" panose="02020603050405020304" pitchFamily="18" charset="0"/>
                <a:ea typeface="微软雅黑" panose="020B0503020204020204" pitchFamily="34" charset="-122"/>
              </a:rPr>
              <a:t>Day</a:t>
            </a:r>
            <a:r>
              <a:rPr sz="1500" dirty="0">
                <a:uFillTx/>
                <a:latin typeface="Times New Roman" panose="02020603050405020304" pitchFamily="18" charset="0"/>
                <a:ea typeface="微软雅黑" panose="020B0503020204020204" pitchFamily="34" charset="-122"/>
              </a:rPr>
              <a:t> and </a:t>
            </a:r>
            <a:r>
              <a:rPr lang="en-US" sz="1500" dirty="0">
                <a:uFillTx/>
                <a:latin typeface="Times New Roman" panose="02020603050405020304" pitchFamily="18" charset="0"/>
                <a:ea typeface="微软雅黑" panose="020B0503020204020204" pitchFamily="34" charset="-122"/>
              </a:rPr>
              <a:t>Night</a:t>
            </a:r>
            <a:r>
              <a:rPr sz="1500" dirty="0">
                <a:uFillTx/>
                <a:latin typeface="Times New Roman" panose="02020603050405020304" pitchFamily="18" charset="0"/>
                <a:ea typeface="微软雅黑" panose="020B0503020204020204" pitchFamily="34" charset="-122"/>
              </a:rPr>
              <a:t>" full-load operation mode and is currently operating in good condition. As of May 5</a:t>
            </a:r>
            <a:r>
              <a:rPr lang="en-US" sz="1500" dirty="0">
                <a:uFillTx/>
                <a:latin typeface="Times New Roman" panose="02020603050405020304" pitchFamily="18" charset="0"/>
                <a:ea typeface="微软雅黑" panose="020B0503020204020204" pitchFamily="34" charset="-122"/>
              </a:rPr>
              <a:t>th</a:t>
            </a:r>
            <a:r>
              <a:rPr sz="1500" dirty="0">
                <a:uFillTx/>
                <a:latin typeface="Times New Roman" panose="02020603050405020304" pitchFamily="18" charset="0"/>
                <a:ea typeface="微软雅黑" panose="020B0503020204020204" pitchFamily="34" charset="-122"/>
              </a:rPr>
              <a:t>, 2022, the CR330E mining truck has been running at full load for 2,797 hours in the East Open-pit Mine of China Coal Pingshuo Group, with a running mileage of 23,790 kilometers and a transportation volume of about 1,041,466 tons. The dispatch rate is over 93%, and the operation is in good condition.</a:t>
            </a:r>
          </a:p>
          <a:p>
            <a:pPr marL="0" indent="0" algn="just" fontAlgn="base">
              <a:lnSpc>
                <a:spcPct val="150000"/>
              </a:lnSpc>
              <a:spcBef>
                <a:spcPct val="20000"/>
              </a:spcBef>
              <a:buClr>
                <a:srgbClr val="C70019"/>
              </a:buClr>
              <a:buFont typeface="Wingdings" panose="05000000000000000000" charset="0"/>
              <a:buNone/>
            </a:pPr>
            <a:endParaRPr lang="en-US" altLang="zh-CN" sz="1500" dirty="0">
              <a:solidFill>
                <a:schemeClr val="tx1"/>
              </a:solidFill>
              <a:uFillTx/>
              <a:latin typeface="Times New Roman" panose="02020603050405020304" pitchFamily="18" charset="0"/>
              <a:ea typeface="微软雅黑" panose="020B0503020204020204" pitchFamily="34" charset="-122"/>
              <a:sym typeface="+mn-lt"/>
            </a:endParaRPr>
          </a:p>
        </p:txBody>
      </p:sp>
      <p:sp>
        <p:nvSpPr>
          <p:cNvPr id="6" name="流程图: 可选过程 3"/>
          <p:cNvSpPr/>
          <p:nvPr/>
        </p:nvSpPr>
        <p:spPr>
          <a:xfrm>
            <a:off x="1161415" y="3927475"/>
            <a:ext cx="9194800" cy="2550795"/>
          </a:xfrm>
          <a:prstGeom prst="flowChartAlternateProcess">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sp>
      <p:pic>
        <p:nvPicPr>
          <p:cNvPr id="7" name="图片 4" descr="9b967ad14bf57f578daa255e83b0d5b"/>
          <p:cNvPicPr>
            <a:picLocks noChangeAspect="1"/>
          </p:cNvPicPr>
          <p:nvPr>
            <p:custDataLst>
              <p:tags r:id="rId1"/>
            </p:custDataLst>
          </p:nvPr>
        </p:nvPicPr>
        <p:blipFill>
          <a:blip r:embed="rId3"/>
          <a:srcRect r="568" b="18970"/>
          <a:stretch>
            <a:fillRect/>
          </a:stretch>
        </p:blipFill>
        <p:spPr>
          <a:xfrm>
            <a:off x="1797050" y="4097655"/>
            <a:ext cx="3903980" cy="2154555"/>
          </a:xfrm>
          <a:prstGeom prst="rect">
            <a:avLst/>
          </a:prstGeom>
          <a:effectLst>
            <a:softEdge rad="127000"/>
          </a:effectLst>
        </p:spPr>
      </p:pic>
      <p:pic>
        <p:nvPicPr>
          <p:cNvPr id="8" name="图片 1" descr="807312421b82b29dd1c9f97d94a6965"/>
          <p:cNvPicPr>
            <a:picLocks noChangeAspect="1"/>
          </p:cNvPicPr>
          <p:nvPr/>
        </p:nvPicPr>
        <p:blipFill>
          <a:blip r:embed="rId4">
            <a:lum contrast="-18000"/>
          </a:blip>
          <a:stretch>
            <a:fillRect/>
          </a:stretch>
        </p:blipFill>
        <p:spPr>
          <a:xfrm>
            <a:off x="6098540" y="4164330"/>
            <a:ext cx="3602355" cy="2076450"/>
          </a:xfrm>
          <a:prstGeom prst="rect">
            <a:avLst/>
          </a:prstGeom>
          <a:effectLst>
            <a:softEdge rad="63500"/>
          </a:effectLst>
        </p:spPr>
      </p:pic>
      <p:sp>
        <p:nvSpPr>
          <p:cNvPr id="3" name="标题 7"/>
          <p:cNvSpPr>
            <a:spLocks noGrp="1"/>
          </p:cNvSpPr>
          <p:nvPr/>
        </p:nvSpPr>
        <p:spPr>
          <a:xfrm>
            <a:off x="724662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latin typeface="Times New Roman" panose="02020603050405020304" pitchFamily="18" charset="0"/>
                <a:sym typeface="+mn-ea"/>
              </a:rPr>
              <a:t>CR330E Introduction</a:t>
            </a:r>
            <a:endParaRPr lang="zh-CN" altLang="en-US" sz="2000" dirty="0">
              <a:solidFill>
                <a:schemeClr val="tx1"/>
              </a:solidFill>
              <a:sym typeface="+mn-ea"/>
            </a:endParaRPr>
          </a:p>
        </p:txBody>
      </p:sp>
      <p:sp>
        <p:nvSpPr>
          <p:cNvPr id="11" name="页脚占位符 10"/>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C</a:t>
            </a:r>
            <a:r>
              <a:rPr lang="zh-CN" altLang="en-US">
                <a:solidFill>
                  <a:schemeClr val="accent6">
                    <a:lumMod val="50000"/>
                  </a:schemeClr>
                </a:solidFill>
                <a:latin typeface="Times New Roman" panose="02020603050405020304" pitchFamily="18" charset="0"/>
                <a:cs typeface="Times New Roman" panose="02020603050405020304" pitchFamily="18" charset="0"/>
                <a:sym typeface="+mn-ea"/>
              </a:rPr>
              <a:t>ontent</a:t>
            </a:r>
            <a:endParaRPr lang="zh-CN" alt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页脚占位符 5"/>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7" name="灯片编号占位符 6"/>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cs typeface="Times New Roman" panose="02020603050405020304" pitchFamily="18" charset="0"/>
              </a:rPr>
              <a:t>18</a:t>
            </a:fld>
            <a:endParaRPr lang="zh-CN" altLang="en-US" dirty="0">
              <a:latin typeface="Times New Roman" panose="02020603050405020304" pitchFamily="18" charset="0"/>
              <a:cs typeface="Times New Roman" panose="02020603050405020304" pitchFamily="18" charset="0"/>
            </a:endParaRPr>
          </a:p>
        </p:txBody>
      </p:sp>
      <p:sp>
        <p:nvSpPr>
          <p:cNvPr id="2" name="五边形 1"/>
          <p:cNvSpPr/>
          <p:nvPr/>
        </p:nvSpPr>
        <p:spPr>
          <a:xfrm>
            <a:off x="2519671" y="152375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燕尾形 2"/>
          <p:cNvSpPr/>
          <p:nvPr/>
        </p:nvSpPr>
        <p:spPr>
          <a:xfrm>
            <a:off x="3148965" y="1524000"/>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五边形 3"/>
          <p:cNvSpPr/>
          <p:nvPr/>
        </p:nvSpPr>
        <p:spPr>
          <a:xfrm>
            <a:off x="2384416" y="152375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8" name="文本框 17"/>
          <p:cNvSpPr txBox="1"/>
          <p:nvPr/>
        </p:nvSpPr>
        <p:spPr>
          <a:xfrm>
            <a:off x="3473441" y="1540264"/>
            <a:ext cx="279971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Company Profile</a:t>
            </a:r>
            <a:endParaRPr lang="zh-CN" altLang="en-US" sz="2200" b="1">
              <a:solidFill>
                <a:schemeClr val="bg1"/>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2519671" y="153200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rPr>
              <a:t>I</a:t>
            </a:r>
          </a:p>
        </p:txBody>
      </p:sp>
      <p:sp>
        <p:nvSpPr>
          <p:cNvPr id="22" name="五边形 21"/>
          <p:cNvSpPr/>
          <p:nvPr/>
        </p:nvSpPr>
        <p:spPr>
          <a:xfrm>
            <a:off x="2519671" y="2324489"/>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燕尾形 22"/>
          <p:cNvSpPr/>
          <p:nvPr/>
        </p:nvSpPr>
        <p:spPr>
          <a:xfrm>
            <a:off x="3148965" y="2324735"/>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4" name="五边形 23"/>
          <p:cNvSpPr/>
          <p:nvPr/>
        </p:nvSpPr>
        <p:spPr>
          <a:xfrm>
            <a:off x="2384416" y="2324489"/>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5" name="文本框 24"/>
          <p:cNvSpPr txBox="1"/>
          <p:nvPr/>
        </p:nvSpPr>
        <p:spPr>
          <a:xfrm>
            <a:off x="3344662" y="2339975"/>
            <a:ext cx="6600284" cy="769441"/>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R&amp;D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apabilities </a:t>
            </a:r>
            <a:r>
              <a:rPr lang="en-US" altLang="zh-CN" sz="2200" b="1" dirty="0">
                <a:solidFill>
                  <a:schemeClr val="bg1"/>
                </a:solidFill>
                <a:latin typeface="Times New Roman" panose="02020603050405020304" pitchFamily="18" charset="0"/>
                <a:cs typeface="Times New Roman" panose="02020603050405020304" pitchFamily="18" charset="0"/>
                <a:sym typeface="+mn-ea"/>
              </a:rPr>
              <a:t>of Mining Dump Truck</a:t>
            </a:r>
            <a:r>
              <a:rPr lang="zh-CN" altLang="en-US" sz="2200" b="1" dirty="0">
                <a:solidFill>
                  <a:schemeClr val="bg1"/>
                </a:solidFill>
                <a:latin typeface="Times New Roman" panose="02020603050405020304" pitchFamily="18" charset="0"/>
                <a:cs typeface="Times New Roman" panose="02020603050405020304" pitchFamily="18" charset="0"/>
                <a:sym typeface="+mn-ea"/>
              </a:rPr>
              <a:t> </a:t>
            </a:r>
          </a:p>
          <a:p>
            <a:r>
              <a:rPr lang="zh-CN" altLang="en-US" sz="2200" b="1" dirty="0">
                <a:solidFill>
                  <a:schemeClr val="bg1"/>
                </a:solidFill>
                <a:latin typeface="Times New Roman" panose="02020603050405020304" pitchFamily="18" charset="0"/>
                <a:cs typeface="Times New Roman" panose="02020603050405020304" pitchFamily="18" charset="0"/>
                <a:sym typeface="+mn-ea"/>
              </a:rPr>
              <a:t> </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2519671" y="234988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rPr>
              <a:t>II</a:t>
            </a:r>
          </a:p>
        </p:txBody>
      </p:sp>
      <p:sp>
        <p:nvSpPr>
          <p:cNvPr id="41" name="五边形 40"/>
          <p:cNvSpPr/>
          <p:nvPr/>
        </p:nvSpPr>
        <p:spPr>
          <a:xfrm>
            <a:off x="2519671" y="312903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燕尾形 41"/>
          <p:cNvSpPr/>
          <p:nvPr/>
        </p:nvSpPr>
        <p:spPr>
          <a:xfrm>
            <a:off x="3148965" y="3129280"/>
            <a:ext cx="614108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五边形 42"/>
          <p:cNvSpPr/>
          <p:nvPr/>
        </p:nvSpPr>
        <p:spPr>
          <a:xfrm>
            <a:off x="2384416" y="312903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4" name="文本框 43"/>
          <p:cNvSpPr txBox="1"/>
          <p:nvPr/>
        </p:nvSpPr>
        <p:spPr>
          <a:xfrm>
            <a:off x="3480435" y="3141980"/>
            <a:ext cx="5668645" cy="426720"/>
          </a:xfrm>
          <a:prstGeom prst="rect">
            <a:avLst/>
          </a:prstGeom>
          <a:noFill/>
        </p:spPr>
        <p:txBody>
          <a:bodyPr wrap="square" rtlCol="0">
            <a:spAutoFit/>
          </a:bodyPr>
          <a:lstStyle/>
          <a:p>
            <a:r>
              <a:rPr lang="en-US" altLang="zh-CN" sz="2200" b="1" dirty="0" err="1">
                <a:solidFill>
                  <a:schemeClr val="bg1"/>
                </a:solidFill>
                <a:latin typeface="Times New Roman" panose="02020603050405020304" pitchFamily="18" charset="0"/>
                <a:cs typeface="Times New Roman" panose="02020603050405020304" pitchFamily="18" charset="0"/>
                <a:sym typeface="+mn-ea"/>
              </a:rPr>
              <a:t>Pr</a:t>
            </a:r>
            <a:r>
              <a:rPr lang="zh-CN" altLang="en-US" sz="2200" b="1" dirty="0">
                <a:solidFill>
                  <a:schemeClr val="bg1"/>
                </a:solidFill>
                <a:latin typeface="Times New Roman" panose="02020603050405020304" pitchFamily="18" charset="0"/>
                <a:cs typeface="Times New Roman" panose="02020603050405020304" pitchFamily="18" charset="0"/>
                <a:sym typeface="+mn-ea"/>
              </a:rPr>
              <a:t>oduct </a:t>
            </a:r>
            <a:r>
              <a:rPr lang="en-US" altLang="zh-CN" sz="2200" b="1" dirty="0">
                <a:solidFill>
                  <a:schemeClr val="bg1"/>
                </a:solidFill>
                <a:latin typeface="Times New Roman" panose="02020603050405020304" pitchFamily="18" charset="0"/>
                <a:cs typeface="Times New Roman" panose="02020603050405020304" pitchFamily="18" charset="0"/>
                <a:sym typeface="+mn-ea"/>
              </a:rPr>
              <a:t>I</a:t>
            </a:r>
            <a:r>
              <a:rPr lang="zh-CN" altLang="en-US" sz="2200" b="1" dirty="0">
                <a:solidFill>
                  <a:schemeClr val="bg1"/>
                </a:solidFill>
                <a:latin typeface="Times New Roman" panose="02020603050405020304" pitchFamily="18" charset="0"/>
                <a:cs typeface="Times New Roman" panose="02020603050405020304" pitchFamily="18" charset="0"/>
                <a:sym typeface="+mn-ea"/>
              </a:rPr>
              <a:t>ntroduction </a:t>
            </a:r>
            <a:r>
              <a:rPr lang="en-US" altLang="zh-CN" sz="2200" b="1" dirty="0">
                <a:solidFill>
                  <a:schemeClr val="bg1"/>
                </a:solidFill>
                <a:latin typeface="Times New Roman" panose="02020603050405020304" pitchFamily="18" charset="0"/>
                <a:cs typeface="Times New Roman" panose="02020603050405020304" pitchFamily="18" charset="0"/>
                <a:sym typeface="+mn-ea"/>
              </a:rPr>
              <a:t>of CRRC Datong</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45" name="文本框 44"/>
          <p:cNvSpPr txBox="1"/>
          <p:nvPr/>
        </p:nvSpPr>
        <p:spPr>
          <a:xfrm>
            <a:off x="2519671" y="3149989"/>
            <a:ext cx="471170" cy="769441"/>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III</a:t>
            </a:r>
          </a:p>
        </p:txBody>
      </p:sp>
      <p:grpSp>
        <p:nvGrpSpPr>
          <p:cNvPr id="9" name="组合 8"/>
          <p:cNvGrpSpPr/>
          <p:nvPr/>
        </p:nvGrpSpPr>
        <p:grpSpPr>
          <a:xfrm>
            <a:off x="2385206" y="3933825"/>
            <a:ext cx="7689163" cy="467360"/>
            <a:chOff x="5429" y="6517"/>
            <a:chExt cx="9841"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0" name="燕尾形 89"/>
            <p:cNvSpPr/>
            <p:nvPr/>
          </p:nvSpPr>
          <p:spPr>
            <a:xfrm>
              <a:off x="6632" y="6517"/>
              <a:ext cx="7635" cy="736"/>
            </a:xfrm>
            <a:prstGeom prst="chevron">
              <a:avLst/>
            </a:prstGeom>
            <a:gradFill>
              <a:gsLst>
                <a:gs pos="0">
                  <a:srgbClr val="DD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1" name="五边形 90"/>
            <p:cNvSpPr/>
            <p:nvPr/>
          </p:nvSpPr>
          <p:spPr>
            <a:xfrm>
              <a:off x="5429" y="6517"/>
              <a:ext cx="1217" cy="736"/>
            </a:xfrm>
            <a:prstGeom prst="homePlate">
              <a:avLst/>
            </a:prstGeom>
            <a:gradFill>
              <a:gsLst>
                <a:gs pos="0">
                  <a:srgbClr val="DD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2" name="文本框 91"/>
            <p:cNvSpPr txBox="1"/>
            <p:nvPr/>
          </p:nvSpPr>
          <p:spPr>
            <a:xfrm>
              <a:off x="6832" y="6557"/>
              <a:ext cx="8438"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I</a:t>
              </a:r>
              <a:r>
                <a:rPr lang="zh-CN" altLang="en-US" sz="2200" b="1" dirty="0">
                  <a:solidFill>
                    <a:schemeClr val="bg1"/>
                  </a:solidFill>
                  <a:latin typeface="Times New Roman" panose="02020603050405020304" pitchFamily="18" charset="0"/>
                  <a:cs typeface="Times New Roman" panose="02020603050405020304" pitchFamily="18" charset="0"/>
                  <a:sym typeface="+mn-ea"/>
                </a:rPr>
                <a:t>nternal </a:t>
              </a:r>
              <a:r>
                <a:rPr lang="en-US" altLang="zh-CN" sz="2200" b="1" dirty="0">
                  <a:solidFill>
                    <a:schemeClr val="bg1"/>
                  </a:solidFill>
                  <a:latin typeface="Times New Roman" panose="02020603050405020304" pitchFamily="18" charset="0"/>
                  <a:cs typeface="Times New Roman" panose="02020603050405020304" pitchFamily="18" charset="0"/>
                  <a:sym typeface="+mn-ea"/>
                </a:rPr>
                <a:t>Supporting </a:t>
              </a:r>
              <a:r>
                <a:rPr lang="zh-CN" altLang="en-US" sz="2200" b="1" dirty="0">
                  <a:solidFill>
                    <a:schemeClr val="bg1"/>
                  </a:solidFill>
                  <a:latin typeface="Times New Roman" panose="02020603050405020304" pitchFamily="18" charset="0"/>
                  <a:cs typeface="Times New Roman" panose="02020603050405020304" pitchFamily="18" charset="0"/>
                  <a:sym typeface="+mn-ea"/>
                </a:rPr>
                <a:t>of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ore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omponents</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93" name="文本框 92"/>
            <p:cNvSpPr txBox="1"/>
            <p:nvPr/>
          </p:nvSpPr>
          <p:spPr>
            <a:xfrm>
              <a:off x="5641" y="6544"/>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IV</a:t>
              </a:r>
            </a:p>
          </p:txBody>
        </p:sp>
      </p:grpSp>
      <p:grpSp>
        <p:nvGrpSpPr>
          <p:cNvPr id="5" name="组合 4"/>
          <p:cNvGrpSpPr/>
          <p:nvPr/>
        </p:nvGrpSpPr>
        <p:grpSpPr>
          <a:xfrm>
            <a:off x="2384425" y="4734560"/>
            <a:ext cx="6906406" cy="467360"/>
            <a:chOff x="5428" y="7778"/>
            <a:chExt cx="8839"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8" name="文本框 97"/>
            <p:cNvSpPr txBox="1"/>
            <p:nvPr/>
          </p:nvSpPr>
          <p:spPr>
            <a:xfrm>
              <a:off x="6822" y="7825"/>
              <a:ext cx="6437"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T</a:t>
              </a:r>
              <a:r>
                <a:rPr lang="zh-CN" altLang="en-US" sz="2200" b="1" dirty="0">
                  <a:solidFill>
                    <a:schemeClr val="bg1"/>
                  </a:solidFill>
                  <a:latin typeface="Times New Roman" panose="02020603050405020304" pitchFamily="18" charset="0"/>
                  <a:cs typeface="Times New Roman" panose="02020603050405020304" pitchFamily="18" charset="0"/>
                  <a:sym typeface="+mn-ea"/>
                </a:rPr>
                <a:t>echnology under </a:t>
              </a:r>
              <a:r>
                <a:rPr lang="en-US" altLang="zh-CN" sz="2200" b="1" dirty="0">
                  <a:solidFill>
                    <a:schemeClr val="bg1"/>
                  </a:solidFill>
                  <a:latin typeface="Times New Roman" panose="02020603050405020304" pitchFamily="18" charset="0"/>
                  <a:cs typeface="Times New Roman" panose="02020603050405020304" pitchFamily="18" charset="0"/>
                  <a:sym typeface="+mn-ea"/>
                </a:rPr>
                <a:t>D</a:t>
              </a:r>
              <a:r>
                <a:rPr lang="zh-CN" altLang="en-US" sz="2200" b="1" dirty="0">
                  <a:solidFill>
                    <a:schemeClr val="bg1"/>
                  </a:solidFill>
                  <a:latin typeface="Times New Roman" panose="02020603050405020304" pitchFamily="18" charset="0"/>
                  <a:cs typeface="Times New Roman" panose="02020603050405020304" pitchFamily="18" charset="0"/>
                  <a:sym typeface="+mn-ea"/>
                </a:rPr>
                <a:t>evelopment</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99" name="文本框 98"/>
            <p:cNvSpPr txBox="1"/>
            <p:nvPr/>
          </p:nvSpPr>
          <p:spPr>
            <a:xfrm>
              <a:off x="5641" y="7818"/>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V</a:t>
              </a:r>
            </a:p>
          </p:txBody>
        </p:sp>
      </p:grpSp>
      <p:grpSp>
        <p:nvGrpSpPr>
          <p:cNvPr id="32" name="组合 31"/>
          <p:cNvGrpSpPr/>
          <p:nvPr/>
        </p:nvGrpSpPr>
        <p:grpSpPr>
          <a:xfrm>
            <a:off x="2385060" y="5504180"/>
            <a:ext cx="7437728" cy="791845"/>
            <a:chOff x="5428" y="7778"/>
            <a:chExt cx="9519" cy="1247"/>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6" name="文本框 35"/>
            <p:cNvSpPr txBox="1"/>
            <p:nvPr/>
          </p:nvSpPr>
          <p:spPr>
            <a:xfrm>
              <a:off x="6858" y="7825"/>
              <a:ext cx="8089" cy="120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Advantages of CRRC</a:t>
              </a:r>
              <a:r>
                <a:rPr lang="en-US" altLang="zh-CN" sz="2200" b="1" dirty="0">
                  <a:solidFill>
                    <a:schemeClr val="bg1"/>
                  </a:solidFill>
                  <a:latin typeface="Times New Roman" panose="02020603050405020304" pitchFamily="18" charset="0"/>
                  <a:cs typeface="Times New Roman" panose="02020603050405020304" pitchFamily="18" charset="0"/>
                  <a:sym typeface="+mn-ea"/>
                </a:rPr>
                <a:t>’s Mining Dump Truck</a:t>
              </a:r>
            </a:p>
            <a:p>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37" name="文本框 36"/>
            <p:cNvSpPr txBox="1"/>
            <p:nvPr/>
          </p:nvSpPr>
          <p:spPr>
            <a:xfrm>
              <a:off x="5641" y="7818"/>
              <a:ext cx="742"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VI</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19</a:t>
            </a:fld>
            <a:endParaRPr lang="zh-CN" altLang="en-US" dirty="0">
              <a:latin typeface="Times New Roman" panose="02020603050405020304" pitchFamily="18" charset="0"/>
            </a:endParaRPr>
          </a:p>
        </p:txBody>
      </p:sp>
      <p:sp>
        <p:nvSpPr>
          <p:cNvPr id="9" name="标题 8"/>
          <p:cNvSpPr>
            <a:spLocks noGrp="1"/>
          </p:cNvSpPr>
          <p:nvPr>
            <p:ph type="title"/>
          </p:nvPr>
        </p:nvSpPr>
        <p:spPr/>
        <p:txBody>
          <a:bodyPr/>
          <a:lstStyle/>
          <a:p>
            <a:pPr algn="l" defTabSz="914400">
              <a:buClrTx/>
              <a:buSzTx/>
              <a:buFontTx/>
            </a:pPr>
            <a:r>
              <a:rPr lang="en-US" dirty="0">
                <a:solidFill>
                  <a:srgbClr val="C00000"/>
                </a:solidFill>
                <a:latin typeface="Times New Roman" panose="02020603050405020304" pitchFamily="18" charset="0"/>
              </a:rPr>
              <a:t>IV</a:t>
            </a:r>
            <a:r>
              <a:rPr lang="en-US" altLang="zh-CN" dirty="0">
                <a:solidFill>
                  <a:srgbClr val="C00000"/>
                </a:solidFill>
                <a:latin typeface="Times New Roman" panose="02020603050405020304" pitchFamily="18" charset="0"/>
              </a:rPr>
              <a:t>| </a:t>
            </a:r>
            <a:r>
              <a:rPr lang="en-US" altLang="zh-CN" dirty="0">
                <a:solidFill>
                  <a:srgbClr val="C00000"/>
                </a:solidFill>
                <a:latin typeface="Times New Roman" panose="02020603050405020304" pitchFamily="18" charset="0"/>
                <a:sym typeface="+mn-ea"/>
              </a:rPr>
              <a:t>Internal Supporting of Core Components</a:t>
            </a:r>
            <a:r>
              <a:rPr lang="en-US" altLang="zh-CN" dirty="0">
                <a:solidFill>
                  <a:srgbClr val="C00000"/>
                </a:solidFill>
                <a:latin typeface="Times New Roman" panose="02020603050405020304" pitchFamily="18" charset="0"/>
              </a:rPr>
              <a:t>   </a:t>
            </a:r>
            <a:endParaRPr lang="en-US" altLang="zh-CN" sz="2800" dirty="0">
              <a:solidFill>
                <a:srgbClr val="C00000"/>
              </a:solidFill>
              <a:latin typeface="Times New Roman" panose="02020603050405020304" pitchFamily="18" charset="0"/>
            </a:endParaRPr>
          </a:p>
        </p:txBody>
      </p:sp>
      <p:sp>
        <p:nvSpPr>
          <p:cNvPr id="2" name="标题 7"/>
          <p:cNvSpPr>
            <a:spLocks noGrp="1"/>
          </p:cNvSpPr>
          <p:nvPr/>
        </p:nvSpPr>
        <p:spPr>
          <a:xfrm>
            <a:off x="7635875" y="78105"/>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sym typeface="+mn-ea"/>
              </a:rPr>
              <a:t>   </a:t>
            </a:r>
            <a:r>
              <a:rPr lang="zh-CN" altLang="en-US" sz="2000" dirty="0">
                <a:solidFill>
                  <a:schemeClr val="tx1"/>
                </a:solidFill>
                <a:latin typeface="Times New Roman" panose="02020603050405020304" pitchFamily="18" charset="0"/>
                <a:sym typeface="+mn-ea"/>
              </a:rPr>
              <a:t> ——</a:t>
            </a:r>
            <a:r>
              <a:rPr lang="zh-CN" altLang="en-US" sz="2000" dirty="0">
                <a:latin typeface="Times New Roman" panose="02020603050405020304" pitchFamily="18" charset="0"/>
                <a:sym typeface="+mn-ea"/>
              </a:rPr>
              <a:t>Internal </a:t>
            </a:r>
            <a:r>
              <a:rPr lang="en-US" altLang="zh-CN" sz="2000" dirty="0">
                <a:latin typeface="Times New Roman" panose="02020603050405020304" pitchFamily="18" charset="0"/>
                <a:sym typeface="+mn-ea"/>
              </a:rPr>
              <a:t>S</a:t>
            </a:r>
            <a:r>
              <a:rPr lang="zh-CN" altLang="en-US" sz="2000" dirty="0">
                <a:latin typeface="Times New Roman" panose="02020603050405020304" pitchFamily="18" charset="0"/>
                <a:sym typeface="+mn-ea"/>
              </a:rPr>
              <a:t>upporting of </a:t>
            </a:r>
            <a:br>
              <a:rPr lang="zh-CN" altLang="en-US" sz="2000" dirty="0">
                <a:latin typeface="Times New Roman" panose="02020603050405020304" pitchFamily="18" charset="0"/>
                <a:sym typeface="+mn-ea"/>
              </a:rPr>
            </a:br>
            <a:r>
              <a:rPr lang="zh-CN" altLang="en-US" sz="2000" dirty="0">
                <a:latin typeface="Times New Roman" panose="02020603050405020304" pitchFamily="18" charset="0"/>
                <a:sym typeface="+mn-ea"/>
              </a:rPr>
              <a:t>            </a:t>
            </a:r>
            <a:r>
              <a:rPr lang="en-US" altLang="zh-CN" sz="2000" dirty="0">
                <a:latin typeface="Times New Roman" panose="02020603050405020304" pitchFamily="18" charset="0"/>
                <a:sym typeface="+mn-ea"/>
              </a:rPr>
              <a:t>C</a:t>
            </a:r>
            <a:r>
              <a:rPr lang="zh-CN" altLang="en-US" sz="2000" dirty="0">
                <a:latin typeface="Times New Roman" panose="02020603050405020304" pitchFamily="18" charset="0"/>
                <a:sym typeface="+mn-ea"/>
              </a:rPr>
              <a:t>ore </a:t>
            </a:r>
            <a:r>
              <a:rPr lang="en-US" altLang="zh-CN" sz="2000" dirty="0">
                <a:latin typeface="Times New Roman" panose="02020603050405020304" pitchFamily="18" charset="0"/>
                <a:sym typeface="+mn-ea"/>
              </a:rPr>
              <a:t>C</a:t>
            </a:r>
            <a:r>
              <a:rPr lang="zh-CN" altLang="en-US" sz="2000" dirty="0">
                <a:latin typeface="Times New Roman" panose="02020603050405020304" pitchFamily="18" charset="0"/>
                <a:sym typeface="+mn-ea"/>
              </a:rPr>
              <a:t>omponents</a:t>
            </a:r>
            <a:endParaRPr lang="zh-CN" altLang="en-US" sz="2000" dirty="0">
              <a:solidFill>
                <a:schemeClr val="tx1"/>
              </a:solidFill>
              <a:latin typeface="Times New Roman" panose="02020603050405020304" pitchFamily="18" charset="0"/>
              <a:sym typeface="+mn-ea"/>
            </a:endParaRPr>
          </a:p>
        </p:txBody>
      </p:sp>
      <p:sp>
        <p:nvSpPr>
          <p:cNvPr id="3" name="Rectangle 27"/>
          <p:cNvSpPr/>
          <p:nvPr/>
        </p:nvSpPr>
        <p:spPr>
          <a:xfrm>
            <a:off x="343535" y="1172210"/>
            <a:ext cx="11213465" cy="1222375"/>
          </a:xfrm>
          <a:prstGeom prst="rect">
            <a:avLst/>
          </a:prstGeom>
          <a:noFill/>
          <a:ln w="9525">
            <a:noFill/>
          </a:ln>
        </p:spPr>
        <p:txBody>
          <a:bodyPr anchor="ctr" anchorCtr="0"/>
          <a:lstStyle/>
          <a:p>
            <a:pPr indent="0" fontAlgn="auto">
              <a:lnSpc>
                <a:spcPct val="170000"/>
              </a:lnSpc>
              <a:spcBef>
                <a:spcPts val="384"/>
              </a:spcBef>
            </a:pPr>
            <a:r>
              <a:rPr lang="zh-CN" altLang="en-US" sz="1600" dirty="0">
                <a:latin typeface="Times New Roman" panose="02020603050405020304" pitchFamily="18" charset="0"/>
                <a:sym typeface="+mn-ea"/>
              </a:rPr>
              <a:t>Based on CRRC's strong R&amp;D and manufacturing advantages, the core components of CRRC Datong's mining dump trucks are independently supplied by CRRC, including main generator, converter cabinet, resistance cabinet, traction motor and wheel reducer.</a:t>
            </a:r>
          </a:p>
        </p:txBody>
      </p:sp>
      <p:pic>
        <p:nvPicPr>
          <p:cNvPr id="6" name="Picture 2"/>
          <p:cNvPicPr>
            <a:picLocks noChangeAspect="1" noChangeArrowheads="1"/>
          </p:cNvPicPr>
          <p:nvPr/>
        </p:nvPicPr>
        <p:blipFill>
          <a:blip r:embed="rId2" cstate="print"/>
          <a:srcRect l="5121"/>
          <a:stretch>
            <a:fillRect/>
          </a:stretch>
        </p:blipFill>
        <p:spPr bwMode="auto">
          <a:xfrm>
            <a:off x="3644900" y="2720340"/>
            <a:ext cx="4901565" cy="3382010"/>
          </a:xfrm>
          <a:prstGeom prst="rect">
            <a:avLst/>
          </a:prstGeom>
          <a:noFill/>
          <a:ln w="9525">
            <a:noFill/>
            <a:miter lim="800000"/>
            <a:headEnd/>
            <a:tailEnd/>
          </a:ln>
          <a:effectLst>
            <a:softEdge rad="127000"/>
          </a:effectLst>
        </p:spPr>
      </p:pic>
      <p:sp>
        <p:nvSpPr>
          <p:cNvPr id="7" name="页脚占位符 6"/>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a:solidFill>
                  <a:schemeClr val="accent6">
                    <a:lumMod val="50000"/>
                  </a:schemeClr>
                </a:solidFill>
                <a:latin typeface="Times New Roman" panose="02020603050405020304" pitchFamily="18" charset="0"/>
                <a:sym typeface="+mn-ea"/>
              </a:rPr>
              <a:t>C</a:t>
            </a:r>
            <a:r>
              <a:rPr lang="zh-CN" altLang="en-US">
                <a:solidFill>
                  <a:schemeClr val="accent6">
                    <a:lumMod val="50000"/>
                  </a:schemeClr>
                </a:solidFill>
                <a:latin typeface="Times New Roman" panose="02020603050405020304" pitchFamily="18" charset="0"/>
                <a:sym typeface="+mn-ea"/>
              </a:rPr>
              <a:t>ontent</a:t>
            </a:r>
            <a:endParaRPr lang="zh-CN" altLang="en-US">
              <a:solidFill>
                <a:schemeClr val="accent6">
                  <a:lumMod val="50000"/>
                </a:scheme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r>
              <a:rPr lang="zh-CN" altLang="en-US">
                <a:latin typeface="Times New Roman" panose="02020603050405020304" pitchFamily="18" charset="0"/>
              </a:rPr>
              <a:t>CRRC Copyright 2015</a:t>
            </a:r>
          </a:p>
        </p:txBody>
      </p:sp>
      <p:sp>
        <p:nvSpPr>
          <p:cNvPr id="7" name="灯片编号占位符 6"/>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2</a:t>
            </a:fld>
            <a:endParaRPr lang="zh-CN" altLang="en-US" dirty="0">
              <a:latin typeface="Times New Roman" panose="02020603050405020304" pitchFamily="18" charset="0"/>
            </a:endParaRPr>
          </a:p>
        </p:txBody>
      </p:sp>
      <p:sp>
        <p:nvSpPr>
          <p:cNvPr id="2" name="五边形 1"/>
          <p:cNvSpPr/>
          <p:nvPr/>
        </p:nvSpPr>
        <p:spPr>
          <a:xfrm>
            <a:off x="2519671" y="152375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 name="燕尾形 2"/>
          <p:cNvSpPr/>
          <p:nvPr/>
        </p:nvSpPr>
        <p:spPr>
          <a:xfrm>
            <a:off x="3148965" y="1524000"/>
            <a:ext cx="6141720"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 name="五边形 3"/>
          <p:cNvSpPr/>
          <p:nvPr/>
        </p:nvSpPr>
        <p:spPr>
          <a:xfrm>
            <a:off x="2384416" y="1523754"/>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18" name="文本框 17"/>
          <p:cNvSpPr txBox="1"/>
          <p:nvPr/>
        </p:nvSpPr>
        <p:spPr>
          <a:xfrm>
            <a:off x="3473441" y="1540264"/>
            <a:ext cx="279971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Company Profile</a:t>
            </a:r>
          </a:p>
        </p:txBody>
      </p:sp>
      <p:sp>
        <p:nvSpPr>
          <p:cNvPr id="19" name="文本框 18"/>
          <p:cNvSpPr txBox="1"/>
          <p:nvPr/>
        </p:nvSpPr>
        <p:spPr>
          <a:xfrm>
            <a:off x="2519671" y="153200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rPr>
              <a:t>I</a:t>
            </a:r>
          </a:p>
        </p:txBody>
      </p:sp>
      <p:sp>
        <p:nvSpPr>
          <p:cNvPr id="22" name="五边形 21"/>
          <p:cNvSpPr/>
          <p:nvPr/>
        </p:nvSpPr>
        <p:spPr>
          <a:xfrm>
            <a:off x="2519671" y="2324489"/>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23" name="燕尾形 22"/>
          <p:cNvSpPr/>
          <p:nvPr/>
        </p:nvSpPr>
        <p:spPr>
          <a:xfrm>
            <a:off x="3148965" y="2324735"/>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24" name="五边形 23"/>
          <p:cNvSpPr/>
          <p:nvPr/>
        </p:nvSpPr>
        <p:spPr>
          <a:xfrm>
            <a:off x="2384416" y="2324489"/>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25" name="文本框 24"/>
          <p:cNvSpPr txBox="1"/>
          <p:nvPr/>
        </p:nvSpPr>
        <p:spPr>
          <a:xfrm>
            <a:off x="3501740" y="2098852"/>
            <a:ext cx="6600284" cy="769441"/>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R&amp;D  capabilities </a:t>
            </a:r>
            <a:r>
              <a:rPr lang="en-US" altLang="zh-CN" sz="2200" b="1" dirty="0">
                <a:solidFill>
                  <a:schemeClr val="bg1"/>
                </a:solidFill>
                <a:latin typeface="Times New Roman" panose="02020603050405020304" pitchFamily="18" charset="0"/>
                <a:sym typeface="+mn-ea"/>
              </a:rPr>
              <a:t>of</a:t>
            </a:r>
            <a:r>
              <a:rPr lang="en-US" altLang="zh-CN" sz="4400" dirty="0">
                <a:latin typeface="Times New Roman" panose="02020603050405020304" pitchFamily="18" charset="0"/>
                <a:sym typeface="+mn-lt"/>
              </a:rPr>
              <a:t> </a:t>
            </a:r>
            <a:r>
              <a:rPr lang="en-US" altLang="zh-CN" sz="2200" b="1" dirty="0">
                <a:solidFill>
                  <a:schemeClr val="bg1"/>
                </a:solidFill>
                <a:latin typeface="Times New Roman" panose="02020603050405020304" pitchFamily="18" charset="0"/>
                <a:sym typeface="+mn-lt"/>
              </a:rPr>
              <a:t>M</a:t>
            </a:r>
            <a:r>
              <a:rPr lang="zh-CN" altLang="en-US" sz="2200" b="1" dirty="0">
                <a:solidFill>
                  <a:schemeClr val="bg1"/>
                </a:solidFill>
                <a:latin typeface="Times New Roman" panose="02020603050405020304" pitchFamily="18" charset="0"/>
                <a:sym typeface="+mn-lt"/>
              </a:rPr>
              <a:t>ining </a:t>
            </a:r>
            <a:r>
              <a:rPr lang="en-US" altLang="zh-CN" sz="2200" b="1" dirty="0">
                <a:solidFill>
                  <a:schemeClr val="bg1"/>
                </a:solidFill>
                <a:latin typeface="Times New Roman" panose="02020603050405020304" pitchFamily="18" charset="0"/>
                <a:sym typeface="+mn-lt"/>
              </a:rPr>
              <a:t>D</a:t>
            </a:r>
            <a:r>
              <a:rPr lang="zh-CN" altLang="en-US" sz="2200" b="1" dirty="0">
                <a:solidFill>
                  <a:schemeClr val="bg1"/>
                </a:solidFill>
                <a:latin typeface="Times New Roman" panose="02020603050405020304" pitchFamily="18" charset="0"/>
                <a:sym typeface="+mn-lt"/>
              </a:rPr>
              <a:t>ump </a:t>
            </a:r>
            <a:r>
              <a:rPr lang="en-US" altLang="zh-CN" sz="2200" b="1" dirty="0">
                <a:solidFill>
                  <a:schemeClr val="bg1"/>
                </a:solidFill>
                <a:latin typeface="Times New Roman" panose="02020603050405020304" pitchFamily="18" charset="0"/>
                <a:sym typeface="+mn-lt"/>
              </a:rPr>
              <a:t>T</a:t>
            </a:r>
            <a:r>
              <a:rPr lang="zh-CN" altLang="en-US" sz="2200" b="1" dirty="0">
                <a:solidFill>
                  <a:schemeClr val="bg1"/>
                </a:solidFill>
                <a:latin typeface="Times New Roman" panose="02020603050405020304" pitchFamily="18" charset="0"/>
                <a:sym typeface="+mn-lt"/>
              </a:rPr>
              <a:t>ruck</a:t>
            </a:r>
            <a:r>
              <a:rPr lang="zh-CN" altLang="en-US" sz="2200" b="1" dirty="0">
                <a:solidFill>
                  <a:schemeClr val="bg1"/>
                </a:solidFill>
                <a:latin typeface="Times New Roman" panose="02020603050405020304" pitchFamily="18" charset="0"/>
                <a:sym typeface="+mn-ea"/>
              </a:rPr>
              <a:t> </a:t>
            </a:r>
          </a:p>
        </p:txBody>
      </p:sp>
      <p:sp>
        <p:nvSpPr>
          <p:cNvPr id="26" name="文本框 25"/>
          <p:cNvSpPr txBox="1"/>
          <p:nvPr/>
        </p:nvSpPr>
        <p:spPr>
          <a:xfrm>
            <a:off x="2519671" y="234988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rPr>
              <a:t>II</a:t>
            </a:r>
          </a:p>
        </p:txBody>
      </p:sp>
      <p:sp>
        <p:nvSpPr>
          <p:cNvPr id="41" name="五边形 40"/>
          <p:cNvSpPr/>
          <p:nvPr/>
        </p:nvSpPr>
        <p:spPr>
          <a:xfrm>
            <a:off x="2519671" y="312903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42" name="燕尾形 41"/>
          <p:cNvSpPr/>
          <p:nvPr/>
        </p:nvSpPr>
        <p:spPr>
          <a:xfrm>
            <a:off x="3148965" y="3129280"/>
            <a:ext cx="614108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3" name="五边形 42"/>
          <p:cNvSpPr/>
          <p:nvPr/>
        </p:nvSpPr>
        <p:spPr>
          <a:xfrm>
            <a:off x="2384416" y="312903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4" name="文本框 43"/>
          <p:cNvSpPr txBox="1"/>
          <p:nvPr/>
        </p:nvSpPr>
        <p:spPr>
          <a:xfrm>
            <a:off x="3480435" y="3141980"/>
            <a:ext cx="5668645" cy="426720"/>
          </a:xfrm>
          <a:prstGeom prst="rect">
            <a:avLst/>
          </a:prstGeom>
          <a:noFill/>
        </p:spPr>
        <p:txBody>
          <a:bodyPr wrap="square" rtlCol="0">
            <a:spAutoFit/>
          </a:bodyPr>
          <a:lstStyle/>
          <a:p>
            <a:r>
              <a:rPr lang="en-US" altLang="zh-CN" sz="2200" b="1" dirty="0" err="1">
                <a:solidFill>
                  <a:schemeClr val="bg1"/>
                </a:solidFill>
                <a:latin typeface="Times New Roman" panose="02020603050405020304" pitchFamily="18" charset="0"/>
                <a:sym typeface="+mn-ea"/>
              </a:rPr>
              <a:t>Pr</a:t>
            </a:r>
            <a:r>
              <a:rPr lang="zh-CN" altLang="en-US" sz="2200" b="1" dirty="0">
                <a:solidFill>
                  <a:schemeClr val="bg1"/>
                </a:solidFill>
                <a:latin typeface="Times New Roman" panose="02020603050405020304" pitchFamily="18" charset="0"/>
                <a:sym typeface="+mn-ea"/>
              </a:rPr>
              <a:t>oduct </a:t>
            </a:r>
            <a:r>
              <a:rPr lang="en-US" altLang="zh-CN" sz="2200" b="1" dirty="0">
                <a:solidFill>
                  <a:schemeClr val="bg1"/>
                </a:solidFill>
                <a:latin typeface="Times New Roman" panose="02020603050405020304" pitchFamily="18" charset="0"/>
                <a:sym typeface="+mn-ea"/>
              </a:rPr>
              <a:t>I</a:t>
            </a:r>
            <a:r>
              <a:rPr lang="zh-CN" altLang="en-US" sz="2200" b="1" dirty="0">
                <a:solidFill>
                  <a:schemeClr val="bg1"/>
                </a:solidFill>
                <a:latin typeface="Times New Roman" panose="02020603050405020304" pitchFamily="18" charset="0"/>
                <a:sym typeface="+mn-ea"/>
              </a:rPr>
              <a:t>ntroduction </a:t>
            </a:r>
            <a:r>
              <a:rPr lang="en-US" altLang="zh-CN" sz="2200" b="1" dirty="0">
                <a:solidFill>
                  <a:schemeClr val="bg1"/>
                </a:solidFill>
                <a:latin typeface="Times New Roman" panose="02020603050405020304" pitchFamily="18" charset="0"/>
                <a:sym typeface="+mn-ea"/>
              </a:rPr>
              <a:t>of CRRC Datong</a:t>
            </a:r>
            <a:endParaRPr lang="zh-CN" altLang="en-US" sz="2200" b="1" dirty="0">
              <a:solidFill>
                <a:schemeClr val="bg1"/>
              </a:solidFill>
              <a:latin typeface="Times New Roman" panose="02020603050405020304" pitchFamily="18" charset="0"/>
            </a:endParaRPr>
          </a:p>
        </p:txBody>
      </p:sp>
      <p:sp>
        <p:nvSpPr>
          <p:cNvPr id="45" name="文本框 44"/>
          <p:cNvSpPr txBox="1"/>
          <p:nvPr/>
        </p:nvSpPr>
        <p:spPr>
          <a:xfrm>
            <a:off x="2519671" y="314998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III</a:t>
            </a:r>
          </a:p>
        </p:txBody>
      </p:sp>
      <p:grpSp>
        <p:nvGrpSpPr>
          <p:cNvPr id="9" name="组合 8"/>
          <p:cNvGrpSpPr/>
          <p:nvPr/>
        </p:nvGrpSpPr>
        <p:grpSpPr>
          <a:xfrm>
            <a:off x="2384425" y="3933825"/>
            <a:ext cx="7689944" cy="467360"/>
            <a:chOff x="5428" y="6517"/>
            <a:chExt cx="9842"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2" name="文本框 91"/>
            <p:cNvSpPr txBox="1"/>
            <p:nvPr/>
          </p:nvSpPr>
          <p:spPr>
            <a:xfrm>
              <a:off x="6832" y="6557"/>
              <a:ext cx="8438"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I</a:t>
              </a:r>
              <a:r>
                <a:rPr lang="zh-CN" altLang="en-US" sz="2200" b="1" dirty="0">
                  <a:solidFill>
                    <a:schemeClr val="bg1"/>
                  </a:solidFill>
                  <a:latin typeface="Times New Roman" panose="02020603050405020304" pitchFamily="18" charset="0"/>
                  <a:sym typeface="+mn-ea"/>
                </a:rPr>
                <a:t>nternal </a:t>
              </a:r>
              <a:r>
                <a:rPr lang="en-US" altLang="zh-CN" sz="2200" b="1" dirty="0">
                  <a:solidFill>
                    <a:schemeClr val="bg1"/>
                  </a:solidFill>
                  <a:latin typeface="Times New Roman" panose="02020603050405020304" pitchFamily="18" charset="0"/>
                  <a:sym typeface="+mn-ea"/>
                </a:rPr>
                <a:t>Supporting </a:t>
              </a:r>
              <a:r>
                <a:rPr lang="zh-CN" altLang="en-US" sz="2200" b="1" dirty="0">
                  <a:solidFill>
                    <a:schemeClr val="bg1"/>
                  </a:solidFill>
                  <a:latin typeface="Times New Roman" panose="02020603050405020304" pitchFamily="18" charset="0"/>
                  <a:sym typeface="+mn-ea"/>
                </a:rPr>
                <a:t>of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ore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omponents</a:t>
              </a:r>
              <a:endParaRPr lang="zh-CN" altLang="en-US" sz="2200" b="1" dirty="0">
                <a:solidFill>
                  <a:schemeClr val="bg1"/>
                </a:solidFill>
                <a:latin typeface="Times New Roman" panose="02020603050405020304" pitchFamily="18" charset="0"/>
              </a:endParaRPr>
            </a:p>
          </p:txBody>
        </p:sp>
        <p:sp>
          <p:nvSpPr>
            <p:cNvPr id="93" name="文本框 92"/>
            <p:cNvSpPr txBox="1"/>
            <p:nvPr/>
          </p:nvSpPr>
          <p:spPr>
            <a:xfrm>
              <a:off x="5641" y="6544"/>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IV</a:t>
              </a:r>
            </a:p>
          </p:txBody>
        </p:sp>
      </p:grpSp>
      <p:grpSp>
        <p:nvGrpSpPr>
          <p:cNvPr id="5" name="组合 4"/>
          <p:cNvGrpSpPr/>
          <p:nvPr/>
        </p:nvGrpSpPr>
        <p:grpSpPr>
          <a:xfrm>
            <a:off x="2384425" y="4734560"/>
            <a:ext cx="6906406" cy="467360"/>
            <a:chOff x="5428" y="7778"/>
            <a:chExt cx="8839"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8" name="文本框 97"/>
            <p:cNvSpPr txBox="1"/>
            <p:nvPr/>
          </p:nvSpPr>
          <p:spPr>
            <a:xfrm>
              <a:off x="6822" y="7825"/>
              <a:ext cx="6437"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T</a:t>
              </a:r>
              <a:r>
                <a:rPr lang="zh-CN" altLang="en-US" sz="2200" b="1" dirty="0">
                  <a:solidFill>
                    <a:schemeClr val="bg1"/>
                  </a:solidFill>
                  <a:latin typeface="Times New Roman" panose="02020603050405020304" pitchFamily="18" charset="0"/>
                  <a:sym typeface="+mn-ea"/>
                </a:rPr>
                <a:t>echnology under </a:t>
              </a:r>
              <a:r>
                <a:rPr lang="en-US" altLang="zh-CN" sz="2200" b="1" dirty="0">
                  <a:solidFill>
                    <a:schemeClr val="bg1"/>
                  </a:solidFill>
                  <a:latin typeface="Times New Roman" panose="02020603050405020304" pitchFamily="18" charset="0"/>
                  <a:sym typeface="+mn-ea"/>
                </a:rPr>
                <a:t>D</a:t>
              </a:r>
              <a:r>
                <a:rPr lang="zh-CN" altLang="en-US" sz="2200" b="1" dirty="0">
                  <a:solidFill>
                    <a:schemeClr val="bg1"/>
                  </a:solidFill>
                  <a:latin typeface="Times New Roman" panose="02020603050405020304" pitchFamily="18" charset="0"/>
                  <a:sym typeface="+mn-ea"/>
                </a:rPr>
                <a:t>evelopment</a:t>
              </a:r>
              <a:endParaRPr lang="zh-CN" altLang="en-US" sz="2200" b="1" dirty="0">
                <a:solidFill>
                  <a:schemeClr val="bg1"/>
                </a:solidFill>
                <a:latin typeface="Times New Roman" panose="02020603050405020304" pitchFamily="18" charset="0"/>
              </a:endParaRPr>
            </a:p>
          </p:txBody>
        </p:sp>
        <p:sp>
          <p:nvSpPr>
            <p:cNvPr id="99" name="文本框 98"/>
            <p:cNvSpPr txBox="1"/>
            <p:nvPr/>
          </p:nvSpPr>
          <p:spPr>
            <a:xfrm>
              <a:off x="5641" y="7818"/>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V</a:t>
              </a:r>
            </a:p>
          </p:txBody>
        </p:sp>
      </p:grpSp>
      <p:grpSp>
        <p:nvGrpSpPr>
          <p:cNvPr id="32" name="组合 31"/>
          <p:cNvGrpSpPr/>
          <p:nvPr/>
        </p:nvGrpSpPr>
        <p:grpSpPr>
          <a:xfrm>
            <a:off x="2385060" y="5504180"/>
            <a:ext cx="7437728" cy="791845"/>
            <a:chOff x="5428" y="7778"/>
            <a:chExt cx="9519" cy="1247"/>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36" name="文本框 35"/>
            <p:cNvSpPr txBox="1"/>
            <p:nvPr/>
          </p:nvSpPr>
          <p:spPr>
            <a:xfrm>
              <a:off x="6858" y="7825"/>
              <a:ext cx="8089" cy="120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Advantages of CRRC</a:t>
              </a:r>
              <a:r>
                <a:rPr lang="en-US" altLang="zh-CN" sz="2200" b="1" dirty="0">
                  <a:solidFill>
                    <a:schemeClr val="bg1"/>
                  </a:solidFill>
                  <a:latin typeface="Times New Roman" panose="02020603050405020304" pitchFamily="18" charset="0"/>
                  <a:sym typeface="+mn-ea"/>
                </a:rPr>
                <a:t>’s Mine Dump Truck</a:t>
              </a:r>
            </a:p>
            <a:p>
              <a:endParaRPr lang="zh-CN" altLang="en-US" sz="2200" b="1" dirty="0">
                <a:solidFill>
                  <a:schemeClr val="bg1"/>
                </a:solidFill>
                <a:latin typeface="Times New Roman" panose="02020603050405020304" pitchFamily="18" charset="0"/>
              </a:endParaRPr>
            </a:p>
          </p:txBody>
        </p:sp>
        <p:sp>
          <p:nvSpPr>
            <p:cNvPr id="37" name="文本框 36"/>
            <p:cNvSpPr txBox="1"/>
            <p:nvPr/>
          </p:nvSpPr>
          <p:spPr>
            <a:xfrm>
              <a:off x="5641" y="7818"/>
              <a:ext cx="742"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VI</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5" name="灯片编号占位符 4"/>
          <p:cNvSpPr>
            <a:spLocks noGrp="1"/>
          </p:cNvSpPr>
          <p:nvPr>
            <p:ph type="sldNum" sz="quarter" idx="12"/>
          </p:nvPr>
        </p:nvSpPr>
        <p:spPr/>
        <p:txBody>
          <a:bodyPr/>
          <a:lstStyle/>
          <a:p>
            <a:fld id="{6B8E27FD-115D-4720-AE9C-63133A02825A}" type="slidenum">
              <a:rPr lang="zh-CN" altLang="en-US" smtClean="0"/>
              <a:t>20</a:t>
            </a:fld>
            <a:endParaRPr lang="zh-CN" altLang="en-US" dirty="0"/>
          </a:p>
        </p:txBody>
      </p:sp>
      <p:sp>
        <p:nvSpPr>
          <p:cNvPr id="9" name="标题 8"/>
          <p:cNvSpPr>
            <a:spLocks noGrp="1"/>
          </p:cNvSpPr>
          <p:nvPr>
            <p:ph type="title"/>
          </p:nvPr>
        </p:nvSpPr>
        <p:spPr/>
        <p:txBody>
          <a:bodyPr/>
          <a:lstStyle/>
          <a:p>
            <a:pPr algn="l" defTabSz="914400">
              <a:buClrTx/>
              <a:buSzTx/>
              <a:buFontTx/>
            </a:pPr>
            <a:r>
              <a:rPr lang="en-US" dirty="0">
                <a:solidFill>
                  <a:srgbClr val="C00000"/>
                </a:solidFill>
                <a:latin typeface="Times New Roman" panose="02020603050405020304" pitchFamily="18" charset="0"/>
                <a:sym typeface="+mn-ea"/>
              </a:rPr>
              <a:t>IV</a:t>
            </a:r>
            <a:r>
              <a:rPr lang="en-US" altLang="zh-CN" dirty="0">
                <a:solidFill>
                  <a:srgbClr val="C00000"/>
                </a:solidFill>
                <a:latin typeface="Times New Roman" panose="02020603050405020304" pitchFamily="18" charset="0"/>
                <a:sym typeface="+mn-ea"/>
              </a:rPr>
              <a:t>| Internal Supporting of Core Components </a:t>
            </a:r>
            <a:r>
              <a:rPr lang="zh-CN" altLang="en-US" dirty="0">
                <a:solidFill>
                  <a:srgbClr val="C00000"/>
                </a:solidFill>
              </a:rPr>
              <a:t>   </a:t>
            </a:r>
            <a:endParaRPr lang="zh-CN" altLang="en-US" sz="2000" dirty="0">
              <a:solidFill>
                <a:schemeClr val="bg1">
                  <a:lumMod val="65000"/>
                </a:schemeClr>
              </a:solidFill>
            </a:endParaRPr>
          </a:p>
        </p:txBody>
      </p:sp>
      <p:sp>
        <p:nvSpPr>
          <p:cNvPr id="2" name="标题 7"/>
          <p:cNvSpPr>
            <a:spLocks noGrp="1"/>
          </p:cNvSpPr>
          <p:nvPr/>
        </p:nvSpPr>
        <p:spPr>
          <a:xfrm>
            <a:off x="7693660" y="11684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a:t>
            </a:r>
            <a:r>
              <a:rPr lang="zh-CN" altLang="en-US" sz="2000" dirty="0">
                <a:latin typeface="Times New Roman" panose="02020603050405020304" pitchFamily="18" charset="0"/>
                <a:sym typeface="+mn-ea"/>
              </a:rPr>
              <a:t>onverter </a:t>
            </a:r>
            <a:r>
              <a:rPr lang="en-US" altLang="zh-CN" sz="2000" dirty="0">
                <a:latin typeface="Times New Roman" panose="02020603050405020304" pitchFamily="18" charset="0"/>
                <a:sym typeface="+mn-ea"/>
              </a:rPr>
              <a:t>C</a:t>
            </a:r>
            <a:r>
              <a:rPr lang="zh-CN" altLang="en-US" sz="2000" dirty="0">
                <a:latin typeface="Times New Roman" panose="02020603050405020304" pitchFamily="18" charset="0"/>
                <a:sym typeface="+mn-ea"/>
              </a:rPr>
              <a:t>abinet,</a:t>
            </a:r>
          </a:p>
          <a:p>
            <a:pPr algn="l">
              <a:buClrTx/>
              <a:buSzTx/>
              <a:buFontTx/>
            </a:pPr>
            <a:r>
              <a:rPr lang="zh-CN" altLang="en-US" sz="2000" dirty="0">
                <a:latin typeface="Times New Roman" panose="02020603050405020304" pitchFamily="18" charset="0"/>
                <a:sym typeface="+mn-ea"/>
              </a:rPr>
              <a:t>             </a:t>
            </a:r>
            <a:r>
              <a:rPr lang="en-US" altLang="zh-CN" sz="2000" dirty="0">
                <a:latin typeface="Times New Roman" panose="02020603050405020304" pitchFamily="18" charset="0"/>
                <a:sym typeface="+mn-ea"/>
              </a:rPr>
              <a:t>R</a:t>
            </a:r>
            <a:r>
              <a:rPr lang="zh-CN" altLang="en-US" sz="2000" dirty="0">
                <a:latin typeface="Times New Roman" panose="02020603050405020304" pitchFamily="18" charset="0"/>
                <a:sym typeface="+mn-ea"/>
              </a:rPr>
              <a:t>esistance </a:t>
            </a:r>
            <a:r>
              <a:rPr lang="en-US" altLang="zh-CN" sz="2000" dirty="0">
                <a:latin typeface="Times New Roman" panose="02020603050405020304" pitchFamily="18" charset="0"/>
                <a:sym typeface="+mn-ea"/>
              </a:rPr>
              <a:t>C</a:t>
            </a:r>
            <a:r>
              <a:rPr lang="zh-CN" altLang="en-US" sz="2000" dirty="0">
                <a:latin typeface="Times New Roman" panose="02020603050405020304" pitchFamily="18" charset="0"/>
                <a:sym typeface="+mn-ea"/>
              </a:rPr>
              <a:t>abinet</a:t>
            </a:r>
            <a:endParaRPr lang="zh-CN" altLang="en-US" sz="2000" dirty="0">
              <a:solidFill>
                <a:schemeClr val="tx1"/>
              </a:solidFill>
              <a:sym typeface="+mn-ea"/>
            </a:endParaRPr>
          </a:p>
        </p:txBody>
      </p:sp>
      <p:sp>
        <p:nvSpPr>
          <p:cNvPr id="36872" name="Rectangle 27"/>
          <p:cNvSpPr/>
          <p:nvPr/>
        </p:nvSpPr>
        <p:spPr>
          <a:xfrm>
            <a:off x="618490" y="1346835"/>
            <a:ext cx="11046460" cy="1222375"/>
          </a:xfrm>
          <a:prstGeom prst="rect">
            <a:avLst/>
          </a:prstGeom>
          <a:noFill/>
          <a:ln w="9525">
            <a:noFill/>
          </a:ln>
        </p:spPr>
        <p:txBody>
          <a:bodyPr anchor="ctr" anchorCtr="0"/>
          <a:lstStyle/>
          <a:p>
            <a:pPr indent="-341630">
              <a:lnSpc>
                <a:spcPct val="150000"/>
              </a:lnSpc>
              <a:spcBef>
                <a:spcPct val="30000"/>
              </a:spcBef>
              <a:buClr>
                <a:srgbClr val="C70019"/>
              </a:buClr>
              <a:buSzPct val="50000"/>
              <a:buNone/>
            </a:pPr>
            <a:r>
              <a:rPr lang="zh-CN" altLang="en-US" sz="1600" dirty="0">
                <a:solidFill>
                  <a:schemeClr val="tx1"/>
                </a:solidFill>
                <a:latin typeface="Times New Roman" panose="02020603050405020304" pitchFamily="18" charset="0"/>
                <a:ea typeface="仿宋_GB2312" panose="02010609030101010101" pitchFamily="49" charset="-122"/>
                <a:sym typeface="Arial" panose="020B0604020202020204" pitchFamily="34" charset="0"/>
              </a:rPr>
              <a:t>       </a:t>
            </a:r>
          </a:p>
          <a:p>
            <a:pPr indent="-341630" algn="just" fontAlgn="auto">
              <a:lnSpc>
                <a:spcPct val="170000"/>
              </a:lnSpc>
              <a:spcBef>
                <a:spcPts val="384"/>
              </a:spcBef>
              <a:buClr>
                <a:srgbClr val="C70019"/>
              </a:buClr>
              <a:buSzPct val="50000"/>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1. Converter cabinet, resistance cabinet</a:t>
            </a:r>
          </a:p>
          <a:p>
            <a:pPr indent="-341630" algn="just" fontAlgn="auto">
              <a:lnSpc>
                <a:spcPct val="170000"/>
              </a:lnSpc>
              <a:spcBef>
                <a:spcPts val="384"/>
              </a:spcBef>
              <a:buClr>
                <a:srgbClr val="C70019"/>
              </a:buClr>
              <a:buSzPct val="50000"/>
              <a:buNone/>
            </a:pPr>
            <a:r>
              <a:rPr lang="zh-CN" altLang="en-US"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The equipment provider is CRRC Zhuzhou Institute. The company is the largest system supplier in the field of traction drive and control systems for rail transit equipment in China. It entered the field of converters for mining dump trucks in 2010. Up to now, the power level of its products has covered 540-2600kw, involving different models such as 60-360t.</a:t>
            </a:r>
          </a:p>
        </p:txBody>
      </p:sp>
      <p:grpSp>
        <p:nvGrpSpPr>
          <p:cNvPr id="28" name="组合 27"/>
          <p:cNvGrpSpPr/>
          <p:nvPr/>
        </p:nvGrpSpPr>
        <p:grpSpPr>
          <a:xfrm>
            <a:off x="2004060" y="3147695"/>
            <a:ext cx="7801718" cy="2896824"/>
            <a:chOff x="2335" y="5834"/>
            <a:chExt cx="10504" cy="3450"/>
          </a:xfrm>
        </p:grpSpPr>
        <p:grpSp>
          <p:nvGrpSpPr>
            <p:cNvPr id="20" name="组合 19"/>
            <p:cNvGrpSpPr/>
            <p:nvPr/>
          </p:nvGrpSpPr>
          <p:grpSpPr>
            <a:xfrm>
              <a:off x="2335" y="5834"/>
              <a:ext cx="10478" cy="2559"/>
              <a:chOff x="275772" y="1851729"/>
              <a:chExt cx="5515958" cy="1390273"/>
            </a:xfrm>
          </p:grpSpPr>
          <p:pic>
            <p:nvPicPr>
              <p:cNvPr id="21" name="图片 20" descr="IMG_3164.jpg"/>
              <p:cNvPicPr>
                <a:picLocks noChangeAspect="1"/>
              </p:cNvPicPr>
              <p:nvPr/>
            </p:nvPicPr>
            <p:blipFill>
              <a:blip r:embed="rId2" cstate="email"/>
              <a:srcRect/>
              <a:stretch>
                <a:fillRect/>
              </a:stretch>
            </p:blipFill>
            <p:spPr bwMode="auto">
              <a:xfrm>
                <a:off x="275772" y="2204040"/>
                <a:ext cx="730794" cy="685653"/>
              </a:xfrm>
              <a:prstGeom prst="rect">
                <a:avLst/>
              </a:prstGeom>
              <a:noFill/>
              <a:ln w="9525">
                <a:noFill/>
                <a:miter lim="800000"/>
                <a:headEnd/>
                <a:tailEnd/>
              </a:ln>
            </p:spPr>
          </p:pic>
          <p:sp>
            <p:nvSpPr>
              <p:cNvPr id="22" name="虚尾箭头 21"/>
              <p:cNvSpPr/>
              <p:nvPr/>
            </p:nvSpPr>
            <p:spPr bwMode="auto">
              <a:xfrm>
                <a:off x="1225211" y="2375416"/>
                <a:ext cx="488950" cy="342900"/>
              </a:xfrm>
              <a:prstGeom prst="stripedRightArrow">
                <a:avLst/>
              </a:prstGeom>
              <a:gradFill rotWithShape="1">
                <a:gsLst>
                  <a:gs pos="0">
                    <a:srgbClr val="000082"/>
                  </a:gs>
                  <a:gs pos="30000">
                    <a:srgbClr val="66008F"/>
                  </a:gs>
                  <a:gs pos="64999">
                    <a:srgbClr val="BA0066"/>
                  </a:gs>
                  <a:gs pos="89999">
                    <a:srgbClr val="FF0000"/>
                  </a:gs>
                  <a:gs pos="100000">
                    <a:srgbClr val="FF8200"/>
                  </a:gs>
                </a:gsLst>
                <a:lin ang="5400000" scaled="0"/>
              </a:gradFill>
              <a:ln w="19050" cap="flat" cmpd="sng" algn="ctr">
                <a:noFill/>
                <a:prstDash val="solid"/>
                <a:round/>
                <a:headEnd type="none" w="med" len="med"/>
                <a:tailEnd type="none" w="med" len="med"/>
              </a:ln>
              <a:effectLst/>
            </p:spPr>
            <p:txBody>
              <a:bodyPr wrap="none" anchor="ctr"/>
              <a:lstStyle/>
              <a:p>
                <a:pPr algn="ctr">
                  <a:defRPr/>
                </a:pPr>
                <a:endParaRPr lang="zh-CN" altLang="en-US">
                  <a:latin typeface="Arial" panose="020B0604020202020204" pitchFamily="34" charset="0"/>
                  <a:ea typeface="黑体" panose="02010609060101010101" pitchFamily="49" charset="-122"/>
                </a:endParaRPr>
              </a:p>
            </p:txBody>
          </p:sp>
          <p:sp>
            <p:nvSpPr>
              <p:cNvPr id="23" name="虚尾箭头 22"/>
              <p:cNvSpPr/>
              <p:nvPr/>
            </p:nvSpPr>
            <p:spPr bwMode="auto">
              <a:xfrm>
                <a:off x="3268786" y="2333506"/>
                <a:ext cx="488950" cy="342900"/>
              </a:xfrm>
              <a:prstGeom prst="stripedRightArrow">
                <a:avLst/>
              </a:prstGeom>
              <a:gradFill rotWithShape="1">
                <a:gsLst>
                  <a:gs pos="0">
                    <a:srgbClr val="000082"/>
                  </a:gs>
                  <a:gs pos="30000">
                    <a:srgbClr val="66008F"/>
                  </a:gs>
                  <a:gs pos="64999">
                    <a:srgbClr val="BA0066"/>
                  </a:gs>
                  <a:gs pos="89999">
                    <a:srgbClr val="FF0000"/>
                  </a:gs>
                  <a:gs pos="100000">
                    <a:srgbClr val="FF8200"/>
                  </a:gs>
                </a:gsLst>
                <a:lin ang="5400000" scaled="0"/>
              </a:gradFill>
              <a:ln w="19050" cap="flat" cmpd="sng" algn="ctr">
                <a:noFill/>
                <a:prstDash val="solid"/>
                <a:round/>
                <a:headEnd type="none" w="med" len="med"/>
                <a:tailEnd type="none" w="med" len="med"/>
              </a:ln>
              <a:effectLst/>
            </p:spPr>
            <p:txBody>
              <a:bodyPr wrap="none" anchor="ctr"/>
              <a:lstStyle/>
              <a:p>
                <a:pPr algn="ctr">
                  <a:defRPr/>
                </a:pPr>
                <a:endParaRPr lang="zh-CN" altLang="en-US">
                  <a:latin typeface="Arial" panose="020B0604020202020204" pitchFamily="34" charset="0"/>
                  <a:ea typeface="黑体" panose="02010609060101010101" pitchFamily="49" charset="-122"/>
                </a:endParaRPr>
              </a:p>
            </p:txBody>
          </p:sp>
          <p:pic>
            <p:nvPicPr>
              <p:cNvPr id="24" name="Picture 14" descr="2"/>
              <p:cNvPicPr>
                <a:picLocks noChangeAspect="1" noChangeArrowheads="1"/>
              </p:cNvPicPr>
              <p:nvPr/>
            </p:nvPicPr>
            <p:blipFill>
              <a:blip r:embed="rId3" cstate="email"/>
              <a:srcRect/>
              <a:stretch>
                <a:fillRect/>
              </a:stretch>
            </p:blipFill>
            <p:spPr bwMode="auto">
              <a:xfrm>
                <a:off x="1803503" y="2032440"/>
                <a:ext cx="1158241" cy="946676"/>
              </a:xfrm>
              <a:prstGeom prst="rect">
                <a:avLst/>
              </a:prstGeom>
              <a:ln>
                <a:noFill/>
              </a:ln>
              <a:effectLst>
                <a:outerShdw blurRad="292100" dist="139700" dir="2700000" algn="tl" rotWithShape="0">
                  <a:srgbClr val="333333">
                    <a:alpha val="65000"/>
                  </a:srgbClr>
                </a:outerShdw>
              </a:effectLst>
            </p:spPr>
          </p:pic>
          <p:pic>
            <p:nvPicPr>
              <p:cNvPr id="25" name="图片 4" descr="220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4779" y="1851729"/>
                <a:ext cx="1836951" cy="139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矩形 25"/>
            <p:cNvSpPr/>
            <p:nvPr/>
          </p:nvSpPr>
          <p:spPr>
            <a:xfrm>
              <a:off x="5266" y="8546"/>
              <a:ext cx="2000" cy="617"/>
            </a:xfrm>
            <a:prstGeom prst="rect">
              <a:avLst/>
            </a:prstGeom>
          </p:spPr>
          <p:txBody>
            <a:bodyPr wrap="square">
              <a:spAutoFit/>
            </a:bodyPr>
            <a:lstStyle/>
            <a:p>
              <a:pPr algn="ctr"/>
              <a:r>
                <a:rPr lang="zh-CN" altLang="en-US" sz="1400" dirty="0">
                  <a:solidFill>
                    <a:schemeClr val="tx1"/>
                  </a:solidFill>
                  <a:latin typeface="Times New Roman" panose="02020603050405020304" pitchFamily="18" charset="0"/>
                  <a:ea typeface="微软雅黑" panose="020B0503020204020204" pitchFamily="34" charset="-122"/>
                </a:rPr>
                <a:t>power module</a:t>
              </a:r>
            </a:p>
            <a:p>
              <a:pPr algn="ctr"/>
              <a:r>
                <a:rPr lang="zh-CN" altLang="en-US" sz="1400" dirty="0">
                  <a:solidFill>
                    <a:schemeClr val="tx1"/>
                  </a:solidFill>
                  <a:latin typeface="Times New Roman" panose="02020603050405020304" pitchFamily="18" charset="0"/>
                  <a:ea typeface="微软雅黑" panose="020B0503020204020204" pitchFamily="34" charset="-122"/>
                </a:rPr>
                <a:t>Over </a:t>
              </a:r>
              <a:r>
                <a:rPr lang="zh-CN" altLang="en-US" sz="1400" b="1" dirty="0">
                  <a:solidFill>
                    <a:schemeClr val="accent1"/>
                  </a:solidFill>
                  <a:latin typeface="Times New Roman" panose="02020603050405020304" pitchFamily="18" charset="0"/>
                  <a:ea typeface="微软雅黑" panose="020B0503020204020204" pitchFamily="34" charset="-122"/>
                </a:rPr>
                <a:t>4200 </a:t>
              </a:r>
              <a:r>
                <a:rPr lang="zh-CN" altLang="en-US" sz="1400" dirty="0">
                  <a:solidFill>
                    <a:schemeClr val="tx1"/>
                  </a:solidFill>
                  <a:latin typeface="Times New Roman" panose="02020603050405020304" pitchFamily="18" charset="0"/>
                  <a:ea typeface="微软雅黑" panose="020B0503020204020204" pitchFamily="34" charset="-122"/>
                </a:rPr>
                <a:t>units</a:t>
              </a:r>
            </a:p>
          </p:txBody>
        </p:sp>
        <p:sp>
          <p:nvSpPr>
            <p:cNvPr id="27" name="Rectangle 27"/>
            <p:cNvSpPr>
              <a:spLocks noChangeArrowheads="1"/>
            </p:cNvSpPr>
            <p:nvPr/>
          </p:nvSpPr>
          <p:spPr bwMode="auto">
            <a:xfrm>
              <a:off x="9144" y="8675"/>
              <a:ext cx="3695" cy="609"/>
            </a:xfrm>
            <a:prstGeom prst="rect">
              <a:avLst/>
            </a:prstGeom>
            <a:noFill/>
            <a:ln w="9525">
              <a:noFill/>
              <a:miter lim="800000"/>
            </a:ln>
          </p:spPr>
          <p:txBody>
            <a:bodyPr anchor="ctr"/>
            <a:lstStyle/>
            <a:p>
              <a:pPr algn="ctr"/>
              <a:r>
                <a:rPr lang="zh-CN" altLang="en-US" sz="1400" dirty="0">
                  <a:solidFill>
                    <a:schemeClr val="tx1"/>
                  </a:solidFill>
                  <a:latin typeface="Times New Roman" panose="02020603050405020304" pitchFamily="18" charset="0"/>
                  <a:ea typeface="微软雅黑" panose="020B0503020204020204" pitchFamily="34" charset="-122"/>
                </a:rPr>
                <a:t>Traction converter</a:t>
              </a:r>
            </a:p>
            <a:p>
              <a:pPr algn="ctr"/>
              <a:r>
                <a:rPr lang="zh-CN" altLang="en-US" sz="1400" dirty="0">
                  <a:solidFill>
                    <a:schemeClr val="tx1"/>
                  </a:solidFill>
                  <a:latin typeface="Times New Roman" panose="02020603050405020304" pitchFamily="18" charset="0"/>
                  <a:ea typeface="微软雅黑" panose="020B0503020204020204" pitchFamily="34" charset="-122"/>
                </a:rPr>
                <a:t>More than </a:t>
              </a:r>
              <a:r>
                <a:rPr lang="zh-CN" altLang="en-US" sz="1400" b="1" dirty="0">
                  <a:solidFill>
                    <a:schemeClr val="accent1"/>
                  </a:solidFill>
                  <a:latin typeface="Times New Roman" panose="02020603050405020304" pitchFamily="18" charset="0"/>
                  <a:ea typeface="微软雅黑" panose="020B0503020204020204" pitchFamily="34" charset="-122"/>
                </a:rPr>
                <a:t>9500 </a:t>
              </a:r>
              <a:r>
                <a:rPr lang="zh-CN" altLang="en-US" sz="1400" dirty="0">
                  <a:solidFill>
                    <a:schemeClr val="tx1"/>
                  </a:solidFill>
                  <a:latin typeface="Times New Roman" panose="02020603050405020304" pitchFamily="18" charset="0"/>
                  <a:ea typeface="微软雅黑" panose="020B0503020204020204" pitchFamily="34" charset="-122"/>
                </a:rPr>
                <a:t>sets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5" name="灯片编号占位符 4"/>
          <p:cNvSpPr>
            <a:spLocks noGrp="1"/>
          </p:cNvSpPr>
          <p:nvPr>
            <p:ph type="sldNum" sz="quarter" idx="12"/>
          </p:nvPr>
        </p:nvSpPr>
        <p:spPr/>
        <p:txBody>
          <a:bodyPr/>
          <a:lstStyle/>
          <a:p>
            <a:fld id="{6B8E27FD-115D-4720-AE9C-63133A02825A}" type="slidenum">
              <a:rPr lang="zh-CN" altLang="en-US" smtClean="0"/>
              <a:t>21</a:t>
            </a:fld>
            <a:endParaRPr lang="zh-CN" altLang="en-US" dirty="0"/>
          </a:p>
        </p:txBody>
      </p:sp>
      <p:sp>
        <p:nvSpPr>
          <p:cNvPr id="9" name="标题 8"/>
          <p:cNvSpPr>
            <a:spLocks noGrp="1"/>
          </p:cNvSpPr>
          <p:nvPr>
            <p:ph type="title"/>
          </p:nvPr>
        </p:nvSpPr>
        <p:spPr/>
        <p:txBody>
          <a:bodyPr/>
          <a:lstStyle/>
          <a:p>
            <a:pPr algn="l" defTabSz="914400">
              <a:buClrTx/>
              <a:buSzTx/>
              <a:buFontTx/>
            </a:pPr>
            <a:r>
              <a:rPr lang="en-US" dirty="0">
                <a:solidFill>
                  <a:srgbClr val="C00000"/>
                </a:solidFill>
                <a:latin typeface="Times New Roman" panose="02020603050405020304" pitchFamily="18" charset="0"/>
                <a:sym typeface="+mn-ea"/>
              </a:rPr>
              <a:t>IV</a:t>
            </a:r>
            <a:r>
              <a:rPr lang="en-US" altLang="zh-CN" dirty="0">
                <a:solidFill>
                  <a:srgbClr val="C00000"/>
                </a:solidFill>
                <a:latin typeface="Times New Roman" panose="02020603050405020304" pitchFamily="18" charset="0"/>
                <a:sym typeface="+mn-ea"/>
              </a:rPr>
              <a:t>| Internal Supporting of Core Components</a:t>
            </a:r>
            <a:endParaRPr lang="zh-CN" altLang="en-US" sz="2000" dirty="0">
              <a:solidFill>
                <a:schemeClr val="bg1">
                  <a:lumMod val="65000"/>
                </a:schemeClr>
              </a:solidFill>
            </a:endParaRPr>
          </a:p>
        </p:txBody>
      </p:sp>
      <p:sp>
        <p:nvSpPr>
          <p:cNvPr id="2" name="标题 7"/>
          <p:cNvSpPr>
            <a:spLocks noGrp="1"/>
          </p:cNvSpPr>
          <p:nvPr/>
        </p:nvSpPr>
        <p:spPr>
          <a:xfrm>
            <a:off x="752792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zh-CN" altLang="en-US" sz="2000" dirty="0">
                <a:solidFill>
                  <a:schemeClr val="tx1"/>
                </a:solidFill>
                <a:latin typeface="Times New Roman" panose="02020603050405020304" pitchFamily="18" charset="0"/>
                <a:cs typeface="Times New Roman" panose="02020603050405020304" pitchFamily="18" charset="0"/>
                <a:sym typeface="+mn-ea"/>
              </a:rPr>
              <a:t>——</a:t>
            </a:r>
            <a:r>
              <a:rPr lang="en-US" altLang="zh-CN" sz="2000" dirty="0">
                <a:solidFill>
                  <a:schemeClr val="tx1"/>
                </a:solidFill>
                <a:latin typeface="Times New Roman" panose="02020603050405020304" pitchFamily="18" charset="0"/>
                <a:cs typeface="Times New Roman" panose="02020603050405020304" pitchFamily="18" charset="0"/>
                <a:sym typeface="+mn-ea"/>
              </a:rPr>
              <a:t>M</a:t>
            </a:r>
            <a:r>
              <a:rPr lang="zh-CN" altLang="en-US" sz="2000" dirty="0">
                <a:latin typeface="Times New Roman" panose="02020603050405020304" pitchFamily="18" charset="0"/>
                <a:cs typeface="Times New Roman" panose="02020603050405020304" pitchFamily="18" charset="0"/>
                <a:sym typeface="+mn-ea"/>
              </a:rPr>
              <a:t>ain </a:t>
            </a:r>
            <a:r>
              <a:rPr lang="en-US" altLang="zh-CN" sz="2000" dirty="0">
                <a:latin typeface="Times New Roman" panose="02020603050405020304" pitchFamily="18" charset="0"/>
                <a:cs typeface="Times New Roman" panose="02020603050405020304" pitchFamily="18" charset="0"/>
                <a:sym typeface="+mn-ea"/>
              </a:rPr>
              <a:t>G</a:t>
            </a:r>
            <a:r>
              <a:rPr lang="zh-CN" altLang="en-US" sz="2000" dirty="0">
                <a:latin typeface="Times New Roman" panose="02020603050405020304" pitchFamily="18" charset="0"/>
                <a:cs typeface="Times New Roman" panose="02020603050405020304" pitchFamily="18" charset="0"/>
                <a:sym typeface="+mn-ea"/>
              </a:rPr>
              <a:t>enerator</a:t>
            </a:r>
            <a:endParaRPr lang="zh-CN" altLang="en-US" sz="2000" dirty="0">
              <a:solidFill>
                <a:schemeClr val="tx1"/>
              </a:solidFill>
              <a:latin typeface="Times New Roman" panose="02020603050405020304" pitchFamily="18" charset="0"/>
              <a:cs typeface="Times New Roman" panose="02020603050405020304" pitchFamily="18" charset="0"/>
              <a:sym typeface="+mn-ea"/>
            </a:endParaRPr>
          </a:p>
        </p:txBody>
      </p:sp>
      <p:sp>
        <p:nvSpPr>
          <p:cNvPr id="36872" name="Rectangle 27"/>
          <p:cNvSpPr/>
          <p:nvPr/>
        </p:nvSpPr>
        <p:spPr>
          <a:xfrm>
            <a:off x="289028" y="1851489"/>
            <a:ext cx="11375921" cy="1222375"/>
          </a:xfrm>
          <a:prstGeom prst="rect">
            <a:avLst/>
          </a:prstGeom>
          <a:noFill/>
          <a:ln w="9525">
            <a:noFill/>
          </a:ln>
        </p:spPr>
        <p:txBody>
          <a:bodyPr anchor="ctr" anchorCtr="0"/>
          <a:lstStyle/>
          <a:p>
            <a:pPr indent="-341630" algn="just">
              <a:lnSpc>
                <a:spcPct val="170000"/>
              </a:lnSpc>
              <a:spcBef>
                <a:spcPts val="384"/>
              </a:spcBef>
              <a:buClr>
                <a:srgbClr val="C70019"/>
              </a:buClr>
              <a:buSzPct val="50000"/>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2. Main generator</a:t>
            </a:r>
          </a:p>
          <a:p>
            <a:pPr indent="-341630" algn="just">
              <a:lnSpc>
                <a:spcPct val="170000"/>
              </a:lnSpc>
              <a:spcBef>
                <a:spcPts val="384"/>
              </a:spcBef>
              <a:buClr>
                <a:srgbClr val="C70019"/>
              </a:buClr>
              <a:buSzPct val="50000"/>
              <a:buNone/>
            </a:pP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The equipment provider is CRRC Yongji Electric Company. The company is the largest motor supplier for rail transit equipment in China and an important supplier of wind turbines. Electric drive mining dump truck generators have formed 3 series of 14 products, electric motors have formed 4 series of 10 products, and the motor unit products have covered 150t ~ 400t mining dump trucks. Among them, the brushless excitation synchronous main and auxiliary generators have been supplied to Siemens in batches since 2010, and more than 100 units have been installed in the car. Its advanced nature and reliability are at the forefront of products in the same industry in the world.</a:t>
            </a:r>
          </a:p>
        </p:txBody>
      </p:sp>
      <p:sp>
        <p:nvSpPr>
          <p:cNvPr id="3" name="矩形 2"/>
          <p:cNvSpPr/>
          <p:nvPr/>
        </p:nvSpPr>
        <p:spPr bwMode="auto">
          <a:xfrm>
            <a:off x="2794500" y="4172692"/>
            <a:ext cx="2357120" cy="2130425"/>
          </a:xfrm>
          <a:prstGeom prst="rect">
            <a:avLst/>
          </a:prstGeom>
          <a:blipFill dpi="0" rotWithShape="1">
            <a:blip r:embed="rId2" cstate="email"/>
            <a:srcRect/>
            <a:stretch>
              <a:fillRect/>
            </a:stretch>
          </a:blipFill>
          <a:ln>
            <a:solidFill>
              <a:schemeClr val="bg1">
                <a:lumMod val="75000"/>
              </a:schemeClr>
            </a:solidFill>
          </a:ln>
          <a:effectLst>
            <a:softEdge rad="63500"/>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sym typeface="Arial" panose="020B0604020202020204" pitchFamily="34" charset="0"/>
            </a:endParaRPr>
          </a:p>
        </p:txBody>
      </p:sp>
      <p:pic>
        <p:nvPicPr>
          <p:cNvPr id="7172" name="Picture 7" descr="outline"/>
          <p:cNvPicPr>
            <a:picLocks noChangeAspect="1"/>
          </p:cNvPicPr>
          <p:nvPr/>
        </p:nvPicPr>
        <p:blipFill>
          <a:blip r:embed="rId3" cstate="print"/>
          <a:stretch>
            <a:fillRect/>
          </a:stretch>
        </p:blipFill>
        <p:spPr>
          <a:xfrm>
            <a:off x="7235794" y="4172675"/>
            <a:ext cx="2534285" cy="2129790"/>
          </a:xfrm>
          <a:prstGeom prst="rect">
            <a:avLst/>
          </a:prstGeom>
          <a:ln w="9525">
            <a:noFill/>
          </a:ln>
          <a:effectLst>
            <a:softEdge rad="63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5" name="灯片编号占位符 4"/>
          <p:cNvSpPr>
            <a:spLocks noGrp="1"/>
          </p:cNvSpPr>
          <p:nvPr>
            <p:ph type="sldNum" sz="quarter" idx="12"/>
          </p:nvPr>
        </p:nvSpPr>
        <p:spPr/>
        <p:txBody>
          <a:bodyPr/>
          <a:lstStyle/>
          <a:p>
            <a:fld id="{6B8E27FD-115D-4720-AE9C-63133A02825A}" type="slidenum">
              <a:rPr lang="zh-CN" altLang="en-US" smtClean="0"/>
              <a:t>22</a:t>
            </a:fld>
            <a:endParaRPr lang="zh-CN" altLang="en-US" dirty="0"/>
          </a:p>
        </p:txBody>
      </p:sp>
      <p:sp>
        <p:nvSpPr>
          <p:cNvPr id="9" name="标题 8"/>
          <p:cNvSpPr>
            <a:spLocks noGrp="1"/>
          </p:cNvSpPr>
          <p:nvPr>
            <p:ph type="title"/>
          </p:nvPr>
        </p:nvSpPr>
        <p:spPr/>
        <p:txBody>
          <a:bodyPr/>
          <a:lstStyle/>
          <a:p>
            <a:pPr algn="l" defTabSz="914400">
              <a:buClrTx/>
              <a:buSzTx/>
              <a:buFontTx/>
            </a:pPr>
            <a:r>
              <a:rPr lang="en-US" dirty="0">
                <a:solidFill>
                  <a:srgbClr val="C00000"/>
                </a:solidFill>
                <a:latin typeface="Times New Roman" panose="02020603050405020304" pitchFamily="18" charset="0"/>
                <a:sym typeface="+mn-ea"/>
              </a:rPr>
              <a:t>IV</a:t>
            </a:r>
            <a:r>
              <a:rPr lang="en-US" altLang="zh-CN" dirty="0">
                <a:solidFill>
                  <a:srgbClr val="C00000"/>
                </a:solidFill>
                <a:latin typeface="Times New Roman" panose="02020603050405020304" pitchFamily="18" charset="0"/>
                <a:sym typeface="+mn-ea"/>
              </a:rPr>
              <a:t>| Internal Supporting of Core Components</a:t>
            </a:r>
            <a:r>
              <a:rPr lang="zh-CN" altLang="en-US" dirty="0">
                <a:solidFill>
                  <a:srgbClr val="C00000"/>
                </a:solidFill>
              </a:rPr>
              <a:t>   </a:t>
            </a:r>
            <a:endParaRPr lang="zh-CN" altLang="en-US" sz="2000" dirty="0">
              <a:solidFill>
                <a:schemeClr val="bg1">
                  <a:lumMod val="65000"/>
                </a:schemeClr>
              </a:solidFill>
            </a:endParaRPr>
          </a:p>
        </p:txBody>
      </p:sp>
      <p:sp>
        <p:nvSpPr>
          <p:cNvPr id="2" name="标题 7"/>
          <p:cNvSpPr>
            <a:spLocks noGrp="1"/>
          </p:cNvSpPr>
          <p:nvPr/>
        </p:nvSpPr>
        <p:spPr>
          <a:xfrm>
            <a:off x="732409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cs typeface="Times New Roman" panose="02020603050405020304" pitchFamily="18" charset="0"/>
                <a:sym typeface="+mn-ea"/>
              </a:rPr>
              <a:t>   </a:t>
            </a:r>
            <a:r>
              <a:rPr lang="zh-CN" altLang="en-US" sz="2000" dirty="0">
                <a:solidFill>
                  <a:schemeClr val="tx1"/>
                </a:solidFill>
                <a:latin typeface="Times New Roman" panose="02020603050405020304" pitchFamily="18" charset="0"/>
                <a:cs typeface="Times New Roman" panose="02020603050405020304" pitchFamily="18" charset="0"/>
                <a:sym typeface="+mn-ea"/>
              </a:rPr>
              <a:t>     ——</a:t>
            </a:r>
            <a:r>
              <a:rPr lang="en-US" altLang="zh-CN" sz="2000" dirty="0">
                <a:solidFill>
                  <a:schemeClr val="tx1"/>
                </a:solidFill>
                <a:latin typeface="Times New Roman" panose="02020603050405020304" pitchFamily="18" charset="0"/>
                <a:cs typeface="Times New Roman" panose="02020603050405020304" pitchFamily="18" charset="0"/>
                <a:sym typeface="+mn-ea"/>
              </a:rPr>
              <a:t>Traction Motor</a:t>
            </a:r>
          </a:p>
        </p:txBody>
      </p:sp>
      <p:sp>
        <p:nvSpPr>
          <p:cNvPr id="3" name="Rectangle 27"/>
          <p:cNvSpPr/>
          <p:nvPr/>
        </p:nvSpPr>
        <p:spPr>
          <a:xfrm>
            <a:off x="527053" y="1268730"/>
            <a:ext cx="11137898" cy="1222375"/>
          </a:xfrm>
          <a:prstGeom prst="rect">
            <a:avLst/>
          </a:prstGeom>
          <a:noFill/>
          <a:ln w="9525">
            <a:noFill/>
          </a:ln>
        </p:spPr>
        <p:txBody>
          <a:bodyPr anchor="ctr" anchorCtr="0"/>
          <a:lstStyle/>
          <a:p>
            <a:pPr indent="-341630" algn="l">
              <a:lnSpc>
                <a:spcPct val="170000"/>
              </a:lnSpc>
              <a:spcBef>
                <a:spcPts val="384"/>
              </a:spcBef>
              <a:buClr>
                <a:srgbClr val="C70019"/>
              </a:buClr>
              <a:buSzPct val="50000"/>
              <a:buNone/>
            </a:pP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3. Traction motor</a:t>
            </a:r>
          </a:p>
          <a:p>
            <a:pPr indent="-341630" algn="just">
              <a:lnSpc>
                <a:spcPct val="170000"/>
              </a:lnSpc>
              <a:spcBef>
                <a:spcPts val="384"/>
              </a:spcBef>
              <a:buClr>
                <a:srgbClr val="C70019"/>
              </a:buClr>
              <a:buSzPct val="50000"/>
              <a:buNone/>
            </a:pP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The equipment provider is CRRC Zhuzhou Electric Company. The company is a leading enterprise in China's rail transit and wind power generation parts and equipment. Its motor products are widely used in electric power, metallurgy, chemical industry, petroleum, electric vehicles, coal mines, water affairs, ships and other fields. At present, the cumulative number of electric wheel mining trucks using its motors More than 300 units.</a:t>
            </a:r>
          </a:p>
        </p:txBody>
      </p:sp>
      <p:pic>
        <p:nvPicPr>
          <p:cNvPr id="6" name="图片 5"/>
          <p:cNvPicPr>
            <a:picLocks noChangeAspect="1"/>
          </p:cNvPicPr>
          <p:nvPr/>
        </p:nvPicPr>
        <p:blipFill>
          <a:blip r:embed="rId2" cstate="print"/>
          <a:stretch>
            <a:fillRect/>
          </a:stretch>
        </p:blipFill>
        <p:spPr>
          <a:xfrm>
            <a:off x="2730500" y="2983865"/>
            <a:ext cx="6731000" cy="33140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5" name="灯片编号占位符 4"/>
          <p:cNvSpPr>
            <a:spLocks noGrp="1"/>
          </p:cNvSpPr>
          <p:nvPr>
            <p:ph type="sldNum" sz="quarter" idx="12"/>
          </p:nvPr>
        </p:nvSpPr>
        <p:spPr/>
        <p:txBody>
          <a:bodyPr/>
          <a:lstStyle/>
          <a:p>
            <a:fld id="{6B8E27FD-115D-4720-AE9C-63133A02825A}" type="slidenum">
              <a:rPr lang="zh-CN" altLang="en-US" smtClean="0"/>
              <a:t>23</a:t>
            </a:fld>
            <a:endParaRPr lang="zh-CN" altLang="en-US" dirty="0"/>
          </a:p>
        </p:txBody>
      </p:sp>
      <p:sp>
        <p:nvSpPr>
          <p:cNvPr id="9" name="标题 8"/>
          <p:cNvSpPr>
            <a:spLocks noGrp="1"/>
          </p:cNvSpPr>
          <p:nvPr>
            <p:ph type="title"/>
          </p:nvPr>
        </p:nvSpPr>
        <p:spPr/>
        <p:txBody>
          <a:bodyPr/>
          <a:lstStyle/>
          <a:p>
            <a:pPr algn="l" defTabSz="914400">
              <a:buClrTx/>
              <a:buSzTx/>
              <a:buFontTx/>
            </a:pPr>
            <a:r>
              <a:rPr lang="en-US" dirty="0">
                <a:solidFill>
                  <a:srgbClr val="C00000"/>
                </a:solidFill>
                <a:latin typeface="Times New Roman" panose="02020603050405020304" pitchFamily="18" charset="0"/>
                <a:sym typeface="+mn-ea"/>
              </a:rPr>
              <a:t>IV</a:t>
            </a:r>
            <a:r>
              <a:rPr lang="en-US" altLang="zh-CN" dirty="0">
                <a:solidFill>
                  <a:srgbClr val="C00000"/>
                </a:solidFill>
                <a:latin typeface="Times New Roman" panose="02020603050405020304" pitchFamily="18" charset="0"/>
                <a:sym typeface="+mn-ea"/>
              </a:rPr>
              <a:t>| Internal Supporting of Core Components</a:t>
            </a:r>
            <a:r>
              <a:rPr lang="zh-CN" altLang="en-US" dirty="0">
                <a:solidFill>
                  <a:srgbClr val="C00000"/>
                </a:solidFill>
              </a:rPr>
              <a:t>   </a:t>
            </a:r>
            <a:endParaRPr lang="zh-CN" altLang="en-US" sz="2000" dirty="0">
              <a:solidFill>
                <a:schemeClr val="bg1">
                  <a:lumMod val="65000"/>
                </a:schemeClr>
              </a:solidFill>
            </a:endParaRPr>
          </a:p>
        </p:txBody>
      </p:sp>
      <p:sp>
        <p:nvSpPr>
          <p:cNvPr id="2" name="标题 7"/>
          <p:cNvSpPr>
            <a:spLocks noGrp="1"/>
          </p:cNvSpPr>
          <p:nvPr/>
        </p:nvSpPr>
        <p:spPr>
          <a:xfrm>
            <a:off x="7940675" y="23813"/>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zh-CN" altLang="en-US" sz="2000" dirty="0">
                <a:solidFill>
                  <a:schemeClr val="tx1"/>
                </a:solidFill>
                <a:latin typeface="Times New Roman" panose="02020603050405020304" pitchFamily="18" charset="0"/>
                <a:cs typeface="Times New Roman" panose="02020603050405020304" pitchFamily="18" charset="0"/>
                <a:sym typeface="+mn-ea"/>
              </a:rPr>
              <a:t>——</a:t>
            </a:r>
            <a:r>
              <a:rPr lang="en-US" altLang="zh-CN" sz="2000" dirty="0">
                <a:solidFill>
                  <a:schemeClr val="tx1"/>
                </a:solidFill>
                <a:latin typeface="Times New Roman" panose="02020603050405020304" pitchFamily="18" charset="0"/>
                <a:cs typeface="Times New Roman" panose="02020603050405020304" pitchFamily="18" charset="0"/>
                <a:sym typeface="+mn-ea"/>
              </a:rPr>
              <a:t>W</a:t>
            </a:r>
            <a:r>
              <a:rPr lang="zh-CN" altLang="en-US" sz="2000" dirty="0">
                <a:latin typeface="Times New Roman" panose="02020603050405020304" pitchFamily="18" charset="0"/>
                <a:cs typeface="Times New Roman" panose="02020603050405020304" pitchFamily="18" charset="0"/>
                <a:sym typeface="+mn-ea"/>
              </a:rPr>
              <a:t>heel </a:t>
            </a:r>
            <a:r>
              <a:rPr lang="en-US" altLang="zh-CN" sz="2000" dirty="0">
                <a:latin typeface="Times New Roman" panose="02020603050405020304" pitchFamily="18" charset="0"/>
                <a:cs typeface="Times New Roman" panose="02020603050405020304" pitchFamily="18" charset="0"/>
                <a:sym typeface="+mn-ea"/>
              </a:rPr>
              <a:t>R</a:t>
            </a:r>
            <a:r>
              <a:rPr lang="zh-CN" altLang="en-US" sz="2000" dirty="0">
                <a:latin typeface="Times New Roman" panose="02020603050405020304" pitchFamily="18" charset="0"/>
                <a:cs typeface="Times New Roman" panose="02020603050405020304" pitchFamily="18" charset="0"/>
                <a:sym typeface="+mn-ea"/>
              </a:rPr>
              <a:t>educer</a:t>
            </a:r>
            <a:endParaRPr lang="zh-CN" altLang="en-US" sz="2000" dirty="0">
              <a:solidFill>
                <a:schemeClr val="tx1"/>
              </a:solidFill>
              <a:latin typeface="Times New Roman" panose="02020603050405020304" pitchFamily="18" charset="0"/>
              <a:cs typeface="Times New Roman" panose="02020603050405020304" pitchFamily="18" charset="0"/>
              <a:sym typeface="+mn-ea"/>
            </a:endParaRPr>
          </a:p>
        </p:txBody>
      </p:sp>
      <p:grpSp>
        <p:nvGrpSpPr>
          <p:cNvPr id="48138" name="Group 23"/>
          <p:cNvGrpSpPr/>
          <p:nvPr/>
        </p:nvGrpSpPr>
        <p:grpSpPr>
          <a:xfrm>
            <a:off x="6398895" y="2430145"/>
            <a:ext cx="1252220" cy="1049655"/>
            <a:chOff x="1595" y="1574"/>
            <a:chExt cx="832" cy="1273"/>
          </a:xfrm>
        </p:grpSpPr>
        <p:pic>
          <p:nvPicPr>
            <p:cNvPr id="48141" name="右箭头​​ 5"/>
            <p:cNvPicPr/>
            <p:nvPr/>
          </p:nvPicPr>
          <p:blipFill>
            <a:blip r:embed="rId2"/>
            <a:stretch>
              <a:fillRect/>
            </a:stretch>
          </p:blipFill>
          <p:spPr>
            <a:xfrm>
              <a:off x="1595" y="1574"/>
              <a:ext cx="832" cy="1273"/>
            </a:xfrm>
            <a:prstGeom prst="rect">
              <a:avLst/>
            </a:prstGeom>
            <a:noFill/>
            <a:ln w="9525">
              <a:noFill/>
            </a:ln>
          </p:spPr>
        </p:pic>
        <p:sp>
          <p:nvSpPr>
            <p:cNvPr id="48142" name="Text Box 25"/>
            <p:cNvSpPr txBox="1"/>
            <p:nvPr/>
          </p:nvSpPr>
          <p:spPr>
            <a:xfrm>
              <a:off x="1598" y="1577"/>
              <a:ext cx="827" cy="1268"/>
            </a:xfrm>
            <a:prstGeom prst="rect">
              <a:avLst/>
            </a:prstGeom>
            <a:noFill/>
            <a:ln w="9525">
              <a:noFill/>
            </a:ln>
          </p:spPr>
          <p:txBody>
            <a:bodyPr anchor="ctr" anchorCtr="0"/>
            <a:lstStyle/>
            <a:p>
              <a:pPr algn="ctr" eaLnBrk="1" hangingPunct="1"/>
              <a:endParaRPr lang="zh-CN" altLang="en-US" dirty="0">
                <a:latin typeface="Calibri" panose="020F0502020204030204" charset="0"/>
              </a:endParaRPr>
            </a:p>
          </p:txBody>
        </p:sp>
      </p:grpSp>
      <p:sp>
        <p:nvSpPr>
          <p:cNvPr id="48139" name="Text Box 6"/>
          <p:cNvSpPr txBox="1"/>
          <p:nvPr/>
        </p:nvSpPr>
        <p:spPr>
          <a:xfrm>
            <a:off x="412115" y="4083686"/>
            <a:ext cx="11367770" cy="2434513"/>
          </a:xfrm>
          <a:prstGeom prst="rect">
            <a:avLst/>
          </a:prstGeom>
          <a:noFill/>
          <a:ln w="9525">
            <a:noFill/>
          </a:ln>
          <a:effectLst>
            <a:prstShdw prst="shdw17" dist="17961" dir="2699999">
              <a:srgbClr val="77000F"/>
            </a:prstShdw>
          </a:effectLst>
        </p:spPr>
        <p:txBody>
          <a:bodyPr wrap="square">
            <a:spAutoFit/>
          </a:bodyPr>
          <a:lstStyle/>
          <a:p>
            <a:pPr indent="-341630" algn="just">
              <a:lnSpc>
                <a:spcPct val="170000"/>
              </a:lnSpc>
              <a:spcBef>
                <a:spcPts val="384"/>
              </a:spcBef>
              <a:buClr>
                <a:srgbClr val="C70019"/>
              </a:buClr>
              <a:buSzPct val="50000"/>
              <a:buNone/>
            </a:pP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4. Wheel reducer</a:t>
            </a:r>
          </a:p>
          <a:p>
            <a:pPr indent="-341630" algn="just">
              <a:lnSpc>
                <a:spcPct val="170000"/>
              </a:lnSpc>
              <a:spcBef>
                <a:spcPts val="384"/>
              </a:spcBef>
              <a:buClr>
                <a:srgbClr val="C70019"/>
              </a:buClr>
              <a:buSzPct val="50000"/>
              <a:buNone/>
            </a:pP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The equipment provider is CRRC Qishuyan Institute. The company is the largest supplier of gear transmission systems for rail transit equipment in China. In 2010, it officially entered the field of wheelside reducers for mining dumpers, providing spare parts for customers in Australia and South America. In 2017, it provided integral electric wheels (wheelside reducer + </a:t>
            </a:r>
            <a:r>
              <a:rPr lang="en-US"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traction</a:t>
            </a:r>
            <a:r>
              <a:rPr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 motor).</a:t>
            </a:r>
          </a:p>
        </p:txBody>
      </p:sp>
      <p:pic>
        <p:nvPicPr>
          <p:cNvPr id="7" name="Picture 2"/>
          <p:cNvPicPr>
            <a:picLocks noChangeAspect="1" noChangeArrowheads="1"/>
          </p:cNvPicPr>
          <p:nvPr/>
        </p:nvPicPr>
        <p:blipFill>
          <a:blip r:embed="rId3" cstate="email"/>
          <a:srcRect/>
          <a:stretch>
            <a:fillRect/>
          </a:stretch>
        </p:blipFill>
        <p:spPr bwMode="auto">
          <a:xfrm>
            <a:off x="1358900" y="934720"/>
            <a:ext cx="1572895" cy="1839595"/>
          </a:xfrm>
          <a:prstGeom prst="roundRect">
            <a:avLst/>
          </a:prstGeom>
          <a:noFill/>
          <a:ln w="9525">
            <a:noFill/>
            <a:miter lim="800000"/>
            <a:headEnd/>
            <a:tailEnd/>
          </a:ln>
          <a:effectLst/>
        </p:spPr>
      </p:pic>
      <p:pic>
        <p:nvPicPr>
          <p:cNvPr id="8" name="Picture 4"/>
          <p:cNvPicPr>
            <a:picLocks noChangeAspect="1" noChangeArrowheads="1"/>
          </p:cNvPicPr>
          <p:nvPr/>
        </p:nvPicPr>
        <p:blipFill>
          <a:blip r:embed="rId4" cstate="email"/>
          <a:srcRect/>
          <a:stretch>
            <a:fillRect/>
          </a:stretch>
        </p:blipFill>
        <p:spPr bwMode="auto">
          <a:xfrm>
            <a:off x="3923665" y="934720"/>
            <a:ext cx="1560830" cy="1584960"/>
          </a:xfrm>
          <a:prstGeom prst="roundRect">
            <a:avLst/>
          </a:prstGeom>
          <a:noFill/>
          <a:ln w="9525">
            <a:noFill/>
            <a:miter lim="800000"/>
            <a:headEnd/>
            <a:tailEnd/>
          </a:ln>
          <a:effectLst/>
        </p:spPr>
      </p:pic>
      <p:pic>
        <p:nvPicPr>
          <p:cNvPr id="11" name="Picture 2"/>
          <p:cNvPicPr>
            <a:picLocks noChangeAspect="1" noChangeArrowheads="1"/>
          </p:cNvPicPr>
          <p:nvPr/>
        </p:nvPicPr>
        <p:blipFill>
          <a:blip r:embed="rId5" cstate="email"/>
          <a:srcRect/>
          <a:stretch>
            <a:fillRect/>
          </a:stretch>
        </p:blipFill>
        <p:spPr bwMode="auto">
          <a:xfrm>
            <a:off x="1358900" y="2940050"/>
            <a:ext cx="1572895" cy="1403350"/>
          </a:xfrm>
          <a:prstGeom prst="roundRect">
            <a:avLst/>
          </a:prstGeom>
          <a:noFill/>
          <a:ln w="9525">
            <a:noFill/>
            <a:miter lim="800000"/>
            <a:headEnd/>
            <a:tailEnd/>
          </a:ln>
          <a:effectLst/>
        </p:spPr>
      </p:pic>
      <p:pic>
        <p:nvPicPr>
          <p:cNvPr id="13" name="图片 12"/>
          <p:cNvPicPr/>
          <p:nvPr/>
        </p:nvPicPr>
        <p:blipFill>
          <a:blip r:embed="rId6" cstate="email"/>
          <a:srcRect/>
          <a:stretch>
            <a:fillRect/>
          </a:stretch>
        </p:blipFill>
        <p:spPr bwMode="auto">
          <a:xfrm>
            <a:off x="3923665" y="2850515"/>
            <a:ext cx="1562100" cy="1492885"/>
          </a:xfrm>
          <a:prstGeom prst="roundRect">
            <a:avLst/>
          </a:prstGeom>
          <a:noFill/>
          <a:ln>
            <a:noFill/>
          </a:ln>
        </p:spPr>
      </p:pic>
      <p:pic>
        <p:nvPicPr>
          <p:cNvPr id="1073742869" name="图片 1073742868"/>
          <p:cNvPicPr>
            <a:picLocks noChangeAspect="1"/>
          </p:cNvPicPr>
          <p:nvPr/>
        </p:nvPicPr>
        <p:blipFill>
          <a:blip r:embed="rId7"/>
          <a:stretch>
            <a:fillRect/>
          </a:stretch>
        </p:blipFill>
        <p:spPr>
          <a:xfrm>
            <a:off x="8153400" y="1445895"/>
            <a:ext cx="2861310" cy="2897505"/>
          </a:xfrm>
          <a:prstGeom prst="rect">
            <a:avLst/>
          </a:prstGeom>
          <a:noFill/>
          <a:ln w="9525">
            <a:noFill/>
          </a:ln>
          <a:effectLst>
            <a:softEdge rad="1016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C</a:t>
            </a:r>
            <a:r>
              <a:rPr lang="zh-CN" altLang="en-US">
                <a:solidFill>
                  <a:schemeClr val="accent6">
                    <a:lumMod val="50000"/>
                  </a:schemeClr>
                </a:solidFill>
                <a:latin typeface="Times New Roman" panose="02020603050405020304" pitchFamily="18" charset="0"/>
                <a:cs typeface="Times New Roman" panose="02020603050405020304" pitchFamily="18" charset="0"/>
                <a:sym typeface="+mn-ea"/>
              </a:rPr>
              <a:t>ontent</a:t>
            </a:r>
            <a:endParaRPr lang="zh-CN" alt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页脚占位符 5"/>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7" name="灯片编号占位符 6"/>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cs typeface="Times New Roman" panose="02020603050405020304" pitchFamily="18" charset="0"/>
              </a:rPr>
              <a:t>24</a:t>
            </a:fld>
            <a:endParaRPr lang="zh-CN" altLang="en-US" dirty="0">
              <a:latin typeface="Times New Roman" panose="02020603050405020304" pitchFamily="18" charset="0"/>
              <a:cs typeface="Times New Roman" panose="02020603050405020304" pitchFamily="18" charset="0"/>
            </a:endParaRPr>
          </a:p>
        </p:txBody>
      </p:sp>
      <p:sp>
        <p:nvSpPr>
          <p:cNvPr id="2" name="五边形 1"/>
          <p:cNvSpPr/>
          <p:nvPr/>
        </p:nvSpPr>
        <p:spPr>
          <a:xfrm>
            <a:off x="2519671" y="152375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燕尾形 2"/>
          <p:cNvSpPr/>
          <p:nvPr/>
        </p:nvSpPr>
        <p:spPr>
          <a:xfrm>
            <a:off x="3148965" y="1524000"/>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五边形 3"/>
          <p:cNvSpPr/>
          <p:nvPr/>
        </p:nvSpPr>
        <p:spPr>
          <a:xfrm>
            <a:off x="2384416" y="152375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8" name="文本框 17"/>
          <p:cNvSpPr txBox="1"/>
          <p:nvPr/>
        </p:nvSpPr>
        <p:spPr>
          <a:xfrm>
            <a:off x="3473441" y="1540264"/>
            <a:ext cx="279971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Company Profile</a:t>
            </a:r>
            <a:endParaRPr lang="zh-CN" altLang="en-US" sz="2200" b="1">
              <a:solidFill>
                <a:schemeClr val="bg1"/>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2519671" y="153200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rPr>
              <a:t>I</a:t>
            </a:r>
          </a:p>
        </p:txBody>
      </p:sp>
      <p:sp>
        <p:nvSpPr>
          <p:cNvPr id="22" name="五边形 21"/>
          <p:cNvSpPr/>
          <p:nvPr/>
        </p:nvSpPr>
        <p:spPr>
          <a:xfrm>
            <a:off x="2519671" y="2324489"/>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燕尾形 22"/>
          <p:cNvSpPr/>
          <p:nvPr/>
        </p:nvSpPr>
        <p:spPr>
          <a:xfrm>
            <a:off x="3148965" y="2324735"/>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4" name="五边形 23"/>
          <p:cNvSpPr/>
          <p:nvPr/>
        </p:nvSpPr>
        <p:spPr>
          <a:xfrm>
            <a:off x="2384416" y="2324489"/>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5" name="文本框 24"/>
          <p:cNvSpPr txBox="1"/>
          <p:nvPr/>
        </p:nvSpPr>
        <p:spPr>
          <a:xfrm>
            <a:off x="3474085" y="2324735"/>
            <a:ext cx="581850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R&amp;D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apabilities </a:t>
            </a:r>
            <a:r>
              <a:rPr lang="en-US" altLang="zh-CN" sz="2200" b="1" dirty="0">
                <a:solidFill>
                  <a:schemeClr val="bg1"/>
                </a:solidFill>
                <a:latin typeface="Times New Roman" panose="02020603050405020304" pitchFamily="18" charset="0"/>
                <a:cs typeface="Times New Roman" panose="02020603050405020304" pitchFamily="18" charset="0"/>
                <a:sym typeface="+mn-ea"/>
              </a:rPr>
              <a:t>of Mining Dump Truck</a:t>
            </a:r>
            <a:r>
              <a:rPr lang="zh-CN" altLang="en-US" sz="2200" b="1" dirty="0">
                <a:solidFill>
                  <a:schemeClr val="bg1"/>
                </a:solidFill>
                <a:latin typeface="Times New Roman" panose="02020603050405020304" pitchFamily="18" charset="0"/>
                <a:cs typeface="Times New Roman" panose="02020603050405020304" pitchFamily="18" charset="0"/>
                <a:sym typeface="+mn-ea"/>
              </a:rPr>
              <a:t> </a:t>
            </a:r>
          </a:p>
        </p:txBody>
      </p:sp>
      <p:sp>
        <p:nvSpPr>
          <p:cNvPr id="26" name="文本框 25"/>
          <p:cNvSpPr txBox="1"/>
          <p:nvPr/>
        </p:nvSpPr>
        <p:spPr>
          <a:xfrm>
            <a:off x="2519671" y="234480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rPr>
              <a:t>II</a:t>
            </a:r>
          </a:p>
        </p:txBody>
      </p:sp>
      <p:sp>
        <p:nvSpPr>
          <p:cNvPr id="41" name="五边形 40"/>
          <p:cNvSpPr/>
          <p:nvPr/>
        </p:nvSpPr>
        <p:spPr>
          <a:xfrm>
            <a:off x="2519671" y="312903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燕尾形 41"/>
          <p:cNvSpPr/>
          <p:nvPr/>
        </p:nvSpPr>
        <p:spPr>
          <a:xfrm>
            <a:off x="3148965" y="3129280"/>
            <a:ext cx="614108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五边形 42"/>
          <p:cNvSpPr/>
          <p:nvPr/>
        </p:nvSpPr>
        <p:spPr>
          <a:xfrm>
            <a:off x="2384416" y="312903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4" name="文本框 43"/>
          <p:cNvSpPr txBox="1"/>
          <p:nvPr/>
        </p:nvSpPr>
        <p:spPr>
          <a:xfrm>
            <a:off x="3480435" y="3141980"/>
            <a:ext cx="5668645" cy="426720"/>
          </a:xfrm>
          <a:prstGeom prst="rect">
            <a:avLst/>
          </a:prstGeom>
          <a:noFill/>
        </p:spPr>
        <p:txBody>
          <a:bodyPr wrap="square" rtlCol="0">
            <a:spAutoFit/>
          </a:bodyPr>
          <a:lstStyle/>
          <a:p>
            <a:r>
              <a:rPr lang="en-US" altLang="zh-CN" sz="2200" b="1" dirty="0" err="1">
                <a:solidFill>
                  <a:schemeClr val="bg1"/>
                </a:solidFill>
                <a:latin typeface="Times New Roman" panose="02020603050405020304" pitchFamily="18" charset="0"/>
                <a:cs typeface="Times New Roman" panose="02020603050405020304" pitchFamily="18" charset="0"/>
                <a:sym typeface="+mn-ea"/>
              </a:rPr>
              <a:t>Pr</a:t>
            </a:r>
            <a:r>
              <a:rPr lang="zh-CN" altLang="en-US" sz="2200" b="1" dirty="0">
                <a:solidFill>
                  <a:schemeClr val="bg1"/>
                </a:solidFill>
                <a:latin typeface="Times New Roman" panose="02020603050405020304" pitchFamily="18" charset="0"/>
                <a:cs typeface="Times New Roman" panose="02020603050405020304" pitchFamily="18" charset="0"/>
                <a:sym typeface="+mn-ea"/>
              </a:rPr>
              <a:t>oduct </a:t>
            </a:r>
            <a:r>
              <a:rPr lang="en-US" altLang="zh-CN" sz="2200" b="1" dirty="0">
                <a:solidFill>
                  <a:schemeClr val="bg1"/>
                </a:solidFill>
                <a:latin typeface="Times New Roman" panose="02020603050405020304" pitchFamily="18" charset="0"/>
                <a:cs typeface="Times New Roman" panose="02020603050405020304" pitchFamily="18" charset="0"/>
                <a:sym typeface="+mn-ea"/>
              </a:rPr>
              <a:t>I</a:t>
            </a:r>
            <a:r>
              <a:rPr lang="zh-CN" altLang="en-US" sz="2200" b="1" dirty="0">
                <a:solidFill>
                  <a:schemeClr val="bg1"/>
                </a:solidFill>
                <a:latin typeface="Times New Roman" panose="02020603050405020304" pitchFamily="18" charset="0"/>
                <a:cs typeface="Times New Roman" panose="02020603050405020304" pitchFamily="18" charset="0"/>
                <a:sym typeface="+mn-ea"/>
              </a:rPr>
              <a:t>ntroduction </a:t>
            </a:r>
            <a:r>
              <a:rPr lang="en-US" altLang="zh-CN" sz="2200" b="1" dirty="0">
                <a:solidFill>
                  <a:schemeClr val="bg1"/>
                </a:solidFill>
                <a:latin typeface="Times New Roman" panose="02020603050405020304" pitchFamily="18" charset="0"/>
                <a:cs typeface="Times New Roman" panose="02020603050405020304" pitchFamily="18" charset="0"/>
                <a:sym typeface="+mn-ea"/>
              </a:rPr>
              <a:t>of CRRC Datong</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45" name="文本框 44"/>
          <p:cNvSpPr txBox="1"/>
          <p:nvPr/>
        </p:nvSpPr>
        <p:spPr>
          <a:xfrm>
            <a:off x="2519671" y="3149989"/>
            <a:ext cx="471170" cy="769441"/>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III</a:t>
            </a:r>
          </a:p>
        </p:txBody>
      </p:sp>
      <p:grpSp>
        <p:nvGrpSpPr>
          <p:cNvPr id="9" name="组合 8"/>
          <p:cNvGrpSpPr/>
          <p:nvPr/>
        </p:nvGrpSpPr>
        <p:grpSpPr>
          <a:xfrm>
            <a:off x="2384425" y="3933825"/>
            <a:ext cx="7689944" cy="467360"/>
            <a:chOff x="5428" y="6517"/>
            <a:chExt cx="9842"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2" name="文本框 91"/>
            <p:cNvSpPr txBox="1"/>
            <p:nvPr/>
          </p:nvSpPr>
          <p:spPr>
            <a:xfrm>
              <a:off x="6832" y="6557"/>
              <a:ext cx="8438"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I</a:t>
              </a:r>
              <a:r>
                <a:rPr lang="zh-CN" altLang="en-US" sz="2200" b="1" dirty="0">
                  <a:solidFill>
                    <a:schemeClr val="bg1"/>
                  </a:solidFill>
                  <a:latin typeface="Times New Roman" panose="02020603050405020304" pitchFamily="18" charset="0"/>
                  <a:cs typeface="Times New Roman" panose="02020603050405020304" pitchFamily="18" charset="0"/>
                  <a:sym typeface="+mn-ea"/>
                </a:rPr>
                <a:t>nternal </a:t>
              </a:r>
              <a:r>
                <a:rPr lang="en-US" altLang="zh-CN" sz="2200" b="1" dirty="0">
                  <a:solidFill>
                    <a:schemeClr val="bg1"/>
                  </a:solidFill>
                  <a:latin typeface="Times New Roman" panose="02020603050405020304" pitchFamily="18" charset="0"/>
                  <a:cs typeface="Times New Roman" panose="02020603050405020304" pitchFamily="18" charset="0"/>
                  <a:sym typeface="+mn-ea"/>
                </a:rPr>
                <a:t>Supporting </a:t>
              </a:r>
              <a:r>
                <a:rPr lang="zh-CN" altLang="en-US" sz="2200" b="1" dirty="0">
                  <a:solidFill>
                    <a:schemeClr val="bg1"/>
                  </a:solidFill>
                  <a:latin typeface="Times New Roman" panose="02020603050405020304" pitchFamily="18" charset="0"/>
                  <a:cs typeface="Times New Roman" panose="02020603050405020304" pitchFamily="18" charset="0"/>
                  <a:sym typeface="+mn-ea"/>
                </a:rPr>
                <a:t>of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ore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omponents</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93" name="文本框 92"/>
            <p:cNvSpPr txBox="1"/>
            <p:nvPr/>
          </p:nvSpPr>
          <p:spPr>
            <a:xfrm>
              <a:off x="5641" y="6544"/>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IV</a:t>
              </a:r>
            </a:p>
          </p:txBody>
        </p:sp>
      </p:grpSp>
      <p:grpSp>
        <p:nvGrpSpPr>
          <p:cNvPr id="5" name="组合 4"/>
          <p:cNvGrpSpPr/>
          <p:nvPr/>
        </p:nvGrpSpPr>
        <p:grpSpPr>
          <a:xfrm>
            <a:off x="2384425" y="4734560"/>
            <a:ext cx="6906406" cy="467360"/>
            <a:chOff x="5428" y="7778"/>
            <a:chExt cx="8839"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6" name="燕尾形 95"/>
            <p:cNvSpPr/>
            <p:nvPr/>
          </p:nvSpPr>
          <p:spPr>
            <a:xfrm>
              <a:off x="6632" y="7778"/>
              <a:ext cx="7635" cy="736"/>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7" name="五边形 96"/>
            <p:cNvSpPr/>
            <p:nvPr/>
          </p:nvSpPr>
          <p:spPr>
            <a:xfrm>
              <a:off x="5428" y="7778"/>
              <a:ext cx="1217" cy="736"/>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8" name="文本框 97"/>
            <p:cNvSpPr txBox="1"/>
            <p:nvPr/>
          </p:nvSpPr>
          <p:spPr>
            <a:xfrm>
              <a:off x="6822" y="7825"/>
              <a:ext cx="6437"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T</a:t>
              </a:r>
              <a:r>
                <a:rPr lang="zh-CN" altLang="en-US" sz="2200" b="1" dirty="0">
                  <a:solidFill>
                    <a:schemeClr val="bg1"/>
                  </a:solidFill>
                  <a:latin typeface="Times New Roman" panose="02020603050405020304" pitchFamily="18" charset="0"/>
                  <a:cs typeface="Times New Roman" panose="02020603050405020304" pitchFamily="18" charset="0"/>
                  <a:sym typeface="+mn-ea"/>
                </a:rPr>
                <a:t>echnology under </a:t>
              </a:r>
              <a:r>
                <a:rPr lang="en-US" altLang="zh-CN" sz="2200" b="1" dirty="0">
                  <a:solidFill>
                    <a:schemeClr val="bg1"/>
                  </a:solidFill>
                  <a:latin typeface="Times New Roman" panose="02020603050405020304" pitchFamily="18" charset="0"/>
                  <a:cs typeface="Times New Roman" panose="02020603050405020304" pitchFamily="18" charset="0"/>
                  <a:sym typeface="+mn-ea"/>
                </a:rPr>
                <a:t>D</a:t>
              </a:r>
              <a:r>
                <a:rPr lang="zh-CN" altLang="en-US" sz="2200" b="1" dirty="0">
                  <a:solidFill>
                    <a:schemeClr val="bg1"/>
                  </a:solidFill>
                  <a:latin typeface="Times New Roman" panose="02020603050405020304" pitchFamily="18" charset="0"/>
                  <a:cs typeface="Times New Roman" panose="02020603050405020304" pitchFamily="18" charset="0"/>
                  <a:sym typeface="+mn-ea"/>
                </a:rPr>
                <a:t>evelopment</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99" name="文本框 98"/>
            <p:cNvSpPr txBox="1"/>
            <p:nvPr/>
          </p:nvSpPr>
          <p:spPr>
            <a:xfrm>
              <a:off x="5641" y="7818"/>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V</a:t>
              </a:r>
            </a:p>
          </p:txBody>
        </p:sp>
      </p:grpSp>
      <p:grpSp>
        <p:nvGrpSpPr>
          <p:cNvPr id="32" name="组合 31"/>
          <p:cNvGrpSpPr/>
          <p:nvPr/>
        </p:nvGrpSpPr>
        <p:grpSpPr>
          <a:xfrm>
            <a:off x="2385060" y="5504180"/>
            <a:ext cx="7437728" cy="791845"/>
            <a:chOff x="5428" y="7778"/>
            <a:chExt cx="9519" cy="1247"/>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6" name="文本框 35"/>
            <p:cNvSpPr txBox="1"/>
            <p:nvPr/>
          </p:nvSpPr>
          <p:spPr>
            <a:xfrm>
              <a:off x="6858" y="7825"/>
              <a:ext cx="8089" cy="120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Advantages of CRRC</a:t>
              </a:r>
              <a:r>
                <a:rPr lang="en-US" altLang="zh-CN" sz="2200" b="1" dirty="0">
                  <a:solidFill>
                    <a:schemeClr val="bg1"/>
                  </a:solidFill>
                  <a:latin typeface="Times New Roman" panose="02020603050405020304" pitchFamily="18" charset="0"/>
                  <a:cs typeface="Times New Roman" panose="02020603050405020304" pitchFamily="18" charset="0"/>
                  <a:sym typeface="+mn-ea"/>
                </a:rPr>
                <a:t>’s Mining Dump Truck</a:t>
              </a:r>
            </a:p>
            <a:p>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37" name="文本框 36"/>
            <p:cNvSpPr txBox="1"/>
            <p:nvPr/>
          </p:nvSpPr>
          <p:spPr>
            <a:xfrm>
              <a:off x="5641" y="7818"/>
              <a:ext cx="742"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VI</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813211" y="957580"/>
            <a:ext cx="3745842"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8" name="标题 7"/>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sym typeface="+mn-ea"/>
              </a:rPr>
              <a:t>V</a:t>
            </a:r>
            <a:r>
              <a:rPr dirty="0">
                <a:solidFill>
                  <a:srgbClr val="C00000"/>
                </a:solidFill>
                <a:latin typeface="Times New Roman" panose="02020603050405020304" pitchFamily="18" charset="0"/>
                <a:cs typeface="Times New Roman" panose="02020603050405020304" pitchFamily="18" charset="0"/>
                <a:sym typeface="+mn-ea"/>
              </a:rPr>
              <a:t> </a:t>
            </a:r>
            <a:r>
              <a:rPr lang="en-US" dirty="0">
                <a:solidFill>
                  <a:srgbClr val="C00000"/>
                </a:solidFill>
                <a:latin typeface="Times New Roman" panose="02020603050405020304" pitchFamily="18" charset="0"/>
                <a:cs typeface="Times New Roman" panose="02020603050405020304" pitchFamily="18" charset="0"/>
                <a:sym typeface="+mn-ea"/>
              </a:rPr>
              <a:t>| </a:t>
            </a:r>
            <a:r>
              <a:rPr lang="en-US" altLang="zh-CN" dirty="0">
                <a:solidFill>
                  <a:srgbClr val="C00000"/>
                </a:solidFill>
                <a:latin typeface="Times New Roman" panose="02020603050405020304" pitchFamily="18" charset="0"/>
                <a:cs typeface="Times New Roman" panose="02020603050405020304" pitchFamily="18" charset="0"/>
                <a:sym typeface="+mn-ea"/>
              </a:rPr>
              <a:t>T</a:t>
            </a:r>
            <a:r>
              <a:rPr lang="zh-CN" altLang="en-US" dirty="0">
                <a:solidFill>
                  <a:srgbClr val="C00000"/>
                </a:solidFill>
                <a:latin typeface="Times New Roman" panose="02020603050405020304" pitchFamily="18" charset="0"/>
                <a:cs typeface="Times New Roman" panose="02020603050405020304" pitchFamily="18" charset="0"/>
                <a:sym typeface="+mn-ea"/>
              </a:rPr>
              <a:t>echnology under </a:t>
            </a:r>
            <a:r>
              <a:rPr lang="en-US" altLang="zh-CN" dirty="0">
                <a:solidFill>
                  <a:srgbClr val="C00000"/>
                </a:solidFill>
                <a:latin typeface="Times New Roman" panose="02020603050405020304" pitchFamily="18" charset="0"/>
                <a:cs typeface="Times New Roman" panose="02020603050405020304" pitchFamily="18" charset="0"/>
                <a:sym typeface="+mn-ea"/>
              </a:rPr>
              <a:t>D</a:t>
            </a:r>
            <a:r>
              <a:rPr lang="zh-CN" altLang="en-US" dirty="0">
                <a:solidFill>
                  <a:srgbClr val="C00000"/>
                </a:solidFill>
                <a:latin typeface="Times New Roman" panose="02020603050405020304" pitchFamily="18" charset="0"/>
                <a:cs typeface="Times New Roman" panose="02020603050405020304" pitchFamily="18" charset="0"/>
                <a:sym typeface="+mn-ea"/>
              </a:rPr>
              <a:t>evelopment</a:t>
            </a:r>
            <a:r>
              <a:rPr lang="zh-CN" altLang="en-US" dirty="0">
                <a:solidFill>
                  <a:srgbClr val="C00000"/>
                </a:solidFill>
                <a:latin typeface="Times New Roman" panose="02020603050405020304" pitchFamily="18" charset="0"/>
                <a:cs typeface="Times New Roman" panose="02020603050405020304" pitchFamily="18" charset="0"/>
              </a:rPr>
              <a:t> </a:t>
            </a:r>
          </a:p>
        </p:txBody>
      </p:sp>
      <p:sp>
        <p:nvSpPr>
          <p:cNvPr id="3" name="文本框 2"/>
          <p:cNvSpPr txBox="1"/>
          <p:nvPr/>
        </p:nvSpPr>
        <p:spPr>
          <a:xfrm>
            <a:off x="1916206" y="876935"/>
            <a:ext cx="309880" cy="506730"/>
          </a:xfrm>
          <a:prstGeom prst="rect">
            <a:avLst/>
          </a:prstGeom>
          <a:noFill/>
        </p:spPr>
        <p:txBody>
          <a:bodyPr wrap="none" rtlCol="0" anchor="t">
            <a:spAutoFit/>
          </a:bodyPr>
          <a:lstStyle/>
          <a:p>
            <a:pPr algn="just">
              <a:lnSpc>
                <a:spcPct val="150000"/>
              </a:lnSpc>
            </a:pPr>
            <a:endParaRPr lang="zh-CN" altLang="en-US"/>
          </a:p>
        </p:txBody>
      </p:sp>
      <p:sp>
        <p:nvSpPr>
          <p:cNvPr id="34" name="页脚占位符 33"/>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35" name="灯片编号占位符 34"/>
          <p:cNvSpPr>
            <a:spLocks noGrp="1"/>
          </p:cNvSpPr>
          <p:nvPr>
            <p:ph type="sldNum" sz="quarter" idx="12"/>
          </p:nvPr>
        </p:nvSpPr>
        <p:spPr/>
        <p:txBody>
          <a:bodyPr/>
          <a:lstStyle/>
          <a:p>
            <a:fld id="{6B8E27FD-115D-4720-AE9C-63133A02825A}" type="slidenum">
              <a:rPr lang="zh-CN" altLang="en-US" smtClean="0"/>
              <a:t>25</a:t>
            </a:fld>
            <a:endParaRPr lang="zh-CN" altLang="en-US" dirty="0"/>
          </a:p>
        </p:txBody>
      </p:sp>
      <p:sp>
        <p:nvSpPr>
          <p:cNvPr id="11" name="文本框 10"/>
          <p:cNvSpPr txBox="1"/>
          <p:nvPr/>
        </p:nvSpPr>
        <p:spPr>
          <a:xfrm>
            <a:off x="1916206" y="876935"/>
            <a:ext cx="309880" cy="506730"/>
          </a:xfrm>
          <a:prstGeom prst="rect">
            <a:avLst/>
          </a:prstGeom>
          <a:noFill/>
        </p:spPr>
        <p:txBody>
          <a:bodyPr wrap="none" rtlCol="0" anchor="t">
            <a:spAutoFit/>
          </a:bodyPr>
          <a:lstStyle/>
          <a:p>
            <a:pPr algn="just">
              <a:lnSpc>
                <a:spcPct val="150000"/>
              </a:lnSpc>
            </a:pPr>
            <a:endParaRPr lang="zh-CN" altLang="en-US"/>
          </a:p>
        </p:txBody>
      </p:sp>
      <p:sp>
        <p:nvSpPr>
          <p:cNvPr id="46" name="文本框 45"/>
          <p:cNvSpPr txBox="1"/>
          <p:nvPr/>
        </p:nvSpPr>
        <p:spPr>
          <a:xfrm>
            <a:off x="847005" y="963219"/>
            <a:ext cx="3659976" cy="369332"/>
          </a:xfrm>
          <a:prstGeom prst="rect">
            <a:avLst/>
          </a:prstGeom>
          <a:noFill/>
        </p:spPr>
        <p:txBody>
          <a:bodyPr wrap="none" rtlCol="0" anchor="t">
            <a:spAutoFit/>
          </a:bodyPr>
          <a:lstStyle/>
          <a:p>
            <a:pPr algn="l"/>
            <a:r>
              <a:rPr lang="en-US" altLang="zh-CN" b="1" dirty="0">
                <a:solidFill>
                  <a:schemeClr val="bg1"/>
                </a:solidFill>
                <a:latin typeface="Times New Roman" panose="02020603050405020304" pitchFamily="18" charset="0"/>
                <a:cs typeface="Times New Roman" panose="02020603050405020304" pitchFamily="18" charset="0"/>
                <a:sym typeface="+mn-ea"/>
              </a:rPr>
              <a:t>I. </a:t>
            </a:r>
            <a:r>
              <a:rPr lang="en-US" altLang="zh-CN" b="1" dirty="0">
                <a:solidFill>
                  <a:schemeClr val="bg1"/>
                </a:solidFill>
                <a:latin typeface="Times New Roman" panose="02020603050405020304" pitchFamily="18" charset="0"/>
                <a:cs typeface="Times New Roman" panose="02020603050405020304" pitchFamily="18" charset="0"/>
              </a:rPr>
              <a:t>Hybrid energy-saving technology</a:t>
            </a:r>
            <a:endParaRPr lang="zh-CN" altLang="en-US" b="1" dirty="0">
              <a:solidFill>
                <a:schemeClr val="bg1"/>
              </a:solidFill>
              <a:latin typeface="Times New Roman" panose="02020603050405020304" pitchFamily="18" charset="0"/>
              <a:cs typeface="Times New Roman" panose="02020603050405020304" pitchFamily="18" charset="0"/>
              <a:sym typeface="+mn-ea"/>
            </a:endParaRPr>
          </a:p>
        </p:txBody>
      </p:sp>
      <p:grpSp>
        <p:nvGrpSpPr>
          <p:cNvPr id="20" name="组合 19"/>
          <p:cNvGrpSpPr/>
          <p:nvPr/>
        </p:nvGrpSpPr>
        <p:grpSpPr>
          <a:xfrm>
            <a:off x="757178" y="2404810"/>
            <a:ext cx="5097910" cy="1325884"/>
            <a:chOff x="1162051" y="3081020"/>
            <a:chExt cx="9745835" cy="2687320"/>
          </a:xfrm>
        </p:grpSpPr>
        <p:pic>
          <p:nvPicPr>
            <p:cNvPr id="4" name="图片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9520" y="3327400"/>
              <a:ext cx="3793490" cy="2352040"/>
            </a:xfrm>
            <a:prstGeom prst="rect">
              <a:avLst/>
            </a:prstGeom>
            <a:noFill/>
            <a:ln>
              <a:noFill/>
            </a:ln>
          </p:spPr>
        </p:pic>
        <p:pic>
          <p:nvPicPr>
            <p:cNvPr id="7" name="图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9280" y="3105150"/>
              <a:ext cx="3497580" cy="2625090"/>
            </a:xfrm>
            <a:prstGeom prst="rect">
              <a:avLst/>
            </a:prstGeom>
            <a:noFill/>
            <a:ln>
              <a:noFill/>
            </a:ln>
          </p:spPr>
        </p:pic>
        <p:sp>
          <p:nvSpPr>
            <p:cNvPr id="5" name="矩形 4"/>
            <p:cNvSpPr/>
            <p:nvPr/>
          </p:nvSpPr>
          <p:spPr>
            <a:xfrm>
              <a:off x="1162051" y="3081020"/>
              <a:ext cx="4420963" cy="2686685"/>
            </a:xfrm>
            <a:prstGeom prst="rect">
              <a:avLst/>
            </a:prstGeom>
            <a:noFill/>
            <a:ln w="25400">
              <a:solidFill>
                <a:srgbClr val="C00000"/>
              </a:solidFill>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6" name="矩形 5"/>
            <p:cNvSpPr/>
            <p:nvPr/>
          </p:nvSpPr>
          <p:spPr>
            <a:xfrm>
              <a:off x="6542407" y="3081655"/>
              <a:ext cx="4365479" cy="2686685"/>
            </a:xfrm>
            <a:prstGeom prst="rect">
              <a:avLst/>
            </a:prstGeom>
            <a:noFill/>
            <a:ln w="25400">
              <a:solidFill>
                <a:srgbClr val="C00000"/>
              </a:solidFill>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9" name="右箭头 8"/>
            <p:cNvSpPr/>
            <p:nvPr/>
          </p:nvSpPr>
          <p:spPr bwMode="auto">
            <a:xfrm>
              <a:off x="5802749" y="4309519"/>
              <a:ext cx="436881" cy="272415"/>
            </a:xfrm>
            <a:prstGeom prst="rightArrow">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0" name="右箭头 9"/>
            <p:cNvSpPr/>
            <p:nvPr/>
          </p:nvSpPr>
          <p:spPr bwMode="auto">
            <a:xfrm>
              <a:off x="5802749" y="3236370"/>
              <a:ext cx="436881" cy="272415"/>
            </a:xfrm>
            <a:prstGeom prst="rightArrow">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2" name="右箭头 11"/>
            <p:cNvSpPr/>
            <p:nvPr/>
          </p:nvSpPr>
          <p:spPr bwMode="auto">
            <a:xfrm>
              <a:off x="5802749" y="5382670"/>
              <a:ext cx="436881" cy="272415"/>
            </a:xfrm>
            <a:prstGeom prst="rightArrow">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96" name="矩形 95"/>
            <p:cNvSpPr/>
            <p:nvPr/>
          </p:nvSpPr>
          <p:spPr>
            <a:xfrm>
              <a:off x="1192834" y="3099318"/>
              <a:ext cx="1842234" cy="376114"/>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000" b="1" dirty="0">
                  <a:solidFill>
                    <a:schemeClr val="bg1"/>
                  </a:solidFill>
                  <a:latin typeface="Times New Roman" panose="02020603050405020304" pitchFamily="18" charset="0"/>
                  <a:cs typeface="Times New Roman" panose="02020603050405020304" pitchFamily="18" charset="0"/>
                </a:rPr>
                <a:t>Current System</a:t>
              </a:r>
              <a:endParaRPr kumimoji="0" lang="zh-CN" altLang="en-US" sz="1000" b="1" i="0" u="none" strike="noStrike" cap="none" normalizeH="0" baseline="0" dirty="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3" name="矩形 12"/>
            <p:cNvSpPr/>
            <p:nvPr/>
          </p:nvSpPr>
          <p:spPr>
            <a:xfrm>
              <a:off x="6551927" y="3089912"/>
              <a:ext cx="3557639" cy="352029"/>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000" b="1" dirty="0">
                  <a:solidFill>
                    <a:schemeClr val="bg1"/>
                  </a:solidFill>
                  <a:latin typeface="Times New Roman" panose="02020603050405020304" pitchFamily="18" charset="0"/>
                  <a:cs typeface="Times New Roman" panose="02020603050405020304" pitchFamily="18" charset="0"/>
                </a:rPr>
                <a:t>Power Bidirectional Flow System</a:t>
              </a:r>
              <a:endParaRPr lang="zh-CN" altLang="en-US" sz="1000" b="1" dirty="0">
                <a:solidFill>
                  <a:schemeClr val="bg1"/>
                </a:solidFill>
                <a:latin typeface="Times New Roman" panose="02020603050405020304" pitchFamily="18" charset="0"/>
                <a:cs typeface="Times New Roman" panose="02020603050405020304" pitchFamily="18" charset="0"/>
                <a:sym typeface="+mn-ea"/>
              </a:endParaRPr>
            </a:p>
          </p:txBody>
        </p:sp>
      </p:grpSp>
      <p:grpSp>
        <p:nvGrpSpPr>
          <p:cNvPr id="2" name="组合 1"/>
          <p:cNvGrpSpPr/>
          <p:nvPr/>
        </p:nvGrpSpPr>
        <p:grpSpPr>
          <a:xfrm>
            <a:off x="4565891" y="1008512"/>
            <a:ext cx="899160" cy="356235"/>
            <a:chOff x="8890" y="1707"/>
            <a:chExt cx="1416" cy="561"/>
          </a:xfrm>
        </p:grpSpPr>
        <p:grpSp>
          <p:nvGrpSpPr>
            <p:cNvPr id="14" name="组合 13"/>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18" name="直接连接符 17"/>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19" name="文本框 18"/>
          <p:cNvSpPr txBox="1"/>
          <p:nvPr/>
        </p:nvSpPr>
        <p:spPr>
          <a:xfrm>
            <a:off x="710585" y="1354668"/>
            <a:ext cx="5486484" cy="1032783"/>
          </a:xfrm>
          <a:prstGeom prst="rect">
            <a:avLst/>
          </a:prstGeom>
          <a:noFill/>
        </p:spPr>
        <p:txBody>
          <a:bodyPr wrap="square" rtlCol="0">
            <a:spAutoFit/>
          </a:bodyPr>
          <a:lstStyle/>
          <a:p>
            <a:pPr algn="just">
              <a:lnSpc>
                <a:spcPct val="150000"/>
              </a:lnSpc>
              <a:spcBef>
                <a:spcPts val="384"/>
              </a:spcBef>
            </a:pPr>
            <a:r>
              <a:rPr lang="en-US" altLang="zh-CN" sz="1050" b="1" i="0" dirty="0">
                <a:solidFill>
                  <a:srgbClr val="000000"/>
                </a:solidFill>
                <a:effectLst/>
                <a:latin typeface="Times New Roman" panose="02020603050405020304" pitchFamily="18" charset="0"/>
                <a:cs typeface="Times New Roman" panose="02020603050405020304" pitchFamily="18" charset="0"/>
              </a:rPr>
              <a:t>The power bidirectional flow electric drive system is adopted, and through the energy management system, the application of technologies such as braking and anti-drag, automatic start and stop, and dual-mode air conditioning can be realized, so that the engine can always work in the most economical state.</a:t>
            </a:r>
            <a:endParaRPr lang="zh-CN" altLang="en-US" sz="1050" b="1" dirty="0">
              <a:latin typeface="Times New Roman" panose="02020603050405020304" pitchFamily="18" charset="0"/>
              <a:cs typeface="Times New Roman" panose="02020603050405020304" pitchFamily="18" charset="0"/>
            </a:endParaRPr>
          </a:p>
        </p:txBody>
      </p:sp>
      <p:sp>
        <p:nvSpPr>
          <p:cNvPr id="117" name="矩形 116"/>
          <p:cNvSpPr/>
          <p:nvPr/>
        </p:nvSpPr>
        <p:spPr>
          <a:xfrm>
            <a:off x="6364847" y="1024345"/>
            <a:ext cx="4134487"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18" name="文本框 117"/>
          <p:cNvSpPr txBox="1"/>
          <p:nvPr/>
        </p:nvSpPr>
        <p:spPr>
          <a:xfrm>
            <a:off x="7467842" y="943700"/>
            <a:ext cx="309880" cy="506730"/>
          </a:xfrm>
          <a:prstGeom prst="rect">
            <a:avLst/>
          </a:prstGeom>
          <a:noFill/>
        </p:spPr>
        <p:txBody>
          <a:bodyPr wrap="none" rtlCol="0" anchor="t">
            <a:spAutoFit/>
          </a:bodyPr>
          <a:lstStyle/>
          <a:p>
            <a:pPr algn="just">
              <a:lnSpc>
                <a:spcPct val="150000"/>
              </a:lnSpc>
            </a:pPr>
            <a:endParaRPr lang="zh-CN" altLang="en-US"/>
          </a:p>
        </p:txBody>
      </p:sp>
      <p:sp>
        <p:nvSpPr>
          <p:cNvPr id="119" name="文本框 118"/>
          <p:cNvSpPr txBox="1"/>
          <p:nvPr/>
        </p:nvSpPr>
        <p:spPr>
          <a:xfrm>
            <a:off x="7467842" y="943700"/>
            <a:ext cx="309880" cy="506730"/>
          </a:xfrm>
          <a:prstGeom prst="rect">
            <a:avLst/>
          </a:prstGeom>
          <a:noFill/>
        </p:spPr>
        <p:txBody>
          <a:bodyPr wrap="none" rtlCol="0" anchor="t">
            <a:spAutoFit/>
          </a:bodyPr>
          <a:lstStyle/>
          <a:p>
            <a:pPr algn="just">
              <a:lnSpc>
                <a:spcPct val="150000"/>
              </a:lnSpc>
            </a:pPr>
            <a:endParaRPr lang="zh-CN" altLang="en-US"/>
          </a:p>
        </p:txBody>
      </p:sp>
      <p:sp>
        <p:nvSpPr>
          <p:cNvPr id="120" name="文本框 119"/>
          <p:cNvSpPr txBox="1"/>
          <p:nvPr/>
        </p:nvSpPr>
        <p:spPr>
          <a:xfrm>
            <a:off x="6340418" y="1050720"/>
            <a:ext cx="4166846" cy="369332"/>
          </a:xfrm>
          <a:prstGeom prst="rect">
            <a:avLst/>
          </a:prstGeom>
          <a:noFill/>
        </p:spPr>
        <p:txBody>
          <a:bodyPr wrap="none" rtlCol="0" anchor="t">
            <a:spAutoFit/>
          </a:bodyPr>
          <a:lstStyle/>
          <a:p>
            <a:pPr algn="l"/>
            <a:r>
              <a:rPr lang="en-US" altLang="zh-CN" b="1" dirty="0">
                <a:solidFill>
                  <a:schemeClr val="bg1"/>
                </a:solidFill>
                <a:latin typeface="Times New Roman" panose="02020603050405020304" pitchFamily="18" charset="0"/>
                <a:cs typeface="Times New Roman" panose="02020603050405020304" pitchFamily="18" charset="0"/>
              </a:rPr>
              <a:t>II. Permanent Magnet Drive Technology</a:t>
            </a:r>
            <a:endParaRPr lang="zh-CN" altLang="en-US" b="1" dirty="0">
              <a:solidFill>
                <a:schemeClr val="bg1"/>
              </a:solidFill>
              <a:sym typeface="+mn-ea"/>
            </a:endParaRPr>
          </a:p>
        </p:txBody>
      </p:sp>
      <p:grpSp>
        <p:nvGrpSpPr>
          <p:cNvPr id="121" name="组合 120"/>
          <p:cNvGrpSpPr/>
          <p:nvPr/>
        </p:nvGrpSpPr>
        <p:grpSpPr>
          <a:xfrm>
            <a:off x="10418876" y="1086752"/>
            <a:ext cx="899160" cy="356235"/>
            <a:chOff x="8890" y="1707"/>
            <a:chExt cx="1416" cy="561"/>
          </a:xfrm>
        </p:grpSpPr>
        <p:grpSp>
          <p:nvGrpSpPr>
            <p:cNvPr id="122" name="组合 121"/>
            <p:cNvGrpSpPr/>
            <p:nvPr/>
          </p:nvGrpSpPr>
          <p:grpSpPr>
            <a:xfrm>
              <a:off x="9107" y="1707"/>
              <a:ext cx="1057" cy="555"/>
              <a:chOff x="3227" y="2040"/>
              <a:chExt cx="1276" cy="670"/>
            </a:xfrm>
          </p:grpSpPr>
          <p:sp>
            <p:nvSpPr>
              <p:cNvPr id="124"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5"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6"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7"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8"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9"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0"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1"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2"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3"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4"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5"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6"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7"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8"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9"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0"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1"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2"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3"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4"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5"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6"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7"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8"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9"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0"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1"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2"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3"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4"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5"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6"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7"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8"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9"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0"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1"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2"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3"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4"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5"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6"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7"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8"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9"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0"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1"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2"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3"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4"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5"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6"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7"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8"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9"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0"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1"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2"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3"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4"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5"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6"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7"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8"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9"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0"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1"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2"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3"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4"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5"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6"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7"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8"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9"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0"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1"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2"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3"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4"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5"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6"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7"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8"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9"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0"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1"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2"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3"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4"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123" name="直接连接符 122"/>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grpSp>
        <p:nvGrpSpPr>
          <p:cNvPr id="215" name="组合 214"/>
          <p:cNvGrpSpPr/>
          <p:nvPr/>
        </p:nvGrpSpPr>
        <p:grpSpPr>
          <a:xfrm>
            <a:off x="6075473" y="1590992"/>
            <a:ext cx="3762702" cy="2037774"/>
            <a:chOff x="4224" y="2268"/>
            <a:chExt cx="9345" cy="4576"/>
          </a:xfrm>
        </p:grpSpPr>
        <p:grpSp>
          <p:nvGrpSpPr>
            <p:cNvPr id="216" name="组合 215"/>
            <p:cNvGrpSpPr/>
            <p:nvPr/>
          </p:nvGrpSpPr>
          <p:grpSpPr>
            <a:xfrm>
              <a:off x="4224" y="2268"/>
              <a:ext cx="9219" cy="4576"/>
              <a:chOff x="1801843" y="645225"/>
              <a:chExt cx="6383629" cy="3820075"/>
            </a:xfrm>
          </p:grpSpPr>
          <p:cxnSp>
            <p:nvCxnSpPr>
              <p:cNvPr id="225" name="直接连接符 224"/>
              <p:cNvCxnSpPr/>
              <p:nvPr/>
            </p:nvCxnSpPr>
            <p:spPr bwMode="auto">
              <a:xfrm>
                <a:off x="2609608" y="2177315"/>
                <a:ext cx="324000"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26" name="组合 27"/>
              <p:cNvGrpSpPr/>
              <p:nvPr/>
            </p:nvGrpSpPr>
            <p:grpSpPr>
              <a:xfrm>
                <a:off x="2429874" y="645225"/>
                <a:ext cx="5755598" cy="3820075"/>
                <a:chOff x="861" y="960"/>
                <a:chExt cx="10640" cy="6585"/>
              </a:xfrm>
            </p:grpSpPr>
            <p:grpSp>
              <p:nvGrpSpPr>
                <p:cNvPr id="232" name="组合 28"/>
                <p:cNvGrpSpPr/>
                <p:nvPr/>
              </p:nvGrpSpPr>
              <p:grpSpPr>
                <a:xfrm>
                  <a:off x="861" y="960"/>
                  <a:ext cx="10640" cy="6585"/>
                  <a:chOff x="252" y="960"/>
                  <a:chExt cx="10640" cy="6585"/>
                </a:xfrm>
              </p:grpSpPr>
              <p:sp>
                <p:nvSpPr>
                  <p:cNvPr id="239" name="椭圆 238"/>
                  <p:cNvSpPr/>
                  <p:nvPr/>
                </p:nvSpPr>
                <p:spPr>
                  <a:xfrm>
                    <a:off x="1138" y="3204"/>
                    <a:ext cx="794" cy="794"/>
                  </a:xfrm>
                  <a:prstGeom prst="ellipse">
                    <a:avLst/>
                  </a:prstGeom>
                  <a:solidFill>
                    <a:schemeClr val="bg1">
                      <a:lumMod val="85000"/>
                    </a:schemeClr>
                  </a:solidFill>
                  <a:ln>
                    <a:solidFill>
                      <a:schemeClr val="tx1"/>
                    </a:solidFill>
                  </a:ln>
                </p:spPr>
                <p:txBody>
                  <a:bodyPr/>
                  <a:lstStyle/>
                  <a:p>
                    <a:endParaRPr lang="zh-CN" altLang="en-US" sz="1400"/>
                  </a:p>
                </p:txBody>
              </p:sp>
              <p:cxnSp>
                <p:nvCxnSpPr>
                  <p:cNvPr id="240" name="直接连接符 239"/>
                  <p:cNvCxnSpPr/>
                  <p:nvPr/>
                </p:nvCxnSpPr>
                <p:spPr>
                  <a:xfrm flipH="1">
                    <a:off x="5677" y="2849"/>
                    <a:ext cx="13" cy="510"/>
                  </a:xfrm>
                  <a:prstGeom prst="line">
                    <a:avLst/>
                  </a:prstGeom>
                  <a:ln w="15875"/>
                </p:spPr>
                <p:style>
                  <a:lnRef idx="1">
                    <a:schemeClr val="dk1"/>
                  </a:lnRef>
                  <a:fillRef idx="0">
                    <a:schemeClr val="dk1"/>
                  </a:fillRef>
                  <a:effectRef idx="0">
                    <a:schemeClr val="dk1"/>
                  </a:effectRef>
                  <a:fontRef idx="minor">
                    <a:schemeClr val="tx1"/>
                  </a:fontRef>
                </p:style>
              </p:cxnSp>
              <p:grpSp>
                <p:nvGrpSpPr>
                  <p:cNvPr id="241" name="组合 53"/>
                  <p:cNvGrpSpPr/>
                  <p:nvPr/>
                </p:nvGrpSpPr>
                <p:grpSpPr>
                  <a:xfrm>
                    <a:off x="5276" y="2125"/>
                    <a:ext cx="825" cy="737"/>
                    <a:chOff x="8486" y="2277"/>
                    <a:chExt cx="825" cy="737"/>
                  </a:xfrm>
                </p:grpSpPr>
                <p:sp>
                  <p:nvSpPr>
                    <p:cNvPr id="332" name="椭圆 331"/>
                    <p:cNvSpPr/>
                    <p:nvPr/>
                  </p:nvSpPr>
                  <p:spPr>
                    <a:xfrm>
                      <a:off x="8518" y="2277"/>
                      <a:ext cx="737" cy="737"/>
                    </a:xfrm>
                    <a:prstGeom prst="ellipse">
                      <a:avLst/>
                    </a:prstGeom>
                    <a:solidFill>
                      <a:schemeClr val="bg1">
                        <a:lumMod val="85000"/>
                      </a:schemeClr>
                    </a:solidFill>
                    <a:ln>
                      <a:solidFill>
                        <a:schemeClr val="tx1"/>
                      </a:solidFill>
                    </a:ln>
                  </p:spPr>
                </p:sp>
                <p:sp>
                  <p:nvSpPr>
                    <p:cNvPr id="333" name="TextBox 9"/>
                    <p:cNvSpPr txBox="1"/>
                    <p:nvPr/>
                  </p:nvSpPr>
                  <p:spPr>
                    <a:xfrm>
                      <a:off x="8486" y="2318"/>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M</a:t>
                      </a:r>
                    </a:p>
                  </p:txBody>
                </p:sp>
              </p:grpSp>
              <p:cxnSp>
                <p:nvCxnSpPr>
                  <p:cNvPr id="242" name="直接连接符 241"/>
                  <p:cNvCxnSpPr/>
                  <p:nvPr/>
                </p:nvCxnSpPr>
                <p:spPr>
                  <a:xfrm flipH="1">
                    <a:off x="6661" y="2849"/>
                    <a:ext cx="13" cy="510"/>
                  </a:xfrm>
                  <a:prstGeom prst="line">
                    <a:avLst/>
                  </a:prstGeom>
                  <a:ln w="15875"/>
                </p:spPr>
                <p:style>
                  <a:lnRef idx="1">
                    <a:schemeClr val="dk1"/>
                  </a:lnRef>
                  <a:fillRef idx="0">
                    <a:schemeClr val="dk1"/>
                  </a:fillRef>
                  <a:effectRef idx="0">
                    <a:schemeClr val="dk1"/>
                  </a:effectRef>
                  <a:fontRef idx="minor">
                    <a:schemeClr val="tx1"/>
                  </a:fontRef>
                </p:style>
              </p:cxnSp>
              <p:grpSp>
                <p:nvGrpSpPr>
                  <p:cNvPr id="243" name="组合 55"/>
                  <p:cNvGrpSpPr/>
                  <p:nvPr/>
                </p:nvGrpSpPr>
                <p:grpSpPr>
                  <a:xfrm>
                    <a:off x="6260" y="2110"/>
                    <a:ext cx="825" cy="737"/>
                    <a:chOff x="8486" y="2286"/>
                    <a:chExt cx="825" cy="737"/>
                  </a:xfrm>
                </p:grpSpPr>
                <p:sp>
                  <p:nvSpPr>
                    <p:cNvPr id="330" name="椭圆 329"/>
                    <p:cNvSpPr/>
                    <p:nvPr/>
                  </p:nvSpPr>
                  <p:spPr>
                    <a:xfrm>
                      <a:off x="8525" y="2286"/>
                      <a:ext cx="737" cy="737"/>
                    </a:xfrm>
                    <a:prstGeom prst="ellipse">
                      <a:avLst/>
                    </a:prstGeom>
                    <a:solidFill>
                      <a:schemeClr val="bg1">
                        <a:lumMod val="85000"/>
                      </a:schemeClr>
                    </a:solidFill>
                    <a:ln>
                      <a:solidFill>
                        <a:schemeClr val="tx1"/>
                      </a:solidFill>
                    </a:ln>
                  </p:spPr>
                </p:sp>
                <p:sp>
                  <p:nvSpPr>
                    <p:cNvPr id="331" name="TextBox 9"/>
                    <p:cNvSpPr txBox="1"/>
                    <p:nvPr/>
                  </p:nvSpPr>
                  <p:spPr>
                    <a:xfrm>
                      <a:off x="8486" y="2318"/>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M</a:t>
                      </a:r>
                    </a:p>
                  </p:txBody>
                </p:sp>
              </p:grpSp>
              <p:sp>
                <p:nvSpPr>
                  <p:cNvPr id="244" name="TextBox 9"/>
                  <p:cNvSpPr txBox="1"/>
                  <p:nvPr/>
                </p:nvSpPr>
                <p:spPr>
                  <a:xfrm>
                    <a:off x="3739" y="960"/>
                    <a:ext cx="5829" cy="945"/>
                  </a:xfrm>
                  <a:prstGeom prst="rect">
                    <a:avLst/>
                  </a:prstGeom>
                  <a:noFill/>
                </p:spPr>
                <p:txBody>
                  <a:bodyPr wrap="square" rtlCol="0">
                    <a:noAutofit/>
                  </a:bodyPr>
                  <a:lstStyle/>
                  <a:p>
                    <a:pPr marL="0" algn="ctr" eaLnBrk="1">
                      <a:lnSpc>
                        <a:spcPct val="150000"/>
                      </a:lnSpc>
                    </a:pPr>
                    <a:r>
                      <a:rPr lang="en-US" altLang="zh-CN" sz="1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Permanent Traction Motor</a:t>
                    </a:r>
                    <a:endParaRPr lang="en-US" altLang="zh-CN" sz="1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a:endParaRPr>
                  </a:p>
                </p:txBody>
              </p:sp>
              <p:sp>
                <p:nvSpPr>
                  <p:cNvPr id="245" name="TextBox 9"/>
                  <p:cNvSpPr txBox="1"/>
                  <p:nvPr/>
                </p:nvSpPr>
                <p:spPr>
                  <a:xfrm>
                    <a:off x="7379" y="6418"/>
                    <a:ext cx="3039" cy="1127"/>
                  </a:xfrm>
                  <a:prstGeom prst="rect">
                    <a:avLst/>
                  </a:prstGeom>
                  <a:noFill/>
                </p:spPr>
                <p:txBody>
                  <a:bodyPr wrap="square" rtlCol="0">
                    <a:noAutofit/>
                  </a:bodyPr>
                  <a:lstStyle/>
                  <a:p>
                    <a:pPr marL="0" algn="ctr" eaLnBrk="1"/>
                    <a:r>
                      <a:rPr lang="en-US" altLang="zh-CN" sz="1000" b="1" i="0" dirty="0">
                        <a:solidFill>
                          <a:schemeClr val="accent1"/>
                        </a:solidFill>
                        <a:effectLst/>
                        <a:latin typeface="Times New Roman" panose="02020603050405020304" pitchFamily="18" charset="0"/>
                        <a:cs typeface="Times New Roman" panose="02020603050405020304" pitchFamily="18" charset="0"/>
                      </a:rPr>
                      <a:t>Auxiliary Converter </a:t>
                    </a:r>
                    <a:r>
                      <a:rPr lang="en-US" altLang="zh-CN" sz="1000" b="1" dirty="0">
                        <a:solidFill>
                          <a:schemeClr val="accent1"/>
                        </a:solidFill>
                        <a:latin typeface="Times New Roman" panose="02020603050405020304" pitchFamily="18" charset="0"/>
                        <a:cs typeface="Times New Roman" panose="02020603050405020304" pitchFamily="18" charset="0"/>
                      </a:rPr>
                      <a:t>S</a:t>
                    </a:r>
                    <a:r>
                      <a:rPr lang="en-US" altLang="zh-CN" sz="1000" b="1" i="0" dirty="0">
                        <a:solidFill>
                          <a:schemeClr val="accent1"/>
                        </a:solidFill>
                        <a:effectLst/>
                        <a:latin typeface="Times New Roman" panose="02020603050405020304" pitchFamily="18" charset="0"/>
                        <a:cs typeface="Times New Roman" panose="02020603050405020304" pitchFamily="18" charset="0"/>
                      </a:rPr>
                      <a:t>ystem</a:t>
                    </a:r>
                    <a:endParaRPr lang="zh-CN" altLang="en-US" sz="1000" b="1" kern="1200"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a:endParaRPr>
                  </a:p>
                </p:txBody>
              </p:sp>
              <p:grpSp>
                <p:nvGrpSpPr>
                  <p:cNvPr id="246" name="组合 58"/>
                  <p:cNvGrpSpPr/>
                  <p:nvPr/>
                </p:nvGrpSpPr>
                <p:grpSpPr>
                  <a:xfrm>
                    <a:off x="7689" y="5406"/>
                    <a:ext cx="825" cy="1098"/>
                    <a:chOff x="7913" y="4734"/>
                    <a:chExt cx="825" cy="1098"/>
                  </a:xfrm>
                </p:grpSpPr>
                <p:sp>
                  <p:nvSpPr>
                    <p:cNvPr id="327" name="椭圆 326"/>
                    <p:cNvSpPr/>
                    <p:nvPr/>
                  </p:nvSpPr>
                  <p:spPr>
                    <a:xfrm>
                      <a:off x="8001" y="5235"/>
                      <a:ext cx="567" cy="567"/>
                    </a:xfrm>
                    <a:prstGeom prst="ellipse">
                      <a:avLst/>
                    </a:prstGeom>
                    <a:solidFill>
                      <a:schemeClr val="bg1">
                        <a:lumMod val="85000"/>
                      </a:schemeClr>
                    </a:solidFill>
                    <a:ln>
                      <a:solidFill>
                        <a:schemeClr val="tx1"/>
                      </a:solidFill>
                    </a:ln>
                  </p:spPr>
                </p:sp>
                <p:cxnSp>
                  <p:nvCxnSpPr>
                    <p:cNvPr id="328" name="直接连接符 327"/>
                    <p:cNvCxnSpPr/>
                    <p:nvPr/>
                  </p:nvCxnSpPr>
                  <p:spPr>
                    <a:xfrm flipH="1">
                      <a:off x="8255" y="4734"/>
                      <a:ext cx="13" cy="510"/>
                    </a:xfrm>
                    <a:prstGeom prst="line">
                      <a:avLst/>
                    </a:prstGeom>
                    <a:ln w="15875"/>
                  </p:spPr>
                  <p:style>
                    <a:lnRef idx="1">
                      <a:schemeClr val="dk1"/>
                    </a:lnRef>
                    <a:fillRef idx="0">
                      <a:schemeClr val="dk1"/>
                    </a:fillRef>
                    <a:effectRef idx="0">
                      <a:schemeClr val="dk1"/>
                    </a:effectRef>
                    <a:fontRef idx="minor">
                      <a:schemeClr val="tx1"/>
                    </a:fontRef>
                  </p:style>
                </p:cxnSp>
                <p:sp>
                  <p:nvSpPr>
                    <p:cNvPr id="329" name="TextBox 9"/>
                    <p:cNvSpPr txBox="1"/>
                    <p:nvPr/>
                  </p:nvSpPr>
                  <p:spPr>
                    <a:xfrm>
                      <a:off x="7913" y="522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F</a:t>
                      </a:r>
                    </a:p>
                  </p:txBody>
                </p:sp>
              </p:grpSp>
              <p:grpSp>
                <p:nvGrpSpPr>
                  <p:cNvPr id="247" name="组合 59"/>
                  <p:cNvGrpSpPr/>
                  <p:nvPr/>
                </p:nvGrpSpPr>
                <p:grpSpPr>
                  <a:xfrm>
                    <a:off x="8534" y="5406"/>
                    <a:ext cx="825" cy="1098"/>
                    <a:chOff x="7913" y="4734"/>
                    <a:chExt cx="825" cy="1098"/>
                  </a:xfrm>
                </p:grpSpPr>
                <p:sp>
                  <p:nvSpPr>
                    <p:cNvPr id="324" name="椭圆 323"/>
                    <p:cNvSpPr/>
                    <p:nvPr/>
                  </p:nvSpPr>
                  <p:spPr>
                    <a:xfrm>
                      <a:off x="8001" y="5235"/>
                      <a:ext cx="567" cy="567"/>
                    </a:xfrm>
                    <a:prstGeom prst="ellipse">
                      <a:avLst/>
                    </a:prstGeom>
                    <a:solidFill>
                      <a:schemeClr val="bg1">
                        <a:lumMod val="85000"/>
                      </a:schemeClr>
                    </a:solidFill>
                    <a:ln>
                      <a:solidFill>
                        <a:schemeClr val="tx1"/>
                      </a:solidFill>
                    </a:ln>
                  </p:spPr>
                </p:sp>
                <p:cxnSp>
                  <p:nvCxnSpPr>
                    <p:cNvPr id="325" name="直接连接符 324"/>
                    <p:cNvCxnSpPr/>
                    <p:nvPr/>
                  </p:nvCxnSpPr>
                  <p:spPr>
                    <a:xfrm flipH="1">
                      <a:off x="8255" y="4734"/>
                      <a:ext cx="13" cy="510"/>
                    </a:xfrm>
                    <a:prstGeom prst="line">
                      <a:avLst/>
                    </a:prstGeom>
                    <a:ln w="15875"/>
                  </p:spPr>
                  <p:style>
                    <a:lnRef idx="1">
                      <a:schemeClr val="dk1"/>
                    </a:lnRef>
                    <a:fillRef idx="0">
                      <a:schemeClr val="dk1"/>
                    </a:fillRef>
                    <a:effectRef idx="0">
                      <a:schemeClr val="dk1"/>
                    </a:effectRef>
                    <a:fontRef idx="minor">
                      <a:schemeClr val="tx1"/>
                    </a:fontRef>
                  </p:style>
                </p:cxnSp>
                <p:sp>
                  <p:nvSpPr>
                    <p:cNvPr id="326" name="TextBox 9"/>
                    <p:cNvSpPr txBox="1"/>
                    <p:nvPr/>
                  </p:nvSpPr>
                  <p:spPr>
                    <a:xfrm>
                      <a:off x="7913" y="522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F</a:t>
                      </a:r>
                    </a:p>
                  </p:txBody>
                </p:sp>
              </p:grpSp>
              <p:grpSp>
                <p:nvGrpSpPr>
                  <p:cNvPr id="248" name="组合 64"/>
                  <p:cNvGrpSpPr/>
                  <p:nvPr/>
                </p:nvGrpSpPr>
                <p:grpSpPr>
                  <a:xfrm>
                    <a:off x="9480" y="5406"/>
                    <a:ext cx="825" cy="1098"/>
                    <a:chOff x="7913" y="4734"/>
                    <a:chExt cx="825" cy="1098"/>
                  </a:xfrm>
                </p:grpSpPr>
                <p:sp>
                  <p:nvSpPr>
                    <p:cNvPr id="321" name="椭圆 320"/>
                    <p:cNvSpPr/>
                    <p:nvPr/>
                  </p:nvSpPr>
                  <p:spPr>
                    <a:xfrm>
                      <a:off x="8001" y="5235"/>
                      <a:ext cx="567" cy="567"/>
                    </a:xfrm>
                    <a:prstGeom prst="ellipse">
                      <a:avLst/>
                    </a:prstGeom>
                    <a:solidFill>
                      <a:schemeClr val="bg1">
                        <a:lumMod val="85000"/>
                      </a:schemeClr>
                    </a:solidFill>
                    <a:ln>
                      <a:solidFill>
                        <a:schemeClr val="tx1"/>
                      </a:solidFill>
                    </a:ln>
                  </p:spPr>
                </p:sp>
                <p:cxnSp>
                  <p:nvCxnSpPr>
                    <p:cNvPr id="322" name="直接连接符 321"/>
                    <p:cNvCxnSpPr/>
                    <p:nvPr/>
                  </p:nvCxnSpPr>
                  <p:spPr>
                    <a:xfrm flipH="1">
                      <a:off x="8255" y="4734"/>
                      <a:ext cx="13" cy="510"/>
                    </a:xfrm>
                    <a:prstGeom prst="line">
                      <a:avLst/>
                    </a:prstGeom>
                    <a:ln w="15875"/>
                  </p:spPr>
                  <p:style>
                    <a:lnRef idx="1">
                      <a:schemeClr val="dk1"/>
                    </a:lnRef>
                    <a:fillRef idx="0">
                      <a:schemeClr val="dk1"/>
                    </a:fillRef>
                    <a:effectRef idx="0">
                      <a:schemeClr val="dk1"/>
                    </a:effectRef>
                    <a:fontRef idx="minor">
                      <a:schemeClr val="tx1"/>
                    </a:fontRef>
                  </p:style>
                </p:cxnSp>
                <p:sp>
                  <p:nvSpPr>
                    <p:cNvPr id="323" name="TextBox 9"/>
                    <p:cNvSpPr txBox="1"/>
                    <p:nvPr/>
                  </p:nvSpPr>
                  <p:spPr>
                    <a:xfrm>
                      <a:off x="7913" y="522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F</a:t>
                      </a:r>
                    </a:p>
                  </p:txBody>
                </p:sp>
              </p:grpSp>
              <p:sp>
                <p:nvSpPr>
                  <p:cNvPr id="249" name="矩形 248"/>
                  <p:cNvSpPr/>
                  <p:nvPr/>
                </p:nvSpPr>
                <p:spPr>
                  <a:xfrm>
                    <a:off x="5790" y="6049"/>
                    <a:ext cx="907" cy="567"/>
                  </a:xfrm>
                  <a:prstGeom prst="rect">
                    <a:avLst/>
                  </a:prstGeom>
                  <a:solidFill>
                    <a:schemeClr val="bg1">
                      <a:lumMod val="85000"/>
                    </a:schemeClr>
                  </a:solidFill>
                  <a:ln>
                    <a:solidFill>
                      <a:schemeClr val="tx1"/>
                    </a:solidFill>
                  </a:ln>
                </p:spPr>
              </p:sp>
              <p:cxnSp>
                <p:nvCxnSpPr>
                  <p:cNvPr id="250" name="直接连接符 249"/>
                  <p:cNvCxnSpPr/>
                  <p:nvPr/>
                </p:nvCxnSpPr>
                <p:spPr>
                  <a:xfrm flipV="1">
                    <a:off x="5223" y="6341"/>
                    <a:ext cx="567" cy="13"/>
                  </a:xfrm>
                  <a:prstGeom prst="line">
                    <a:avLst/>
                  </a:prstGeom>
                  <a:ln w="15875"/>
                </p:spPr>
                <p:style>
                  <a:lnRef idx="1">
                    <a:schemeClr val="dk1"/>
                  </a:lnRef>
                  <a:fillRef idx="0">
                    <a:schemeClr val="dk1"/>
                  </a:fillRef>
                  <a:effectRef idx="0">
                    <a:schemeClr val="dk1"/>
                  </a:effectRef>
                  <a:fontRef idx="minor">
                    <a:schemeClr val="tx1"/>
                  </a:fontRef>
                </p:style>
              </p:cxnSp>
              <p:grpSp>
                <p:nvGrpSpPr>
                  <p:cNvPr id="251" name="组合 67"/>
                  <p:cNvGrpSpPr/>
                  <p:nvPr/>
                </p:nvGrpSpPr>
                <p:grpSpPr>
                  <a:xfrm>
                    <a:off x="1918" y="3506"/>
                    <a:ext cx="680" cy="242"/>
                    <a:chOff x="2770" y="2971"/>
                    <a:chExt cx="680" cy="242"/>
                  </a:xfrm>
                </p:grpSpPr>
                <p:cxnSp>
                  <p:nvCxnSpPr>
                    <p:cNvPr id="317" name="直接连接符 316"/>
                    <p:cNvCxnSpPr/>
                    <p:nvPr/>
                  </p:nvCxnSpPr>
                  <p:spPr>
                    <a:xfrm flipH="1">
                      <a:off x="2770" y="3084"/>
                      <a:ext cx="68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8" name="直接连接符 317"/>
                    <p:cNvCxnSpPr/>
                    <p:nvPr/>
                  </p:nvCxnSpPr>
                  <p:spPr>
                    <a:xfrm flipH="1">
                      <a:off x="2890" y="2986"/>
                      <a:ext cx="170" cy="227"/>
                    </a:xfrm>
                    <a:prstGeom prst="line">
                      <a:avLst/>
                    </a:prstGeom>
                  </p:spPr>
                  <p:style>
                    <a:lnRef idx="1">
                      <a:schemeClr val="dk1"/>
                    </a:lnRef>
                    <a:fillRef idx="0">
                      <a:schemeClr val="dk1"/>
                    </a:fillRef>
                    <a:effectRef idx="0">
                      <a:schemeClr val="dk1"/>
                    </a:effectRef>
                    <a:fontRef idx="minor">
                      <a:schemeClr val="tx1"/>
                    </a:fontRef>
                  </p:style>
                </p:cxnSp>
                <p:cxnSp>
                  <p:nvCxnSpPr>
                    <p:cNvPr id="319" name="直接连接符 318"/>
                    <p:cNvCxnSpPr/>
                    <p:nvPr/>
                  </p:nvCxnSpPr>
                  <p:spPr>
                    <a:xfrm flipH="1">
                      <a:off x="3014" y="2971"/>
                      <a:ext cx="170" cy="227"/>
                    </a:xfrm>
                    <a:prstGeom prst="line">
                      <a:avLst/>
                    </a:prstGeom>
                  </p:spPr>
                  <p:style>
                    <a:lnRef idx="1">
                      <a:schemeClr val="dk1"/>
                    </a:lnRef>
                    <a:fillRef idx="0">
                      <a:schemeClr val="dk1"/>
                    </a:fillRef>
                    <a:effectRef idx="0">
                      <a:schemeClr val="dk1"/>
                    </a:effectRef>
                    <a:fontRef idx="minor">
                      <a:schemeClr val="tx1"/>
                    </a:fontRef>
                  </p:style>
                </p:cxnSp>
                <p:cxnSp>
                  <p:nvCxnSpPr>
                    <p:cNvPr id="320" name="直接连接符 319"/>
                    <p:cNvCxnSpPr/>
                    <p:nvPr/>
                  </p:nvCxnSpPr>
                  <p:spPr>
                    <a:xfrm flipH="1">
                      <a:off x="3118" y="2986"/>
                      <a:ext cx="170" cy="227"/>
                    </a:xfrm>
                    <a:prstGeom prst="line">
                      <a:avLst/>
                    </a:prstGeom>
                  </p:spPr>
                  <p:style>
                    <a:lnRef idx="1">
                      <a:schemeClr val="dk1"/>
                    </a:lnRef>
                    <a:fillRef idx="0">
                      <a:schemeClr val="dk1"/>
                    </a:fillRef>
                    <a:effectRef idx="0">
                      <a:schemeClr val="dk1"/>
                    </a:effectRef>
                    <a:fontRef idx="minor">
                      <a:schemeClr val="tx1"/>
                    </a:fontRef>
                  </p:style>
                </p:cxnSp>
              </p:grpSp>
              <p:grpSp>
                <p:nvGrpSpPr>
                  <p:cNvPr id="252" name="组合 68"/>
                  <p:cNvGrpSpPr/>
                  <p:nvPr/>
                </p:nvGrpSpPr>
                <p:grpSpPr>
                  <a:xfrm>
                    <a:off x="2445" y="3141"/>
                    <a:ext cx="1155" cy="982"/>
                    <a:chOff x="3676" y="2566"/>
                    <a:chExt cx="1155" cy="982"/>
                  </a:xfrm>
                </p:grpSpPr>
                <p:sp>
                  <p:nvSpPr>
                    <p:cNvPr id="313" name="矩形 312"/>
                    <p:cNvSpPr/>
                    <p:nvPr/>
                  </p:nvSpPr>
                  <p:spPr>
                    <a:xfrm>
                      <a:off x="3803" y="2600"/>
                      <a:ext cx="907" cy="907"/>
                    </a:xfrm>
                    <a:prstGeom prst="rect">
                      <a:avLst/>
                    </a:prstGeom>
                    <a:solidFill>
                      <a:schemeClr val="bg1">
                        <a:lumMod val="85000"/>
                      </a:schemeClr>
                    </a:solidFill>
                    <a:ln>
                      <a:solidFill>
                        <a:schemeClr val="tx1"/>
                      </a:solidFill>
                    </a:ln>
                  </p:spPr>
                </p:sp>
                <p:cxnSp>
                  <p:nvCxnSpPr>
                    <p:cNvPr id="314" name="直接连接符 313"/>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15"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sp>
                  <p:nvSpPr>
                    <p:cNvPr id="316" name="TextBox 9"/>
                    <p:cNvSpPr txBox="1"/>
                    <p:nvPr/>
                  </p:nvSpPr>
                  <p:spPr>
                    <a:xfrm>
                      <a:off x="4006" y="2935"/>
                      <a:ext cx="825" cy="613"/>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grpSp>
              <p:sp>
                <p:nvSpPr>
                  <p:cNvPr id="253" name="TextBox 9"/>
                  <p:cNvSpPr txBox="1"/>
                  <p:nvPr/>
                </p:nvSpPr>
                <p:spPr>
                  <a:xfrm>
                    <a:off x="1106" y="3295"/>
                    <a:ext cx="825" cy="876"/>
                  </a:xfrm>
                  <a:prstGeom prst="rect">
                    <a:avLst/>
                  </a:prstGeom>
                  <a:noFill/>
                </p:spPr>
                <p:txBody>
                  <a:bodyPr wrap="square" rtlCol="0">
                    <a:noAutofit/>
                  </a:bodyPr>
                  <a:lstStyle/>
                  <a:p>
                    <a:pPr marL="0" algn="ctr" eaLnBrk="1">
                      <a:lnSpc>
                        <a:spcPct val="150000"/>
                      </a:lnSpc>
                    </a:pPr>
                    <a:r>
                      <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G</a:t>
                    </a:r>
                  </a:p>
                </p:txBody>
              </p:sp>
              <p:cxnSp>
                <p:nvCxnSpPr>
                  <p:cNvPr id="254" name="直接连接符 253"/>
                  <p:cNvCxnSpPr/>
                  <p:nvPr/>
                </p:nvCxnSpPr>
                <p:spPr>
                  <a:xfrm flipH="1">
                    <a:off x="4753" y="4088"/>
                    <a:ext cx="13" cy="510"/>
                  </a:xfrm>
                  <a:prstGeom prst="line">
                    <a:avLst/>
                  </a:prstGeom>
                  <a:ln w="15875"/>
                </p:spPr>
                <p:style>
                  <a:lnRef idx="1">
                    <a:schemeClr val="dk1"/>
                  </a:lnRef>
                  <a:fillRef idx="0">
                    <a:schemeClr val="dk1"/>
                  </a:fillRef>
                  <a:effectRef idx="0">
                    <a:schemeClr val="dk1"/>
                  </a:effectRef>
                  <a:fontRef idx="minor">
                    <a:schemeClr val="tx1"/>
                  </a:fontRef>
                </p:style>
              </p:cxnSp>
              <p:grpSp>
                <p:nvGrpSpPr>
                  <p:cNvPr id="255" name="组合 71"/>
                  <p:cNvGrpSpPr/>
                  <p:nvPr/>
                </p:nvGrpSpPr>
                <p:grpSpPr>
                  <a:xfrm>
                    <a:off x="3472" y="3181"/>
                    <a:ext cx="907" cy="907"/>
                    <a:chOff x="3600" y="2438"/>
                    <a:chExt cx="907" cy="907"/>
                  </a:xfrm>
                </p:grpSpPr>
                <p:sp>
                  <p:nvSpPr>
                    <p:cNvPr id="311" name="矩形 310"/>
                    <p:cNvSpPr/>
                    <p:nvPr/>
                  </p:nvSpPr>
                  <p:spPr>
                    <a:xfrm>
                      <a:off x="3600" y="2438"/>
                      <a:ext cx="907" cy="907"/>
                    </a:xfrm>
                    <a:prstGeom prst="rect">
                      <a:avLst/>
                    </a:prstGeom>
                    <a:solidFill>
                      <a:schemeClr val="bg1">
                        <a:lumMod val="85000"/>
                      </a:schemeClr>
                    </a:solidFill>
                    <a:ln>
                      <a:solidFill>
                        <a:schemeClr val="tx1"/>
                      </a:solidFill>
                    </a:ln>
                  </p:spPr>
                </p:sp>
                <p:pic>
                  <p:nvPicPr>
                    <p:cNvPr id="312" name="图片 311"/>
                    <p:cNvPicPr/>
                    <p:nvPr/>
                  </p:nvPicPr>
                  <p:blipFill>
                    <a:blip r:embed="rId6"/>
                    <a:stretch>
                      <a:fillRect/>
                    </a:stretch>
                  </p:blipFill>
                  <p:spPr>
                    <a:xfrm>
                      <a:off x="3867" y="2557"/>
                      <a:ext cx="357" cy="661"/>
                    </a:xfrm>
                    <a:prstGeom prst="rect">
                      <a:avLst/>
                    </a:prstGeom>
                  </p:spPr>
                </p:pic>
              </p:grpSp>
              <p:grpSp>
                <p:nvGrpSpPr>
                  <p:cNvPr id="256" name="组合 72"/>
                  <p:cNvGrpSpPr/>
                  <p:nvPr/>
                </p:nvGrpSpPr>
                <p:grpSpPr>
                  <a:xfrm>
                    <a:off x="4223" y="4567"/>
                    <a:ext cx="1181" cy="1046"/>
                    <a:chOff x="3676" y="2566"/>
                    <a:chExt cx="1181" cy="1046"/>
                  </a:xfrm>
                </p:grpSpPr>
                <p:sp>
                  <p:nvSpPr>
                    <p:cNvPr id="307" name="矩形 306"/>
                    <p:cNvSpPr/>
                    <p:nvPr/>
                  </p:nvSpPr>
                  <p:spPr>
                    <a:xfrm>
                      <a:off x="3803" y="2600"/>
                      <a:ext cx="907" cy="907"/>
                    </a:xfrm>
                    <a:prstGeom prst="rect">
                      <a:avLst/>
                    </a:prstGeom>
                    <a:solidFill>
                      <a:schemeClr val="bg1">
                        <a:lumMod val="85000"/>
                      </a:schemeClr>
                    </a:solidFill>
                    <a:ln>
                      <a:solidFill>
                        <a:schemeClr val="tx1"/>
                      </a:solidFill>
                    </a:ln>
                  </p:spPr>
                </p:sp>
                <p:cxnSp>
                  <p:nvCxnSpPr>
                    <p:cNvPr id="308" name="直接连接符 307"/>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09"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310" name="TextBox 9"/>
                    <p:cNvSpPr txBox="1"/>
                    <p:nvPr/>
                  </p:nvSpPr>
                  <p:spPr>
                    <a:xfrm>
                      <a:off x="4032" y="300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grpSp>
              <p:grpSp>
                <p:nvGrpSpPr>
                  <p:cNvPr id="257" name="组合 73"/>
                  <p:cNvGrpSpPr/>
                  <p:nvPr/>
                </p:nvGrpSpPr>
                <p:grpSpPr>
                  <a:xfrm>
                    <a:off x="5159" y="3140"/>
                    <a:ext cx="1155" cy="981"/>
                    <a:chOff x="3676" y="2566"/>
                    <a:chExt cx="1155" cy="981"/>
                  </a:xfrm>
                </p:grpSpPr>
                <p:sp>
                  <p:nvSpPr>
                    <p:cNvPr id="303" name="矩形 302"/>
                    <p:cNvSpPr/>
                    <p:nvPr/>
                  </p:nvSpPr>
                  <p:spPr>
                    <a:xfrm>
                      <a:off x="3803" y="2600"/>
                      <a:ext cx="907" cy="907"/>
                    </a:xfrm>
                    <a:prstGeom prst="rect">
                      <a:avLst/>
                    </a:prstGeom>
                    <a:solidFill>
                      <a:schemeClr val="bg1">
                        <a:lumMod val="85000"/>
                      </a:schemeClr>
                    </a:solidFill>
                    <a:ln>
                      <a:solidFill>
                        <a:schemeClr val="tx1"/>
                      </a:solidFill>
                    </a:ln>
                  </p:spPr>
                </p:sp>
                <p:cxnSp>
                  <p:nvCxnSpPr>
                    <p:cNvPr id="304" name="直接连接符 303"/>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05"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306"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grpSp>
              <p:grpSp>
                <p:nvGrpSpPr>
                  <p:cNvPr id="258" name="组合 74"/>
                  <p:cNvGrpSpPr/>
                  <p:nvPr/>
                </p:nvGrpSpPr>
                <p:grpSpPr>
                  <a:xfrm>
                    <a:off x="6073" y="3140"/>
                    <a:ext cx="1135" cy="981"/>
                    <a:chOff x="3676" y="2566"/>
                    <a:chExt cx="1155" cy="981"/>
                  </a:xfrm>
                </p:grpSpPr>
                <p:sp>
                  <p:nvSpPr>
                    <p:cNvPr id="299" name="矩形 298"/>
                    <p:cNvSpPr/>
                    <p:nvPr/>
                  </p:nvSpPr>
                  <p:spPr>
                    <a:xfrm>
                      <a:off x="3803" y="2600"/>
                      <a:ext cx="907" cy="907"/>
                    </a:xfrm>
                    <a:prstGeom prst="rect">
                      <a:avLst/>
                    </a:prstGeom>
                    <a:solidFill>
                      <a:schemeClr val="bg1">
                        <a:lumMod val="85000"/>
                      </a:schemeClr>
                    </a:solidFill>
                    <a:ln>
                      <a:solidFill>
                        <a:schemeClr val="tx1"/>
                      </a:solidFill>
                    </a:ln>
                  </p:spPr>
                </p:sp>
                <p:cxnSp>
                  <p:nvCxnSpPr>
                    <p:cNvPr id="300" name="直接连接符 299"/>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01"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302"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grpSp>
              <p:cxnSp>
                <p:nvCxnSpPr>
                  <p:cNvPr id="259" name="直接连接符 258"/>
                  <p:cNvCxnSpPr/>
                  <p:nvPr/>
                </p:nvCxnSpPr>
                <p:spPr>
                  <a:xfrm flipH="1">
                    <a:off x="3911" y="4089"/>
                    <a:ext cx="13" cy="2324"/>
                  </a:xfrm>
                  <a:prstGeom prst="line">
                    <a:avLst/>
                  </a:prstGeom>
                  <a:ln w="15875"/>
                </p:spPr>
                <p:style>
                  <a:lnRef idx="1">
                    <a:schemeClr val="dk1"/>
                  </a:lnRef>
                  <a:fillRef idx="0">
                    <a:schemeClr val="dk1"/>
                  </a:fillRef>
                  <a:effectRef idx="0">
                    <a:schemeClr val="dk1"/>
                  </a:effectRef>
                  <a:fontRef idx="minor">
                    <a:schemeClr val="tx1"/>
                  </a:fontRef>
                </p:style>
              </p:cxnSp>
              <p:grpSp>
                <p:nvGrpSpPr>
                  <p:cNvPr id="260" name="组合 76"/>
                  <p:cNvGrpSpPr/>
                  <p:nvPr/>
                </p:nvGrpSpPr>
                <p:grpSpPr>
                  <a:xfrm>
                    <a:off x="4223" y="5894"/>
                    <a:ext cx="1141" cy="947"/>
                    <a:chOff x="3690" y="2600"/>
                    <a:chExt cx="1141" cy="947"/>
                  </a:xfrm>
                </p:grpSpPr>
                <p:sp>
                  <p:nvSpPr>
                    <p:cNvPr id="295" name="矩形 294"/>
                    <p:cNvSpPr/>
                    <p:nvPr/>
                  </p:nvSpPr>
                  <p:spPr>
                    <a:xfrm>
                      <a:off x="3803" y="2600"/>
                      <a:ext cx="907" cy="907"/>
                    </a:xfrm>
                    <a:prstGeom prst="rect">
                      <a:avLst/>
                    </a:prstGeom>
                    <a:solidFill>
                      <a:schemeClr val="bg1">
                        <a:lumMod val="85000"/>
                      </a:schemeClr>
                    </a:solidFill>
                    <a:ln>
                      <a:solidFill>
                        <a:schemeClr val="tx1"/>
                      </a:solidFill>
                    </a:ln>
                  </p:spPr>
                </p:sp>
                <p:cxnSp>
                  <p:nvCxnSpPr>
                    <p:cNvPr id="296" name="直接连接符 295"/>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97" name="TextBox 9"/>
                    <p:cNvSpPr txBox="1"/>
                    <p:nvPr/>
                  </p:nvSpPr>
                  <p:spPr>
                    <a:xfrm>
                      <a:off x="3690" y="260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298"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grpSp>
              <p:pic>
                <p:nvPicPr>
                  <p:cNvPr id="261" name="图片 260"/>
                  <p:cNvPicPr/>
                  <p:nvPr/>
                </p:nvPicPr>
                <p:blipFill>
                  <a:blip r:embed="rId7"/>
                  <a:stretch>
                    <a:fillRect/>
                  </a:stretch>
                </p:blipFill>
                <p:spPr>
                  <a:xfrm>
                    <a:off x="5958" y="6050"/>
                    <a:ext cx="632" cy="630"/>
                  </a:xfrm>
                  <a:prstGeom prst="rect">
                    <a:avLst/>
                  </a:prstGeom>
                </p:spPr>
              </p:pic>
              <p:sp>
                <p:nvSpPr>
                  <p:cNvPr id="262" name="椭圆 261"/>
                  <p:cNvSpPr/>
                  <p:nvPr/>
                </p:nvSpPr>
                <p:spPr>
                  <a:xfrm>
                    <a:off x="5590" y="4866"/>
                    <a:ext cx="510" cy="510"/>
                  </a:xfrm>
                  <a:prstGeom prst="ellipse">
                    <a:avLst/>
                  </a:prstGeom>
                  <a:solidFill>
                    <a:schemeClr val="bg1">
                      <a:lumMod val="85000"/>
                    </a:schemeClr>
                  </a:solidFill>
                  <a:ln>
                    <a:solidFill>
                      <a:schemeClr val="tx1"/>
                    </a:solidFill>
                  </a:ln>
                </p:spPr>
              </p:sp>
              <p:sp>
                <p:nvSpPr>
                  <p:cNvPr id="263" name="椭圆 262"/>
                  <p:cNvSpPr/>
                  <p:nvPr/>
                </p:nvSpPr>
                <p:spPr>
                  <a:xfrm>
                    <a:off x="5931" y="4843"/>
                    <a:ext cx="510" cy="510"/>
                  </a:xfrm>
                  <a:prstGeom prst="ellipse">
                    <a:avLst/>
                  </a:prstGeom>
                  <a:solidFill>
                    <a:schemeClr val="bg1">
                      <a:lumMod val="85000"/>
                    </a:schemeClr>
                  </a:solidFill>
                  <a:ln>
                    <a:solidFill>
                      <a:schemeClr val="tx1"/>
                    </a:solidFill>
                  </a:ln>
                </p:spPr>
              </p:sp>
              <p:cxnSp>
                <p:nvCxnSpPr>
                  <p:cNvPr id="264" name="直接连接符 263"/>
                  <p:cNvCxnSpPr/>
                  <p:nvPr/>
                </p:nvCxnSpPr>
                <p:spPr>
                  <a:xfrm flipV="1">
                    <a:off x="5257" y="5074"/>
                    <a:ext cx="340" cy="13"/>
                  </a:xfrm>
                  <a:prstGeom prst="line">
                    <a:avLst/>
                  </a:prstGeom>
                  <a:ln w="15875"/>
                </p:spPr>
                <p:style>
                  <a:lnRef idx="1">
                    <a:schemeClr val="dk1"/>
                  </a:lnRef>
                  <a:fillRef idx="0">
                    <a:schemeClr val="dk1"/>
                  </a:fillRef>
                  <a:effectRef idx="0">
                    <a:schemeClr val="dk1"/>
                  </a:effectRef>
                  <a:fontRef idx="minor">
                    <a:schemeClr val="tx1"/>
                  </a:fontRef>
                </p:style>
              </p:cxnSp>
              <p:grpSp>
                <p:nvGrpSpPr>
                  <p:cNvPr id="265" name="组合 81"/>
                  <p:cNvGrpSpPr/>
                  <p:nvPr/>
                </p:nvGrpSpPr>
                <p:grpSpPr>
                  <a:xfrm>
                    <a:off x="6652" y="4571"/>
                    <a:ext cx="1155" cy="981"/>
                    <a:chOff x="3676" y="2566"/>
                    <a:chExt cx="1155" cy="981"/>
                  </a:xfrm>
                </p:grpSpPr>
                <p:sp>
                  <p:nvSpPr>
                    <p:cNvPr id="291" name="矩形 290"/>
                    <p:cNvSpPr/>
                    <p:nvPr/>
                  </p:nvSpPr>
                  <p:spPr>
                    <a:xfrm>
                      <a:off x="3803" y="2600"/>
                      <a:ext cx="907" cy="907"/>
                    </a:xfrm>
                    <a:prstGeom prst="rect">
                      <a:avLst/>
                    </a:prstGeom>
                    <a:solidFill>
                      <a:schemeClr val="bg1">
                        <a:lumMod val="85000"/>
                      </a:schemeClr>
                    </a:solidFill>
                    <a:ln>
                      <a:solidFill>
                        <a:schemeClr val="tx1"/>
                      </a:solidFill>
                    </a:ln>
                  </p:spPr>
                </p:sp>
                <p:cxnSp>
                  <p:nvCxnSpPr>
                    <p:cNvPr id="292" name="直接连接符 291"/>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93"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sp>
                  <p:nvSpPr>
                    <p:cNvPr id="294"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grpSp>
              <p:cxnSp>
                <p:nvCxnSpPr>
                  <p:cNvPr id="266" name="直接连接符 265"/>
                  <p:cNvCxnSpPr/>
                  <p:nvPr/>
                </p:nvCxnSpPr>
                <p:spPr>
                  <a:xfrm flipV="1">
                    <a:off x="6441" y="5087"/>
                    <a:ext cx="340" cy="13"/>
                  </a:xfrm>
                  <a:prstGeom prst="line">
                    <a:avLst/>
                  </a:prstGeom>
                  <a:ln w="15875"/>
                </p:spPr>
                <p:style>
                  <a:lnRef idx="1">
                    <a:schemeClr val="dk1"/>
                  </a:lnRef>
                  <a:fillRef idx="0">
                    <a:schemeClr val="dk1"/>
                  </a:fillRef>
                  <a:effectRef idx="0">
                    <a:schemeClr val="dk1"/>
                  </a:effectRef>
                  <a:fontRef idx="minor">
                    <a:schemeClr val="tx1"/>
                  </a:fontRef>
                </p:style>
              </p:cxnSp>
              <p:grpSp>
                <p:nvGrpSpPr>
                  <p:cNvPr id="267" name="组合 83"/>
                  <p:cNvGrpSpPr/>
                  <p:nvPr/>
                </p:nvGrpSpPr>
                <p:grpSpPr>
                  <a:xfrm>
                    <a:off x="7513" y="4571"/>
                    <a:ext cx="1155" cy="981"/>
                    <a:chOff x="3676" y="2566"/>
                    <a:chExt cx="1155" cy="981"/>
                  </a:xfrm>
                </p:grpSpPr>
                <p:sp>
                  <p:nvSpPr>
                    <p:cNvPr id="287" name="矩形 286"/>
                    <p:cNvSpPr/>
                    <p:nvPr/>
                  </p:nvSpPr>
                  <p:spPr>
                    <a:xfrm>
                      <a:off x="3803" y="2600"/>
                      <a:ext cx="907" cy="907"/>
                    </a:xfrm>
                    <a:prstGeom prst="rect">
                      <a:avLst/>
                    </a:prstGeom>
                    <a:solidFill>
                      <a:schemeClr val="bg1">
                        <a:lumMod val="85000"/>
                      </a:schemeClr>
                    </a:solidFill>
                    <a:ln>
                      <a:solidFill>
                        <a:schemeClr val="tx1"/>
                      </a:solidFill>
                    </a:ln>
                  </p:spPr>
                </p:sp>
                <p:cxnSp>
                  <p:nvCxnSpPr>
                    <p:cNvPr id="288" name="直接连接符 287"/>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89"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290"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grpSp>
              <p:grpSp>
                <p:nvGrpSpPr>
                  <p:cNvPr id="268" name="组合 84"/>
                  <p:cNvGrpSpPr/>
                  <p:nvPr/>
                </p:nvGrpSpPr>
                <p:grpSpPr>
                  <a:xfrm>
                    <a:off x="8381" y="4571"/>
                    <a:ext cx="1155" cy="981"/>
                    <a:chOff x="3676" y="2566"/>
                    <a:chExt cx="1155" cy="981"/>
                  </a:xfrm>
                </p:grpSpPr>
                <p:sp>
                  <p:nvSpPr>
                    <p:cNvPr id="283" name="矩形 282"/>
                    <p:cNvSpPr/>
                    <p:nvPr/>
                  </p:nvSpPr>
                  <p:spPr>
                    <a:xfrm>
                      <a:off x="3803" y="2600"/>
                      <a:ext cx="907" cy="907"/>
                    </a:xfrm>
                    <a:prstGeom prst="rect">
                      <a:avLst/>
                    </a:prstGeom>
                    <a:solidFill>
                      <a:schemeClr val="bg1">
                        <a:lumMod val="85000"/>
                      </a:schemeClr>
                    </a:solidFill>
                    <a:ln>
                      <a:solidFill>
                        <a:schemeClr val="tx1"/>
                      </a:solidFill>
                    </a:ln>
                  </p:spPr>
                </p:sp>
                <p:cxnSp>
                  <p:nvCxnSpPr>
                    <p:cNvPr id="284" name="直接连接符 283"/>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85"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286"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grpSp>
              <p:grpSp>
                <p:nvGrpSpPr>
                  <p:cNvPr id="269" name="组合 85"/>
                  <p:cNvGrpSpPr/>
                  <p:nvPr/>
                </p:nvGrpSpPr>
                <p:grpSpPr>
                  <a:xfrm>
                    <a:off x="9241" y="4571"/>
                    <a:ext cx="1077" cy="981"/>
                    <a:chOff x="3676" y="2566"/>
                    <a:chExt cx="1155" cy="981"/>
                  </a:xfrm>
                </p:grpSpPr>
                <p:sp>
                  <p:nvSpPr>
                    <p:cNvPr id="279" name="矩形 278"/>
                    <p:cNvSpPr/>
                    <p:nvPr/>
                  </p:nvSpPr>
                  <p:spPr>
                    <a:xfrm>
                      <a:off x="3803" y="2600"/>
                      <a:ext cx="907" cy="907"/>
                    </a:xfrm>
                    <a:prstGeom prst="rect">
                      <a:avLst/>
                    </a:prstGeom>
                    <a:solidFill>
                      <a:schemeClr val="bg1">
                        <a:lumMod val="85000"/>
                      </a:schemeClr>
                    </a:solidFill>
                    <a:ln>
                      <a:solidFill>
                        <a:schemeClr val="tx1"/>
                      </a:solidFill>
                    </a:ln>
                  </p:spPr>
                </p:sp>
                <p:cxnSp>
                  <p:nvCxnSpPr>
                    <p:cNvPr id="280" name="直接连接符 279"/>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81"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p>
                  </p:txBody>
                </p:sp>
                <p:sp>
                  <p:nvSpPr>
                    <p:cNvPr id="282"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p>
                  </p:txBody>
                </p:sp>
              </p:grpSp>
              <p:grpSp>
                <p:nvGrpSpPr>
                  <p:cNvPr id="270" name="组合 86"/>
                  <p:cNvGrpSpPr/>
                  <p:nvPr/>
                </p:nvGrpSpPr>
                <p:grpSpPr>
                  <a:xfrm>
                    <a:off x="4379" y="3181"/>
                    <a:ext cx="907" cy="907"/>
                    <a:chOff x="3600" y="2438"/>
                    <a:chExt cx="907" cy="907"/>
                  </a:xfrm>
                </p:grpSpPr>
                <p:sp>
                  <p:nvSpPr>
                    <p:cNvPr id="277" name="矩形 276"/>
                    <p:cNvSpPr/>
                    <p:nvPr/>
                  </p:nvSpPr>
                  <p:spPr>
                    <a:xfrm>
                      <a:off x="3600" y="2438"/>
                      <a:ext cx="907" cy="907"/>
                    </a:xfrm>
                    <a:prstGeom prst="rect">
                      <a:avLst/>
                    </a:prstGeom>
                    <a:solidFill>
                      <a:schemeClr val="bg1">
                        <a:lumMod val="85000"/>
                      </a:schemeClr>
                    </a:solidFill>
                    <a:ln>
                      <a:solidFill>
                        <a:schemeClr val="tx1"/>
                      </a:solidFill>
                    </a:ln>
                  </p:spPr>
                </p:sp>
                <p:pic>
                  <p:nvPicPr>
                    <p:cNvPr id="278" name="图片 277"/>
                    <p:cNvPicPr/>
                    <p:nvPr/>
                  </p:nvPicPr>
                  <p:blipFill>
                    <a:blip r:embed="rId6"/>
                    <a:stretch>
                      <a:fillRect/>
                    </a:stretch>
                  </p:blipFill>
                  <p:spPr>
                    <a:xfrm>
                      <a:off x="3867" y="2557"/>
                      <a:ext cx="357" cy="661"/>
                    </a:xfrm>
                    <a:prstGeom prst="rect">
                      <a:avLst/>
                    </a:prstGeom>
                  </p:spPr>
                </p:pic>
              </p:grpSp>
              <p:cxnSp>
                <p:nvCxnSpPr>
                  <p:cNvPr id="271" name="直接连接符 270"/>
                  <p:cNvCxnSpPr/>
                  <p:nvPr/>
                </p:nvCxnSpPr>
                <p:spPr>
                  <a:xfrm flipH="1">
                    <a:off x="3936" y="6401"/>
                    <a:ext cx="397" cy="0"/>
                  </a:xfrm>
                  <a:prstGeom prst="line">
                    <a:avLst/>
                  </a:prstGeom>
                  <a:ln w="19050"/>
                </p:spPr>
                <p:style>
                  <a:lnRef idx="1">
                    <a:schemeClr val="dk1"/>
                  </a:lnRef>
                  <a:fillRef idx="0">
                    <a:schemeClr val="dk1"/>
                  </a:fillRef>
                  <a:effectRef idx="0">
                    <a:schemeClr val="dk1"/>
                  </a:effectRef>
                  <a:fontRef idx="minor">
                    <a:schemeClr val="tx1"/>
                  </a:fontRef>
                </p:style>
              </p:cxnSp>
              <p:sp>
                <p:nvSpPr>
                  <p:cNvPr id="272" name="TextBox 9"/>
                  <p:cNvSpPr txBox="1"/>
                  <p:nvPr/>
                </p:nvSpPr>
                <p:spPr>
                  <a:xfrm>
                    <a:off x="4923" y="6408"/>
                    <a:ext cx="2384" cy="648"/>
                  </a:xfrm>
                  <a:prstGeom prst="rect">
                    <a:avLst/>
                  </a:prstGeom>
                  <a:noFill/>
                </p:spPr>
                <p:txBody>
                  <a:bodyPr wrap="square" rtlCol="0">
                    <a:noAutofit/>
                  </a:bodyPr>
                  <a:lstStyle/>
                  <a:p>
                    <a:pPr marL="0" algn="ctr" eaLnBrk="1"/>
                    <a:r>
                      <a:rPr lang="en-US" altLang="zh-CN" sz="1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a:rPr>
                      <a:t>Brake Resistance</a:t>
                    </a:r>
                    <a:endParaRPr lang="en-US" altLang="zh-CN" sz="1000" kern="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a:endParaRPr>
                  </a:p>
                </p:txBody>
              </p:sp>
              <p:sp>
                <p:nvSpPr>
                  <p:cNvPr id="273" name="TextBox 9"/>
                  <p:cNvSpPr txBox="1"/>
                  <p:nvPr/>
                </p:nvSpPr>
                <p:spPr>
                  <a:xfrm>
                    <a:off x="252" y="4088"/>
                    <a:ext cx="3191" cy="1142"/>
                  </a:xfrm>
                  <a:prstGeom prst="rect">
                    <a:avLst/>
                  </a:prstGeom>
                  <a:noFill/>
                </p:spPr>
                <p:txBody>
                  <a:bodyPr wrap="square" rtlCol="0">
                    <a:noAutofit/>
                  </a:bodyPr>
                  <a:lstStyle/>
                  <a:p>
                    <a:pPr marL="0" algn="ctr" eaLnBrk="1"/>
                    <a:r>
                      <a:rPr lang="en-US" altLang="zh-CN" sz="1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Permanent Magnet Generator</a:t>
                    </a:r>
                    <a:endParaRPr lang="en-US" altLang="zh-CN" sz="1000" b="1" kern="1200" dirty="0">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74" name="椭圆 273"/>
                  <p:cNvSpPr/>
                  <p:nvPr/>
                </p:nvSpPr>
                <p:spPr>
                  <a:xfrm>
                    <a:off x="10351" y="4974"/>
                    <a:ext cx="113" cy="113"/>
                  </a:xfrm>
                  <a:prstGeom prst="ellipse">
                    <a:avLst/>
                  </a:prstGeom>
                  <a:solidFill>
                    <a:schemeClr val="tx1"/>
                  </a:solidFill>
                  <a:ln>
                    <a:solidFill>
                      <a:schemeClr val="tx1"/>
                    </a:solidFill>
                  </a:ln>
                </p:spPr>
              </p:sp>
              <p:sp>
                <p:nvSpPr>
                  <p:cNvPr id="275" name="椭圆 274"/>
                  <p:cNvSpPr/>
                  <p:nvPr/>
                </p:nvSpPr>
                <p:spPr>
                  <a:xfrm>
                    <a:off x="10586" y="4974"/>
                    <a:ext cx="113" cy="113"/>
                  </a:xfrm>
                  <a:prstGeom prst="ellipse">
                    <a:avLst/>
                  </a:prstGeom>
                  <a:solidFill>
                    <a:schemeClr val="tx1"/>
                  </a:solidFill>
                  <a:ln>
                    <a:solidFill>
                      <a:schemeClr val="tx1"/>
                    </a:solidFill>
                  </a:ln>
                </p:spPr>
              </p:sp>
              <p:sp>
                <p:nvSpPr>
                  <p:cNvPr id="276" name="椭圆 275"/>
                  <p:cNvSpPr/>
                  <p:nvPr/>
                </p:nvSpPr>
                <p:spPr>
                  <a:xfrm>
                    <a:off x="10779" y="4974"/>
                    <a:ext cx="113" cy="113"/>
                  </a:xfrm>
                  <a:prstGeom prst="ellipse">
                    <a:avLst/>
                  </a:prstGeom>
                  <a:solidFill>
                    <a:schemeClr val="tx1"/>
                  </a:solidFill>
                  <a:ln>
                    <a:solidFill>
                      <a:schemeClr val="tx1"/>
                    </a:solidFill>
                  </a:ln>
                </p:spPr>
              </p:sp>
            </p:grpSp>
            <p:cxnSp>
              <p:nvCxnSpPr>
                <p:cNvPr id="233" name="直接连接符 232"/>
                <p:cNvCxnSpPr/>
                <p:nvPr/>
              </p:nvCxnSpPr>
              <p:spPr>
                <a:xfrm flipH="1">
                  <a:off x="6143" y="1998"/>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4" name="直接连接符 233"/>
                <p:cNvCxnSpPr/>
                <p:nvPr/>
              </p:nvCxnSpPr>
              <p:spPr>
                <a:xfrm flipH="1">
                  <a:off x="7127" y="1998"/>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5" name="直接连接符 234"/>
                <p:cNvCxnSpPr/>
                <p:nvPr/>
              </p:nvCxnSpPr>
              <p:spPr>
                <a:xfrm flipH="1">
                  <a:off x="8477" y="6560"/>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6" name="直接连接符 235"/>
                <p:cNvCxnSpPr/>
                <p:nvPr/>
              </p:nvCxnSpPr>
              <p:spPr>
                <a:xfrm flipH="1">
                  <a:off x="9322" y="6560"/>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7" name="直接连接符 236"/>
                <p:cNvCxnSpPr/>
                <p:nvPr/>
              </p:nvCxnSpPr>
              <p:spPr>
                <a:xfrm flipH="1">
                  <a:off x="10303" y="6560"/>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8" name="直接连接符 237"/>
                <p:cNvCxnSpPr/>
                <p:nvPr/>
              </p:nvCxnSpPr>
              <p:spPr>
                <a:xfrm flipH="1">
                  <a:off x="1957" y="4089"/>
                  <a:ext cx="340"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27" name="组合 2"/>
              <p:cNvGrpSpPr/>
              <p:nvPr/>
            </p:nvGrpSpPr>
            <p:grpSpPr>
              <a:xfrm>
                <a:off x="1801843" y="1943681"/>
                <a:ext cx="1038788" cy="833583"/>
                <a:chOff x="1418123" y="1936123"/>
                <a:chExt cx="1038788" cy="833583"/>
              </a:xfrm>
            </p:grpSpPr>
            <p:sp>
              <p:nvSpPr>
                <p:cNvPr id="228" name="椭圆 227"/>
                <p:cNvSpPr/>
                <p:nvPr/>
              </p:nvSpPr>
              <p:spPr>
                <a:xfrm>
                  <a:off x="1787916" y="1936123"/>
                  <a:ext cx="429506" cy="460614"/>
                </a:xfrm>
                <a:prstGeom prst="ellipse">
                  <a:avLst/>
                </a:prstGeom>
                <a:solidFill>
                  <a:schemeClr val="bg1">
                    <a:lumMod val="85000"/>
                  </a:schemeClr>
                </a:solidFill>
                <a:ln>
                  <a:solidFill>
                    <a:schemeClr val="tx1"/>
                  </a:solidFill>
                </a:ln>
              </p:spPr>
              <p:txBody>
                <a:bodyPr/>
                <a:lstStyle/>
                <a:p>
                  <a:endParaRPr lang="zh-CN" altLang="en-US" sz="1400"/>
                </a:p>
              </p:txBody>
            </p:sp>
            <p:sp>
              <p:nvSpPr>
                <p:cNvPr id="229" name="TextBox 9"/>
                <p:cNvSpPr txBox="1"/>
                <p:nvPr/>
              </p:nvSpPr>
              <p:spPr>
                <a:xfrm>
                  <a:off x="1418123" y="2465811"/>
                  <a:ext cx="1038788" cy="303895"/>
                </a:xfrm>
                <a:prstGeom prst="rect">
                  <a:avLst/>
                </a:prstGeom>
                <a:noFill/>
              </p:spPr>
              <p:txBody>
                <a:bodyPr wrap="square" rtlCol="0">
                  <a:noAutofit/>
                </a:bodyPr>
                <a:lstStyle/>
                <a:p>
                  <a:pPr marL="0" algn="ctr" eaLnBrk="1">
                    <a:lnSpc>
                      <a:spcPct val="150000"/>
                    </a:lnSpc>
                  </a:pPr>
                  <a:r>
                    <a:rPr lang="en-US" altLang="zh-CN" sz="1000" kern="1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Motor</a:t>
                  </a:r>
                  <a:endParaRPr lang="zh-CN" altLang="en-US" sz="1000" kern="1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30" name="TextBox 9"/>
                <p:cNvSpPr txBox="1"/>
                <p:nvPr/>
              </p:nvSpPr>
              <p:spPr>
                <a:xfrm>
                  <a:off x="1680796" y="1988914"/>
                  <a:ext cx="650035" cy="508183"/>
                </a:xfrm>
                <a:prstGeom prst="rect">
                  <a:avLst/>
                </a:prstGeom>
                <a:noFill/>
              </p:spPr>
              <p:txBody>
                <a:bodyPr wrap="square" rtlCol="0">
                  <a:noAutofit/>
                </a:bodyPr>
                <a:lstStyle/>
                <a:p>
                  <a:pPr marL="0" algn="ctr" eaLnBrk="1">
                    <a:lnSpc>
                      <a:spcPct val="150000"/>
                    </a:lnSpc>
                  </a:pPr>
                  <a:r>
                    <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Engine</a:t>
                  </a:r>
                </a:p>
              </p:txBody>
            </p:sp>
            <p:cxnSp>
              <p:nvCxnSpPr>
                <p:cNvPr id="231" name="直接连接符 230"/>
                <p:cNvCxnSpPr/>
                <p:nvPr/>
              </p:nvCxnSpPr>
              <p:spPr>
                <a:xfrm flipH="1">
                  <a:off x="1917838" y="2457992"/>
                  <a:ext cx="183920" cy="0"/>
                </a:xfrm>
                <a:prstGeom prst="line">
                  <a:avLst/>
                </a:prstGeom>
                <a:ln w="28575"/>
              </p:spPr>
              <p:style>
                <a:lnRef idx="1">
                  <a:schemeClr val="dk1"/>
                </a:lnRef>
                <a:fillRef idx="0">
                  <a:schemeClr val="dk1"/>
                </a:fillRef>
                <a:effectRef idx="0">
                  <a:schemeClr val="dk1"/>
                </a:effectRef>
                <a:fontRef idx="minor">
                  <a:schemeClr val="tx1"/>
                </a:fontRef>
              </p:style>
            </p:cxnSp>
          </p:grpSp>
        </p:grpSp>
        <p:grpSp>
          <p:nvGrpSpPr>
            <p:cNvPr id="217" name="组合 216"/>
            <p:cNvGrpSpPr/>
            <p:nvPr/>
          </p:nvGrpSpPr>
          <p:grpSpPr>
            <a:xfrm>
              <a:off x="8136" y="4647"/>
              <a:ext cx="5433" cy="1937"/>
              <a:chOff x="8875" y="5358"/>
              <a:chExt cx="5591" cy="2324"/>
            </a:xfrm>
          </p:grpSpPr>
          <p:cxnSp>
            <p:nvCxnSpPr>
              <p:cNvPr id="218" name="直接连接符 217"/>
              <p:cNvCxnSpPr/>
              <p:nvPr/>
            </p:nvCxnSpPr>
            <p:spPr>
              <a:xfrm>
                <a:off x="8887" y="5366"/>
                <a:ext cx="0" cy="1191"/>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19" name="直接连接符 218"/>
              <p:cNvCxnSpPr/>
              <p:nvPr/>
            </p:nvCxnSpPr>
            <p:spPr>
              <a:xfrm>
                <a:off x="8875" y="6527"/>
                <a:ext cx="2551" cy="5"/>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20" name="直接连接符 18"/>
              <p:cNvCxnSpPr/>
              <p:nvPr/>
            </p:nvCxnSpPr>
            <p:spPr>
              <a:xfrm>
                <a:off x="11433" y="6532"/>
                <a:ext cx="0" cy="1134"/>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21" name="直接连接符 220"/>
              <p:cNvCxnSpPr/>
              <p:nvPr/>
            </p:nvCxnSpPr>
            <p:spPr>
              <a:xfrm>
                <a:off x="11745" y="7618"/>
                <a:ext cx="2721" cy="5"/>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grpSp>
            <p:nvGrpSpPr>
              <p:cNvPr id="222" name="组合 21"/>
              <p:cNvGrpSpPr/>
              <p:nvPr/>
            </p:nvGrpSpPr>
            <p:grpSpPr>
              <a:xfrm>
                <a:off x="8902" y="5358"/>
                <a:ext cx="5241" cy="2324"/>
                <a:chOff x="8902" y="5358"/>
                <a:chExt cx="5241" cy="2324"/>
              </a:xfrm>
            </p:grpSpPr>
            <p:cxnSp>
              <p:nvCxnSpPr>
                <p:cNvPr id="223" name="直接连接符 222"/>
                <p:cNvCxnSpPr/>
                <p:nvPr/>
              </p:nvCxnSpPr>
              <p:spPr>
                <a:xfrm>
                  <a:off x="8902" y="5381"/>
                  <a:ext cx="5241"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24" name="直接连接符 20"/>
                <p:cNvCxnSpPr/>
                <p:nvPr/>
              </p:nvCxnSpPr>
              <p:spPr>
                <a:xfrm>
                  <a:off x="14136" y="5358"/>
                  <a:ext cx="0" cy="2324"/>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grpSp>
        </p:grpSp>
      </p:grpSp>
      <p:sp>
        <p:nvSpPr>
          <p:cNvPr id="21" name="文本框 20"/>
          <p:cNvSpPr txBox="1"/>
          <p:nvPr/>
        </p:nvSpPr>
        <p:spPr>
          <a:xfrm>
            <a:off x="9854122" y="1460903"/>
            <a:ext cx="2140947" cy="2373022"/>
          </a:xfrm>
          <a:prstGeom prst="rect">
            <a:avLst/>
          </a:prstGeom>
          <a:noFill/>
        </p:spPr>
        <p:txBody>
          <a:bodyPr wrap="square" rtlCol="0">
            <a:spAutoFit/>
          </a:bodyPr>
          <a:lstStyle/>
          <a:p>
            <a:pPr algn="just">
              <a:lnSpc>
                <a:spcPct val="150000"/>
              </a:lnSpc>
              <a:spcBef>
                <a:spcPts val="384"/>
              </a:spcBef>
              <a:buClr>
                <a:srgbClr val="FF0000"/>
              </a:buClr>
            </a:pPr>
            <a:r>
              <a:rPr lang="en-US" altLang="zh-CN" sz="1000" b="1" i="0" dirty="0">
                <a:solidFill>
                  <a:srgbClr val="000000"/>
                </a:solidFill>
                <a:effectLst/>
                <a:latin typeface="Times New Roman" panose="02020603050405020304" pitchFamily="18" charset="0"/>
                <a:cs typeface="Times New Roman" panose="02020603050405020304" pitchFamily="18" charset="0"/>
              </a:rPr>
              <a:t>It is composed of permanent magnet generator, main and auxiliary integrated converter, and permanent magnet traction motor. It has the advantages of high efficiency, energy saving and high power density, and will become the development direction of the electric drive system of the next generation of mining vehicles.</a:t>
            </a:r>
            <a:endParaRPr lang="zh-CN" altLang="en-US" sz="10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35" name="矩形 334"/>
          <p:cNvSpPr/>
          <p:nvPr/>
        </p:nvSpPr>
        <p:spPr>
          <a:xfrm>
            <a:off x="854350" y="4051659"/>
            <a:ext cx="3733662"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336" name="文本框 335"/>
          <p:cNvSpPr txBox="1"/>
          <p:nvPr/>
        </p:nvSpPr>
        <p:spPr>
          <a:xfrm>
            <a:off x="1878170" y="3971014"/>
            <a:ext cx="309880" cy="506730"/>
          </a:xfrm>
          <a:prstGeom prst="rect">
            <a:avLst/>
          </a:prstGeom>
          <a:noFill/>
        </p:spPr>
        <p:txBody>
          <a:bodyPr wrap="none" rtlCol="0" anchor="t">
            <a:spAutoFit/>
          </a:bodyPr>
          <a:lstStyle/>
          <a:p>
            <a:pPr algn="just">
              <a:lnSpc>
                <a:spcPct val="150000"/>
              </a:lnSpc>
            </a:pPr>
            <a:endParaRPr lang="zh-CN" altLang="en-US"/>
          </a:p>
        </p:txBody>
      </p:sp>
      <p:sp>
        <p:nvSpPr>
          <p:cNvPr id="337" name="文本框 336"/>
          <p:cNvSpPr txBox="1"/>
          <p:nvPr/>
        </p:nvSpPr>
        <p:spPr>
          <a:xfrm>
            <a:off x="1878170" y="3971014"/>
            <a:ext cx="309880" cy="506730"/>
          </a:xfrm>
          <a:prstGeom prst="rect">
            <a:avLst/>
          </a:prstGeom>
          <a:noFill/>
        </p:spPr>
        <p:txBody>
          <a:bodyPr wrap="none" rtlCol="0" anchor="t">
            <a:spAutoFit/>
          </a:bodyPr>
          <a:lstStyle/>
          <a:p>
            <a:pPr algn="just">
              <a:lnSpc>
                <a:spcPct val="150000"/>
              </a:lnSpc>
            </a:pPr>
            <a:endParaRPr lang="zh-CN" altLang="en-US"/>
          </a:p>
        </p:txBody>
      </p:sp>
      <p:sp>
        <p:nvSpPr>
          <p:cNvPr id="338" name="文本框 337"/>
          <p:cNvSpPr txBox="1"/>
          <p:nvPr/>
        </p:nvSpPr>
        <p:spPr>
          <a:xfrm>
            <a:off x="879315" y="4078964"/>
            <a:ext cx="3665584" cy="369332"/>
          </a:xfrm>
          <a:prstGeom prst="rect">
            <a:avLst/>
          </a:prstGeom>
          <a:noFill/>
        </p:spPr>
        <p:txBody>
          <a:bodyPr wrap="square" rtlCol="0" anchor="t">
            <a:spAutoFit/>
          </a:bodyPr>
          <a:lstStyle/>
          <a:p>
            <a:pPr algn="l"/>
            <a:r>
              <a:rPr lang="en-US" altLang="zh-CN" b="1" dirty="0">
                <a:solidFill>
                  <a:schemeClr val="bg1"/>
                </a:solidFill>
                <a:latin typeface="Times New Roman" panose="02020603050405020304" pitchFamily="18" charset="0"/>
                <a:cs typeface="Times New Roman" panose="02020603050405020304" pitchFamily="18" charset="0"/>
                <a:sym typeface="+mn-ea"/>
              </a:rPr>
              <a:t>III.</a:t>
            </a:r>
            <a:r>
              <a:rPr lang="zh-CN" altLang="en-US" b="1" dirty="0">
                <a:solidFill>
                  <a:schemeClr val="bg1"/>
                </a:solidFill>
                <a:latin typeface="Times New Roman" panose="02020603050405020304" pitchFamily="18" charset="0"/>
                <a:cs typeface="Times New Roman" panose="02020603050405020304" pitchFamily="18" charset="0"/>
                <a:sym typeface="+mn-ea"/>
              </a:rPr>
              <a:t> </a:t>
            </a:r>
            <a:r>
              <a:rPr lang="en-US" altLang="zh-CN" b="1" dirty="0">
                <a:solidFill>
                  <a:schemeClr val="bg1"/>
                </a:solidFill>
                <a:latin typeface="Times New Roman" panose="02020603050405020304" pitchFamily="18" charset="0"/>
                <a:cs typeface="Times New Roman" panose="02020603050405020304" pitchFamily="18" charset="0"/>
              </a:rPr>
              <a:t>Dual-mode Driving Technology</a:t>
            </a:r>
            <a:endParaRPr lang="zh-CN" altLang="en-US" b="1" dirty="0">
              <a:solidFill>
                <a:schemeClr val="bg1"/>
              </a:solidFill>
              <a:latin typeface="Times New Roman" panose="02020603050405020304" pitchFamily="18" charset="0"/>
              <a:cs typeface="Times New Roman" panose="02020603050405020304" pitchFamily="18" charset="0"/>
              <a:sym typeface="+mn-ea"/>
            </a:endParaRPr>
          </a:p>
        </p:txBody>
      </p:sp>
      <p:grpSp>
        <p:nvGrpSpPr>
          <p:cNvPr id="339" name="组合 338"/>
          <p:cNvGrpSpPr/>
          <p:nvPr/>
        </p:nvGrpSpPr>
        <p:grpSpPr>
          <a:xfrm>
            <a:off x="4576986" y="4121509"/>
            <a:ext cx="899160" cy="356235"/>
            <a:chOff x="8890" y="1707"/>
            <a:chExt cx="1416" cy="561"/>
          </a:xfrm>
        </p:grpSpPr>
        <p:grpSp>
          <p:nvGrpSpPr>
            <p:cNvPr id="340" name="组合 339"/>
            <p:cNvGrpSpPr/>
            <p:nvPr/>
          </p:nvGrpSpPr>
          <p:grpSpPr>
            <a:xfrm>
              <a:off x="9107" y="1707"/>
              <a:ext cx="1057" cy="555"/>
              <a:chOff x="3227" y="2040"/>
              <a:chExt cx="1276" cy="670"/>
            </a:xfrm>
          </p:grpSpPr>
          <p:sp>
            <p:nvSpPr>
              <p:cNvPr id="342"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3"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4"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5"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6"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7"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8"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9"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0"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1"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2"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3"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4"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5"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6"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7"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8"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9"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0"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1"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2"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3"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4"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5"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6"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7"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8"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9"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0"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1"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2"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3"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4"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5"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6"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7"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8"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9"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0"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1"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2"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3"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4"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5"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6"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7"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8"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9"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0"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1"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2"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3"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4"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5"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6"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7"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8"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9"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0"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1"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2"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3"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4"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5"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6"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7"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8"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9"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0"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1"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2"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3"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4"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5"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6"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7"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8"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9"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0"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1"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2"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3"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4"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5"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6"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7"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8"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9"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30"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31"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32"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341" name="直接连接符 340"/>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pic>
        <p:nvPicPr>
          <p:cNvPr id="433" name="Picture 5"/>
          <p:cNvPicPr>
            <a:picLocks noChangeAspect="1" noChangeArrowheads="1"/>
          </p:cNvPicPr>
          <p:nvPr/>
        </p:nvPicPr>
        <p:blipFill>
          <a:blip r:embed="rId8"/>
          <a:srcRect/>
          <a:stretch>
            <a:fillRect/>
          </a:stretch>
        </p:blipFill>
        <p:spPr bwMode="auto">
          <a:xfrm>
            <a:off x="3235737" y="4852213"/>
            <a:ext cx="2704550" cy="1320017"/>
          </a:xfrm>
          <a:prstGeom prst="rect">
            <a:avLst/>
          </a:prstGeom>
          <a:noFill/>
          <a:ln w="9525">
            <a:noFill/>
            <a:miter lim="800000"/>
            <a:headEnd/>
            <a:tailEnd/>
          </a:ln>
          <a:effectLst/>
        </p:spPr>
      </p:pic>
      <p:sp>
        <p:nvSpPr>
          <p:cNvPr id="435" name="矩形 434"/>
          <p:cNvSpPr/>
          <p:nvPr/>
        </p:nvSpPr>
        <p:spPr>
          <a:xfrm>
            <a:off x="6350641" y="4046672"/>
            <a:ext cx="3629682"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436" name="文本框 435"/>
          <p:cNvSpPr txBox="1"/>
          <p:nvPr/>
        </p:nvSpPr>
        <p:spPr>
          <a:xfrm>
            <a:off x="7453636" y="3966027"/>
            <a:ext cx="309880" cy="506730"/>
          </a:xfrm>
          <a:prstGeom prst="rect">
            <a:avLst/>
          </a:prstGeom>
          <a:noFill/>
        </p:spPr>
        <p:txBody>
          <a:bodyPr wrap="none" rtlCol="0" anchor="t">
            <a:spAutoFit/>
          </a:bodyPr>
          <a:lstStyle/>
          <a:p>
            <a:pPr algn="just">
              <a:lnSpc>
                <a:spcPct val="150000"/>
              </a:lnSpc>
            </a:pPr>
            <a:endParaRPr lang="zh-CN" altLang="en-US"/>
          </a:p>
        </p:txBody>
      </p:sp>
      <p:sp>
        <p:nvSpPr>
          <p:cNvPr id="437" name="文本框 436"/>
          <p:cNvSpPr txBox="1"/>
          <p:nvPr/>
        </p:nvSpPr>
        <p:spPr>
          <a:xfrm>
            <a:off x="7453636" y="3966027"/>
            <a:ext cx="309880" cy="506730"/>
          </a:xfrm>
          <a:prstGeom prst="rect">
            <a:avLst/>
          </a:prstGeom>
          <a:noFill/>
        </p:spPr>
        <p:txBody>
          <a:bodyPr wrap="none" rtlCol="0" anchor="t">
            <a:spAutoFit/>
          </a:bodyPr>
          <a:lstStyle/>
          <a:p>
            <a:pPr algn="just">
              <a:lnSpc>
                <a:spcPct val="150000"/>
              </a:lnSpc>
            </a:pPr>
            <a:endParaRPr lang="zh-CN" altLang="en-US"/>
          </a:p>
        </p:txBody>
      </p:sp>
      <p:sp>
        <p:nvSpPr>
          <p:cNvPr id="438" name="文本框 437"/>
          <p:cNvSpPr txBox="1"/>
          <p:nvPr/>
        </p:nvSpPr>
        <p:spPr>
          <a:xfrm>
            <a:off x="6340323" y="4073926"/>
            <a:ext cx="3709432" cy="369332"/>
          </a:xfrm>
          <a:prstGeom prst="rect">
            <a:avLst/>
          </a:prstGeom>
          <a:noFill/>
        </p:spPr>
        <p:txBody>
          <a:bodyPr wrap="square" rtlCol="0" anchor="t">
            <a:spAutoFit/>
          </a:bodyPr>
          <a:lstStyle/>
          <a:p>
            <a:pPr algn="l"/>
            <a:r>
              <a:rPr lang="en-US" altLang="zh-CN" b="1" dirty="0">
                <a:solidFill>
                  <a:schemeClr val="bg1"/>
                </a:solidFill>
                <a:latin typeface="Times New Roman" panose="02020603050405020304" pitchFamily="18" charset="0"/>
                <a:cs typeface="Times New Roman" panose="02020603050405020304" pitchFamily="18" charset="0"/>
              </a:rPr>
              <a:t>IV. Unmanned Driving Technology</a:t>
            </a:r>
            <a:endParaRPr lang="zh-CN" altLang="en-US" b="1" dirty="0">
              <a:solidFill>
                <a:schemeClr val="bg1"/>
              </a:solidFill>
              <a:latin typeface="Times New Roman" panose="02020603050405020304" pitchFamily="18" charset="0"/>
              <a:cs typeface="Times New Roman" panose="02020603050405020304" pitchFamily="18" charset="0"/>
              <a:sym typeface="+mn-ea"/>
            </a:endParaRPr>
          </a:p>
        </p:txBody>
      </p:sp>
      <p:grpSp>
        <p:nvGrpSpPr>
          <p:cNvPr id="439" name="组合 438"/>
          <p:cNvGrpSpPr/>
          <p:nvPr/>
        </p:nvGrpSpPr>
        <p:grpSpPr>
          <a:xfrm>
            <a:off x="9980323" y="4092251"/>
            <a:ext cx="899160" cy="356235"/>
            <a:chOff x="8890" y="1707"/>
            <a:chExt cx="1416" cy="561"/>
          </a:xfrm>
        </p:grpSpPr>
        <p:grpSp>
          <p:nvGrpSpPr>
            <p:cNvPr id="440" name="组合 439"/>
            <p:cNvGrpSpPr/>
            <p:nvPr/>
          </p:nvGrpSpPr>
          <p:grpSpPr>
            <a:xfrm>
              <a:off x="9107" y="1707"/>
              <a:ext cx="1057" cy="555"/>
              <a:chOff x="3227" y="2040"/>
              <a:chExt cx="1276" cy="670"/>
            </a:xfrm>
          </p:grpSpPr>
          <p:sp>
            <p:nvSpPr>
              <p:cNvPr id="442"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3"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4"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5"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6"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7"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8"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9"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0"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1"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2"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3"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4"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5"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6"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7"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8"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9"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0"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1"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2"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3"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4"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5"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6"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7"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8"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9"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0"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1"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2"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3"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4"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5"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6"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7"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8"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9"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0"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1"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2"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3"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4"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5"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6"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7"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8"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9"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0"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1"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2"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3"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4"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5"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6"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7"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8"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9"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0"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1"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2"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3"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4"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5"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6"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7"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8"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9"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0"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1"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2"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3"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4"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5"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6"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7"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8"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9"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0"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1"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2"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3"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4"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5"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6"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7"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8"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9"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30"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31"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32"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441" name="直接连接符 440"/>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pic>
        <p:nvPicPr>
          <p:cNvPr id="533" name="图片 21" descr="方案"/>
          <p:cNvPicPr>
            <a:picLocks noChangeAspect="1" noChangeArrowheads="1"/>
          </p:cNvPicPr>
          <p:nvPr/>
        </p:nvPicPr>
        <p:blipFill>
          <a:blip r:embed="rId9">
            <a:clrChange>
              <a:clrFrom>
                <a:srgbClr val="FFFFFF"/>
              </a:clrFrom>
              <a:clrTo>
                <a:srgbClr val="FFFFFF">
                  <a:alpha val="0"/>
                </a:srgbClr>
              </a:clrTo>
            </a:clrChange>
            <a:grayscl/>
          </a:blip>
          <a:srcRect/>
          <a:stretch>
            <a:fillRect/>
          </a:stretch>
        </p:blipFill>
        <p:spPr bwMode="auto">
          <a:xfrm>
            <a:off x="6616099" y="4966193"/>
            <a:ext cx="4126998" cy="1560414"/>
          </a:xfrm>
          <a:prstGeom prst="rect">
            <a:avLst/>
          </a:prstGeom>
          <a:noFill/>
          <a:ln w="9525">
            <a:noFill/>
            <a:miter lim="800000"/>
            <a:headEnd/>
            <a:tailEnd/>
          </a:ln>
        </p:spPr>
      </p:pic>
      <p:sp>
        <p:nvSpPr>
          <p:cNvPr id="534" name="文本框 533"/>
          <p:cNvSpPr txBox="1"/>
          <p:nvPr/>
        </p:nvSpPr>
        <p:spPr>
          <a:xfrm>
            <a:off x="6028302" y="4537421"/>
            <a:ext cx="5701304" cy="336118"/>
          </a:xfrm>
          <a:prstGeom prst="rect">
            <a:avLst/>
          </a:prstGeom>
          <a:noFill/>
        </p:spPr>
        <p:txBody>
          <a:bodyPr wrap="none" rtlCol="0" anchor="t">
            <a:spAutoFit/>
          </a:bodyPr>
          <a:lstStyle/>
          <a:p>
            <a:pPr algn="ctr">
              <a:lnSpc>
                <a:spcPct val="150000"/>
              </a:lnSpc>
              <a:buFont typeface="Arial" panose="020B0604020202020204" pitchFamily="34" charset="0"/>
              <a:buNone/>
            </a:pPr>
            <a:r>
              <a:rPr lang="en-US" altLang="zh-CN" sz="1200" b="1" dirty="0">
                <a:latin typeface="Times New Roman" panose="02020603050405020304" pitchFamily="18" charset="0"/>
                <a:cs typeface="Times New Roman" panose="02020603050405020304" pitchFamily="18" charset="0"/>
              </a:rPr>
              <a:t>Ground Control Center + Vehicle-ground Wireless Communication + Vehicle System</a:t>
            </a:r>
            <a:endParaRPr lang="zh-CN" altLang="en-US" sz="1200" b="1" dirty="0">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797700" y="4685758"/>
            <a:ext cx="2386961" cy="1517531"/>
          </a:xfrm>
          <a:prstGeom prst="rect">
            <a:avLst/>
          </a:prstGeom>
          <a:noFill/>
        </p:spPr>
        <p:txBody>
          <a:bodyPr wrap="square" rtlCol="0">
            <a:spAutoFit/>
          </a:bodyPr>
          <a:lstStyle/>
          <a:p>
            <a:pPr algn="just">
              <a:lnSpc>
                <a:spcPct val="150000"/>
              </a:lnSpc>
              <a:spcBef>
                <a:spcPts val="384"/>
              </a:spcBef>
            </a:pPr>
            <a:r>
              <a:rPr lang="en-US" altLang="zh-CN" sz="1050" b="1" dirty="0">
                <a:latin typeface="Times New Roman" panose="02020603050405020304" pitchFamily="18" charset="0"/>
                <a:cs typeface="Times New Roman" panose="02020603050405020304" pitchFamily="18" charset="0"/>
              </a:rPr>
              <a:t>Unmanned actuators can be installed, and relevant communication interfaces are reserved to meet the wire control requirements of unmanned driving. The vehicle has both driverless and manned functions.</a:t>
            </a:r>
            <a:endParaRPr lang="zh-CN" altLang="en-US" sz="105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8890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email">
            <a:lum bright="6000" contrast="18000"/>
          </a:blip>
          <a:srcRect/>
          <a:stretch>
            <a:fillRect/>
          </a:stretch>
        </p:blipFill>
        <p:spPr>
          <a:xfrm>
            <a:off x="3507740" y="1771650"/>
            <a:ext cx="4932045" cy="4402455"/>
          </a:xfrm>
          <a:prstGeom prst="rect">
            <a:avLst/>
          </a:prstGeom>
        </p:spPr>
      </p:pic>
      <p:pic>
        <p:nvPicPr>
          <p:cNvPr id="9" name="Picture 215" descr="复件 E1"/>
          <p:cNvPicPr>
            <a:picLocks noChangeAspect="1" noChangeArrowheads="1"/>
          </p:cNvPicPr>
          <p:nvPr/>
        </p:nvPicPr>
        <p:blipFill>
          <a:blip r:embed="rId5">
            <a:clrChange>
              <a:clrFrom>
                <a:srgbClr val="FFFFFF"/>
              </a:clrFrom>
              <a:clrTo>
                <a:srgbClr val="FFFFFF">
                  <a:alpha val="0"/>
                </a:srgbClr>
              </a:clrTo>
            </a:clrChange>
            <a:grayscl/>
            <a:lum bright="-24000" contrast="18000"/>
          </a:blip>
          <a:srcRect/>
          <a:stretch>
            <a:fillRect/>
          </a:stretch>
        </p:blipFill>
        <p:spPr bwMode="auto">
          <a:xfrm rot="19171" flipH="1">
            <a:off x="8442325" y="2231390"/>
            <a:ext cx="3112135" cy="9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44"/>
          <p:cNvSpPr txBox="1"/>
          <p:nvPr/>
        </p:nvSpPr>
        <p:spPr>
          <a:xfrm>
            <a:off x="8541702" y="3468697"/>
            <a:ext cx="3490278" cy="14441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Cooperative Scheduling Control</a:t>
            </a:r>
          </a:p>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Status Real-time Monitoring </a:t>
            </a:r>
          </a:p>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Data Store Management </a:t>
            </a:r>
          </a:p>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Abnormal Situation Handling &amp; Manual Intervention </a:t>
            </a:r>
          </a:p>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Remote Control</a:t>
            </a:r>
            <a:endParaRPr lang="zh-CN" altLang="en-US" sz="1200" dirty="0">
              <a:latin typeface="Times New Roman" panose="02020603050405020304" pitchFamily="18" charset="0"/>
              <a:ea typeface="+mj-ea"/>
              <a:cs typeface="Times New Roman" panose="02020603050405020304" pitchFamily="18" charset="0"/>
            </a:endParaRPr>
          </a:p>
        </p:txBody>
      </p:sp>
      <p:sp>
        <p:nvSpPr>
          <p:cNvPr id="39" name="antenna_31327"/>
          <p:cNvSpPr>
            <a:spLocks noChangeAspect="1"/>
          </p:cNvSpPr>
          <p:nvPr/>
        </p:nvSpPr>
        <p:spPr bwMode="auto">
          <a:xfrm>
            <a:off x="4599940" y="3284220"/>
            <a:ext cx="346710" cy="432435"/>
          </a:xfrm>
          <a:custGeom>
            <a:avLst/>
            <a:gdLst>
              <a:gd name="T0" fmla="*/ 2559 w 4548"/>
              <a:gd name="T1" fmla="*/ 1358 h 5777"/>
              <a:gd name="T2" fmla="*/ 1924 w 4548"/>
              <a:gd name="T3" fmla="*/ 1358 h 5777"/>
              <a:gd name="T4" fmla="*/ 724 w 4548"/>
              <a:gd name="T5" fmla="*/ 5575 h 5777"/>
              <a:gd name="T6" fmla="*/ 882 w 4548"/>
              <a:gd name="T7" fmla="*/ 5733 h 5777"/>
              <a:gd name="T8" fmla="*/ 1349 w 4548"/>
              <a:gd name="T9" fmla="*/ 5131 h 5777"/>
              <a:gd name="T10" fmla="*/ 3600 w 4548"/>
              <a:gd name="T11" fmla="*/ 5733 h 5777"/>
              <a:gd name="T12" fmla="*/ 3759 w 4548"/>
              <a:gd name="T13" fmla="*/ 5733 h 5777"/>
              <a:gd name="T14" fmla="*/ 2386 w 4548"/>
              <a:gd name="T15" fmla="*/ 1639 h 5777"/>
              <a:gd name="T16" fmla="*/ 2580 w 4548"/>
              <a:gd name="T17" fmla="*/ 3728 h 5777"/>
              <a:gd name="T18" fmla="*/ 2243 w 4548"/>
              <a:gd name="T19" fmla="*/ 2220 h 5777"/>
              <a:gd name="T20" fmla="*/ 1824 w 4548"/>
              <a:gd name="T21" fmla="*/ 3952 h 5777"/>
              <a:gd name="T22" fmla="*/ 2648 w 4548"/>
              <a:gd name="T23" fmla="*/ 3951 h 5777"/>
              <a:gd name="T24" fmla="*/ 1428 w 4548"/>
              <a:gd name="T25" fmla="*/ 4906 h 5777"/>
              <a:gd name="T26" fmla="*/ 2826 w 4548"/>
              <a:gd name="T27" fmla="*/ 1713 h 5777"/>
              <a:gd name="T28" fmla="*/ 2826 w 4548"/>
              <a:gd name="T29" fmla="*/ 860 h 5777"/>
              <a:gd name="T30" fmla="*/ 3327 w 4548"/>
              <a:gd name="T31" fmla="*/ 1287 h 5777"/>
              <a:gd name="T32" fmla="*/ 3054 w 4548"/>
              <a:gd name="T33" fmla="*/ 467 h 5777"/>
              <a:gd name="T34" fmla="*/ 3964 w 4548"/>
              <a:gd name="T35" fmla="*/ 1302 h 5777"/>
              <a:gd name="T36" fmla="*/ 3054 w 4548"/>
              <a:gd name="T37" fmla="*/ 2137 h 5777"/>
              <a:gd name="T38" fmla="*/ 3054 w 4548"/>
              <a:gd name="T39" fmla="*/ 467 h 5777"/>
              <a:gd name="T40" fmla="*/ 3236 w 4548"/>
              <a:gd name="T41" fmla="*/ 2623 h 5777"/>
              <a:gd name="T42" fmla="*/ 4473 w 4548"/>
              <a:gd name="T43" fmla="*/ 1312 h 5777"/>
              <a:gd name="T44" fmla="*/ 3236 w 4548"/>
              <a:gd name="T45" fmla="*/ 0 h 5777"/>
              <a:gd name="T46" fmla="*/ 1295 w 4548"/>
              <a:gd name="T47" fmla="*/ 1296 h 5777"/>
              <a:gd name="T48" fmla="*/ 1722 w 4548"/>
              <a:gd name="T49" fmla="*/ 1797 h 5777"/>
              <a:gd name="T50" fmla="*/ 1722 w 4548"/>
              <a:gd name="T51" fmla="*/ 795 h 5777"/>
              <a:gd name="T52" fmla="*/ 1295 w 4548"/>
              <a:gd name="T53" fmla="*/ 1296 h 5777"/>
              <a:gd name="T54" fmla="*/ 1493 w 4548"/>
              <a:gd name="T55" fmla="*/ 477 h 5777"/>
              <a:gd name="T56" fmla="*/ 1493 w 4548"/>
              <a:gd name="T57" fmla="*/ 2146 h 5777"/>
              <a:gd name="T58" fmla="*/ 584 w 4548"/>
              <a:gd name="T59" fmla="*/ 1312 h 5777"/>
              <a:gd name="T60" fmla="*/ 1312 w 4548"/>
              <a:gd name="T61" fmla="*/ 2632 h 5777"/>
              <a:gd name="T62" fmla="*/ 1312 w 4548"/>
              <a:gd name="T63" fmla="*/ 9 h 5777"/>
              <a:gd name="T64" fmla="*/ 75 w 4548"/>
              <a:gd name="T65" fmla="*/ 1321 h 5777"/>
              <a:gd name="T66" fmla="*/ 1312 w 4548"/>
              <a:gd name="T67" fmla="*/ 2632 h 5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8" h="5777">
                <a:moveTo>
                  <a:pt x="2386" y="1639"/>
                </a:moveTo>
                <a:cubicBezTo>
                  <a:pt x="2488" y="1586"/>
                  <a:pt x="2559" y="1481"/>
                  <a:pt x="2559" y="1358"/>
                </a:cubicBezTo>
                <a:cubicBezTo>
                  <a:pt x="2559" y="1182"/>
                  <a:pt x="2417" y="1040"/>
                  <a:pt x="2241" y="1040"/>
                </a:cubicBezTo>
                <a:cubicBezTo>
                  <a:pt x="2066" y="1040"/>
                  <a:pt x="1924" y="1182"/>
                  <a:pt x="1924" y="1358"/>
                </a:cubicBezTo>
                <a:cubicBezTo>
                  <a:pt x="1924" y="1481"/>
                  <a:pt x="1995" y="1587"/>
                  <a:pt x="2098" y="1639"/>
                </a:cubicBezTo>
                <a:cubicBezTo>
                  <a:pt x="1752" y="4506"/>
                  <a:pt x="734" y="5564"/>
                  <a:pt x="724" y="5575"/>
                </a:cubicBezTo>
                <a:cubicBezTo>
                  <a:pt x="680" y="5618"/>
                  <a:pt x="680" y="5689"/>
                  <a:pt x="724" y="5733"/>
                </a:cubicBezTo>
                <a:cubicBezTo>
                  <a:pt x="768" y="5777"/>
                  <a:pt x="839" y="5777"/>
                  <a:pt x="882" y="5733"/>
                </a:cubicBezTo>
                <a:cubicBezTo>
                  <a:pt x="901" y="5715"/>
                  <a:pt x="1080" y="5530"/>
                  <a:pt x="1311" y="5123"/>
                </a:cubicBezTo>
                <a:cubicBezTo>
                  <a:pt x="1323" y="5128"/>
                  <a:pt x="1336" y="5131"/>
                  <a:pt x="1349" y="5131"/>
                </a:cubicBezTo>
                <a:lnTo>
                  <a:pt x="3152" y="5131"/>
                </a:lnTo>
                <a:cubicBezTo>
                  <a:pt x="3285" y="5360"/>
                  <a:pt x="3433" y="5566"/>
                  <a:pt x="3600" y="5733"/>
                </a:cubicBezTo>
                <a:cubicBezTo>
                  <a:pt x="3622" y="5755"/>
                  <a:pt x="3651" y="5766"/>
                  <a:pt x="3680" y="5766"/>
                </a:cubicBezTo>
                <a:cubicBezTo>
                  <a:pt x="3708" y="5766"/>
                  <a:pt x="3737" y="5755"/>
                  <a:pt x="3759" y="5733"/>
                </a:cubicBezTo>
                <a:cubicBezTo>
                  <a:pt x="3803" y="5689"/>
                  <a:pt x="3803" y="5618"/>
                  <a:pt x="3759" y="5574"/>
                </a:cubicBezTo>
                <a:cubicBezTo>
                  <a:pt x="2847" y="4662"/>
                  <a:pt x="2488" y="2437"/>
                  <a:pt x="2386" y="1639"/>
                </a:cubicBezTo>
                <a:close/>
                <a:moveTo>
                  <a:pt x="2243" y="2220"/>
                </a:moveTo>
                <a:cubicBezTo>
                  <a:pt x="2313" y="2646"/>
                  <a:pt x="2420" y="3185"/>
                  <a:pt x="2580" y="3728"/>
                </a:cubicBezTo>
                <a:lnTo>
                  <a:pt x="1896" y="3728"/>
                </a:lnTo>
                <a:cubicBezTo>
                  <a:pt x="2027" y="3304"/>
                  <a:pt x="2148" y="2805"/>
                  <a:pt x="2243" y="2220"/>
                </a:cubicBezTo>
                <a:close/>
                <a:moveTo>
                  <a:pt x="1428" y="4906"/>
                </a:moveTo>
                <a:cubicBezTo>
                  <a:pt x="1556" y="4655"/>
                  <a:pt x="1693" y="4339"/>
                  <a:pt x="1824" y="3952"/>
                </a:cubicBezTo>
                <a:lnTo>
                  <a:pt x="2634" y="3952"/>
                </a:lnTo>
                <a:cubicBezTo>
                  <a:pt x="2639" y="3952"/>
                  <a:pt x="2643" y="3951"/>
                  <a:pt x="2648" y="3951"/>
                </a:cubicBezTo>
                <a:cubicBezTo>
                  <a:pt x="2754" y="4282"/>
                  <a:pt x="2881" y="4609"/>
                  <a:pt x="3031" y="4906"/>
                </a:cubicBezTo>
                <a:lnTo>
                  <a:pt x="1428" y="4906"/>
                </a:lnTo>
                <a:close/>
                <a:moveTo>
                  <a:pt x="2826" y="1788"/>
                </a:moveTo>
                <a:lnTo>
                  <a:pt x="2826" y="1713"/>
                </a:lnTo>
                <a:cubicBezTo>
                  <a:pt x="3061" y="1713"/>
                  <a:pt x="3253" y="1522"/>
                  <a:pt x="3253" y="1287"/>
                </a:cubicBezTo>
                <a:cubicBezTo>
                  <a:pt x="3253" y="1051"/>
                  <a:pt x="3061" y="860"/>
                  <a:pt x="2826" y="860"/>
                </a:cubicBezTo>
                <a:lnTo>
                  <a:pt x="2826" y="785"/>
                </a:lnTo>
                <a:cubicBezTo>
                  <a:pt x="3102" y="785"/>
                  <a:pt x="3327" y="1010"/>
                  <a:pt x="3327" y="1287"/>
                </a:cubicBezTo>
                <a:cubicBezTo>
                  <a:pt x="3327" y="1563"/>
                  <a:pt x="3102" y="1788"/>
                  <a:pt x="2826" y="1788"/>
                </a:cubicBezTo>
                <a:close/>
                <a:moveTo>
                  <a:pt x="3054" y="467"/>
                </a:moveTo>
                <a:lnTo>
                  <a:pt x="3054" y="393"/>
                </a:lnTo>
                <a:cubicBezTo>
                  <a:pt x="3556" y="393"/>
                  <a:pt x="3964" y="801"/>
                  <a:pt x="3964" y="1302"/>
                </a:cubicBezTo>
                <a:cubicBezTo>
                  <a:pt x="3964" y="1804"/>
                  <a:pt x="3556" y="2212"/>
                  <a:pt x="3054" y="2212"/>
                </a:cubicBezTo>
                <a:lnTo>
                  <a:pt x="3054" y="2137"/>
                </a:lnTo>
                <a:cubicBezTo>
                  <a:pt x="3515" y="2137"/>
                  <a:pt x="3889" y="1763"/>
                  <a:pt x="3889" y="1302"/>
                </a:cubicBezTo>
                <a:cubicBezTo>
                  <a:pt x="3889" y="842"/>
                  <a:pt x="3515" y="467"/>
                  <a:pt x="3054" y="467"/>
                </a:cubicBezTo>
                <a:close/>
                <a:moveTo>
                  <a:pt x="4548" y="1312"/>
                </a:moveTo>
                <a:cubicBezTo>
                  <a:pt x="4548" y="2035"/>
                  <a:pt x="3959" y="2623"/>
                  <a:pt x="3236" y="2623"/>
                </a:cubicBezTo>
                <a:lnTo>
                  <a:pt x="3236" y="2548"/>
                </a:lnTo>
                <a:cubicBezTo>
                  <a:pt x="3918" y="2548"/>
                  <a:pt x="4473" y="1994"/>
                  <a:pt x="4473" y="1312"/>
                </a:cubicBezTo>
                <a:cubicBezTo>
                  <a:pt x="4473" y="630"/>
                  <a:pt x="3918" y="75"/>
                  <a:pt x="3236" y="75"/>
                </a:cubicBezTo>
                <a:lnTo>
                  <a:pt x="3236" y="0"/>
                </a:lnTo>
                <a:cubicBezTo>
                  <a:pt x="3959" y="0"/>
                  <a:pt x="4548" y="588"/>
                  <a:pt x="4548" y="1312"/>
                </a:cubicBezTo>
                <a:close/>
                <a:moveTo>
                  <a:pt x="1295" y="1296"/>
                </a:moveTo>
                <a:cubicBezTo>
                  <a:pt x="1295" y="1531"/>
                  <a:pt x="1486" y="1722"/>
                  <a:pt x="1722" y="1722"/>
                </a:cubicBezTo>
                <a:lnTo>
                  <a:pt x="1722" y="1797"/>
                </a:lnTo>
                <a:cubicBezTo>
                  <a:pt x="1445" y="1797"/>
                  <a:pt x="1220" y="1572"/>
                  <a:pt x="1220" y="1296"/>
                </a:cubicBezTo>
                <a:cubicBezTo>
                  <a:pt x="1220" y="1019"/>
                  <a:pt x="1445" y="795"/>
                  <a:pt x="1722" y="795"/>
                </a:cubicBezTo>
                <a:lnTo>
                  <a:pt x="1722" y="869"/>
                </a:lnTo>
                <a:cubicBezTo>
                  <a:pt x="1486" y="869"/>
                  <a:pt x="1295" y="1061"/>
                  <a:pt x="1295" y="1296"/>
                </a:cubicBezTo>
                <a:close/>
                <a:moveTo>
                  <a:pt x="1493" y="402"/>
                </a:moveTo>
                <a:lnTo>
                  <a:pt x="1493" y="477"/>
                </a:lnTo>
                <a:cubicBezTo>
                  <a:pt x="1033" y="477"/>
                  <a:pt x="659" y="851"/>
                  <a:pt x="659" y="1312"/>
                </a:cubicBezTo>
                <a:cubicBezTo>
                  <a:pt x="659" y="1772"/>
                  <a:pt x="1033" y="2146"/>
                  <a:pt x="1493" y="2146"/>
                </a:cubicBezTo>
                <a:lnTo>
                  <a:pt x="1493" y="2221"/>
                </a:lnTo>
                <a:cubicBezTo>
                  <a:pt x="992" y="2221"/>
                  <a:pt x="584" y="1813"/>
                  <a:pt x="584" y="1312"/>
                </a:cubicBezTo>
                <a:cubicBezTo>
                  <a:pt x="584" y="810"/>
                  <a:pt x="992" y="402"/>
                  <a:pt x="1493" y="402"/>
                </a:cubicBezTo>
                <a:close/>
                <a:moveTo>
                  <a:pt x="1312" y="2632"/>
                </a:moveTo>
                <a:cubicBezTo>
                  <a:pt x="588" y="2632"/>
                  <a:pt x="0" y="2044"/>
                  <a:pt x="0" y="1321"/>
                </a:cubicBezTo>
                <a:cubicBezTo>
                  <a:pt x="0" y="598"/>
                  <a:pt x="588" y="9"/>
                  <a:pt x="1312" y="9"/>
                </a:cubicBezTo>
                <a:lnTo>
                  <a:pt x="1312" y="84"/>
                </a:lnTo>
                <a:cubicBezTo>
                  <a:pt x="630" y="84"/>
                  <a:pt x="75" y="639"/>
                  <a:pt x="75" y="1321"/>
                </a:cubicBezTo>
                <a:cubicBezTo>
                  <a:pt x="75" y="2003"/>
                  <a:pt x="630" y="2558"/>
                  <a:pt x="1312" y="2558"/>
                </a:cubicBezTo>
                <a:lnTo>
                  <a:pt x="1312" y="2632"/>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40" name="antenna_31327"/>
          <p:cNvSpPr>
            <a:spLocks noChangeAspect="1"/>
          </p:cNvSpPr>
          <p:nvPr/>
        </p:nvSpPr>
        <p:spPr bwMode="auto">
          <a:xfrm>
            <a:off x="5436235" y="2773045"/>
            <a:ext cx="523240" cy="652780"/>
          </a:xfrm>
          <a:custGeom>
            <a:avLst/>
            <a:gdLst>
              <a:gd name="T0" fmla="*/ 2559 w 4548"/>
              <a:gd name="T1" fmla="*/ 1358 h 5777"/>
              <a:gd name="T2" fmla="*/ 1924 w 4548"/>
              <a:gd name="T3" fmla="*/ 1358 h 5777"/>
              <a:gd name="T4" fmla="*/ 724 w 4548"/>
              <a:gd name="T5" fmla="*/ 5575 h 5777"/>
              <a:gd name="T6" fmla="*/ 882 w 4548"/>
              <a:gd name="T7" fmla="*/ 5733 h 5777"/>
              <a:gd name="T8" fmla="*/ 1349 w 4548"/>
              <a:gd name="T9" fmla="*/ 5131 h 5777"/>
              <a:gd name="T10" fmla="*/ 3600 w 4548"/>
              <a:gd name="T11" fmla="*/ 5733 h 5777"/>
              <a:gd name="T12" fmla="*/ 3759 w 4548"/>
              <a:gd name="T13" fmla="*/ 5733 h 5777"/>
              <a:gd name="T14" fmla="*/ 2386 w 4548"/>
              <a:gd name="T15" fmla="*/ 1639 h 5777"/>
              <a:gd name="T16" fmla="*/ 2580 w 4548"/>
              <a:gd name="T17" fmla="*/ 3728 h 5777"/>
              <a:gd name="T18" fmla="*/ 2243 w 4548"/>
              <a:gd name="T19" fmla="*/ 2220 h 5777"/>
              <a:gd name="T20" fmla="*/ 1824 w 4548"/>
              <a:gd name="T21" fmla="*/ 3952 h 5777"/>
              <a:gd name="T22" fmla="*/ 2648 w 4548"/>
              <a:gd name="T23" fmla="*/ 3951 h 5777"/>
              <a:gd name="T24" fmla="*/ 1428 w 4548"/>
              <a:gd name="T25" fmla="*/ 4906 h 5777"/>
              <a:gd name="T26" fmla="*/ 2826 w 4548"/>
              <a:gd name="T27" fmla="*/ 1713 h 5777"/>
              <a:gd name="T28" fmla="*/ 2826 w 4548"/>
              <a:gd name="T29" fmla="*/ 860 h 5777"/>
              <a:gd name="T30" fmla="*/ 3327 w 4548"/>
              <a:gd name="T31" fmla="*/ 1287 h 5777"/>
              <a:gd name="T32" fmla="*/ 3054 w 4548"/>
              <a:gd name="T33" fmla="*/ 467 h 5777"/>
              <a:gd name="T34" fmla="*/ 3964 w 4548"/>
              <a:gd name="T35" fmla="*/ 1302 h 5777"/>
              <a:gd name="T36" fmla="*/ 3054 w 4548"/>
              <a:gd name="T37" fmla="*/ 2137 h 5777"/>
              <a:gd name="T38" fmla="*/ 3054 w 4548"/>
              <a:gd name="T39" fmla="*/ 467 h 5777"/>
              <a:gd name="T40" fmla="*/ 3236 w 4548"/>
              <a:gd name="T41" fmla="*/ 2623 h 5777"/>
              <a:gd name="T42" fmla="*/ 4473 w 4548"/>
              <a:gd name="T43" fmla="*/ 1312 h 5777"/>
              <a:gd name="T44" fmla="*/ 3236 w 4548"/>
              <a:gd name="T45" fmla="*/ 0 h 5777"/>
              <a:gd name="T46" fmla="*/ 1295 w 4548"/>
              <a:gd name="T47" fmla="*/ 1296 h 5777"/>
              <a:gd name="T48" fmla="*/ 1722 w 4548"/>
              <a:gd name="T49" fmla="*/ 1797 h 5777"/>
              <a:gd name="T50" fmla="*/ 1722 w 4548"/>
              <a:gd name="T51" fmla="*/ 795 h 5777"/>
              <a:gd name="T52" fmla="*/ 1295 w 4548"/>
              <a:gd name="T53" fmla="*/ 1296 h 5777"/>
              <a:gd name="T54" fmla="*/ 1493 w 4548"/>
              <a:gd name="T55" fmla="*/ 477 h 5777"/>
              <a:gd name="T56" fmla="*/ 1493 w 4548"/>
              <a:gd name="T57" fmla="*/ 2146 h 5777"/>
              <a:gd name="T58" fmla="*/ 584 w 4548"/>
              <a:gd name="T59" fmla="*/ 1312 h 5777"/>
              <a:gd name="T60" fmla="*/ 1312 w 4548"/>
              <a:gd name="T61" fmla="*/ 2632 h 5777"/>
              <a:gd name="T62" fmla="*/ 1312 w 4548"/>
              <a:gd name="T63" fmla="*/ 9 h 5777"/>
              <a:gd name="T64" fmla="*/ 75 w 4548"/>
              <a:gd name="T65" fmla="*/ 1321 h 5777"/>
              <a:gd name="T66" fmla="*/ 1312 w 4548"/>
              <a:gd name="T67" fmla="*/ 2632 h 5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8" h="5777">
                <a:moveTo>
                  <a:pt x="2386" y="1639"/>
                </a:moveTo>
                <a:cubicBezTo>
                  <a:pt x="2488" y="1586"/>
                  <a:pt x="2559" y="1481"/>
                  <a:pt x="2559" y="1358"/>
                </a:cubicBezTo>
                <a:cubicBezTo>
                  <a:pt x="2559" y="1182"/>
                  <a:pt x="2417" y="1040"/>
                  <a:pt x="2241" y="1040"/>
                </a:cubicBezTo>
                <a:cubicBezTo>
                  <a:pt x="2066" y="1040"/>
                  <a:pt x="1924" y="1182"/>
                  <a:pt x="1924" y="1358"/>
                </a:cubicBezTo>
                <a:cubicBezTo>
                  <a:pt x="1924" y="1481"/>
                  <a:pt x="1995" y="1587"/>
                  <a:pt x="2098" y="1639"/>
                </a:cubicBezTo>
                <a:cubicBezTo>
                  <a:pt x="1752" y="4506"/>
                  <a:pt x="734" y="5564"/>
                  <a:pt x="724" y="5575"/>
                </a:cubicBezTo>
                <a:cubicBezTo>
                  <a:pt x="680" y="5618"/>
                  <a:pt x="680" y="5689"/>
                  <a:pt x="724" y="5733"/>
                </a:cubicBezTo>
                <a:cubicBezTo>
                  <a:pt x="768" y="5777"/>
                  <a:pt x="839" y="5777"/>
                  <a:pt x="882" y="5733"/>
                </a:cubicBezTo>
                <a:cubicBezTo>
                  <a:pt x="901" y="5715"/>
                  <a:pt x="1080" y="5530"/>
                  <a:pt x="1311" y="5123"/>
                </a:cubicBezTo>
                <a:cubicBezTo>
                  <a:pt x="1323" y="5128"/>
                  <a:pt x="1336" y="5131"/>
                  <a:pt x="1349" y="5131"/>
                </a:cubicBezTo>
                <a:lnTo>
                  <a:pt x="3152" y="5131"/>
                </a:lnTo>
                <a:cubicBezTo>
                  <a:pt x="3285" y="5360"/>
                  <a:pt x="3433" y="5566"/>
                  <a:pt x="3600" y="5733"/>
                </a:cubicBezTo>
                <a:cubicBezTo>
                  <a:pt x="3622" y="5755"/>
                  <a:pt x="3651" y="5766"/>
                  <a:pt x="3680" y="5766"/>
                </a:cubicBezTo>
                <a:cubicBezTo>
                  <a:pt x="3708" y="5766"/>
                  <a:pt x="3737" y="5755"/>
                  <a:pt x="3759" y="5733"/>
                </a:cubicBezTo>
                <a:cubicBezTo>
                  <a:pt x="3803" y="5689"/>
                  <a:pt x="3803" y="5618"/>
                  <a:pt x="3759" y="5574"/>
                </a:cubicBezTo>
                <a:cubicBezTo>
                  <a:pt x="2847" y="4662"/>
                  <a:pt x="2488" y="2437"/>
                  <a:pt x="2386" y="1639"/>
                </a:cubicBezTo>
                <a:close/>
                <a:moveTo>
                  <a:pt x="2243" y="2220"/>
                </a:moveTo>
                <a:cubicBezTo>
                  <a:pt x="2313" y="2646"/>
                  <a:pt x="2420" y="3185"/>
                  <a:pt x="2580" y="3728"/>
                </a:cubicBezTo>
                <a:lnTo>
                  <a:pt x="1896" y="3728"/>
                </a:lnTo>
                <a:cubicBezTo>
                  <a:pt x="2027" y="3304"/>
                  <a:pt x="2148" y="2805"/>
                  <a:pt x="2243" y="2220"/>
                </a:cubicBezTo>
                <a:close/>
                <a:moveTo>
                  <a:pt x="1428" y="4906"/>
                </a:moveTo>
                <a:cubicBezTo>
                  <a:pt x="1556" y="4655"/>
                  <a:pt x="1693" y="4339"/>
                  <a:pt x="1824" y="3952"/>
                </a:cubicBezTo>
                <a:lnTo>
                  <a:pt x="2634" y="3952"/>
                </a:lnTo>
                <a:cubicBezTo>
                  <a:pt x="2639" y="3952"/>
                  <a:pt x="2643" y="3951"/>
                  <a:pt x="2648" y="3951"/>
                </a:cubicBezTo>
                <a:cubicBezTo>
                  <a:pt x="2754" y="4282"/>
                  <a:pt x="2881" y="4609"/>
                  <a:pt x="3031" y="4906"/>
                </a:cubicBezTo>
                <a:lnTo>
                  <a:pt x="1428" y="4906"/>
                </a:lnTo>
                <a:close/>
                <a:moveTo>
                  <a:pt x="2826" y="1788"/>
                </a:moveTo>
                <a:lnTo>
                  <a:pt x="2826" y="1713"/>
                </a:lnTo>
                <a:cubicBezTo>
                  <a:pt x="3061" y="1713"/>
                  <a:pt x="3253" y="1522"/>
                  <a:pt x="3253" y="1287"/>
                </a:cubicBezTo>
                <a:cubicBezTo>
                  <a:pt x="3253" y="1051"/>
                  <a:pt x="3061" y="860"/>
                  <a:pt x="2826" y="860"/>
                </a:cubicBezTo>
                <a:lnTo>
                  <a:pt x="2826" y="785"/>
                </a:lnTo>
                <a:cubicBezTo>
                  <a:pt x="3102" y="785"/>
                  <a:pt x="3327" y="1010"/>
                  <a:pt x="3327" y="1287"/>
                </a:cubicBezTo>
                <a:cubicBezTo>
                  <a:pt x="3327" y="1563"/>
                  <a:pt x="3102" y="1788"/>
                  <a:pt x="2826" y="1788"/>
                </a:cubicBezTo>
                <a:close/>
                <a:moveTo>
                  <a:pt x="3054" y="467"/>
                </a:moveTo>
                <a:lnTo>
                  <a:pt x="3054" y="393"/>
                </a:lnTo>
                <a:cubicBezTo>
                  <a:pt x="3556" y="393"/>
                  <a:pt x="3964" y="801"/>
                  <a:pt x="3964" y="1302"/>
                </a:cubicBezTo>
                <a:cubicBezTo>
                  <a:pt x="3964" y="1804"/>
                  <a:pt x="3556" y="2212"/>
                  <a:pt x="3054" y="2212"/>
                </a:cubicBezTo>
                <a:lnTo>
                  <a:pt x="3054" y="2137"/>
                </a:lnTo>
                <a:cubicBezTo>
                  <a:pt x="3515" y="2137"/>
                  <a:pt x="3889" y="1763"/>
                  <a:pt x="3889" y="1302"/>
                </a:cubicBezTo>
                <a:cubicBezTo>
                  <a:pt x="3889" y="842"/>
                  <a:pt x="3515" y="467"/>
                  <a:pt x="3054" y="467"/>
                </a:cubicBezTo>
                <a:close/>
                <a:moveTo>
                  <a:pt x="4548" y="1312"/>
                </a:moveTo>
                <a:cubicBezTo>
                  <a:pt x="4548" y="2035"/>
                  <a:pt x="3959" y="2623"/>
                  <a:pt x="3236" y="2623"/>
                </a:cubicBezTo>
                <a:lnTo>
                  <a:pt x="3236" y="2548"/>
                </a:lnTo>
                <a:cubicBezTo>
                  <a:pt x="3918" y="2548"/>
                  <a:pt x="4473" y="1994"/>
                  <a:pt x="4473" y="1312"/>
                </a:cubicBezTo>
                <a:cubicBezTo>
                  <a:pt x="4473" y="630"/>
                  <a:pt x="3918" y="75"/>
                  <a:pt x="3236" y="75"/>
                </a:cubicBezTo>
                <a:lnTo>
                  <a:pt x="3236" y="0"/>
                </a:lnTo>
                <a:cubicBezTo>
                  <a:pt x="3959" y="0"/>
                  <a:pt x="4548" y="588"/>
                  <a:pt x="4548" y="1312"/>
                </a:cubicBezTo>
                <a:close/>
                <a:moveTo>
                  <a:pt x="1295" y="1296"/>
                </a:moveTo>
                <a:cubicBezTo>
                  <a:pt x="1295" y="1531"/>
                  <a:pt x="1486" y="1722"/>
                  <a:pt x="1722" y="1722"/>
                </a:cubicBezTo>
                <a:lnTo>
                  <a:pt x="1722" y="1797"/>
                </a:lnTo>
                <a:cubicBezTo>
                  <a:pt x="1445" y="1797"/>
                  <a:pt x="1220" y="1572"/>
                  <a:pt x="1220" y="1296"/>
                </a:cubicBezTo>
                <a:cubicBezTo>
                  <a:pt x="1220" y="1019"/>
                  <a:pt x="1445" y="795"/>
                  <a:pt x="1722" y="795"/>
                </a:cubicBezTo>
                <a:lnTo>
                  <a:pt x="1722" y="869"/>
                </a:lnTo>
                <a:cubicBezTo>
                  <a:pt x="1486" y="869"/>
                  <a:pt x="1295" y="1061"/>
                  <a:pt x="1295" y="1296"/>
                </a:cubicBezTo>
                <a:close/>
                <a:moveTo>
                  <a:pt x="1493" y="402"/>
                </a:moveTo>
                <a:lnTo>
                  <a:pt x="1493" y="477"/>
                </a:lnTo>
                <a:cubicBezTo>
                  <a:pt x="1033" y="477"/>
                  <a:pt x="659" y="851"/>
                  <a:pt x="659" y="1312"/>
                </a:cubicBezTo>
                <a:cubicBezTo>
                  <a:pt x="659" y="1772"/>
                  <a:pt x="1033" y="2146"/>
                  <a:pt x="1493" y="2146"/>
                </a:cubicBezTo>
                <a:lnTo>
                  <a:pt x="1493" y="2221"/>
                </a:lnTo>
                <a:cubicBezTo>
                  <a:pt x="992" y="2221"/>
                  <a:pt x="584" y="1813"/>
                  <a:pt x="584" y="1312"/>
                </a:cubicBezTo>
                <a:cubicBezTo>
                  <a:pt x="584" y="810"/>
                  <a:pt x="992" y="402"/>
                  <a:pt x="1493" y="402"/>
                </a:cubicBezTo>
                <a:close/>
                <a:moveTo>
                  <a:pt x="1312" y="2632"/>
                </a:moveTo>
                <a:cubicBezTo>
                  <a:pt x="588" y="2632"/>
                  <a:pt x="0" y="2044"/>
                  <a:pt x="0" y="1321"/>
                </a:cubicBezTo>
                <a:cubicBezTo>
                  <a:pt x="0" y="598"/>
                  <a:pt x="588" y="9"/>
                  <a:pt x="1312" y="9"/>
                </a:cubicBezTo>
                <a:lnTo>
                  <a:pt x="1312" y="84"/>
                </a:lnTo>
                <a:cubicBezTo>
                  <a:pt x="630" y="84"/>
                  <a:pt x="75" y="639"/>
                  <a:pt x="75" y="1321"/>
                </a:cubicBezTo>
                <a:cubicBezTo>
                  <a:pt x="75" y="2003"/>
                  <a:pt x="630" y="2558"/>
                  <a:pt x="1312" y="2558"/>
                </a:cubicBezTo>
                <a:lnTo>
                  <a:pt x="1312" y="2632"/>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41" name="antenna_31327"/>
          <p:cNvSpPr>
            <a:spLocks noChangeAspect="1"/>
          </p:cNvSpPr>
          <p:nvPr/>
        </p:nvSpPr>
        <p:spPr bwMode="auto">
          <a:xfrm>
            <a:off x="6582410" y="2816225"/>
            <a:ext cx="369570" cy="461010"/>
          </a:xfrm>
          <a:custGeom>
            <a:avLst/>
            <a:gdLst>
              <a:gd name="T0" fmla="*/ 2559 w 4548"/>
              <a:gd name="T1" fmla="*/ 1358 h 5777"/>
              <a:gd name="T2" fmla="*/ 1924 w 4548"/>
              <a:gd name="T3" fmla="*/ 1358 h 5777"/>
              <a:gd name="T4" fmla="*/ 724 w 4548"/>
              <a:gd name="T5" fmla="*/ 5575 h 5777"/>
              <a:gd name="T6" fmla="*/ 882 w 4548"/>
              <a:gd name="T7" fmla="*/ 5733 h 5777"/>
              <a:gd name="T8" fmla="*/ 1349 w 4548"/>
              <a:gd name="T9" fmla="*/ 5131 h 5777"/>
              <a:gd name="T10" fmla="*/ 3600 w 4548"/>
              <a:gd name="T11" fmla="*/ 5733 h 5777"/>
              <a:gd name="T12" fmla="*/ 3759 w 4548"/>
              <a:gd name="T13" fmla="*/ 5733 h 5777"/>
              <a:gd name="T14" fmla="*/ 2386 w 4548"/>
              <a:gd name="T15" fmla="*/ 1639 h 5777"/>
              <a:gd name="T16" fmla="*/ 2580 w 4548"/>
              <a:gd name="T17" fmla="*/ 3728 h 5777"/>
              <a:gd name="T18" fmla="*/ 2243 w 4548"/>
              <a:gd name="T19" fmla="*/ 2220 h 5777"/>
              <a:gd name="T20" fmla="*/ 1824 w 4548"/>
              <a:gd name="T21" fmla="*/ 3952 h 5777"/>
              <a:gd name="T22" fmla="*/ 2648 w 4548"/>
              <a:gd name="T23" fmla="*/ 3951 h 5777"/>
              <a:gd name="T24" fmla="*/ 1428 w 4548"/>
              <a:gd name="T25" fmla="*/ 4906 h 5777"/>
              <a:gd name="T26" fmla="*/ 2826 w 4548"/>
              <a:gd name="T27" fmla="*/ 1713 h 5777"/>
              <a:gd name="T28" fmla="*/ 2826 w 4548"/>
              <a:gd name="T29" fmla="*/ 860 h 5777"/>
              <a:gd name="T30" fmla="*/ 3327 w 4548"/>
              <a:gd name="T31" fmla="*/ 1287 h 5777"/>
              <a:gd name="T32" fmla="*/ 3054 w 4548"/>
              <a:gd name="T33" fmla="*/ 467 h 5777"/>
              <a:gd name="T34" fmla="*/ 3964 w 4548"/>
              <a:gd name="T35" fmla="*/ 1302 h 5777"/>
              <a:gd name="T36" fmla="*/ 3054 w 4548"/>
              <a:gd name="T37" fmla="*/ 2137 h 5777"/>
              <a:gd name="T38" fmla="*/ 3054 w 4548"/>
              <a:gd name="T39" fmla="*/ 467 h 5777"/>
              <a:gd name="T40" fmla="*/ 3236 w 4548"/>
              <a:gd name="T41" fmla="*/ 2623 h 5777"/>
              <a:gd name="T42" fmla="*/ 4473 w 4548"/>
              <a:gd name="T43" fmla="*/ 1312 h 5777"/>
              <a:gd name="T44" fmla="*/ 3236 w 4548"/>
              <a:gd name="T45" fmla="*/ 0 h 5777"/>
              <a:gd name="T46" fmla="*/ 1295 w 4548"/>
              <a:gd name="T47" fmla="*/ 1296 h 5777"/>
              <a:gd name="T48" fmla="*/ 1722 w 4548"/>
              <a:gd name="T49" fmla="*/ 1797 h 5777"/>
              <a:gd name="T50" fmla="*/ 1722 w 4548"/>
              <a:gd name="T51" fmla="*/ 795 h 5777"/>
              <a:gd name="T52" fmla="*/ 1295 w 4548"/>
              <a:gd name="T53" fmla="*/ 1296 h 5777"/>
              <a:gd name="T54" fmla="*/ 1493 w 4548"/>
              <a:gd name="T55" fmla="*/ 477 h 5777"/>
              <a:gd name="T56" fmla="*/ 1493 w 4548"/>
              <a:gd name="T57" fmla="*/ 2146 h 5777"/>
              <a:gd name="T58" fmla="*/ 584 w 4548"/>
              <a:gd name="T59" fmla="*/ 1312 h 5777"/>
              <a:gd name="T60" fmla="*/ 1312 w 4548"/>
              <a:gd name="T61" fmla="*/ 2632 h 5777"/>
              <a:gd name="T62" fmla="*/ 1312 w 4548"/>
              <a:gd name="T63" fmla="*/ 9 h 5777"/>
              <a:gd name="T64" fmla="*/ 75 w 4548"/>
              <a:gd name="T65" fmla="*/ 1321 h 5777"/>
              <a:gd name="T66" fmla="*/ 1312 w 4548"/>
              <a:gd name="T67" fmla="*/ 2632 h 5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8" h="5777">
                <a:moveTo>
                  <a:pt x="2386" y="1639"/>
                </a:moveTo>
                <a:cubicBezTo>
                  <a:pt x="2488" y="1586"/>
                  <a:pt x="2559" y="1481"/>
                  <a:pt x="2559" y="1358"/>
                </a:cubicBezTo>
                <a:cubicBezTo>
                  <a:pt x="2559" y="1182"/>
                  <a:pt x="2417" y="1040"/>
                  <a:pt x="2241" y="1040"/>
                </a:cubicBezTo>
                <a:cubicBezTo>
                  <a:pt x="2066" y="1040"/>
                  <a:pt x="1924" y="1182"/>
                  <a:pt x="1924" y="1358"/>
                </a:cubicBezTo>
                <a:cubicBezTo>
                  <a:pt x="1924" y="1481"/>
                  <a:pt x="1995" y="1587"/>
                  <a:pt x="2098" y="1639"/>
                </a:cubicBezTo>
                <a:cubicBezTo>
                  <a:pt x="1752" y="4506"/>
                  <a:pt x="734" y="5564"/>
                  <a:pt x="724" y="5575"/>
                </a:cubicBezTo>
                <a:cubicBezTo>
                  <a:pt x="680" y="5618"/>
                  <a:pt x="680" y="5689"/>
                  <a:pt x="724" y="5733"/>
                </a:cubicBezTo>
                <a:cubicBezTo>
                  <a:pt x="768" y="5777"/>
                  <a:pt x="839" y="5777"/>
                  <a:pt x="882" y="5733"/>
                </a:cubicBezTo>
                <a:cubicBezTo>
                  <a:pt x="901" y="5715"/>
                  <a:pt x="1080" y="5530"/>
                  <a:pt x="1311" y="5123"/>
                </a:cubicBezTo>
                <a:cubicBezTo>
                  <a:pt x="1323" y="5128"/>
                  <a:pt x="1336" y="5131"/>
                  <a:pt x="1349" y="5131"/>
                </a:cubicBezTo>
                <a:lnTo>
                  <a:pt x="3152" y="5131"/>
                </a:lnTo>
                <a:cubicBezTo>
                  <a:pt x="3285" y="5360"/>
                  <a:pt x="3433" y="5566"/>
                  <a:pt x="3600" y="5733"/>
                </a:cubicBezTo>
                <a:cubicBezTo>
                  <a:pt x="3622" y="5755"/>
                  <a:pt x="3651" y="5766"/>
                  <a:pt x="3680" y="5766"/>
                </a:cubicBezTo>
                <a:cubicBezTo>
                  <a:pt x="3708" y="5766"/>
                  <a:pt x="3737" y="5755"/>
                  <a:pt x="3759" y="5733"/>
                </a:cubicBezTo>
                <a:cubicBezTo>
                  <a:pt x="3803" y="5689"/>
                  <a:pt x="3803" y="5618"/>
                  <a:pt x="3759" y="5574"/>
                </a:cubicBezTo>
                <a:cubicBezTo>
                  <a:pt x="2847" y="4662"/>
                  <a:pt x="2488" y="2437"/>
                  <a:pt x="2386" y="1639"/>
                </a:cubicBezTo>
                <a:close/>
                <a:moveTo>
                  <a:pt x="2243" y="2220"/>
                </a:moveTo>
                <a:cubicBezTo>
                  <a:pt x="2313" y="2646"/>
                  <a:pt x="2420" y="3185"/>
                  <a:pt x="2580" y="3728"/>
                </a:cubicBezTo>
                <a:lnTo>
                  <a:pt x="1896" y="3728"/>
                </a:lnTo>
                <a:cubicBezTo>
                  <a:pt x="2027" y="3304"/>
                  <a:pt x="2148" y="2805"/>
                  <a:pt x="2243" y="2220"/>
                </a:cubicBezTo>
                <a:close/>
                <a:moveTo>
                  <a:pt x="1428" y="4906"/>
                </a:moveTo>
                <a:cubicBezTo>
                  <a:pt x="1556" y="4655"/>
                  <a:pt x="1693" y="4339"/>
                  <a:pt x="1824" y="3952"/>
                </a:cubicBezTo>
                <a:lnTo>
                  <a:pt x="2634" y="3952"/>
                </a:lnTo>
                <a:cubicBezTo>
                  <a:pt x="2639" y="3952"/>
                  <a:pt x="2643" y="3951"/>
                  <a:pt x="2648" y="3951"/>
                </a:cubicBezTo>
                <a:cubicBezTo>
                  <a:pt x="2754" y="4282"/>
                  <a:pt x="2881" y="4609"/>
                  <a:pt x="3031" y="4906"/>
                </a:cubicBezTo>
                <a:lnTo>
                  <a:pt x="1428" y="4906"/>
                </a:lnTo>
                <a:close/>
                <a:moveTo>
                  <a:pt x="2826" y="1788"/>
                </a:moveTo>
                <a:lnTo>
                  <a:pt x="2826" y="1713"/>
                </a:lnTo>
                <a:cubicBezTo>
                  <a:pt x="3061" y="1713"/>
                  <a:pt x="3253" y="1522"/>
                  <a:pt x="3253" y="1287"/>
                </a:cubicBezTo>
                <a:cubicBezTo>
                  <a:pt x="3253" y="1051"/>
                  <a:pt x="3061" y="860"/>
                  <a:pt x="2826" y="860"/>
                </a:cubicBezTo>
                <a:lnTo>
                  <a:pt x="2826" y="785"/>
                </a:lnTo>
                <a:cubicBezTo>
                  <a:pt x="3102" y="785"/>
                  <a:pt x="3327" y="1010"/>
                  <a:pt x="3327" y="1287"/>
                </a:cubicBezTo>
                <a:cubicBezTo>
                  <a:pt x="3327" y="1563"/>
                  <a:pt x="3102" y="1788"/>
                  <a:pt x="2826" y="1788"/>
                </a:cubicBezTo>
                <a:close/>
                <a:moveTo>
                  <a:pt x="3054" y="467"/>
                </a:moveTo>
                <a:lnTo>
                  <a:pt x="3054" y="393"/>
                </a:lnTo>
                <a:cubicBezTo>
                  <a:pt x="3556" y="393"/>
                  <a:pt x="3964" y="801"/>
                  <a:pt x="3964" y="1302"/>
                </a:cubicBezTo>
                <a:cubicBezTo>
                  <a:pt x="3964" y="1804"/>
                  <a:pt x="3556" y="2212"/>
                  <a:pt x="3054" y="2212"/>
                </a:cubicBezTo>
                <a:lnTo>
                  <a:pt x="3054" y="2137"/>
                </a:lnTo>
                <a:cubicBezTo>
                  <a:pt x="3515" y="2137"/>
                  <a:pt x="3889" y="1763"/>
                  <a:pt x="3889" y="1302"/>
                </a:cubicBezTo>
                <a:cubicBezTo>
                  <a:pt x="3889" y="842"/>
                  <a:pt x="3515" y="467"/>
                  <a:pt x="3054" y="467"/>
                </a:cubicBezTo>
                <a:close/>
                <a:moveTo>
                  <a:pt x="4548" y="1312"/>
                </a:moveTo>
                <a:cubicBezTo>
                  <a:pt x="4548" y="2035"/>
                  <a:pt x="3959" y="2623"/>
                  <a:pt x="3236" y="2623"/>
                </a:cubicBezTo>
                <a:lnTo>
                  <a:pt x="3236" y="2548"/>
                </a:lnTo>
                <a:cubicBezTo>
                  <a:pt x="3918" y="2548"/>
                  <a:pt x="4473" y="1994"/>
                  <a:pt x="4473" y="1312"/>
                </a:cubicBezTo>
                <a:cubicBezTo>
                  <a:pt x="4473" y="630"/>
                  <a:pt x="3918" y="75"/>
                  <a:pt x="3236" y="75"/>
                </a:cubicBezTo>
                <a:lnTo>
                  <a:pt x="3236" y="0"/>
                </a:lnTo>
                <a:cubicBezTo>
                  <a:pt x="3959" y="0"/>
                  <a:pt x="4548" y="588"/>
                  <a:pt x="4548" y="1312"/>
                </a:cubicBezTo>
                <a:close/>
                <a:moveTo>
                  <a:pt x="1295" y="1296"/>
                </a:moveTo>
                <a:cubicBezTo>
                  <a:pt x="1295" y="1531"/>
                  <a:pt x="1486" y="1722"/>
                  <a:pt x="1722" y="1722"/>
                </a:cubicBezTo>
                <a:lnTo>
                  <a:pt x="1722" y="1797"/>
                </a:lnTo>
                <a:cubicBezTo>
                  <a:pt x="1445" y="1797"/>
                  <a:pt x="1220" y="1572"/>
                  <a:pt x="1220" y="1296"/>
                </a:cubicBezTo>
                <a:cubicBezTo>
                  <a:pt x="1220" y="1019"/>
                  <a:pt x="1445" y="795"/>
                  <a:pt x="1722" y="795"/>
                </a:cubicBezTo>
                <a:lnTo>
                  <a:pt x="1722" y="869"/>
                </a:lnTo>
                <a:cubicBezTo>
                  <a:pt x="1486" y="869"/>
                  <a:pt x="1295" y="1061"/>
                  <a:pt x="1295" y="1296"/>
                </a:cubicBezTo>
                <a:close/>
                <a:moveTo>
                  <a:pt x="1493" y="402"/>
                </a:moveTo>
                <a:lnTo>
                  <a:pt x="1493" y="477"/>
                </a:lnTo>
                <a:cubicBezTo>
                  <a:pt x="1033" y="477"/>
                  <a:pt x="659" y="851"/>
                  <a:pt x="659" y="1312"/>
                </a:cubicBezTo>
                <a:cubicBezTo>
                  <a:pt x="659" y="1772"/>
                  <a:pt x="1033" y="2146"/>
                  <a:pt x="1493" y="2146"/>
                </a:cubicBezTo>
                <a:lnTo>
                  <a:pt x="1493" y="2221"/>
                </a:lnTo>
                <a:cubicBezTo>
                  <a:pt x="992" y="2221"/>
                  <a:pt x="584" y="1813"/>
                  <a:pt x="584" y="1312"/>
                </a:cubicBezTo>
                <a:cubicBezTo>
                  <a:pt x="584" y="810"/>
                  <a:pt x="992" y="402"/>
                  <a:pt x="1493" y="402"/>
                </a:cubicBezTo>
                <a:close/>
                <a:moveTo>
                  <a:pt x="1312" y="2632"/>
                </a:moveTo>
                <a:cubicBezTo>
                  <a:pt x="588" y="2632"/>
                  <a:pt x="0" y="2044"/>
                  <a:pt x="0" y="1321"/>
                </a:cubicBezTo>
                <a:cubicBezTo>
                  <a:pt x="0" y="598"/>
                  <a:pt x="588" y="9"/>
                  <a:pt x="1312" y="9"/>
                </a:cubicBezTo>
                <a:lnTo>
                  <a:pt x="1312" y="84"/>
                </a:lnTo>
                <a:cubicBezTo>
                  <a:pt x="630" y="84"/>
                  <a:pt x="75" y="639"/>
                  <a:pt x="75" y="1321"/>
                </a:cubicBezTo>
                <a:cubicBezTo>
                  <a:pt x="75" y="2003"/>
                  <a:pt x="630" y="2558"/>
                  <a:pt x="1312" y="2558"/>
                </a:cubicBezTo>
                <a:lnTo>
                  <a:pt x="1312" y="2632"/>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pic>
        <p:nvPicPr>
          <p:cNvPr id="42" name="图片 41"/>
          <p:cNvPicPr>
            <a:picLocks noChangeAspect="1"/>
          </p:cNvPicPr>
          <p:nvPr/>
        </p:nvPicPr>
        <p:blipFill>
          <a:blip r:embed="rId6" cstate="email"/>
          <a:stretch>
            <a:fillRect/>
          </a:stretch>
        </p:blipFill>
        <p:spPr>
          <a:xfrm flipH="1">
            <a:off x="6080125" y="4248150"/>
            <a:ext cx="375285" cy="221615"/>
          </a:xfrm>
          <a:prstGeom prst="rect">
            <a:avLst/>
          </a:prstGeom>
        </p:spPr>
      </p:pic>
      <p:sp>
        <p:nvSpPr>
          <p:cNvPr id="43" name="椭圆 42"/>
          <p:cNvSpPr/>
          <p:nvPr/>
        </p:nvSpPr>
        <p:spPr bwMode="auto">
          <a:xfrm>
            <a:off x="3590925" y="2696210"/>
            <a:ext cx="4471670" cy="3056255"/>
          </a:xfrm>
          <a:prstGeom prst="ellipse">
            <a:avLst/>
          </a:prstGeom>
          <a:solidFill>
            <a:schemeClr val="lt1">
              <a:alpha val="0"/>
            </a:schemeClr>
          </a:solidFill>
          <a:ln w="22225">
            <a:solidFill>
              <a:schemeClr val="tx1"/>
            </a:solidFill>
            <a:prstDash val="lg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2376" tIns="41188" rIns="82376" bIns="41188" numCol="1" rtlCol="0"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097915" fontAlgn="base">
              <a:spcBef>
                <a:spcPct val="0"/>
              </a:spcBef>
              <a:spcAft>
                <a:spcPct val="0"/>
              </a:spcAft>
            </a:pPr>
            <a:endParaRPr lang="zh-CN" altLang="en-US" sz="1620">
              <a:solidFill>
                <a:schemeClr val="tx1"/>
              </a:solidFill>
              <a:latin typeface="Arial" panose="020B0604020202020204" pitchFamily="34" charset="0"/>
              <a:ea typeface="宋体" panose="02010600030101010101" pitchFamily="2" charset="-122"/>
            </a:endParaRPr>
          </a:p>
        </p:txBody>
      </p:sp>
      <p:cxnSp>
        <p:nvCxnSpPr>
          <p:cNvPr id="44" name="直接连接符 43"/>
          <p:cNvCxnSpPr>
            <a:stCxn id="47" idx="8"/>
            <a:endCxn id="33" idx="1"/>
          </p:cNvCxnSpPr>
          <p:nvPr/>
        </p:nvCxnSpPr>
        <p:spPr bwMode="auto">
          <a:xfrm flipV="1">
            <a:off x="6638925" y="5610860"/>
            <a:ext cx="2524760" cy="13970"/>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5" name="circle-outline-with-huge-dot-at-the-center_38311"/>
          <p:cNvSpPr>
            <a:spLocks noChangeAspect="1"/>
          </p:cNvSpPr>
          <p:nvPr/>
        </p:nvSpPr>
        <p:spPr bwMode="auto">
          <a:xfrm>
            <a:off x="5180965" y="2611755"/>
            <a:ext cx="202565" cy="198120"/>
          </a:xfrm>
          <a:custGeom>
            <a:avLst/>
            <a:gdLst>
              <a:gd name="T0" fmla="*/ 196 w 391"/>
              <a:gd name="T1" fmla="*/ 0 h 391"/>
              <a:gd name="T2" fmla="*/ 0 w 391"/>
              <a:gd name="T3" fmla="*/ 196 h 391"/>
              <a:gd name="T4" fmla="*/ 196 w 391"/>
              <a:gd name="T5" fmla="*/ 391 h 391"/>
              <a:gd name="T6" fmla="*/ 391 w 391"/>
              <a:gd name="T7" fmla="*/ 196 h 391"/>
              <a:gd name="T8" fmla="*/ 196 w 391"/>
              <a:gd name="T9" fmla="*/ 0 h 391"/>
              <a:gd name="T10" fmla="*/ 196 w 391"/>
              <a:gd name="T11" fmla="*/ 338 h 391"/>
              <a:gd name="T12" fmla="*/ 53 w 391"/>
              <a:gd name="T13" fmla="*/ 196 h 391"/>
              <a:gd name="T14" fmla="*/ 196 w 391"/>
              <a:gd name="T15" fmla="*/ 53 h 391"/>
              <a:gd name="T16" fmla="*/ 338 w 391"/>
              <a:gd name="T17" fmla="*/ 196 h 391"/>
              <a:gd name="T18" fmla="*/ 196 w 391"/>
              <a:gd name="T19" fmla="*/ 338 h 391"/>
              <a:gd name="T20" fmla="*/ 258 w 391"/>
              <a:gd name="T21" fmla="*/ 196 h 391"/>
              <a:gd name="T22" fmla="*/ 196 w 391"/>
              <a:gd name="T23" fmla="*/ 258 h 391"/>
              <a:gd name="T24" fmla="*/ 133 w 391"/>
              <a:gd name="T25" fmla="*/ 196 h 391"/>
              <a:gd name="T26" fmla="*/ 196 w 391"/>
              <a:gd name="T27" fmla="*/ 133 h 391"/>
              <a:gd name="T28" fmla="*/ 258 w 391"/>
              <a:gd name="T29" fmla="*/ 1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391">
                <a:moveTo>
                  <a:pt x="196" y="0"/>
                </a:moveTo>
                <a:cubicBezTo>
                  <a:pt x="88" y="0"/>
                  <a:pt x="0" y="88"/>
                  <a:pt x="0" y="196"/>
                </a:cubicBezTo>
                <a:cubicBezTo>
                  <a:pt x="0" y="303"/>
                  <a:pt x="88" y="391"/>
                  <a:pt x="196" y="391"/>
                </a:cubicBezTo>
                <a:cubicBezTo>
                  <a:pt x="303" y="391"/>
                  <a:pt x="391" y="303"/>
                  <a:pt x="391" y="196"/>
                </a:cubicBezTo>
                <a:cubicBezTo>
                  <a:pt x="391" y="88"/>
                  <a:pt x="303" y="0"/>
                  <a:pt x="196" y="0"/>
                </a:cubicBezTo>
                <a:close/>
                <a:moveTo>
                  <a:pt x="196" y="338"/>
                </a:moveTo>
                <a:cubicBezTo>
                  <a:pt x="117" y="338"/>
                  <a:pt x="53" y="274"/>
                  <a:pt x="53" y="196"/>
                </a:cubicBezTo>
                <a:cubicBezTo>
                  <a:pt x="53" y="117"/>
                  <a:pt x="117" y="53"/>
                  <a:pt x="196" y="53"/>
                </a:cubicBezTo>
                <a:cubicBezTo>
                  <a:pt x="274" y="53"/>
                  <a:pt x="338" y="117"/>
                  <a:pt x="338" y="196"/>
                </a:cubicBezTo>
                <a:cubicBezTo>
                  <a:pt x="338" y="274"/>
                  <a:pt x="274" y="338"/>
                  <a:pt x="196" y="338"/>
                </a:cubicBezTo>
                <a:close/>
                <a:moveTo>
                  <a:pt x="258" y="196"/>
                </a:moveTo>
                <a:cubicBezTo>
                  <a:pt x="258" y="230"/>
                  <a:pt x="230" y="258"/>
                  <a:pt x="196" y="258"/>
                </a:cubicBezTo>
                <a:cubicBezTo>
                  <a:pt x="161" y="258"/>
                  <a:pt x="133" y="230"/>
                  <a:pt x="133" y="196"/>
                </a:cubicBezTo>
                <a:cubicBezTo>
                  <a:pt x="133" y="161"/>
                  <a:pt x="161" y="133"/>
                  <a:pt x="196" y="133"/>
                </a:cubicBezTo>
                <a:cubicBezTo>
                  <a:pt x="230" y="133"/>
                  <a:pt x="258" y="161"/>
                  <a:pt x="258" y="19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47" name="circle-outline-with-huge-dot-at-the-center_38311"/>
          <p:cNvSpPr>
            <a:spLocks noChangeAspect="1"/>
          </p:cNvSpPr>
          <p:nvPr/>
        </p:nvSpPr>
        <p:spPr bwMode="auto">
          <a:xfrm>
            <a:off x="6463665" y="5525770"/>
            <a:ext cx="202565" cy="198120"/>
          </a:xfrm>
          <a:custGeom>
            <a:avLst/>
            <a:gdLst>
              <a:gd name="T0" fmla="*/ 196 w 391"/>
              <a:gd name="T1" fmla="*/ 0 h 391"/>
              <a:gd name="T2" fmla="*/ 0 w 391"/>
              <a:gd name="T3" fmla="*/ 196 h 391"/>
              <a:gd name="T4" fmla="*/ 196 w 391"/>
              <a:gd name="T5" fmla="*/ 391 h 391"/>
              <a:gd name="T6" fmla="*/ 391 w 391"/>
              <a:gd name="T7" fmla="*/ 196 h 391"/>
              <a:gd name="T8" fmla="*/ 196 w 391"/>
              <a:gd name="T9" fmla="*/ 0 h 391"/>
              <a:gd name="T10" fmla="*/ 196 w 391"/>
              <a:gd name="T11" fmla="*/ 338 h 391"/>
              <a:gd name="T12" fmla="*/ 53 w 391"/>
              <a:gd name="T13" fmla="*/ 196 h 391"/>
              <a:gd name="T14" fmla="*/ 196 w 391"/>
              <a:gd name="T15" fmla="*/ 53 h 391"/>
              <a:gd name="T16" fmla="*/ 338 w 391"/>
              <a:gd name="T17" fmla="*/ 196 h 391"/>
              <a:gd name="T18" fmla="*/ 196 w 391"/>
              <a:gd name="T19" fmla="*/ 338 h 391"/>
              <a:gd name="T20" fmla="*/ 258 w 391"/>
              <a:gd name="T21" fmla="*/ 196 h 391"/>
              <a:gd name="T22" fmla="*/ 196 w 391"/>
              <a:gd name="T23" fmla="*/ 258 h 391"/>
              <a:gd name="T24" fmla="*/ 133 w 391"/>
              <a:gd name="T25" fmla="*/ 196 h 391"/>
              <a:gd name="T26" fmla="*/ 196 w 391"/>
              <a:gd name="T27" fmla="*/ 133 h 391"/>
              <a:gd name="T28" fmla="*/ 258 w 391"/>
              <a:gd name="T29" fmla="*/ 1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391">
                <a:moveTo>
                  <a:pt x="196" y="0"/>
                </a:moveTo>
                <a:cubicBezTo>
                  <a:pt x="88" y="0"/>
                  <a:pt x="0" y="88"/>
                  <a:pt x="0" y="196"/>
                </a:cubicBezTo>
                <a:cubicBezTo>
                  <a:pt x="0" y="303"/>
                  <a:pt x="88" y="391"/>
                  <a:pt x="196" y="391"/>
                </a:cubicBezTo>
                <a:cubicBezTo>
                  <a:pt x="303" y="391"/>
                  <a:pt x="391" y="303"/>
                  <a:pt x="391" y="196"/>
                </a:cubicBezTo>
                <a:cubicBezTo>
                  <a:pt x="391" y="88"/>
                  <a:pt x="303" y="0"/>
                  <a:pt x="196" y="0"/>
                </a:cubicBezTo>
                <a:close/>
                <a:moveTo>
                  <a:pt x="196" y="338"/>
                </a:moveTo>
                <a:cubicBezTo>
                  <a:pt x="117" y="338"/>
                  <a:pt x="53" y="274"/>
                  <a:pt x="53" y="196"/>
                </a:cubicBezTo>
                <a:cubicBezTo>
                  <a:pt x="53" y="117"/>
                  <a:pt x="117" y="53"/>
                  <a:pt x="196" y="53"/>
                </a:cubicBezTo>
                <a:cubicBezTo>
                  <a:pt x="274" y="53"/>
                  <a:pt x="338" y="117"/>
                  <a:pt x="338" y="196"/>
                </a:cubicBezTo>
                <a:cubicBezTo>
                  <a:pt x="338" y="274"/>
                  <a:pt x="274" y="338"/>
                  <a:pt x="196" y="338"/>
                </a:cubicBezTo>
                <a:close/>
                <a:moveTo>
                  <a:pt x="258" y="196"/>
                </a:moveTo>
                <a:cubicBezTo>
                  <a:pt x="258" y="230"/>
                  <a:pt x="230" y="258"/>
                  <a:pt x="196" y="258"/>
                </a:cubicBezTo>
                <a:cubicBezTo>
                  <a:pt x="161" y="258"/>
                  <a:pt x="133" y="230"/>
                  <a:pt x="133" y="196"/>
                </a:cubicBezTo>
                <a:cubicBezTo>
                  <a:pt x="133" y="161"/>
                  <a:pt x="161" y="133"/>
                  <a:pt x="196" y="133"/>
                </a:cubicBezTo>
                <a:cubicBezTo>
                  <a:pt x="230" y="133"/>
                  <a:pt x="258" y="161"/>
                  <a:pt x="258" y="19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pic>
        <p:nvPicPr>
          <p:cNvPr id="61" name="图片 60"/>
          <p:cNvPicPr>
            <a:picLocks noChangeAspect="1"/>
          </p:cNvPicPr>
          <p:nvPr/>
        </p:nvPicPr>
        <p:blipFill>
          <a:blip r:embed="rId6" cstate="email"/>
          <a:stretch>
            <a:fillRect/>
          </a:stretch>
        </p:blipFill>
        <p:spPr>
          <a:xfrm flipH="1">
            <a:off x="6606540" y="4263390"/>
            <a:ext cx="375285" cy="221615"/>
          </a:xfrm>
          <a:prstGeom prst="rect">
            <a:avLst/>
          </a:prstGeom>
        </p:spPr>
      </p:pic>
      <p:sp>
        <p:nvSpPr>
          <p:cNvPr id="63" name="矩形 62"/>
          <p:cNvSpPr/>
          <p:nvPr/>
        </p:nvSpPr>
        <p:spPr>
          <a:xfrm>
            <a:off x="4524375" y="3775075"/>
            <a:ext cx="1956435" cy="2844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60" b="1" kern="100" dirty="0" err="1">
                <a:solidFill>
                  <a:schemeClr val="tx1"/>
                </a:solidFill>
                <a:latin typeface="Times New Roman" panose="02020603050405020304" pitchFamily="18" charset="0"/>
              </a:rPr>
              <a:t>WIFI</a:t>
            </a:r>
            <a:r>
              <a:rPr lang="en-US" altLang="zh-CN" sz="1260" b="1" kern="100" dirty="0">
                <a:solidFill>
                  <a:schemeClr val="tx1"/>
                </a:solidFill>
                <a:latin typeface="Times New Roman" panose="02020603050405020304" pitchFamily="18" charset="0"/>
              </a:rPr>
              <a:t>-</a:t>
            </a:r>
            <a:r>
              <a:rPr lang="en-US" altLang="zh-CN" sz="1260" b="1" kern="100" dirty="0" err="1">
                <a:solidFill>
                  <a:schemeClr val="tx1"/>
                </a:solidFill>
                <a:latin typeface="Times New Roman" panose="02020603050405020304" pitchFamily="18" charset="0"/>
              </a:rPr>
              <a:t>-LTE</a:t>
            </a:r>
            <a:r>
              <a:rPr lang="zh-CN" altLang="en-US" sz="1260" b="1" kern="100" dirty="0">
                <a:solidFill>
                  <a:schemeClr val="tx1"/>
                </a:solidFill>
                <a:latin typeface="Times New Roman" panose="02020603050405020304" pitchFamily="18" charset="0"/>
              </a:rPr>
              <a:t>多模通信</a:t>
            </a:r>
          </a:p>
        </p:txBody>
      </p:sp>
      <p:sp>
        <p:nvSpPr>
          <p:cNvPr id="64" name="文本框 56"/>
          <p:cNvSpPr txBox="1"/>
          <p:nvPr/>
        </p:nvSpPr>
        <p:spPr>
          <a:xfrm>
            <a:off x="634888" y="5091737"/>
            <a:ext cx="140843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Environmental Awareness</a:t>
            </a:r>
            <a:endParaRPr lang="zh-CN" altLang="en-US" sz="1200" dirty="0">
              <a:solidFill>
                <a:schemeClr val="tx1"/>
              </a:solidFill>
              <a:latin typeface="Times New Roman" panose="02020603050405020304" pitchFamily="18" charset="0"/>
              <a:ea typeface="+mj-ea"/>
              <a:cs typeface="Times New Roman" panose="02020603050405020304" pitchFamily="18" charset="0"/>
            </a:endParaRPr>
          </a:p>
        </p:txBody>
      </p:sp>
      <p:sp>
        <p:nvSpPr>
          <p:cNvPr id="65" name="文本框 59"/>
          <p:cNvSpPr txBox="1"/>
          <p:nvPr/>
        </p:nvSpPr>
        <p:spPr>
          <a:xfrm>
            <a:off x="634888" y="5657855"/>
            <a:ext cx="153987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en-US" altLang="zh-CN" sz="1200" dirty="0">
                <a:solidFill>
                  <a:srgbClr val="000000"/>
                </a:solidFill>
                <a:latin typeface="Times New Roman" panose="02020603050405020304" pitchFamily="18" charset="0"/>
                <a:cs typeface="Times New Roman" panose="02020603050405020304" pitchFamily="18" charset="0"/>
              </a:rPr>
              <a:t>Decision-making</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sp>
        <p:nvSpPr>
          <p:cNvPr id="66" name="文本框 61"/>
          <p:cNvSpPr txBox="1"/>
          <p:nvPr/>
        </p:nvSpPr>
        <p:spPr>
          <a:xfrm>
            <a:off x="1965965" y="5061233"/>
            <a:ext cx="154051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en-US" altLang="zh-CN" sz="1200" dirty="0">
                <a:solidFill>
                  <a:srgbClr val="000000"/>
                </a:solidFill>
                <a:latin typeface="Times New Roman" panose="02020603050405020304" pitchFamily="18" charset="0"/>
                <a:cs typeface="Times New Roman" panose="02020603050405020304" pitchFamily="18" charset="0"/>
              </a:rPr>
              <a:t>Vehicle</a:t>
            </a:r>
            <a:r>
              <a:rPr lang="en-US" altLang="zh-CN" sz="1400" b="0" i="0" dirty="0">
                <a:solidFill>
                  <a:srgbClr val="000000"/>
                </a:solidFill>
                <a:effectLst/>
                <a:latin typeface="Roboto" panose="02000000000000000000" pitchFamily="2" charset="0"/>
              </a:rPr>
              <a:t> </a:t>
            </a:r>
            <a:r>
              <a:rPr lang="en-US" altLang="zh-CN" sz="1200" dirty="0">
                <a:solidFill>
                  <a:srgbClr val="000000"/>
                </a:solidFill>
                <a:latin typeface="Times New Roman" panose="02020603050405020304" pitchFamily="18" charset="0"/>
                <a:cs typeface="Times New Roman" panose="02020603050405020304" pitchFamily="18" charset="0"/>
              </a:rPr>
              <a:t>Control</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sp>
        <p:nvSpPr>
          <p:cNvPr id="68" name="文本框 62"/>
          <p:cNvSpPr txBox="1"/>
          <p:nvPr/>
        </p:nvSpPr>
        <p:spPr>
          <a:xfrm>
            <a:off x="1945958" y="5540044"/>
            <a:ext cx="262382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en-US" altLang="zh-CN" sz="1200" dirty="0">
                <a:solidFill>
                  <a:srgbClr val="000000"/>
                </a:solidFill>
                <a:latin typeface="Times New Roman" panose="02020603050405020304" pitchFamily="18" charset="0"/>
                <a:cs typeface="Times New Roman" panose="02020603050405020304" pitchFamily="18" charset="0"/>
              </a:rPr>
              <a:t>Data Logging and </a:t>
            </a:r>
          </a:p>
          <a:p>
            <a:pPr indent="0">
              <a:buFont typeface="Wingdings" panose="05000000000000000000" pitchFamily="2" charset="2"/>
              <a:buNone/>
            </a:pPr>
            <a:r>
              <a:rPr lang="en-US" altLang="zh-CN" sz="1200" dirty="0">
                <a:solidFill>
                  <a:srgbClr val="000000"/>
                </a:solidFill>
                <a:latin typeface="Times New Roman" panose="02020603050405020304" pitchFamily="18" charset="0"/>
                <a:cs typeface="Times New Roman" panose="02020603050405020304" pitchFamily="18" charset="0"/>
              </a:rPr>
              <a:t>Fault Self-diagnosis</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pic>
        <p:nvPicPr>
          <p:cNvPr id="69" name="图片 68"/>
          <p:cNvPicPr>
            <a:picLocks noChangeAspect="1"/>
          </p:cNvPicPr>
          <p:nvPr/>
        </p:nvPicPr>
        <p:blipFill>
          <a:blip r:embed="rId7" cstate="email"/>
          <a:stretch>
            <a:fillRect/>
          </a:stretch>
        </p:blipFill>
        <p:spPr>
          <a:xfrm>
            <a:off x="966470" y="3932555"/>
            <a:ext cx="1743710" cy="925195"/>
          </a:xfrm>
          <a:prstGeom prst="rect">
            <a:avLst/>
          </a:prstGeom>
        </p:spPr>
      </p:pic>
      <p:pic>
        <p:nvPicPr>
          <p:cNvPr id="70" name="图片 69" descr="小卡车.png"/>
          <p:cNvPicPr>
            <a:picLocks noChangeAspect="1"/>
          </p:cNvPicPr>
          <p:nvPr/>
        </p:nvPicPr>
        <p:blipFill>
          <a:blip r:embed="rId8"/>
          <a:stretch>
            <a:fillRect/>
          </a:stretch>
        </p:blipFill>
        <p:spPr>
          <a:xfrm>
            <a:off x="4331335" y="5100955"/>
            <a:ext cx="312420" cy="221615"/>
          </a:xfrm>
          <a:prstGeom prst="rect">
            <a:avLst/>
          </a:prstGeom>
        </p:spPr>
      </p:pic>
      <p:pic>
        <p:nvPicPr>
          <p:cNvPr id="71" name="图片 70" descr="小卡车.png"/>
          <p:cNvPicPr>
            <a:picLocks noChangeAspect="1"/>
          </p:cNvPicPr>
          <p:nvPr/>
        </p:nvPicPr>
        <p:blipFill>
          <a:blip r:embed="rId8"/>
          <a:stretch>
            <a:fillRect/>
          </a:stretch>
        </p:blipFill>
        <p:spPr>
          <a:xfrm>
            <a:off x="5177790" y="4663440"/>
            <a:ext cx="312420" cy="221615"/>
          </a:xfrm>
          <a:prstGeom prst="rect">
            <a:avLst/>
          </a:prstGeom>
        </p:spPr>
      </p:pic>
      <p:pic>
        <p:nvPicPr>
          <p:cNvPr id="72" name="图片 71" descr="小卡车.png"/>
          <p:cNvPicPr>
            <a:picLocks noChangeAspect="1"/>
          </p:cNvPicPr>
          <p:nvPr/>
        </p:nvPicPr>
        <p:blipFill>
          <a:blip r:embed="rId8"/>
          <a:stretch>
            <a:fillRect/>
          </a:stretch>
        </p:blipFill>
        <p:spPr>
          <a:xfrm>
            <a:off x="4791075" y="4848225"/>
            <a:ext cx="312420" cy="221615"/>
          </a:xfrm>
          <a:prstGeom prst="rect">
            <a:avLst/>
          </a:prstGeom>
        </p:spPr>
      </p:pic>
      <p:sp>
        <p:nvSpPr>
          <p:cNvPr id="73" name="circle-outline-with-huge-dot-at-the-center_38311"/>
          <p:cNvSpPr>
            <a:spLocks noChangeAspect="1"/>
          </p:cNvSpPr>
          <p:nvPr/>
        </p:nvSpPr>
        <p:spPr bwMode="auto">
          <a:xfrm>
            <a:off x="4131945" y="5203190"/>
            <a:ext cx="202565" cy="198120"/>
          </a:xfrm>
          <a:custGeom>
            <a:avLst/>
            <a:gdLst>
              <a:gd name="T0" fmla="*/ 196 w 391"/>
              <a:gd name="T1" fmla="*/ 0 h 391"/>
              <a:gd name="T2" fmla="*/ 0 w 391"/>
              <a:gd name="T3" fmla="*/ 196 h 391"/>
              <a:gd name="T4" fmla="*/ 196 w 391"/>
              <a:gd name="T5" fmla="*/ 391 h 391"/>
              <a:gd name="T6" fmla="*/ 391 w 391"/>
              <a:gd name="T7" fmla="*/ 196 h 391"/>
              <a:gd name="T8" fmla="*/ 196 w 391"/>
              <a:gd name="T9" fmla="*/ 0 h 391"/>
              <a:gd name="T10" fmla="*/ 196 w 391"/>
              <a:gd name="T11" fmla="*/ 338 h 391"/>
              <a:gd name="T12" fmla="*/ 53 w 391"/>
              <a:gd name="T13" fmla="*/ 196 h 391"/>
              <a:gd name="T14" fmla="*/ 196 w 391"/>
              <a:gd name="T15" fmla="*/ 53 h 391"/>
              <a:gd name="T16" fmla="*/ 338 w 391"/>
              <a:gd name="T17" fmla="*/ 196 h 391"/>
              <a:gd name="T18" fmla="*/ 196 w 391"/>
              <a:gd name="T19" fmla="*/ 338 h 391"/>
              <a:gd name="T20" fmla="*/ 258 w 391"/>
              <a:gd name="T21" fmla="*/ 196 h 391"/>
              <a:gd name="T22" fmla="*/ 196 w 391"/>
              <a:gd name="T23" fmla="*/ 258 h 391"/>
              <a:gd name="T24" fmla="*/ 133 w 391"/>
              <a:gd name="T25" fmla="*/ 196 h 391"/>
              <a:gd name="T26" fmla="*/ 196 w 391"/>
              <a:gd name="T27" fmla="*/ 133 h 391"/>
              <a:gd name="T28" fmla="*/ 258 w 391"/>
              <a:gd name="T29" fmla="*/ 1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391">
                <a:moveTo>
                  <a:pt x="196" y="0"/>
                </a:moveTo>
                <a:cubicBezTo>
                  <a:pt x="88" y="0"/>
                  <a:pt x="0" y="88"/>
                  <a:pt x="0" y="196"/>
                </a:cubicBezTo>
                <a:cubicBezTo>
                  <a:pt x="0" y="303"/>
                  <a:pt x="88" y="391"/>
                  <a:pt x="196" y="391"/>
                </a:cubicBezTo>
                <a:cubicBezTo>
                  <a:pt x="303" y="391"/>
                  <a:pt x="391" y="303"/>
                  <a:pt x="391" y="196"/>
                </a:cubicBezTo>
                <a:cubicBezTo>
                  <a:pt x="391" y="88"/>
                  <a:pt x="303" y="0"/>
                  <a:pt x="196" y="0"/>
                </a:cubicBezTo>
                <a:close/>
                <a:moveTo>
                  <a:pt x="196" y="338"/>
                </a:moveTo>
                <a:cubicBezTo>
                  <a:pt x="117" y="338"/>
                  <a:pt x="53" y="274"/>
                  <a:pt x="53" y="196"/>
                </a:cubicBezTo>
                <a:cubicBezTo>
                  <a:pt x="53" y="117"/>
                  <a:pt x="117" y="53"/>
                  <a:pt x="196" y="53"/>
                </a:cubicBezTo>
                <a:cubicBezTo>
                  <a:pt x="274" y="53"/>
                  <a:pt x="338" y="117"/>
                  <a:pt x="338" y="196"/>
                </a:cubicBezTo>
                <a:cubicBezTo>
                  <a:pt x="338" y="274"/>
                  <a:pt x="274" y="338"/>
                  <a:pt x="196" y="338"/>
                </a:cubicBezTo>
                <a:close/>
                <a:moveTo>
                  <a:pt x="258" y="196"/>
                </a:moveTo>
                <a:cubicBezTo>
                  <a:pt x="258" y="230"/>
                  <a:pt x="230" y="258"/>
                  <a:pt x="196" y="258"/>
                </a:cubicBezTo>
                <a:cubicBezTo>
                  <a:pt x="161" y="258"/>
                  <a:pt x="133" y="230"/>
                  <a:pt x="133" y="196"/>
                </a:cubicBezTo>
                <a:cubicBezTo>
                  <a:pt x="133" y="161"/>
                  <a:pt x="161" y="133"/>
                  <a:pt x="196" y="133"/>
                </a:cubicBezTo>
                <a:cubicBezTo>
                  <a:pt x="230" y="133"/>
                  <a:pt x="258" y="161"/>
                  <a:pt x="258" y="19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55" name="矩形 54"/>
          <p:cNvSpPr/>
          <p:nvPr/>
        </p:nvSpPr>
        <p:spPr>
          <a:xfrm>
            <a:off x="675006" y="958850"/>
            <a:ext cx="2263368"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8" name="标题 7"/>
          <p:cNvSpPr>
            <a:spLocks noGrp="1"/>
          </p:cNvSpPr>
          <p:nvPr>
            <p:ph type="title"/>
          </p:nvPr>
        </p:nvSpPr>
        <p:spPr/>
        <p:txBody>
          <a:bodyPr/>
          <a:lstStyle/>
          <a:p>
            <a:r>
              <a:rPr lang="en-US" altLang="zh-CN" dirty="0">
                <a:solidFill>
                  <a:srgbClr val="C00000"/>
                </a:solidFill>
                <a:latin typeface="Times New Roman" panose="02020603050405020304" pitchFamily="18" charset="0"/>
                <a:cs typeface="Times New Roman" panose="02020603050405020304" pitchFamily="18" charset="0"/>
                <a:sym typeface="+mn-ea"/>
              </a:rPr>
              <a:t>V | Technology under Development</a:t>
            </a:r>
            <a:r>
              <a:rPr lang="en-US" altLang="zh-CN" dirty="0">
                <a:solidFill>
                  <a:srgbClr val="C00000"/>
                </a:solidFill>
                <a:latin typeface="Times New Roman" panose="02020603050405020304" pitchFamily="18" charset="0"/>
                <a:cs typeface="Times New Roman" panose="02020603050405020304" pitchFamily="18" charset="0"/>
              </a:rPr>
              <a:t> </a:t>
            </a:r>
            <a:endParaRPr lang="zh-CN" altLang="en-US" dirty="0">
              <a:solidFill>
                <a:srgbClr val="C00000"/>
              </a:solidFill>
            </a:endParaRPr>
          </a:p>
        </p:txBody>
      </p:sp>
      <p:sp>
        <p:nvSpPr>
          <p:cNvPr id="3" name="文本框 2"/>
          <p:cNvSpPr txBox="1"/>
          <p:nvPr/>
        </p:nvSpPr>
        <p:spPr>
          <a:xfrm>
            <a:off x="1778000" y="878205"/>
            <a:ext cx="309880" cy="506730"/>
          </a:xfrm>
          <a:prstGeom prst="rect">
            <a:avLst/>
          </a:prstGeom>
          <a:noFill/>
        </p:spPr>
        <p:txBody>
          <a:bodyPr wrap="none" rtlCol="0" anchor="t">
            <a:spAutoFit/>
          </a:bodyPr>
          <a:lstStyle/>
          <a:p>
            <a:pPr algn="just">
              <a:lnSpc>
                <a:spcPct val="150000"/>
              </a:lnSpc>
            </a:pPr>
            <a:endParaRPr lang="zh-CN" altLang="en-US"/>
          </a:p>
        </p:txBody>
      </p:sp>
      <p:sp>
        <p:nvSpPr>
          <p:cNvPr id="34" name="页脚占位符 33"/>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35" name="灯片编号占位符 34"/>
          <p:cNvSpPr>
            <a:spLocks noGrp="1"/>
          </p:cNvSpPr>
          <p:nvPr>
            <p:ph type="sldNum" sz="quarter" idx="12"/>
          </p:nvPr>
        </p:nvSpPr>
        <p:spPr/>
        <p:txBody>
          <a:bodyPr/>
          <a:lstStyle/>
          <a:p>
            <a:fld id="{6B8E27FD-115D-4720-AE9C-63133A02825A}" type="slidenum">
              <a:rPr lang="zh-CN" altLang="en-US" smtClean="0"/>
              <a:t>26</a:t>
            </a:fld>
            <a:endParaRPr lang="zh-CN" altLang="en-US" dirty="0"/>
          </a:p>
        </p:txBody>
      </p:sp>
      <p:sp>
        <p:nvSpPr>
          <p:cNvPr id="11" name="文本框 10"/>
          <p:cNvSpPr txBox="1"/>
          <p:nvPr/>
        </p:nvSpPr>
        <p:spPr>
          <a:xfrm>
            <a:off x="1778000" y="878205"/>
            <a:ext cx="309880" cy="506730"/>
          </a:xfrm>
          <a:prstGeom prst="rect">
            <a:avLst/>
          </a:prstGeom>
          <a:noFill/>
        </p:spPr>
        <p:txBody>
          <a:bodyPr wrap="none" rtlCol="0" anchor="t">
            <a:spAutoFit/>
          </a:bodyPr>
          <a:lstStyle/>
          <a:p>
            <a:pPr algn="just">
              <a:lnSpc>
                <a:spcPct val="150000"/>
              </a:lnSpc>
            </a:pPr>
            <a:endParaRPr lang="zh-CN" altLang="en-US"/>
          </a:p>
        </p:txBody>
      </p:sp>
      <p:sp>
        <p:nvSpPr>
          <p:cNvPr id="46" name="文本框 45"/>
          <p:cNvSpPr txBox="1"/>
          <p:nvPr/>
        </p:nvSpPr>
        <p:spPr>
          <a:xfrm>
            <a:off x="779145" y="986155"/>
            <a:ext cx="2086905" cy="369332"/>
          </a:xfrm>
          <a:prstGeom prst="rect">
            <a:avLst/>
          </a:prstGeom>
          <a:noFill/>
        </p:spPr>
        <p:txBody>
          <a:bodyPr wrap="square" rtlCol="0" anchor="t">
            <a:spAutoFit/>
          </a:bodyPr>
          <a:lstStyle/>
          <a:p>
            <a:pPr algn="l"/>
            <a:r>
              <a:rPr lang="en-US" altLang="zh-CN" b="1" dirty="0">
                <a:solidFill>
                  <a:schemeClr val="bg1"/>
                </a:solidFill>
                <a:sym typeface="+mn-ea"/>
              </a:rPr>
              <a:t>V.</a:t>
            </a:r>
            <a:r>
              <a:rPr lang="zh-CN" altLang="en-US" b="1" dirty="0">
                <a:solidFill>
                  <a:schemeClr val="bg1"/>
                </a:solidFill>
                <a:sym typeface="+mn-ea"/>
              </a:rPr>
              <a:t> </a:t>
            </a:r>
            <a:r>
              <a:rPr lang="en-US" altLang="zh-CN" b="1" dirty="0">
                <a:solidFill>
                  <a:schemeClr val="bg1"/>
                </a:solidFill>
              </a:rPr>
              <a:t>Smarted Mines</a:t>
            </a:r>
            <a:endParaRPr lang="zh-CN" altLang="en-US" b="1" dirty="0">
              <a:solidFill>
                <a:schemeClr val="bg1"/>
              </a:solidFill>
              <a:sym typeface="+mn-ea"/>
            </a:endParaRPr>
          </a:p>
        </p:txBody>
      </p:sp>
      <p:sp>
        <p:nvSpPr>
          <p:cNvPr id="82" name="矩形 81"/>
          <p:cNvSpPr/>
          <p:nvPr/>
        </p:nvSpPr>
        <p:spPr>
          <a:xfrm>
            <a:off x="675006" y="1762760"/>
            <a:ext cx="2332989" cy="335915"/>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200" b="1" dirty="0">
                <a:solidFill>
                  <a:schemeClr val="bg1"/>
                </a:solidFill>
                <a:latin typeface="Times New Roman" panose="02020603050405020304" pitchFamily="18" charset="0"/>
                <a:cs typeface="Times New Roman" panose="02020603050405020304" pitchFamily="18" charset="0"/>
              </a:rPr>
              <a:t>Vehicle-to-ground Wireless </a:t>
            </a:r>
          </a:p>
          <a:p>
            <a:pPr marL="0" marR="0" indent="0" algn="ctr" defTabSz="914400" rtl="0" eaLnBrk="1" fontAlgn="base" latinLnBrk="0" hangingPunct="1">
              <a:lnSpc>
                <a:spcPct val="100000"/>
              </a:lnSpc>
              <a:spcBef>
                <a:spcPct val="0"/>
              </a:spcBef>
              <a:spcAft>
                <a:spcPct val="0"/>
              </a:spcAft>
              <a:buClrTx/>
              <a:buSzTx/>
              <a:buFontTx/>
              <a:buNone/>
            </a:pPr>
            <a:r>
              <a:rPr lang="en-US" altLang="zh-CN" sz="1200" b="1" dirty="0">
                <a:solidFill>
                  <a:schemeClr val="bg1"/>
                </a:solidFill>
                <a:latin typeface="Times New Roman" panose="02020603050405020304" pitchFamily="18" charset="0"/>
                <a:cs typeface="Times New Roman" panose="02020603050405020304" pitchFamily="18" charset="0"/>
              </a:rPr>
              <a:t>Communication System</a:t>
            </a:r>
            <a:endParaRPr lang="zh-CN" altLang="en-US" sz="1200" b="1" dirty="0">
              <a:solidFill>
                <a:schemeClr val="bg1"/>
              </a:solidFill>
              <a:latin typeface="Times New Roman" panose="02020603050405020304" pitchFamily="18" charset="0"/>
              <a:cs typeface="Times New Roman" panose="02020603050405020304" pitchFamily="18" charset="0"/>
              <a:sym typeface="+mn-ea"/>
            </a:endParaRPr>
          </a:p>
        </p:txBody>
      </p:sp>
      <p:sp>
        <p:nvSpPr>
          <p:cNvPr id="85" name="矩形 84"/>
          <p:cNvSpPr/>
          <p:nvPr/>
        </p:nvSpPr>
        <p:spPr>
          <a:xfrm>
            <a:off x="683579" y="3579266"/>
            <a:ext cx="2392680" cy="335915"/>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200" b="1" dirty="0">
                <a:solidFill>
                  <a:schemeClr val="bg1"/>
                </a:solidFill>
                <a:latin typeface="Times New Roman" panose="02020603050405020304" pitchFamily="18" charset="0"/>
                <a:cs typeface="Times New Roman" panose="02020603050405020304" pitchFamily="18" charset="0"/>
              </a:rPr>
              <a:t>In-vehicle autopilot system</a:t>
            </a:r>
            <a:endParaRPr lang="zh-CN" altLang="en-US" sz="1200" b="1" dirty="0">
              <a:solidFill>
                <a:schemeClr val="bg1"/>
              </a:solidFill>
              <a:latin typeface="Times New Roman" panose="02020603050405020304" pitchFamily="18" charset="0"/>
              <a:cs typeface="Times New Roman" panose="02020603050405020304" pitchFamily="18" charset="0"/>
              <a:sym typeface="+mn-ea"/>
            </a:endParaRPr>
          </a:p>
        </p:txBody>
      </p:sp>
      <p:sp>
        <p:nvSpPr>
          <p:cNvPr id="86" name="矩形 85"/>
          <p:cNvSpPr/>
          <p:nvPr/>
        </p:nvSpPr>
        <p:spPr>
          <a:xfrm>
            <a:off x="8964295" y="5292725"/>
            <a:ext cx="2392680" cy="335915"/>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1200" b="1" dirty="0">
                <a:solidFill>
                  <a:schemeClr val="bg1"/>
                </a:solidFill>
                <a:latin typeface="Times New Roman" panose="02020603050405020304" pitchFamily="18" charset="0"/>
                <a:cs typeface="Times New Roman" panose="02020603050405020304" pitchFamily="18" charset="0"/>
              </a:rPr>
              <a:t>Digital Mine Management System</a:t>
            </a:r>
            <a:endParaRPr lang="zh-CN" altLang="en-US" sz="1200" b="1" dirty="0">
              <a:solidFill>
                <a:schemeClr val="bg1"/>
              </a:solidFill>
              <a:latin typeface="Times New Roman" panose="02020603050405020304" pitchFamily="18" charset="0"/>
              <a:cs typeface="Times New Roman" panose="02020603050405020304" pitchFamily="18" charset="0"/>
              <a:sym typeface="+mn-ea"/>
            </a:endParaRPr>
          </a:p>
        </p:txBody>
      </p:sp>
      <p:cxnSp>
        <p:nvCxnSpPr>
          <p:cNvPr id="4" name="直接连接符 3"/>
          <p:cNvCxnSpPr/>
          <p:nvPr/>
        </p:nvCxnSpPr>
        <p:spPr bwMode="auto">
          <a:xfrm flipH="1" flipV="1">
            <a:off x="5281930" y="1765300"/>
            <a:ext cx="6985" cy="871855"/>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bwMode="auto">
          <a:xfrm flipH="1">
            <a:off x="3014980" y="1771650"/>
            <a:ext cx="2266950" cy="5715"/>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bwMode="auto">
          <a:xfrm flipH="1" flipV="1">
            <a:off x="4231640" y="3893185"/>
            <a:ext cx="5080" cy="1300480"/>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p:cNvCxnSpPr/>
          <p:nvPr/>
        </p:nvCxnSpPr>
        <p:spPr bwMode="auto">
          <a:xfrm flipH="1">
            <a:off x="1962785" y="3893185"/>
            <a:ext cx="2266950" cy="5715"/>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文本框 126"/>
          <p:cNvSpPr txBox="1"/>
          <p:nvPr/>
        </p:nvSpPr>
        <p:spPr>
          <a:xfrm>
            <a:off x="634888" y="2218539"/>
            <a:ext cx="2508362" cy="12084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wireless communication system </a:t>
            </a:r>
          </a:p>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RTK GPS Differential Services </a:t>
            </a:r>
          </a:p>
          <a:p>
            <a:pPr indent="0" algn="ctr">
              <a:lnSpc>
                <a:spcPct val="150000"/>
              </a:lnSpc>
              <a:buFont typeface="Wingdings" panose="05000000000000000000" pitchFamily="2" charset="2"/>
              <a:buNone/>
            </a:pPr>
            <a:r>
              <a:rPr lang="en-US" altLang="zh-CN" sz="1200" b="0" i="0" dirty="0">
                <a:solidFill>
                  <a:srgbClr val="000000"/>
                </a:solidFill>
                <a:effectLst/>
                <a:latin typeface="Times New Roman" panose="02020603050405020304" pitchFamily="18" charset="0"/>
                <a:cs typeface="Times New Roman" panose="02020603050405020304" pitchFamily="18" charset="0"/>
              </a:rPr>
              <a:t>Roadside Perception Monitoring</a:t>
            </a:r>
            <a:endParaRPr lang="zh-CN" altLang="en-US" sz="1200" dirty="0">
              <a:solidFill>
                <a:schemeClr val="tx1"/>
              </a:solidFill>
              <a:latin typeface="Times New Roman" panose="02020603050405020304" pitchFamily="18" charset="0"/>
              <a:ea typeface="+mj-ea"/>
              <a:cs typeface="Times New Roman" panose="02020603050405020304" pitchFamily="18" charset="0"/>
            </a:endParaRPr>
          </a:p>
          <a:p>
            <a:pPr indent="0" algn="ctr">
              <a:lnSpc>
                <a:spcPct val="150000"/>
              </a:lnSpc>
              <a:buFont typeface="Wingdings" panose="05000000000000000000" pitchFamily="2" charset="2"/>
              <a:buNone/>
            </a:pPr>
            <a:endParaRPr lang="zh-CN" altLang="en-US" sz="1400" dirty="0">
              <a:solidFill>
                <a:schemeClr val="tx1"/>
              </a:solidFill>
              <a:latin typeface="+mj-ea"/>
              <a:ea typeface="+mj-ea"/>
            </a:endParaRPr>
          </a:p>
        </p:txBody>
      </p:sp>
      <p:grpSp>
        <p:nvGrpSpPr>
          <p:cNvPr id="7" name="组合 6"/>
          <p:cNvGrpSpPr/>
          <p:nvPr/>
        </p:nvGrpSpPr>
        <p:grpSpPr>
          <a:xfrm>
            <a:off x="2927348" y="1009255"/>
            <a:ext cx="899160" cy="356235"/>
            <a:chOff x="8890" y="1707"/>
            <a:chExt cx="1416" cy="561"/>
          </a:xfrm>
        </p:grpSpPr>
        <p:grpSp>
          <p:nvGrpSpPr>
            <p:cNvPr id="14" name="组合 13"/>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15" name="直接连接符 14"/>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2" name="文本框 1"/>
          <p:cNvSpPr txBox="1"/>
          <p:nvPr/>
        </p:nvSpPr>
        <p:spPr>
          <a:xfrm>
            <a:off x="8020051" y="1142156"/>
            <a:ext cx="2762249" cy="461665"/>
          </a:xfrm>
          <a:prstGeom prst="rect">
            <a:avLst/>
          </a:prstGeom>
          <a:solidFill>
            <a:srgbClr val="C00000"/>
          </a:solidFill>
        </p:spPr>
        <p:txBody>
          <a:bodyPr wrap="square" rtlCol="0">
            <a:spAutoFit/>
          </a:bodyPr>
          <a:lstStyle/>
          <a:p>
            <a:pPr algn="ctr"/>
            <a:r>
              <a:rPr lang="en-US" altLang="zh-CN" sz="1200" b="1" dirty="0">
                <a:solidFill>
                  <a:schemeClr val="bg1"/>
                </a:solidFill>
                <a:latin typeface="Times New Roman" panose="02020603050405020304" pitchFamily="18" charset="0"/>
                <a:cs typeface="Times New Roman" panose="02020603050405020304" pitchFamily="18" charset="0"/>
              </a:rPr>
              <a:t>Provide a complete solution for building a smart mine</a:t>
            </a:r>
            <a:endParaRPr lang="zh-CN" altLang="en-US" sz="1200" b="1" dirty="0">
              <a:solidFill>
                <a:schemeClr val="bg1"/>
              </a:solidFill>
              <a:latin typeface="Times New Roman" panose="02020603050405020304" pitchFamily="18" charset="0"/>
              <a:cs typeface="Times New Roman" panose="02020603050405020304" pitchFamily="18" charset="0"/>
              <a:sym typeface="+mn-ea"/>
            </a:endParaRPr>
          </a:p>
        </p:txBody>
      </p:sp>
    </p:spTree>
    <p:custDataLst>
      <p:tags r:id="rId1"/>
    </p:custDataLst>
    <p:extLst>
      <p:ext uri="{BB962C8B-B14F-4D97-AF65-F5344CB8AC3E}">
        <p14:creationId xmlns:p14="http://schemas.microsoft.com/office/powerpoint/2010/main" val="47518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C</a:t>
            </a:r>
            <a:r>
              <a:rPr lang="zh-CN" altLang="en-US">
                <a:solidFill>
                  <a:schemeClr val="accent6">
                    <a:lumMod val="50000"/>
                  </a:schemeClr>
                </a:solidFill>
                <a:latin typeface="Times New Roman" panose="02020603050405020304" pitchFamily="18" charset="0"/>
                <a:cs typeface="Times New Roman" panose="02020603050405020304" pitchFamily="18" charset="0"/>
                <a:sym typeface="+mn-ea"/>
              </a:rPr>
              <a:t>ontent</a:t>
            </a:r>
            <a:endParaRPr lang="zh-CN" alt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页脚占位符 5"/>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7" name="灯片编号占位符 6"/>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cs typeface="Times New Roman" panose="02020603050405020304" pitchFamily="18" charset="0"/>
              </a:rPr>
              <a:t>27</a:t>
            </a:fld>
            <a:endParaRPr lang="zh-CN" altLang="en-US" dirty="0">
              <a:latin typeface="Times New Roman" panose="02020603050405020304" pitchFamily="18" charset="0"/>
              <a:cs typeface="Times New Roman" panose="02020603050405020304" pitchFamily="18" charset="0"/>
            </a:endParaRPr>
          </a:p>
        </p:txBody>
      </p:sp>
      <p:sp>
        <p:nvSpPr>
          <p:cNvPr id="2" name="五边形 1"/>
          <p:cNvSpPr/>
          <p:nvPr/>
        </p:nvSpPr>
        <p:spPr>
          <a:xfrm>
            <a:off x="2519671" y="152375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燕尾形 2"/>
          <p:cNvSpPr/>
          <p:nvPr/>
        </p:nvSpPr>
        <p:spPr>
          <a:xfrm>
            <a:off x="3148965" y="1524000"/>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五边形 3"/>
          <p:cNvSpPr/>
          <p:nvPr/>
        </p:nvSpPr>
        <p:spPr>
          <a:xfrm>
            <a:off x="2384416" y="152375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8" name="文本框 17"/>
          <p:cNvSpPr txBox="1"/>
          <p:nvPr/>
        </p:nvSpPr>
        <p:spPr>
          <a:xfrm>
            <a:off x="3473441" y="1540264"/>
            <a:ext cx="279971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Company Profile</a:t>
            </a:r>
            <a:endParaRPr lang="zh-CN" altLang="en-US" sz="2200" b="1">
              <a:solidFill>
                <a:schemeClr val="bg1"/>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2519671" y="153200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rPr>
              <a:t>I</a:t>
            </a:r>
          </a:p>
        </p:txBody>
      </p:sp>
      <p:sp>
        <p:nvSpPr>
          <p:cNvPr id="22" name="五边形 21"/>
          <p:cNvSpPr/>
          <p:nvPr/>
        </p:nvSpPr>
        <p:spPr>
          <a:xfrm>
            <a:off x="2519671" y="2324489"/>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燕尾形 22"/>
          <p:cNvSpPr/>
          <p:nvPr/>
        </p:nvSpPr>
        <p:spPr>
          <a:xfrm>
            <a:off x="3148965" y="2324735"/>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4" name="五边形 23"/>
          <p:cNvSpPr/>
          <p:nvPr/>
        </p:nvSpPr>
        <p:spPr>
          <a:xfrm>
            <a:off x="2384416" y="2324489"/>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5" name="文本框 24"/>
          <p:cNvSpPr txBox="1"/>
          <p:nvPr/>
        </p:nvSpPr>
        <p:spPr>
          <a:xfrm>
            <a:off x="3474085" y="2324735"/>
            <a:ext cx="581850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R&amp;D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apabilities </a:t>
            </a:r>
            <a:r>
              <a:rPr lang="en-US" altLang="zh-CN" sz="2200" b="1" dirty="0">
                <a:solidFill>
                  <a:schemeClr val="bg1"/>
                </a:solidFill>
                <a:latin typeface="Times New Roman" panose="02020603050405020304" pitchFamily="18" charset="0"/>
                <a:cs typeface="Times New Roman" panose="02020603050405020304" pitchFamily="18" charset="0"/>
                <a:sym typeface="+mn-ea"/>
              </a:rPr>
              <a:t>of Mining Dump Truck</a:t>
            </a:r>
            <a:r>
              <a:rPr lang="zh-CN" altLang="en-US" sz="2200" b="1" dirty="0">
                <a:solidFill>
                  <a:schemeClr val="bg1"/>
                </a:solidFill>
                <a:latin typeface="Times New Roman" panose="02020603050405020304" pitchFamily="18" charset="0"/>
                <a:cs typeface="Times New Roman" panose="02020603050405020304" pitchFamily="18" charset="0"/>
                <a:sym typeface="+mn-ea"/>
              </a:rPr>
              <a:t> </a:t>
            </a:r>
          </a:p>
        </p:txBody>
      </p:sp>
      <p:sp>
        <p:nvSpPr>
          <p:cNvPr id="26" name="文本框 25"/>
          <p:cNvSpPr txBox="1"/>
          <p:nvPr/>
        </p:nvSpPr>
        <p:spPr>
          <a:xfrm>
            <a:off x="2519671" y="234988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rPr>
              <a:t>II</a:t>
            </a:r>
          </a:p>
        </p:txBody>
      </p:sp>
      <p:sp>
        <p:nvSpPr>
          <p:cNvPr id="41" name="五边形 40"/>
          <p:cNvSpPr/>
          <p:nvPr/>
        </p:nvSpPr>
        <p:spPr>
          <a:xfrm>
            <a:off x="2519671" y="312903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燕尾形 41"/>
          <p:cNvSpPr/>
          <p:nvPr/>
        </p:nvSpPr>
        <p:spPr>
          <a:xfrm>
            <a:off x="3148965" y="3129280"/>
            <a:ext cx="614108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五边形 42"/>
          <p:cNvSpPr/>
          <p:nvPr/>
        </p:nvSpPr>
        <p:spPr>
          <a:xfrm>
            <a:off x="2384416" y="312903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4" name="文本框 43"/>
          <p:cNvSpPr txBox="1"/>
          <p:nvPr/>
        </p:nvSpPr>
        <p:spPr>
          <a:xfrm>
            <a:off x="3480435" y="3141980"/>
            <a:ext cx="5668645" cy="426720"/>
          </a:xfrm>
          <a:prstGeom prst="rect">
            <a:avLst/>
          </a:prstGeom>
          <a:noFill/>
        </p:spPr>
        <p:txBody>
          <a:bodyPr wrap="square" rtlCol="0">
            <a:spAutoFit/>
          </a:bodyPr>
          <a:lstStyle/>
          <a:p>
            <a:r>
              <a:rPr lang="en-US" altLang="zh-CN" sz="2200" b="1" dirty="0" err="1">
                <a:solidFill>
                  <a:schemeClr val="bg1"/>
                </a:solidFill>
                <a:latin typeface="Times New Roman" panose="02020603050405020304" pitchFamily="18" charset="0"/>
                <a:cs typeface="Times New Roman" panose="02020603050405020304" pitchFamily="18" charset="0"/>
                <a:sym typeface="+mn-ea"/>
              </a:rPr>
              <a:t>Pr</a:t>
            </a:r>
            <a:r>
              <a:rPr lang="zh-CN" altLang="en-US" sz="2200" b="1" dirty="0">
                <a:solidFill>
                  <a:schemeClr val="bg1"/>
                </a:solidFill>
                <a:latin typeface="Times New Roman" panose="02020603050405020304" pitchFamily="18" charset="0"/>
                <a:cs typeface="Times New Roman" panose="02020603050405020304" pitchFamily="18" charset="0"/>
                <a:sym typeface="+mn-ea"/>
              </a:rPr>
              <a:t>oduct </a:t>
            </a:r>
            <a:r>
              <a:rPr lang="en-US" altLang="zh-CN" sz="2200" b="1" dirty="0">
                <a:solidFill>
                  <a:schemeClr val="bg1"/>
                </a:solidFill>
                <a:latin typeface="Times New Roman" panose="02020603050405020304" pitchFamily="18" charset="0"/>
                <a:cs typeface="Times New Roman" panose="02020603050405020304" pitchFamily="18" charset="0"/>
                <a:sym typeface="+mn-ea"/>
              </a:rPr>
              <a:t>I</a:t>
            </a:r>
            <a:r>
              <a:rPr lang="zh-CN" altLang="en-US" sz="2200" b="1" dirty="0">
                <a:solidFill>
                  <a:schemeClr val="bg1"/>
                </a:solidFill>
                <a:latin typeface="Times New Roman" panose="02020603050405020304" pitchFamily="18" charset="0"/>
                <a:cs typeface="Times New Roman" panose="02020603050405020304" pitchFamily="18" charset="0"/>
                <a:sym typeface="+mn-ea"/>
              </a:rPr>
              <a:t>ntroduction </a:t>
            </a:r>
            <a:r>
              <a:rPr lang="en-US" altLang="zh-CN" sz="2200" b="1" dirty="0">
                <a:solidFill>
                  <a:schemeClr val="bg1"/>
                </a:solidFill>
                <a:latin typeface="Times New Roman" panose="02020603050405020304" pitchFamily="18" charset="0"/>
                <a:cs typeface="Times New Roman" panose="02020603050405020304" pitchFamily="18" charset="0"/>
                <a:sym typeface="+mn-ea"/>
              </a:rPr>
              <a:t>of CRRC Datong</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45" name="文本框 44"/>
          <p:cNvSpPr txBox="1"/>
          <p:nvPr/>
        </p:nvSpPr>
        <p:spPr>
          <a:xfrm>
            <a:off x="2519671" y="3149989"/>
            <a:ext cx="471170" cy="769441"/>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III</a:t>
            </a:r>
          </a:p>
        </p:txBody>
      </p:sp>
      <p:grpSp>
        <p:nvGrpSpPr>
          <p:cNvPr id="9" name="组合 8"/>
          <p:cNvGrpSpPr/>
          <p:nvPr/>
        </p:nvGrpSpPr>
        <p:grpSpPr>
          <a:xfrm>
            <a:off x="2384425" y="3933825"/>
            <a:ext cx="7689944" cy="467360"/>
            <a:chOff x="5428" y="6517"/>
            <a:chExt cx="9842"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2" name="文本框 91"/>
            <p:cNvSpPr txBox="1"/>
            <p:nvPr/>
          </p:nvSpPr>
          <p:spPr>
            <a:xfrm>
              <a:off x="6832" y="6557"/>
              <a:ext cx="8438"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I</a:t>
              </a:r>
              <a:r>
                <a:rPr lang="zh-CN" altLang="en-US" sz="2200" b="1" dirty="0">
                  <a:solidFill>
                    <a:schemeClr val="bg1"/>
                  </a:solidFill>
                  <a:latin typeface="Times New Roman" panose="02020603050405020304" pitchFamily="18" charset="0"/>
                  <a:cs typeface="Times New Roman" panose="02020603050405020304" pitchFamily="18" charset="0"/>
                  <a:sym typeface="+mn-ea"/>
                </a:rPr>
                <a:t>nternal </a:t>
              </a:r>
              <a:r>
                <a:rPr lang="en-US" altLang="zh-CN" sz="2200" b="1" dirty="0">
                  <a:solidFill>
                    <a:schemeClr val="bg1"/>
                  </a:solidFill>
                  <a:latin typeface="Times New Roman" panose="02020603050405020304" pitchFamily="18" charset="0"/>
                  <a:cs typeface="Times New Roman" panose="02020603050405020304" pitchFamily="18" charset="0"/>
                  <a:sym typeface="+mn-ea"/>
                </a:rPr>
                <a:t>Supporting </a:t>
              </a:r>
              <a:r>
                <a:rPr lang="zh-CN" altLang="en-US" sz="2200" b="1" dirty="0">
                  <a:solidFill>
                    <a:schemeClr val="bg1"/>
                  </a:solidFill>
                  <a:latin typeface="Times New Roman" panose="02020603050405020304" pitchFamily="18" charset="0"/>
                  <a:cs typeface="Times New Roman" panose="02020603050405020304" pitchFamily="18" charset="0"/>
                  <a:sym typeface="+mn-ea"/>
                </a:rPr>
                <a:t>of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ore </a:t>
              </a:r>
              <a:r>
                <a:rPr lang="en-US" altLang="zh-CN" sz="2200" b="1" dirty="0">
                  <a:solidFill>
                    <a:schemeClr val="bg1"/>
                  </a:solidFill>
                  <a:latin typeface="Times New Roman" panose="02020603050405020304" pitchFamily="18" charset="0"/>
                  <a:cs typeface="Times New Roman" panose="02020603050405020304" pitchFamily="18" charset="0"/>
                  <a:sym typeface="+mn-ea"/>
                </a:rPr>
                <a:t>C</a:t>
              </a:r>
              <a:r>
                <a:rPr lang="zh-CN" altLang="en-US" sz="2200" b="1" dirty="0">
                  <a:solidFill>
                    <a:schemeClr val="bg1"/>
                  </a:solidFill>
                  <a:latin typeface="Times New Roman" panose="02020603050405020304" pitchFamily="18" charset="0"/>
                  <a:cs typeface="Times New Roman" panose="02020603050405020304" pitchFamily="18" charset="0"/>
                  <a:sym typeface="+mn-ea"/>
                </a:rPr>
                <a:t>omponents</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93" name="文本框 92"/>
            <p:cNvSpPr txBox="1"/>
            <p:nvPr/>
          </p:nvSpPr>
          <p:spPr>
            <a:xfrm>
              <a:off x="5641" y="6544"/>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IV</a:t>
              </a:r>
            </a:p>
          </p:txBody>
        </p:sp>
      </p:grpSp>
      <p:grpSp>
        <p:nvGrpSpPr>
          <p:cNvPr id="5" name="组合 4"/>
          <p:cNvGrpSpPr/>
          <p:nvPr/>
        </p:nvGrpSpPr>
        <p:grpSpPr>
          <a:xfrm>
            <a:off x="2384425" y="4734560"/>
            <a:ext cx="6906406" cy="467360"/>
            <a:chOff x="5428" y="7778"/>
            <a:chExt cx="8839"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8" name="文本框 97"/>
            <p:cNvSpPr txBox="1"/>
            <p:nvPr/>
          </p:nvSpPr>
          <p:spPr>
            <a:xfrm>
              <a:off x="6822" y="7825"/>
              <a:ext cx="6437"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T</a:t>
              </a:r>
              <a:r>
                <a:rPr lang="zh-CN" altLang="en-US" sz="2200" b="1" dirty="0">
                  <a:solidFill>
                    <a:schemeClr val="bg1"/>
                  </a:solidFill>
                  <a:latin typeface="Times New Roman" panose="02020603050405020304" pitchFamily="18" charset="0"/>
                  <a:cs typeface="Times New Roman" panose="02020603050405020304" pitchFamily="18" charset="0"/>
                  <a:sym typeface="+mn-ea"/>
                </a:rPr>
                <a:t>echnology under </a:t>
              </a:r>
              <a:r>
                <a:rPr lang="en-US" altLang="zh-CN" sz="2200" b="1" dirty="0">
                  <a:solidFill>
                    <a:schemeClr val="bg1"/>
                  </a:solidFill>
                  <a:latin typeface="Times New Roman" panose="02020603050405020304" pitchFamily="18" charset="0"/>
                  <a:cs typeface="Times New Roman" panose="02020603050405020304" pitchFamily="18" charset="0"/>
                  <a:sym typeface="+mn-ea"/>
                </a:rPr>
                <a:t>D</a:t>
              </a:r>
              <a:r>
                <a:rPr lang="zh-CN" altLang="en-US" sz="2200" b="1" dirty="0">
                  <a:solidFill>
                    <a:schemeClr val="bg1"/>
                  </a:solidFill>
                  <a:latin typeface="Times New Roman" panose="02020603050405020304" pitchFamily="18" charset="0"/>
                  <a:cs typeface="Times New Roman" panose="02020603050405020304" pitchFamily="18" charset="0"/>
                  <a:sym typeface="+mn-ea"/>
                </a:rPr>
                <a:t>evelopment</a:t>
              </a: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99" name="文本框 98"/>
            <p:cNvSpPr txBox="1"/>
            <p:nvPr/>
          </p:nvSpPr>
          <p:spPr>
            <a:xfrm>
              <a:off x="5641" y="7818"/>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cs typeface="Times New Roman" panose="02020603050405020304" pitchFamily="18" charset="0"/>
                  <a:sym typeface="+mn-ea"/>
                </a:rPr>
                <a:t>V</a:t>
              </a:r>
            </a:p>
          </p:txBody>
        </p:sp>
      </p:grpSp>
      <p:grpSp>
        <p:nvGrpSpPr>
          <p:cNvPr id="32" name="组合 31"/>
          <p:cNvGrpSpPr/>
          <p:nvPr/>
        </p:nvGrpSpPr>
        <p:grpSpPr>
          <a:xfrm>
            <a:off x="2385060" y="5504180"/>
            <a:ext cx="7437728" cy="791845"/>
            <a:chOff x="5428" y="7778"/>
            <a:chExt cx="9519" cy="1247"/>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燕尾形 33"/>
            <p:cNvSpPr/>
            <p:nvPr/>
          </p:nvSpPr>
          <p:spPr>
            <a:xfrm>
              <a:off x="6632" y="7778"/>
              <a:ext cx="7635" cy="736"/>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5" name="五边形 34"/>
            <p:cNvSpPr/>
            <p:nvPr/>
          </p:nvSpPr>
          <p:spPr>
            <a:xfrm>
              <a:off x="5428" y="7778"/>
              <a:ext cx="1217" cy="736"/>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6" name="文本框 35"/>
            <p:cNvSpPr txBox="1"/>
            <p:nvPr/>
          </p:nvSpPr>
          <p:spPr>
            <a:xfrm>
              <a:off x="6858" y="7825"/>
              <a:ext cx="8089" cy="120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cs typeface="Times New Roman" panose="02020603050405020304" pitchFamily="18" charset="0"/>
                  <a:sym typeface="+mn-ea"/>
                </a:rPr>
                <a:t>Advantages of CRRC</a:t>
              </a:r>
              <a:r>
                <a:rPr lang="en-US" altLang="zh-CN" sz="2200" b="1" dirty="0">
                  <a:solidFill>
                    <a:schemeClr val="bg1"/>
                  </a:solidFill>
                  <a:latin typeface="Times New Roman" panose="02020603050405020304" pitchFamily="18" charset="0"/>
                  <a:cs typeface="Times New Roman" panose="02020603050405020304" pitchFamily="18" charset="0"/>
                  <a:sym typeface="+mn-ea"/>
                </a:rPr>
                <a:t>’s Mining Dump Truck</a:t>
              </a:r>
            </a:p>
            <a:p>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37" name="文本框 36"/>
            <p:cNvSpPr txBox="1"/>
            <p:nvPr/>
          </p:nvSpPr>
          <p:spPr>
            <a:xfrm>
              <a:off x="5641" y="7818"/>
              <a:ext cx="742"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cs typeface="Times New Roman" panose="02020603050405020304" pitchFamily="18" charset="0"/>
                  <a:sym typeface="+mn-ea"/>
                </a:rPr>
                <a:t>VI</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3" name="灯片编号占位符 2"/>
          <p:cNvSpPr>
            <a:spLocks noGrp="1"/>
          </p:cNvSpPr>
          <p:nvPr>
            <p:ph type="sldNum" sz="quarter" idx="12"/>
          </p:nvPr>
        </p:nvSpPr>
        <p:spPr/>
        <p:txBody>
          <a:bodyPr/>
          <a:lstStyle/>
          <a:p>
            <a:fld id="{6B8E27FD-115D-4720-AE9C-63133A02825A}" type="slidenum">
              <a:rPr lang="zh-CN" altLang="en-US" smtClean="0"/>
              <a:t>28</a:t>
            </a:fld>
            <a:endParaRPr lang="zh-CN" altLang="en-US" dirty="0"/>
          </a:p>
        </p:txBody>
      </p:sp>
      <p:sp>
        <p:nvSpPr>
          <p:cNvPr id="4" name="标题 3"/>
          <p:cNvSpPr>
            <a:spLocks noGrp="1"/>
          </p:cNvSpPr>
          <p:nvPr>
            <p:ph type="title"/>
          </p:nvPr>
        </p:nvSpPr>
        <p:spPr/>
        <p:txBody>
          <a:bodyPr/>
          <a:lstStyle/>
          <a:p>
            <a:r>
              <a:rPr lang="en-US" altLang="zh-CN" dirty="0">
                <a:solidFill>
                  <a:srgbClr val="C00000"/>
                </a:solidFill>
                <a:latin typeface="Times New Roman" panose="02020603050405020304" pitchFamily="18" charset="0"/>
                <a:cs typeface="Times New Roman" panose="02020603050405020304" pitchFamily="18" charset="0"/>
                <a:sym typeface="+mn-ea"/>
              </a:rPr>
              <a:t>VI</a:t>
            </a:r>
            <a:r>
              <a:rPr lang="zh-CN" altLang="en-US" dirty="0">
                <a:solidFill>
                  <a:srgbClr val="C00000"/>
                </a:solidFill>
                <a:latin typeface="Times New Roman" panose="02020603050405020304" pitchFamily="18" charset="0"/>
                <a:cs typeface="Times New Roman" panose="02020603050405020304" pitchFamily="18" charset="0"/>
                <a:sym typeface="+mn-ea"/>
              </a:rPr>
              <a:t> </a:t>
            </a:r>
            <a:r>
              <a:rPr lang="en-US" altLang="zh-CN" dirty="0">
                <a:solidFill>
                  <a:srgbClr val="C00000"/>
                </a:solidFill>
                <a:latin typeface="Times New Roman" panose="02020603050405020304" pitchFamily="18" charset="0"/>
                <a:cs typeface="Times New Roman" panose="02020603050405020304" pitchFamily="18" charset="0"/>
                <a:sym typeface="+mn-ea"/>
              </a:rPr>
              <a:t>| </a:t>
            </a:r>
            <a:r>
              <a:rPr lang="zh-CN" altLang="en-US" dirty="0">
                <a:solidFill>
                  <a:srgbClr val="C70019"/>
                </a:solidFill>
                <a:latin typeface="Times New Roman" panose="02020603050405020304" pitchFamily="18" charset="0"/>
                <a:cs typeface="Times New Roman" panose="02020603050405020304" pitchFamily="18" charset="0"/>
                <a:sym typeface="+mn-ea"/>
              </a:rPr>
              <a:t>Advantages of CRRC</a:t>
            </a:r>
            <a:r>
              <a:rPr lang="en-US" altLang="zh-CN" dirty="0">
                <a:solidFill>
                  <a:srgbClr val="C70019"/>
                </a:solidFill>
                <a:latin typeface="Times New Roman" panose="02020603050405020304" pitchFamily="18" charset="0"/>
                <a:cs typeface="Times New Roman" panose="02020603050405020304" pitchFamily="18" charset="0"/>
                <a:sym typeface="+mn-ea"/>
              </a:rPr>
              <a:t>’s Mining Dump Truck</a:t>
            </a:r>
            <a:endParaRPr lang="zh-CN" altLang="en-US" dirty="0">
              <a:solidFill>
                <a:srgbClr val="C70019"/>
              </a:solidFill>
              <a:latin typeface="Times New Roman" panose="02020603050405020304" pitchFamily="18" charset="0"/>
              <a:cs typeface="Times New Roman" panose="02020603050405020304" pitchFamily="18" charset="0"/>
            </a:endParaRPr>
          </a:p>
        </p:txBody>
      </p:sp>
      <p:sp>
        <p:nvSpPr>
          <p:cNvPr id="5" name="Freeform 10"/>
          <p:cNvSpPr/>
          <p:nvPr/>
        </p:nvSpPr>
        <p:spPr bwMode="auto">
          <a:xfrm>
            <a:off x="4803376" y="2355357"/>
            <a:ext cx="1281448" cy="1281446"/>
          </a:xfrm>
          <a:custGeom>
            <a:avLst/>
            <a:gdLst/>
            <a:ahLst/>
            <a:cxnLst>
              <a:cxn ang="0">
                <a:pos x="421" y="0"/>
              </a:cxn>
              <a:cxn ang="0">
                <a:pos x="0" y="421"/>
              </a:cxn>
              <a:cxn ang="0">
                <a:pos x="421" y="421"/>
              </a:cxn>
              <a:cxn ang="0">
                <a:pos x="421" y="0"/>
              </a:cxn>
            </a:cxnLst>
            <a:rect l="0" t="0" r="r" b="b"/>
            <a:pathLst>
              <a:path w="421" h="421">
                <a:moveTo>
                  <a:pt x="421" y="0"/>
                </a:moveTo>
                <a:cubicBezTo>
                  <a:pt x="188" y="0"/>
                  <a:pt x="0" y="189"/>
                  <a:pt x="0" y="421"/>
                </a:cubicBezTo>
                <a:cubicBezTo>
                  <a:pt x="421" y="421"/>
                  <a:pt x="421" y="421"/>
                  <a:pt x="421" y="421"/>
                </a:cubicBezTo>
                <a:lnTo>
                  <a:pt x="421" y="0"/>
                </a:lnTo>
                <a:close/>
              </a:path>
            </a:pathLst>
          </a:custGeom>
          <a:solidFill>
            <a:schemeClr val="accent5"/>
          </a:solidFill>
          <a:ln w="9525">
            <a:noFill/>
            <a:round/>
          </a:ln>
        </p:spPr>
        <p:txBody>
          <a:bodyPr vert="horz" wrap="square" lIns="91440" tIns="45720" rIns="91440" bIns="45720" numCol="1" anchor="t" anchorCtr="0" compatLnSpc="1"/>
          <a:lstStyle/>
          <a:p>
            <a:endParaRPr lang="en-US">
              <a:cs typeface="+mn-ea"/>
              <a:sym typeface="+mn-lt"/>
            </a:endParaRPr>
          </a:p>
        </p:txBody>
      </p:sp>
      <p:sp>
        <p:nvSpPr>
          <p:cNvPr id="6" name="Freeform 11"/>
          <p:cNvSpPr/>
          <p:nvPr/>
        </p:nvSpPr>
        <p:spPr bwMode="auto">
          <a:xfrm>
            <a:off x="4803376" y="3636800"/>
            <a:ext cx="1281448" cy="1285539"/>
          </a:xfrm>
          <a:custGeom>
            <a:avLst/>
            <a:gdLst/>
            <a:ahLst/>
            <a:cxnLst>
              <a:cxn ang="0">
                <a:pos x="0" y="0"/>
              </a:cxn>
              <a:cxn ang="0">
                <a:pos x="421" y="422"/>
              </a:cxn>
              <a:cxn ang="0">
                <a:pos x="421" y="0"/>
              </a:cxn>
              <a:cxn ang="0">
                <a:pos x="0" y="0"/>
              </a:cxn>
            </a:cxnLst>
            <a:rect l="0" t="0" r="r" b="b"/>
            <a:pathLst>
              <a:path w="421" h="422">
                <a:moveTo>
                  <a:pt x="0" y="0"/>
                </a:moveTo>
                <a:cubicBezTo>
                  <a:pt x="0" y="233"/>
                  <a:pt x="188" y="422"/>
                  <a:pt x="421" y="422"/>
                </a:cubicBezTo>
                <a:cubicBezTo>
                  <a:pt x="421" y="0"/>
                  <a:pt x="421" y="0"/>
                  <a:pt x="421" y="0"/>
                </a:cubicBezTo>
                <a:lnTo>
                  <a:pt x="0" y="0"/>
                </a:lnTo>
                <a:close/>
              </a:path>
            </a:pathLst>
          </a:custGeom>
          <a:solidFill>
            <a:schemeClr val="accent4"/>
          </a:solidFill>
          <a:ln w="9525">
            <a:noFill/>
            <a:round/>
          </a:ln>
        </p:spPr>
        <p:txBody>
          <a:bodyPr vert="horz" wrap="square" lIns="91440" tIns="45720" rIns="91440" bIns="45720" numCol="1" anchor="t" anchorCtr="0" compatLnSpc="1"/>
          <a:lstStyle/>
          <a:p>
            <a:endParaRPr lang="en-US">
              <a:cs typeface="+mn-ea"/>
              <a:sym typeface="+mn-lt"/>
            </a:endParaRPr>
          </a:p>
        </p:txBody>
      </p:sp>
      <p:sp>
        <p:nvSpPr>
          <p:cNvPr id="7" name="Freeform 12"/>
          <p:cNvSpPr/>
          <p:nvPr/>
        </p:nvSpPr>
        <p:spPr bwMode="auto">
          <a:xfrm>
            <a:off x="6084824" y="2355357"/>
            <a:ext cx="1285540" cy="1281446"/>
          </a:xfrm>
          <a:custGeom>
            <a:avLst/>
            <a:gdLst/>
            <a:ahLst/>
            <a:cxnLst>
              <a:cxn ang="0">
                <a:pos x="0" y="0"/>
              </a:cxn>
              <a:cxn ang="0">
                <a:pos x="0" y="0"/>
              </a:cxn>
              <a:cxn ang="0">
                <a:pos x="0" y="421"/>
              </a:cxn>
              <a:cxn ang="0">
                <a:pos x="422" y="421"/>
              </a:cxn>
              <a:cxn ang="0">
                <a:pos x="0" y="0"/>
              </a:cxn>
            </a:cxnLst>
            <a:rect l="0" t="0" r="r" b="b"/>
            <a:pathLst>
              <a:path w="422" h="421">
                <a:moveTo>
                  <a:pt x="0" y="0"/>
                </a:moveTo>
                <a:cubicBezTo>
                  <a:pt x="0" y="0"/>
                  <a:pt x="0" y="0"/>
                  <a:pt x="0" y="0"/>
                </a:cubicBezTo>
                <a:cubicBezTo>
                  <a:pt x="0" y="421"/>
                  <a:pt x="0" y="421"/>
                  <a:pt x="0" y="421"/>
                </a:cubicBezTo>
                <a:cubicBezTo>
                  <a:pt x="422" y="421"/>
                  <a:pt x="422" y="421"/>
                  <a:pt x="422" y="421"/>
                </a:cubicBezTo>
                <a:cubicBezTo>
                  <a:pt x="422" y="189"/>
                  <a:pt x="233" y="0"/>
                  <a:pt x="0" y="0"/>
                </a:cubicBezTo>
                <a:close/>
              </a:path>
            </a:pathLst>
          </a:custGeom>
          <a:solidFill>
            <a:schemeClr val="accent2"/>
          </a:solidFill>
          <a:ln w="9525">
            <a:noFill/>
            <a:round/>
          </a:ln>
        </p:spPr>
        <p:txBody>
          <a:bodyPr vert="horz" wrap="square" lIns="91440" tIns="45720" rIns="91440" bIns="45720" numCol="1" anchor="t" anchorCtr="0" compatLnSpc="1"/>
          <a:lstStyle/>
          <a:p>
            <a:endParaRPr lang="en-US">
              <a:cs typeface="+mn-ea"/>
              <a:sym typeface="+mn-lt"/>
            </a:endParaRPr>
          </a:p>
        </p:txBody>
      </p:sp>
      <p:sp>
        <p:nvSpPr>
          <p:cNvPr id="8" name="Freeform 13"/>
          <p:cNvSpPr/>
          <p:nvPr/>
        </p:nvSpPr>
        <p:spPr bwMode="auto">
          <a:xfrm>
            <a:off x="6084824" y="3636800"/>
            <a:ext cx="1285540" cy="1285539"/>
          </a:xfrm>
          <a:custGeom>
            <a:avLst/>
            <a:gdLst/>
            <a:ahLst/>
            <a:cxnLst>
              <a:cxn ang="0">
                <a:pos x="0" y="422"/>
              </a:cxn>
              <a:cxn ang="0">
                <a:pos x="0" y="422"/>
              </a:cxn>
              <a:cxn ang="0">
                <a:pos x="422" y="0"/>
              </a:cxn>
              <a:cxn ang="0">
                <a:pos x="0" y="0"/>
              </a:cxn>
              <a:cxn ang="0">
                <a:pos x="0" y="422"/>
              </a:cxn>
            </a:cxnLst>
            <a:rect l="0" t="0" r="r" b="b"/>
            <a:pathLst>
              <a:path w="422" h="422">
                <a:moveTo>
                  <a:pt x="0" y="422"/>
                </a:moveTo>
                <a:cubicBezTo>
                  <a:pt x="0" y="422"/>
                  <a:pt x="0" y="422"/>
                  <a:pt x="0" y="422"/>
                </a:cubicBezTo>
                <a:cubicBezTo>
                  <a:pt x="233" y="422"/>
                  <a:pt x="422" y="233"/>
                  <a:pt x="422" y="0"/>
                </a:cubicBezTo>
                <a:cubicBezTo>
                  <a:pt x="0" y="0"/>
                  <a:pt x="0" y="0"/>
                  <a:pt x="0" y="0"/>
                </a:cubicBezTo>
                <a:lnTo>
                  <a:pt x="0" y="422"/>
                </a:lnTo>
                <a:close/>
              </a:path>
            </a:pathLst>
          </a:custGeom>
          <a:solidFill>
            <a:schemeClr val="accent3"/>
          </a:solidFill>
          <a:ln w="9525">
            <a:noFill/>
            <a:round/>
          </a:ln>
        </p:spPr>
        <p:txBody>
          <a:bodyPr vert="horz" wrap="square" lIns="91440" tIns="45720" rIns="91440" bIns="45720" numCol="1" anchor="t" anchorCtr="0" compatLnSpc="1"/>
          <a:lstStyle/>
          <a:p>
            <a:endParaRPr lang="en-US">
              <a:cs typeface="+mn-ea"/>
              <a:sym typeface="+mn-lt"/>
            </a:endParaRPr>
          </a:p>
        </p:txBody>
      </p:sp>
      <p:grpSp>
        <p:nvGrpSpPr>
          <p:cNvPr id="9" name="Group 39"/>
          <p:cNvGrpSpPr/>
          <p:nvPr/>
        </p:nvGrpSpPr>
        <p:grpSpPr>
          <a:xfrm>
            <a:off x="5457733" y="3030925"/>
            <a:ext cx="1254181" cy="1254178"/>
            <a:chOff x="3942863" y="2347209"/>
            <a:chExt cx="1254181" cy="125417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p:grpSpPr>
        <p:sp>
          <p:nvSpPr>
            <p:cNvPr id="10" name="Freeform 14"/>
            <p:cNvSpPr>
              <a:spLocks noChangeAspect="1"/>
            </p:cNvSpPr>
            <p:nvPr/>
          </p:nvSpPr>
          <p:spPr bwMode="auto">
            <a:xfrm>
              <a:off x="3942863" y="2347209"/>
              <a:ext cx="1254181" cy="1254178"/>
            </a:xfrm>
            <a:custGeom>
              <a:avLst/>
              <a:gdLst/>
              <a:ahLst/>
              <a:cxnLst>
                <a:cxn ang="0">
                  <a:pos x="384" y="155"/>
                </a:cxn>
                <a:cxn ang="0">
                  <a:pos x="255" y="10"/>
                </a:cxn>
                <a:cxn ang="0">
                  <a:pos x="205" y="1"/>
                </a:cxn>
                <a:cxn ang="0">
                  <a:pos x="155" y="4"/>
                </a:cxn>
                <a:cxn ang="0">
                  <a:pos x="10" y="134"/>
                </a:cxn>
                <a:cxn ang="0">
                  <a:pos x="1" y="183"/>
                </a:cxn>
                <a:cxn ang="0">
                  <a:pos x="4" y="234"/>
                </a:cxn>
                <a:cxn ang="0">
                  <a:pos x="134" y="379"/>
                </a:cxn>
                <a:cxn ang="0">
                  <a:pos x="183" y="388"/>
                </a:cxn>
                <a:cxn ang="0">
                  <a:pos x="234" y="384"/>
                </a:cxn>
                <a:cxn ang="0">
                  <a:pos x="379" y="255"/>
                </a:cxn>
                <a:cxn ang="0">
                  <a:pos x="388" y="205"/>
                </a:cxn>
                <a:cxn ang="0">
                  <a:pos x="384" y="155"/>
                </a:cxn>
              </a:cxnLst>
              <a:rect l="0" t="0" r="r" b="b"/>
              <a:pathLst>
                <a:path w="389" h="389">
                  <a:moveTo>
                    <a:pt x="384" y="155"/>
                  </a:moveTo>
                  <a:cubicBezTo>
                    <a:pt x="370" y="87"/>
                    <a:pt x="321" y="32"/>
                    <a:pt x="255" y="10"/>
                  </a:cubicBezTo>
                  <a:cubicBezTo>
                    <a:pt x="239" y="5"/>
                    <a:pt x="222" y="2"/>
                    <a:pt x="205" y="1"/>
                  </a:cubicBezTo>
                  <a:cubicBezTo>
                    <a:pt x="188" y="0"/>
                    <a:pt x="171" y="1"/>
                    <a:pt x="155" y="4"/>
                  </a:cubicBezTo>
                  <a:cubicBezTo>
                    <a:pt x="87" y="18"/>
                    <a:pt x="31" y="68"/>
                    <a:pt x="10" y="134"/>
                  </a:cubicBezTo>
                  <a:cubicBezTo>
                    <a:pt x="5" y="150"/>
                    <a:pt x="1" y="166"/>
                    <a:pt x="1" y="183"/>
                  </a:cubicBezTo>
                  <a:cubicBezTo>
                    <a:pt x="0" y="201"/>
                    <a:pt x="1" y="218"/>
                    <a:pt x="4" y="234"/>
                  </a:cubicBezTo>
                  <a:cubicBezTo>
                    <a:pt x="18" y="302"/>
                    <a:pt x="68" y="357"/>
                    <a:pt x="134" y="379"/>
                  </a:cubicBezTo>
                  <a:cubicBezTo>
                    <a:pt x="149" y="384"/>
                    <a:pt x="166" y="387"/>
                    <a:pt x="183" y="388"/>
                  </a:cubicBezTo>
                  <a:cubicBezTo>
                    <a:pt x="201" y="389"/>
                    <a:pt x="217" y="388"/>
                    <a:pt x="234" y="384"/>
                  </a:cubicBezTo>
                  <a:cubicBezTo>
                    <a:pt x="301" y="370"/>
                    <a:pt x="357" y="321"/>
                    <a:pt x="379" y="255"/>
                  </a:cubicBezTo>
                  <a:cubicBezTo>
                    <a:pt x="384" y="239"/>
                    <a:pt x="387" y="223"/>
                    <a:pt x="388" y="205"/>
                  </a:cubicBezTo>
                  <a:cubicBezTo>
                    <a:pt x="389" y="188"/>
                    <a:pt x="388" y="171"/>
                    <a:pt x="384" y="155"/>
                  </a:cubicBezTo>
                  <a:close/>
                </a:path>
              </a:pathLst>
            </a:custGeom>
            <a:grpFill/>
            <a:ln w="28575">
              <a:solidFill>
                <a:schemeClr val="accent2">
                  <a:lumMod val="20000"/>
                  <a:lumOff val="80000"/>
                </a:schemeClr>
              </a:solidFill>
              <a:round/>
            </a:ln>
          </p:spPr>
          <p:txBody>
            <a:bodyPr vert="horz" wrap="square" lIns="91440" tIns="45720" rIns="91440" bIns="45720" numCol="1" anchor="t" anchorCtr="0" compatLnSpc="1"/>
            <a:lstStyle/>
            <a:p>
              <a:endParaRPr lang="en-US">
                <a:cs typeface="+mn-ea"/>
                <a:sym typeface="+mn-lt"/>
              </a:endParaRPr>
            </a:p>
          </p:txBody>
        </p:sp>
        <p:sp>
          <p:nvSpPr>
            <p:cNvPr id="11" name="Freeform 152"/>
            <p:cNvSpPr>
              <a:spLocks noChangeAspect="1" noEditPoints="1"/>
            </p:cNvSpPr>
            <p:nvPr/>
          </p:nvSpPr>
          <p:spPr bwMode="auto">
            <a:xfrm>
              <a:off x="4305301" y="2708667"/>
              <a:ext cx="533400" cy="492930"/>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grpFill/>
            <a:ln w="9525">
              <a:noFill/>
              <a:round/>
            </a:ln>
          </p:spPr>
          <p:txBody>
            <a:bodyPr vert="horz" wrap="square" lIns="91440" tIns="45720" rIns="91440" bIns="45720" numCol="1" anchor="t" anchorCtr="0" compatLnSpc="1"/>
            <a:lstStyle/>
            <a:p>
              <a:endParaRPr lang="en-US" dirty="0">
                <a:solidFill>
                  <a:schemeClr val="tx2"/>
                </a:solidFill>
                <a:cs typeface="+mn-ea"/>
                <a:sym typeface="+mn-lt"/>
              </a:endParaRPr>
            </a:p>
          </p:txBody>
        </p:sp>
      </p:grpSp>
      <p:sp>
        <p:nvSpPr>
          <p:cNvPr id="39" name="Freeform 5"/>
          <p:cNvSpPr/>
          <p:nvPr/>
        </p:nvSpPr>
        <p:spPr bwMode="auto">
          <a:xfrm>
            <a:off x="5995447" y="3658014"/>
            <a:ext cx="139586" cy="151540"/>
          </a:xfrm>
          <a:custGeom>
            <a:avLst/>
            <a:gdLst>
              <a:gd name="T0" fmla="*/ 0 w 31"/>
              <a:gd name="T1" fmla="*/ 13 h 32"/>
              <a:gd name="T2" fmla="*/ 0 w 31"/>
              <a:gd name="T3" fmla="*/ 19 h 32"/>
              <a:gd name="T4" fmla="*/ 17 w 31"/>
              <a:gd name="T5" fmla="*/ 32 h 32"/>
              <a:gd name="T6" fmla="*/ 31 w 31"/>
              <a:gd name="T7" fmla="*/ 32 h 32"/>
              <a:gd name="T8" fmla="*/ 31 w 31"/>
              <a:gd name="T9" fmla="*/ 26 h 32"/>
              <a:gd name="T10" fmla="*/ 18 w 31"/>
              <a:gd name="T11" fmla="*/ 26 h 32"/>
              <a:gd name="T12" fmla="*/ 9 w 31"/>
              <a:gd name="T13" fmla="*/ 19 h 32"/>
              <a:gd name="T14" fmla="*/ 9 w 31"/>
              <a:gd name="T15" fmla="*/ 13 h 32"/>
              <a:gd name="T16" fmla="*/ 18 w 31"/>
              <a:gd name="T17" fmla="*/ 6 h 32"/>
              <a:gd name="T18" fmla="*/ 31 w 31"/>
              <a:gd name="T19" fmla="*/ 6 h 32"/>
              <a:gd name="T20" fmla="*/ 31 w 31"/>
              <a:gd name="T21" fmla="*/ 0 h 32"/>
              <a:gd name="T22" fmla="*/ 17 w 31"/>
              <a:gd name="T23" fmla="*/ 0 h 32"/>
              <a:gd name="T24" fmla="*/ 0 w 31"/>
              <a:gd name="T2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0" y="13"/>
                </a:moveTo>
                <a:cubicBezTo>
                  <a:pt x="0" y="19"/>
                  <a:pt x="0" y="19"/>
                  <a:pt x="0" y="19"/>
                </a:cubicBezTo>
                <a:cubicBezTo>
                  <a:pt x="0" y="26"/>
                  <a:pt x="4" y="32"/>
                  <a:pt x="17" y="32"/>
                </a:cubicBezTo>
                <a:cubicBezTo>
                  <a:pt x="31" y="32"/>
                  <a:pt x="31" y="32"/>
                  <a:pt x="31" y="32"/>
                </a:cubicBezTo>
                <a:cubicBezTo>
                  <a:pt x="31" y="26"/>
                  <a:pt x="31" y="26"/>
                  <a:pt x="31" y="26"/>
                </a:cubicBezTo>
                <a:cubicBezTo>
                  <a:pt x="31" y="26"/>
                  <a:pt x="21" y="26"/>
                  <a:pt x="18" y="26"/>
                </a:cubicBezTo>
                <a:cubicBezTo>
                  <a:pt x="12" y="26"/>
                  <a:pt x="9" y="22"/>
                  <a:pt x="9" y="19"/>
                </a:cubicBezTo>
                <a:cubicBezTo>
                  <a:pt x="9" y="13"/>
                  <a:pt x="9" y="13"/>
                  <a:pt x="9" y="13"/>
                </a:cubicBezTo>
                <a:cubicBezTo>
                  <a:pt x="9" y="10"/>
                  <a:pt x="12" y="6"/>
                  <a:pt x="18" y="6"/>
                </a:cubicBezTo>
                <a:cubicBezTo>
                  <a:pt x="21" y="6"/>
                  <a:pt x="31" y="6"/>
                  <a:pt x="31" y="6"/>
                </a:cubicBezTo>
                <a:cubicBezTo>
                  <a:pt x="31" y="0"/>
                  <a:pt x="31" y="0"/>
                  <a:pt x="31" y="0"/>
                </a:cubicBezTo>
                <a:cubicBezTo>
                  <a:pt x="17" y="0"/>
                  <a:pt x="17" y="0"/>
                  <a:pt x="17" y="0"/>
                </a:cubicBezTo>
                <a:cubicBezTo>
                  <a:pt x="4" y="0"/>
                  <a:pt x="0" y="6"/>
                  <a:pt x="0" y="1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0" name="Freeform 6"/>
          <p:cNvSpPr/>
          <p:nvPr/>
        </p:nvSpPr>
        <p:spPr bwMode="auto">
          <a:xfrm>
            <a:off x="6480463" y="3658014"/>
            <a:ext cx="135169" cy="151540"/>
          </a:xfrm>
          <a:custGeom>
            <a:avLst/>
            <a:gdLst>
              <a:gd name="T0" fmla="*/ 17 w 30"/>
              <a:gd name="T1" fmla="*/ 6 h 32"/>
              <a:gd name="T2" fmla="*/ 30 w 30"/>
              <a:gd name="T3" fmla="*/ 6 h 32"/>
              <a:gd name="T4" fmla="*/ 30 w 30"/>
              <a:gd name="T5" fmla="*/ 0 h 32"/>
              <a:gd name="T6" fmla="*/ 17 w 30"/>
              <a:gd name="T7" fmla="*/ 0 h 32"/>
              <a:gd name="T8" fmla="*/ 0 w 30"/>
              <a:gd name="T9" fmla="*/ 13 h 32"/>
              <a:gd name="T10" fmla="*/ 0 w 30"/>
              <a:gd name="T11" fmla="*/ 19 h 32"/>
              <a:gd name="T12" fmla="*/ 17 w 30"/>
              <a:gd name="T13" fmla="*/ 32 h 32"/>
              <a:gd name="T14" fmla="*/ 30 w 30"/>
              <a:gd name="T15" fmla="*/ 32 h 32"/>
              <a:gd name="T16" fmla="*/ 30 w 30"/>
              <a:gd name="T17" fmla="*/ 26 h 32"/>
              <a:gd name="T18" fmla="*/ 17 w 30"/>
              <a:gd name="T19" fmla="*/ 26 h 32"/>
              <a:gd name="T20" fmla="*/ 8 w 30"/>
              <a:gd name="T21" fmla="*/ 19 h 32"/>
              <a:gd name="T22" fmla="*/ 8 w 30"/>
              <a:gd name="T23" fmla="*/ 13 h 32"/>
              <a:gd name="T24" fmla="*/ 17 w 30"/>
              <a:gd name="T2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7" y="6"/>
                </a:moveTo>
                <a:cubicBezTo>
                  <a:pt x="21" y="6"/>
                  <a:pt x="30" y="6"/>
                  <a:pt x="30" y="6"/>
                </a:cubicBezTo>
                <a:cubicBezTo>
                  <a:pt x="30" y="0"/>
                  <a:pt x="30" y="0"/>
                  <a:pt x="30" y="0"/>
                </a:cubicBezTo>
                <a:cubicBezTo>
                  <a:pt x="17" y="0"/>
                  <a:pt x="17" y="0"/>
                  <a:pt x="17" y="0"/>
                </a:cubicBezTo>
                <a:cubicBezTo>
                  <a:pt x="3" y="0"/>
                  <a:pt x="0" y="6"/>
                  <a:pt x="0" y="13"/>
                </a:cubicBezTo>
                <a:cubicBezTo>
                  <a:pt x="0" y="19"/>
                  <a:pt x="0" y="19"/>
                  <a:pt x="0" y="19"/>
                </a:cubicBezTo>
                <a:cubicBezTo>
                  <a:pt x="0" y="26"/>
                  <a:pt x="3" y="32"/>
                  <a:pt x="17" y="32"/>
                </a:cubicBezTo>
                <a:cubicBezTo>
                  <a:pt x="30" y="32"/>
                  <a:pt x="30" y="32"/>
                  <a:pt x="30" y="32"/>
                </a:cubicBezTo>
                <a:cubicBezTo>
                  <a:pt x="30" y="26"/>
                  <a:pt x="30" y="26"/>
                  <a:pt x="30" y="26"/>
                </a:cubicBezTo>
                <a:cubicBezTo>
                  <a:pt x="30" y="26"/>
                  <a:pt x="21" y="26"/>
                  <a:pt x="17" y="26"/>
                </a:cubicBezTo>
                <a:cubicBezTo>
                  <a:pt x="11" y="26"/>
                  <a:pt x="8" y="22"/>
                  <a:pt x="8" y="19"/>
                </a:cubicBezTo>
                <a:cubicBezTo>
                  <a:pt x="8" y="13"/>
                  <a:pt x="8" y="13"/>
                  <a:pt x="8" y="13"/>
                </a:cubicBezTo>
                <a:cubicBezTo>
                  <a:pt x="8" y="10"/>
                  <a:pt x="11" y="6"/>
                  <a:pt x="17"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1" name="Freeform 7"/>
          <p:cNvSpPr/>
          <p:nvPr/>
        </p:nvSpPr>
        <p:spPr bwMode="auto">
          <a:xfrm>
            <a:off x="6152702" y="3658014"/>
            <a:ext cx="148420" cy="151540"/>
          </a:xfrm>
          <a:custGeom>
            <a:avLst/>
            <a:gdLst>
              <a:gd name="T0" fmla="*/ 32 w 33"/>
              <a:gd name="T1" fmla="*/ 12 h 32"/>
              <a:gd name="T2" fmla="*/ 32 w 33"/>
              <a:gd name="T3" fmla="*/ 9 h 32"/>
              <a:gd name="T4" fmla="*/ 18 w 33"/>
              <a:gd name="T5" fmla="*/ 0 h 32"/>
              <a:gd name="T6" fmla="*/ 0 w 33"/>
              <a:gd name="T7" fmla="*/ 0 h 32"/>
              <a:gd name="T8" fmla="*/ 0 w 33"/>
              <a:gd name="T9" fmla="*/ 32 h 32"/>
              <a:gd name="T10" fmla="*/ 9 w 33"/>
              <a:gd name="T11" fmla="*/ 32 h 32"/>
              <a:gd name="T12" fmla="*/ 9 w 33"/>
              <a:gd name="T13" fmla="*/ 6 h 32"/>
              <a:gd name="T14" fmla="*/ 18 w 33"/>
              <a:gd name="T15" fmla="*/ 6 h 32"/>
              <a:gd name="T16" fmla="*/ 24 w 33"/>
              <a:gd name="T17" fmla="*/ 10 h 32"/>
              <a:gd name="T18" fmla="*/ 24 w 33"/>
              <a:gd name="T19" fmla="*/ 12 h 32"/>
              <a:gd name="T20" fmla="*/ 18 w 33"/>
              <a:gd name="T21" fmla="*/ 16 h 32"/>
              <a:gd name="T22" fmla="*/ 13 w 33"/>
              <a:gd name="T23" fmla="*/ 16 h 32"/>
              <a:gd name="T24" fmla="*/ 13 w 33"/>
              <a:gd name="T25" fmla="*/ 18 h 32"/>
              <a:gd name="T26" fmla="*/ 22 w 33"/>
              <a:gd name="T27" fmla="*/ 32 h 32"/>
              <a:gd name="T28" fmla="*/ 33 w 33"/>
              <a:gd name="T29" fmla="*/ 32 h 32"/>
              <a:gd name="T30" fmla="*/ 25 w 33"/>
              <a:gd name="T31" fmla="*/ 20 h 32"/>
              <a:gd name="T32" fmla="*/ 32 w 33"/>
              <a:gd name="T3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2">
                <a:moveTo>
                  <a:pt x="32" y="12"/>
                </a:moveTo>
                <a:cubicBezTo>
                  <a:pt x="32" y="9"/>
                  <a:pt x="32" y="9"/>
                  <a:pt x="32" y="9"/>
                </a:cubicBezTo>
                <a:cubicBezTo>
                  <a:pt x="32" y="5"/>
                  <a:pt x="30" y="0"/>
                  <a:pt x="18" y="0"/>
                </a:cubicBezTo>
                <a:cubicBezTo>
                  <a:pt x="0" y="0"/>
                  <a:pt x="0" y="0"/>
                  <a:pt x="0" y="0"/>
                </a:cubicBezTo>
                <a:cubicBezTo>
                  <a:pt x="0" y="32"/>
                  <a:pt x="0" y="32"/>
                  <a:pt x="0" y="32"/>
                </a:cubicBezTo>
                <a:cubicBezTo>
                  <a:pt x="9" y="32"/>
                  <a:pt x="9" y="32"/>
                  <a:pt x="9" y="32"/>
                </a:cubicBezTo>
                <a:cubicBezTo>
                  <a:pt x="9" y="6"/>
                  <a:pt x="9" y="6"/>
                  <a:pt x="9" y="6"/>
                </a:cubicBezTo>
                <a:cubicBezTo>
                  <a:pt x="18" y="6"/>
                  <a:pt x="18" y="6"/>
                  <a:pt x="18" y="6"/>
                </a:cubicBezTo>
                <a:cubicBezTo>
                  <a:pt x="23" y="6"/>
                  <a:pt x="24" y="8"/>
                  <a:pt x="24" y="10"/>
                </a:cubicBezTo>
                <a:cubicBezTo>
                  <a:pt x="24" y="12"/>
                  <a:pt x="24" y="12"/>
                  <a:pt x="24" y="12"/>
                </a:cubicBezTo>
                <a:cubicBezTo>
                  <a:pt x="24" y="13"/>
                  <a:pt x="23" y="16"/>
                  <a:pt x="18" y="16"/>
                </a:cubicBezTo>
                <a:cubicBezTo>
                  <a:pt x="13" y="16"/>
                  <a:pt x="13" y="16"/>
                  <a:pt x="13" y="16"/>
                </a:cubicBezTo>
                <a:cubicBezTo>
                  <a:pt x="13" y="18"/>
                  <a:pt x="13" y="18"/>
                  <a:pt x="13" y="18"/>
                </a:cubicBezTo>
                <a:cubicBezTo>
                  <a:pt x="22" y="32"/>
                  <a:pt x="22" y="32"/>
                  <a:pt x="22" y="32"/>
                </a:cubicBezTo>
                <a:cubicBezTo>
                  <a:pt x="33" y="32"/>
                  <a:pt x="33" y="32"/>
                  <a:pt x="33" y="32"/>
                </a:cubicBezTo>
                <a:cubicBezTo>
                  <a:pt x="25" y="20"/>
                  <a:pt x="25" y="20"/>
                  <a:pt x="25" y="20"/>
                </a:cubicBezTo>
                <a:cubicBezTo>
                  <a:pt x="31" y="19"/>
                  <a:pt x="32" y="16"/>
                  <a:pt x="32"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2" name="Freeform 8"/>
          <p:cNvSpPr/>
          <p:nvPr/>
        </p:nvSpPr>
        <p:spPr bwMode="auto">
          <a:xfrm>
            <a:off x="6318791" y="3658014"/>
            <a:ext cx="148420" cy="151540"/>
          </a:xfrm>
          <a:custGeom>
            <a:avLst/>
            <a:gdLst>
              <a:gd name="T0" fmla="*/ 32 w 33"/>
              <a:gd name="T1" fmla="*/ 12 h 32"/>
              <a:gd name="T2" fmla="*/ 32 w 33"/>
              <a:gd name="T3" fmla="*/ 9 h 32"/>
              <a:gd name="T4" fmla="*/ 18 w 33"/>
              <a:gd name="T5" fmla="*/ 0 h 32"/>
              <a:gd name="T6" fmla="*/ 0 w 33"/>
              <a:gd name="T7" fmla="*/ 0 h 32"/>
              <a:gd name="T8" fmla="*/ 0 w 33"/>
              <a:gd name="T9" fmla="*/ 32 h 32"/>
              <a:gd name="T10" fmla="*/ 9 w 33"/>
              <a:gd name="T11" fmla="*/ 32 h 32"/>
              <a:gd name="T12" fmla="*/ 9 w 33"/>
              <a:gd name="T13" fmla="*/ 6 h 32"/>
              <a:gd name="T14" fmla="*/ 18 w 33"/>
              <a:gd name="T15" fmla="*/ 6 h 32"/>
              <a:gd name="T16" fmla="*/ 23 w 33"/>
              <a:gd name="T17" fmla="*/ 10 h 32"/>
              <a:gd name="T18" fmla="*/ 23 w 33"/>
              <a:gd name="T19" fmla="*/ 12 h 32"/>
              <a:gd name="T20" fmla="*/ 18 w 33"/>
              <a:gd name="T21" fmla="*/ 16 h 32"/>
              <a:gd name="T22" fmla="*/ 13 w 33"/>
              <a:gd name="T23" fmla="*/ 16 h 32"/>
              <a:gd name="T24" fmla="*/ 13 w 33"/>
              <a:gd name="T25" fmla="*/ 18 h 32"/>
              <a:gd name="T26" fmla="*/ 22 w 33"/>
              <a:gd name="T27" fmla="*/ 32 h 32"/>
              <a:gd name="T28" fmla="*/ 33 w 33"/>
              <a:gd name="T29" fmla="*/ 32 h 32"/>
              <a:gd name="T30" fmla="*/ 25 w 33"/>
              <a:gd name="T31" fmla="*/ 20 h 32"/>
              <a:gd name="T32" fmla="*/ 32 w 33"/>
              <a:gd name="T3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2">
                <a:moveTo>
                  <a:pt x="32" y="12"/>
                </a:moveTo>
                <a:cubicBezTo>
                  <a:pt x="32" y="9"/>
                  <a:pt x="32" y="9"/>
                  <a:pt x="32" y="9"/>
                </a:cubicBezTo>
                <a:cubicBezTo>
                  <a:pt x="32" y="5"/>
                  <a:pt x="30" y="0"/>
                  <a:pt x="18" y="0"/>
                </a:cubicBezTo>
                <a:cubicBezTo>
                  <a:pt x="0" y="0"/>
                  <a:pt x="0" y="0"/>
                  <a:pt x="0" y="0"/>
                </a:cubicBezTo>
                <a:cubicBezTo>
                  <a:pt x="0" y="32"/>
                  <a:pt x="0" y="32"/>
                  <a:pt x="0" y="32"/>
                </a:cubicBezTo>
                <a:cubicBezTo>
                  <a:pt x="9" y="32"/>
                  <a:pt x="9" y="32"/>
                  <a:pt x="9" y="32"/>
                </a:cubicBezTo>
                <a:cubicBezTo>
                  <a:pt x="9" y="6"/>
                  <a:pt x="9" y="6"/>
                  <a:pt x="9" y="6"/>
                </a:cubicBezTo>
                <a:cubicBezTo>
                  <a:pt x="18" y="6"/>
                  <a:pt x="18" y="6"/>
                  <a:pt x="18" y="6"/>
                </a:cubicBezTo>
                <a:cubicBezTo>
                  <a:pt x="23" y="6"/>
                  <a:pt x="23" y="8"/>
                  <a:pt x="23" y="10"/>
                </a:cubicBezTo>
                <a:cubicBezTo>
                  <a:pt x="23" y="12"/>
                  <a:pt x="23" y="12"/>
                  <a:pt x="23" y="12"/>
                </a:cubicBezTo>
                <a:cubicBezTo>
                  <a:pt x="23" y="13"/>
                  <a:pt x="23" y="16"/>
                  <a:pt x="18" y="16"/>
                </a:cubicBezTo>
                <a:cubicBezTo>
                  <a:pt x="13" y="16"/>
                  <a:pt x="13" y="16"/>
                  <a:pt x="13" y="16"/>
                </a:cubicBezTo>
                <a:cubicBezTo>
                  <a:pt x="13" y="18"/>
                  <a:pt x="13" y="18"/>
                  <a:pt x="13" y="18"/>
                </a:cubicBezTo>
                <a:cubicBezTo>
                  <a:pt x="22" y="32"/>
                  <a:pt x="22" y="32"/>
                  <a:pt x="22" y="32"/>
                </a:cubicBezTo>
                <a:cubicBezTo>
                  <a:pt x="33" y="32"/>
                  <a:pt x="33" y="32"/>
                  <a:pt x="33" y="32"/>
                </a:cubicBezTo>
                <a:cubicBezTo>
                  <a:pt x="25" y="20"/>
                  <a:pt x="25" y="20"/>
                  <a:pt x="25" y="20"/>
                </a:cubicBezTo>
                <a:cubicBezTo>
                  <a:pt x="30" y="19"/>
                  <a:pt x="32" y="16"/>
                  <a:pt x="32"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3" name="Freeform 9"/>
          <p:cNvSpPr/>
          <p:nvPr/>
        </p:nvSpPr>
        <p:spPr bwMode="auto">
          <a:xfrm>
            <a:off x="5617329" y="3624439"/>
            <a:ext cx="68026" cy="42649"/>
          </a:xfrm>
          <a:custGeom>
            <a:avLst/>
            <a:gdLst>
              <a:gd name="T0" fmla="*/ 2 w 15"/>
              <a:gd name="T1" fmla="*/ 0 h 9"/>
              <a:gd name="T2" fmla="*/ 0 w 15"/>
              <a:gd name="T3" fmla="*/ 1 h 9"/>
              <a:gd name="T4" fmla="*/ 0 w 15"/>
              <a:gd name="T5" fmla="*/ 8 h 9"/>
              <a:gd name="T6" fmla="*/ 2 w 15"/>
              <a:gd name="T7" fmla="*/ 9 h 9"/>
              <a:gd name="T8" fmla="*/ 15 w 15"/>
              <a:gd name="T9" fmla="*/ 9 h 9"/>
              <a:gd name="T10" fmla="*/ 15 w 15"/>
              <a:gd name="T11" fmla="*/ 0 h 9"/>
              <a:gd name="T12" fmla="*/ 2 w 1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2" y="0"/>
                </a:moveTo>
                <a:cubicBezTo>
                  <a:pt x="1" y="0"/>
                  <a:pt x="0" y="0"/>
                  <a:pt x="0" y="1"/>
                </a:cubicBezTo>
                <a:cubicBezTo>
                  <a:pt x="0" y="8"/>
                  <a:pt x="0" y="8"/>
                  <a:pt x="0" y="8"/>
                </a:cubicBezTo>
                <a:cubicBezTo>
                  <a:pt x="0" y="8"/>
                  <a:pt x="1" y="9"/>
                  <a:pt x="2" y="9"/>
                </a:cubicBezTo>
                <a:cubicBezTo>
                  <a:pt x="15" y="9"/>
                  <a:pt x="15" y="9"/>
                  <a:pt x="15" y="9"/>
                </a:cubicBezTo>
                <a:cubicBezTo>
                  <a:pt x="15" y="0"/>
                  <a:pt x="15" y="0"/>
                  <a:pt x="15" y="0"/>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4" name="Freeform 10"/>
          <p:cNvSpPr/>
          <p:nvPr/>
        </p:nvSpPr>
        <p:spPr bwMode="auto">
          <a:xfrm>
            <a:off x="5734828" y="3624439"/>
            <a:ext cx="62725" cy="42649"/>
          </a:xfrm>
          <a:custGeom>
            <a:avLst/>
            <a:gdLst>
              <a:gd name="T0" fmla="*/ 13 w 14"/>
              <a:gd name="T1" fmla="*/ 0 h 9"/>
              <a:gd name="T2" fmla="*/ 14 w 14"/>
              <a:gd name="T3" fmla="*/ 1 h 9"/>
              <a:gd name="T4" fmla="*/ 14 w 14"/>
              <a:gd name="T5" fmla="*/ 8 h 9"/>
              <a:gd name="T6" fmla="*/ 13 w 14"/>
              <a:gd name="T7" fmla="*/ 9 h 9"/>
              <a:gd name="T8" fmla="*/ 0 w 14"/>
              <a:gd name="T9" fmla="*/ 9 h 9"/>
              <a:gd name="T10" fmla="*/ 0 w 14"/>
              <a:gd name="T11" fmla="*/ 0 h 9"/>
              <a:gd name="T12" fmla="*/ 13 w 1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3" y="0"/>
                </a:moveTo>
                <a:cubicBezTo>
                  <a:pt x="14" y="0"/>
                  <a:pt x="14" y="0"/>
                  <a:pt x="14" y="1"/>
                </a:cubicBezTo>
                <a:cubicBezTo>
                  <a:pt x="14" y="8"/>
                  <a:pt x="14" y="8"/>
                  <a:pt x="14" y="8"/>
                </a:cubicBezTo>
                <a:cubicBezTo>
                  <a:pt x="14" y="8"/>
                  <a:pt x="14" y="9"/>
                  <a:pt x="13" y="9"/>
                </a:cubicBezTo>
                <a:cubicBezTo>
                  <a:pt x="0" y="9"/>
                  <a:pt x="0" y="9"/>
                  <a:pt x="0" y="9"/>
                </a:cubicBezTo>
                <a:cubicBezTo>
                  <a:pt x="0" y="0"/>
                  <a:pt x="0" y="0"/>
                  <a:pt x="0" y="0"/>
                </a:cubicBezTo>
                <a:lnTo>
                  <a:pt x="13"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5" name="Freeform 11"/>
          <p:cNvSpPr/>
          <p:nvPr/>
        </p:nvSpPr>
        <p:spPr bwMode="auto">
          <a:xfrm>
            <a:off x="5532517" y="3549123"/>
            <a:ext cx="152838" cy="194189"/>
          </a:xfrm>
          <a:custGeom>
            <a:avLst/>
            <a:gdLst>
              <a:gd name="T0" fmla="*/ 11 w 34"/>
              <a:gd name="T1" fmla="*/ 12 h 41"/>
              <a:gd name="T2" fmla="*/ 15 w 34"/>
              <a:gd name="T3" fmla="*/ 8 h 41"/>
              <a:gd name="T4" fmla="*/ 34 w 34"/>
              <a:gd name="T5" fmla="*/ 8 h 41"/>
              <a:gd name="T6" fmla="*/ 34 w 34"/>
              <a:gd name="T7" fmla="*/ 0 h 41"/>
              <a:gd name="T8" fmla="*/ 12 w 34"/>
              <a:gd name="T9" fmla="*/ 0 h 41"/>
              <a:gd name="T10" fmla="*/ 0 w 34"/>
              <a:gd name="T11" fmla="*/ 11 h 41"/>
              <a:gd name="T12" fmla="*/ 0 w 34"/>
              <a:gd name="T13" fmla="*/ 30 h 41"/>
              <a:gd name="T14" fmla="*/ 12 w 34"/>
              <a:gd name="T15" fmla="*/ 41 h 41"/>
              <a:gd name="T16" fmla="*/ 34 w 34"/>
              <a:gd name="T17" fmla="*/ 41 h 41"/>
              <a:gd name="T18" fmla="*/ 34 w 34"/>
              <a:gd name="T19" fmla="*/ 32 h 41"/>
              <a:gd name="T20" fmla="*/ 15 w 34"/>
              <a:gd name="T21" fmla="*/ 32 h 41"/>
              <a:gd name="T22" fmla="*/ 11 w 34"/>
              <a:gd name="T23" fmla="*/ 28 h 41"/>
              <a:gd name="T24" fmla="*/ 11 w 34"/>
              <a:gd name="T2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1">
                <a:moveTo>
                  <a:pt x="11" y="12"/>
                </a:moveTo>
                <a:cubicBezTo>
                  <a:pt x="11" y="10"/>
                  <a:pt x="13" y="8"/>
                  <a:pt x="15" y="8"/>
                </a:cubicBezTo>
                <a:cubicBezTo>
                  <a:pt x="34" y="8"/>
                  <a:pt x="34" y="8"/>
                  <a:pt x="34" y="8"/>
                </a:cubicBezTo>
                <a:cubicBezTo>
                  <a:pt x="34" y="0"/>
                  <a:pt x="34" y="0"/>
                  <a:pt x="34" y="0"/>
                </a:cubicBezTo>
                <a:cubicBezTo>
                  <a:pt x="12" y="0"/>
                  <a:pt x="12" y="0"/>
                  <a:pt x="12" y="0"/>
                </a:cubicBezTo>
                <a:cubicBezTo>
                  <a:pt x="5" y="0"/>
                  <a:pt x="0" y="5"/>
                  <a:pt x="0" y="11"/>
                </a:cubicBezTo>
                <a:cubicBezTo>
                  <a:pt x="0" y="30"/>
                  <a:pt x="0" y="30"/>
                  <a:pt x="0" y="30"/>
                </a:cubicBezTo>
                <a:cubicBezTo>
                  <a:pt x="0" y="36"/>
                  <a:pt x="5" y="41"/>
                  <a:pt x="12" y="41"/>
                </a:cubicBezTo>
                <a:cubicBezTo>
                  <a:pt x="34" y="41"/>
                  <a:pt x="34" y="41"/>
                  <a:pt x="34" y="41"/>
                </a:cubicBezTo>
                <a:cubicBezTo>
                  <a:pt x="34" y="32"/>
                  <a:pt x="34" y="32"/>
                  <a:pt x="34" y="32"/>
                </a:cubicBezTo>
                <a:cubicBezTo>
                  <a:pt x="15" y="32"/>
                  <a:pt x="15" y="32"/>
                  <a:pt x="15" y="32"/>
                </a:cubicBezTo>
                <a:cubicBezTo>
                  <a:pt x="13" y="32"/>
                  <a:pt x="11" y="31"/>
                  <a:pt x="11" y="28"/>
                </a:cubicBezTo>
                <a:lnTo>
                  <a:pt x="11" y="1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6" name="Freeform 12"/>
          <p:cNvSpPr/>
          <p:nvPr/>
        </p:nvSpPr>
        <p:spPr bwMode="auto">
          <a:xfrm>
            <a:off x="5734828" y="3549123"/>
            <a:ext cx="148420" cy="194189"/>
          </a:xfrm>
          <a:custGeom>
            <a:avLst/>
            <a:gdLst>
              <a:gd name="T0" fmla="*/ 23 w 33"/>
              <a:gd name="T1" fmla="*/ 12 h 41"/>
              <a:gd name="T2" fmla="*/ 19 w 33"/>
              <a:gd name="T3" fmla="*/ 8 h 41"/>
              <a:gd name="T4" fmla="*/ 0 w 33"/>
              <a:gd name="T5" fmla="*/ 8 h 41"/>
              <a:gd name="T6" fmla="*/ 0 w 33"/>
              <a:gd name="T7" fmla="*/ 0 h 41"/>
              <a:gd name="T8" fmla="*/ 22 w 33"/>
              <a:gd name="T9" fmla="*/ 0 h 41"/>
              <a:gd name="T10" fmla="*/ 33 w 33"/>
              <a:gd name="T11" fmla="*/ 11 h 41"/>
              <a:gd name="T12" fmla="*/ 33 w 33"/>
              <a:gd name="T13" fmla="*/ 30 h 41"/>
              <a:gd name="T14" fmla="*/ 22 w 33"/>
              <a:gd name="T15" fmla="*/ 41 h 41"/>
              <a:gd name="T16" fmla="*/ 0 w 33"/>
              <a:gd name="T17" fmla="*/ 41 h 41"/>
              <a:gd name="T18" fmla="*/ 0 w 33"/>
              <a:gd name="T19" fmla="*/ 32 h 41"/>
              <a:gd name="T20" fmla="*/ 19 w 33"/>
              <a:gd name="T21" fmla="*/ 32 h 41"/>
              <a:gd name="T22" fmla="*/ 23 w 33"/>
              <a:gd name="T23" fmla="*/ 28 h 41"/>
              <a:gd name="T24" fmla="*/ 23 w 33"/>
              <a:gd name="T2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1">
                <a:moveTo>
                  <a:pt x="23" y="12"/>
                </a:moveTo>
                <a:cubicBezTo>
                  <a:pt x="23" y="10"/>
                  <a:pt x="21" y="8"/>
                  <a:pt x="19" y="8"/>
                </a:cubicBezTo>
                <a:cubicBezTo>
                  <a:pt x="0" y="8"/>
                  <a:pt x="0" y="8"/>
                  <a:pt x="0" y="8"/>
                </a:cubicBezTo>
                <a:cubicBezTo>
                  <a:pt x="0" y="0"/>
                  <a:pt x="0" y="0"/>
                  <a:pt x="0" y="0"/>
                </a:cubicBezTo>
                <a:cubicBezTo>
                  <a:pt x="22" y="0"/>
                  <a:pt x="22" y="0"/>
                  <a:pt x="22" y="0"/>
                </a:cubicBezTo>
                <a:cubicBezTo>
                  <a:pt x="29" y="0"/>
                  <a:pt x="33" y="5"/>
                  <a:pt x="33" y="11"/>
                </a:cubicBezTo>
                <a:cubicBezTo>
                  <a:pt x="33" y="30"/>
                  <a:pt x="33" y="30"/>
                  <a:pt x="33" y="30"/>
                </a:cubicBezTo>
                <a:cubicBezTo>
                  <a:pt x="33" y="36"/>
                  <a:pt x="28" y="41"/>
                  <a:pt x="22" y="41"/>
                </a:cubicBezTo>
                <a:cubicBezTo>
                  <a:pt x="0" y="41"/>
                  <a:pt x="0" y="41"/>
                  <a:pt x="0" y="41"/>
                </a:cubicBezTo>
                <a:cubicBezTo>
                  <a:pt x="0" y="32"/>
                  <a:pt x="0" y="32"/>
                  <a:pt x="0" y="32"/>
                </a:cubicBezTo>
                <a:cubicBezTo>
                  <a:pt x="19" y="32"/>
                  <a:pt x="19" y="32"/>
                  <a:pt x="19" y="32"/>
                </a:cubicBezTo>
                <a:cubicBezTo>
                  <a:pt x="21" y="32"/>
                  <a:pt x="23" y="31"/>
                  <a:pt x="23" y="28"/>
                </a:cubicBezTo>
                <a:lnTo>
                  <a:pt x="23" y="1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7" name="Freeform 13"/>
          <p:cNvSpPr/>
          <p:nvPr/>
        </p:nvSpPr>
        <p:spPr bwMode="auto">
          <a:xfrm>
            <a:off x="5532517" y="3454751"/>
            <a:ext cx="355149" cy="70779"/>
          </a:xfrm>
          <a:custGeom>
            <a:avLst/>
            <a:gdLst>
              <a:gd name="T0" fmla="*/ 229 w 402"/>
              <a:gd name="T1" fmla="*/ 31 h 78"/>
              <a:gd name="T2" fmla="*/ 229 w 402"/>
              <a:gd name="T3" fmla="*/ 0 h 78"/>
              <a:gd name="T4" fmla="*/ 173 w 402"/>
              <a:gd name="T5" fmla="*/ 0 h 78"/>
              <a:gd name="T6" fmla="*/ 173 w 402"/>
              <a:gd name="T7" fmla="*/ 31 h 78"/>
              <a:gd name="T8" fmla="*/ 0 w 402"/>
              <a:gd name="T9" fmla="*/ 31 h 78"/>
              <a:gd name="T10" fmla="*/ 0 w 402"/>
              <a:gd name="T11" fmla="*/ 78 h 78"/>
              <a:gd name="T12" fmla="*/ 402 w 402"/>
              <a:gd name="T13" fmla="*/ 78 h 78"/>
              <a:gd name="T14" fmla="*/ 402 w 402"/>
              <a:gd name="T15" fmla="*/ 31 h 78"/>
              <a:gd name="T16" fmla="*/ 229 w 402"/>
              <a:gd name="T1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78">
                <a:moveTo>
                  <a:pt x="229" y="31"/>
                </a:moveTo>
                <a:lnTo>
                  <a:pt x="229" y="0"/>
                </a:lnTo>
                <a:lnTo>
                  <a:pt x="173" y="0"/>
                </a:lnTo>
                <a:lnTo>
                  <a:pt x="173" y="31"/>
                </a:lnTo>
                <a:lnTo>
                  <a:pt x="0" y="31"/>
                </a:lnTo>
                <a:lnTo>
                  <a:pt x="0" y="78"/>
                </a:lnTo>
                <a:lnTo>
                  <a:pt x="402" y="78"/>
                </a:lnTo>
                <a:lnTo>
                  <a:pt x="402" y="31"/>
                </a:lnTo>
                <a:lnTo>
                  <a:pt x="229" y="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8" name="Freeform 14"/>
          <p:cNvSpPr/>
          <p:nvPr/>
        </p:nvSpPr>
        <p:spPr bwMode="auto">
          <a:xfrm>
            <a:off x="5532517" y="3766905"/>
            <a:ext cx="355149" cy="66242"/>
          </a:xfrm>
          <a:custGeom>
            <a:avLst/>
            <a:gdLst>
              <a:gd name="T0" fmla="*/ 229 w 402"/>
              <a:gd name="T1" fmla="*/ 47 h 73"/>
              <a:gd name="T2" fmla="*/ 229 w 402"/>
              <a:gd name="T3" fmla="*/ 73 h 73"/>
              <a:gd name="T4" fmla="*/ 173 w 402"/>
              <a:gd name="T5" fmla="*/ 73 h 73"/>
              <a:gd name="T6" fmla="*/ 173 w 402"/>
              <a:gd name="T7" fmla="*/ 47 h 73"/>
              <a:gd name="T8" fmla="*/ 0 w 402"/>
              <a:gd name="T9" fmla="*/ 47 h 73"/>
              <a:gd name="T10" fmla="*/ 0 w 402"/>
              <a:gd name="T11" fmla="*/ 0 h 73"/>
              <a:gd name="T12" fmla="*/ 402 w 402"/>
              <a:gd name="T13" fmla="*/ 0 h 73"/>
              <a:gd name="T14" fmla="*/ 402 w 402"/>
              <a:gd name="T15" fmla="*/ 47 h 73"/>
              <a:gd name="T16" fmla="*/ 229 w 402"/>
              <a:gd name="T17"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73">
                <a:moveTo>
                  <a:pt x="229" y="47"/>
                </a:moveTo>
                <a:lnTo>
                  <a:pt x="229" y="73"/>
                </a:lnTo>
                <a:lnTo>
                  <a:pt x="173" y="73"/>
                </a:lnTo>
                <a:lnTo>
                  <a:pt x="173" y="47"/>
                </a:lnTo>
                <a:lnTo>
                  <a:pt x="0" y="47"/>
                </a:lnTo>
                <a:lnTo>
                  <a:pt x="0" y="0"/>
                </a:lnTo>
                <a:lnTo>
                  <a:pt x="402" y="0"/>
                </a:lnTo>
                <a:lnTo>
                  <a:pt x="402" y="47"/>
                </a:lnTo>
                <a:lnTo>
                  <a:pt x="229" y="4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9" name="Freeform 15"/>
          <p:cNvSpPr>
            <a:spLocks noEditPoints="1"/>
          </p:cNvSpPr>
          <p:nvPr/>
        </p:nvSpPr>
        <p:spPr bwMode="auto">
          <a:xfrm>
            <a:off x="5995447" y="3482881"/>
            <a:ext cx="134285" cy="137021"/>
          </a:xfrm>
          <a:custGeom>
            <a:avLst/>
            <a:gdLst>
              <a:gd name="T0" fmla="*/ 26 w 30"/>
              <a:gd name="T1" fmla="*/ 5 h 29"/>
              <a:gd name="T2" fmla="*/ 17 w 30"/>
              <a:gd name="T3" fmla="*/ 5 h 29"/>
              <a:gd name="T4" fmla="*/ 17 w 30"/>
              <a:gd name="T5" fmla="*/ 0 h 29"/>
              <a:gd name="T6" fmla="*/ 12 w 30"/>
              <a:gd name="T7" fmla="*/ 0 h 29"/>
              <a:gd name="T8" fmla="*/ 12 w 30"/>
              <a:gd name="T9" fmla="*/ 5 h 29"/>
              <a:gd name="T10" fmla="*/ 0 w 30"/>
              <a:gd name="T11" fmla="*/ 5 h 29"/>
              <a:gd name="T12" fmla="*/ 0 w 30"/>
              <a:gd name="T13" fmla="*/ 22 h 29"/>
              <a:gd name="T14" fmla="*/ 12 w 30"/>
              <a:gd name="T15" fmla="*/ 22 h 29"/>
              <a:gd name="T16" fmla="*/ 12 w 30"/>
              <a:gd name="T17" fmla="*/ 29 h 29"/>
              <a:gd name="T18" fmla="*/ 17 w 30"/>
              <a:gd name="T19" fmla="*/ 29 h 29"/>
              <a:gd name="T20" fmla="*/ 17 w 30"/>
              <a:gd name="T21" fmla="*/ 22 h 29"/>
              <a:gd name="T22" fmla="*/ 30 w 30"/>
              <a:gd name="T23" fmla="*/ 22 h 29"/>
              <a:gd name="T24" fmla="*/ 30 w 30"/>
              <a:gd name="T25" fmla="*/ 9 h 29"/>
              <a:gd name="T26" fmla="*/ 26 w 30"/>
              <a:gd name="T27" fmla="*/ 5 h 29"/>
              <a:gd name="T28" fmla="*/ 12 w 30"/>
              <a:gd name="T29" fmla="*/ 18 h 29"/>
              <a:gd name="T30" fmla="*/ 5 w 30"/>
              <a:gd name="T31" fmla="*/ 18 h 29"/>
              <a:gd name="T32" fmla="*/ 5 w 30"/>
              <a:gd name="T33" fmla="*/ 8 h 29"/>
              <a:gd name="T34" fmla="*/ 12 w 30"/>
              <a:gd name="T35" fmla="*/ 8 h 29"/>
              <a:gd name="T36" fmla="*/ 12 w 30"/>
              <a:gd name="T37" fmla="*/ 18 h 29"/>
              <a:gd name="T38" fmla="*/ 24 w 30"/>
              <a:gd name="T39" fmla="*/ 18 h 29"/>
              <a:gd name="T40" fmla="*/ 17 w 30"/>
              <a:gd name="T41" fmla="*/ 18 h 29"/>
              <a:gd name="T42" fmla="*/ 17 w 30"/>
              <a:gd name="T43" fmla="*/ 8 h 29"/>
              <a:gd name="T44" fmla="*/ 23 w 30"/>
              <a:gd name="T45" fmla="*/ 8 h 29"/>
              <a:gd name="T46" fmla="*/ 24 w 30"/>
              <a:gd name="T47" fmla="*/ 10 h 29"/>
              <a:gd name="T48" fmla="*/ 24 w 30"/>
              <a:gd name="T4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26" y="5"/>
                </a:moveTo>
                <a:cubicBezTo>
                  <a:pt x="23" y="5"/>
                  <a:pt x="17" y="5"/>
                  <a:pt x="17" y="5"/>
                </a:cubicBezTo>
                <a:cubicBezTo>
                  <a:pt x="17" y="0"/>
                  <a:pt x="17" y="0"/>
                  <a:pt x="17" y="0"/>
                </a:cubicBezTo>
                <a:cubicBezTo>
                  <a:pt x="12" y="0"/>
                  <a:pt x="12" y="0"/>
                  <a:pt x="12" y="0"/>
                </a:cubicBezTo>
                <a:cubicBezTo>
                  <a:pt x="12" y="5"/>
                  <a:pt x="12" y="5"/>
                  <a:pt x="12" y="5"/>
                </a:cubicBezTo>
                <a:cubicBezTo>
                  <a:pt x="0" y="5"/>
                  <a:pt x="0" y="5"/>
                  <a:pt x="0" y="5"/>
                </a:cubicBezTo>
                <a:cubicBezTo>
                  <a:pt x="0" y="22"/>
                  <a:pt x="0" y="22"/>
                  <a:pt x="0" y="22"/>
                </a:cubicBezTo>
                <a:cubicBezTo>
                  <a:pt x="12" y="22"/>
                  <a:pt x="12" y="22"/>
                  <a:pt x="12" y="22"/>
                </a:cubicBezTo>
                <a:cubicBezTo>
                  <a:pt x="12" y="29"/>
                  <a:pt x="12" y="29"/>
                  <a:pt x="12" y="29"/>
                </a:cubicBezTo>
                <a:cubicBezTo>
                  <a:pt x="17" y="29"/>
                  <a:pt x="17" y="29"/>
                  <a:pt x="17" y="29"/>
                </a:cubicBezTo>
                <a:cubicBezTo>
                  <a:pt x="17" y="22"/>
                  <a:pt x="17" y="22"/>
                  <a:pt x="17" y="22"/>
                </a:cubicBezTo>
                <a:cubicBezTo>
                  <a:pt x="30" y="22"/>
                  <a:pt x="30" y="22"/>
                  <a:pt x="30" y="22"/>
                </a:cubicBezTo>
                <a:cubicBezTo>
                  <a:pt x="30" y="22"/>
                  <a:pt x="30" y="13"/>
                  <a:pt x="30" y="9"/>
                </a:cubicBezTo>
                <a:cubicBezTo>
                  <a:pt x="30" y="6"/>
                  <a:pt x="28" y="5"/>
                  <a:pt x="26" y="5"/>
                </a:cubicBezTo>
                <a:close/>
                <a:moveTo>
                  <a:pt x="12" y="18"/>
                </a:moveTo>
                <a:cubicBezTo>
                  <a:pt x="5" y="18"/>
                  <a:pt x="5" y="18"/>
                  <a:pt x="5" y="18"/>
                </a:cubicBezTo>
                <a:cubicBezTo>
                  <a:pt x="5" y="8"/>
                  <a:pt x="5" y="8"/>
                  <a:pt x="5" y="8"/>
                </a:cubicBezTo>
                <a:cubicBezTo>
                  <a:pt x="12" y="8"/>
                  <a:pt x="12" y="8"/>
                  <a:pt x="12" y="8"/>
                </a:cubicBezTo>
                <a:lnTo>
                  <a:pt x="12" y="18"/>
                </a:lnTo>
                <a:close/>
                <a:moveTo>
                  <a:pt x="24" y="18"/>
                </a:moveTo>
                <a:cubicBezTo>
                  <a:pt x="17" y="18"/>
                  <a:pt x="17" y="18"/>
                  <a:pt x="17" y="18"/>
                </a:cubicBezTo>
                <a:cubicBezTo>
                  <a:pt x="17" y="8"/>
                  <a:pt x="17" y="8"/>
                  <a:pt x="17" y="8"/>
                </a:cubicBezTo>
                <a:cubicBezTo>
                  <a:pt x="17" y="8"/>
                  <a:pt x="21" y="8"/>
                  <a:pt x="23" y="8"/>
                </a:cubicBezTo>
                <a:cubicBezTo>
                  <a:pt x="24" y="8"/>
                  <a:pt x="24" y="9"/>
                  <a:pt x="24" y="10"/>
                </a:cubicBezTo>
                <a:cubicBezTo>
                  <a:pt x="24" y="12"/>
                  <a:pt x="24" y="18"/>
                  <a:pt x="24"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0" name="Freeform 16"/>
          <p:cNvSpPr>
            <a:spLocks noEditPoints="1"/>
          </p:cNvSpPr>
          <p:nvPr/>
        </p:nvSpPr>
        <p:spPr bwMode="auto">
          <a:xfrm>
            <a:off x="6323209" y="3482881"/>
            <a:ext cx="130751" cy="137021"/>
          </a:xfrm>
          <a:custGeom>
            <a:avLst/>
            <a:gdLst>
              <a:gd name="T0" fmla="*/ 25 w 29"/>
              <a:gd name="T1" fmla="*/ 5 h 29"/>
              <a:gd name="T2" fmla="*/ 17 w 29"/>
              <a:gd name="T3" fmla="*/ 5 h 29"/>
              <a:gd name="T4" fmla="*/ 17 w 29"/>
              <a:gd name="T5" fmla="*/ 0 h 29"/>
              <a:gd name="T6" fmla="*/ 12 w 29"/>
              <a:gd name="T7" fmla="*/ 0 h 29"/>
              <a:gd name="T8" fmla="*/ 12 w 29"/>
              <a:gd name="T9" fmla="*/ 5 h 29"/>
              <a:gd name="T10" fmla="*/ 0 w 29"/>
              <a:gd name="T11" fmla="*/ 5 h 29"/>
              <a:gd name="T12" fmla="*/ 0 w 29"/>
              <a:gd name="T13" fmla="*/ 22 h 29"/>
              <a:gd name="T14" fmla="*/ 12 w 29"/>
              <a:gd name="T15" fmla="*/ 22 h 29"/>
              <a:gd name="T16" fmla="*/ 12 w 29"/>
              <a:gd name="T17" fmla="*/ 29 h 29"/>
              <a:gd name="T18" fmla="*/ 17 w 29"/>
              <a:gd name="T19" fmla="*/ 29 h 29"/>
              <a:gd name="T20" fmla="*/ 17 w 29"/>
              <a:gd name="T21" fmla="*/ 22 h 29"/>
              <a:gd name="T22" fmla="*/ 29 w 29"/>
              <a:gd name="T23" fmla="*/ 22 h 29"/>
              <a:gd name="T24" fmla="*/ 29 w 29"/>
              <a:gd name="T25" fmla="*/ 9 h 29"/>
              <a:gd name="T26" fmla="*/ 25 w 29"/>
              <a:gd name="T27" fmla="*/ 5 h 29"/>
              <a:gd name="T28" fmla="*/ 12 w 29"/>
              <a:gd name="T29" fmla="*/ 18 h 29"/>
              <a:gd name="T30" fmla="*/ 5 w 29"/>
              <a:gd name="T31" fmla="*/ 18 h 29"/>
              <a:gd name="T32" fmla="*/ 5 w 29"/>
              <a:gd name="T33" fmla="*/ 8 h 29"/>
              <a:gd name="T34" fmla="*/ 12 w 29"/>
              <a:gd name="T35" fmla="*/ 8 h 29"/>
              <a:gd name="T36" fmla="*/ 12 w 29"/>
              <a:gd name="T37" fmla="*/ 18 h 29"/>
              <a:gd name="T38" fmla="*/ 24 w 29"/>
              <a:gd name="T39" fmla="*/ 18 h 29"/>
              <a:gd name="T40" fmla="*/ 17 w 29"/>
              <a:gd name="T41" fmla="*/ 18 h 29"/>
              <a:gd name="T42" fmla="*/ 17 w 29"/>
              <a:gd name="T43" fmla="*/ 8 h 29"/>
              <a:gd name="T44" fmla="*/ 22 w 29"/>
              <a:gd name="T45" fmla="*/ 8 h 29"/>
              <a:gd name="T46" fmla="*/ 24 w 29"/>
              <a:gd name="T47" fmla="*/ 10 h 29"/>
              <a:gd name="T48" fmla="*/ 24 w 29"/>
              <a:gd name="T4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9">
                <a:moveTo>
                  <a:pt x="25" y="5"/>
                </a:moveTo>
                <a:cubicBezTo>
                  <a:pt x="23" y="5"/>
                  <a:pt x="17" y="5"/>
                  <a:pt x="17" y="5"/>
                </a:cubicBezTo>
                <a:cubicBezTo>
                  <a:pt x="17" y="0"/>
                  <a:pt x="17" y="0"/>
                  <a:pt x="17" y="0"/>
                </a:cubicBezTo>
                <a:cubicBezTo>
                  <a:pt x="12" y="0"/>
                  <a:pt x="12" y="0"/>
                  <a:pt x="12" y="0"/>
                </a:cubicBezTo>
                <a:cubicBezTo>
                  <a:pt x="12" y="5"/>
                  <a:pt x="12" y="5"/>
                  <a:pt x="12" y="5"/>
                </a:cubicBezTo>
                <a:cubicBezTo>
                  <a:pt x="0" y="5"/>
                  <a:pt x="0" y="5"/>
                  <a:pt x="0" y="5"/>
                </a:cubicBezTo>
                <a:cubicBezTo>
                  <a:pt x="0" y="22"/>
                  <a:pt x="0" y="22"/>
                  <a:pt x="0" y="22"/>
                </a:cubicBezTo>
                <a:cubicBezTo>
                  <a:pt x="12" y="22"/>
                  <a:pt x="12" y="22"/>
                  <a:pt x="12" y="22"/>
                </a:cubicBezTo>
                <a:cubicBezTo>
                  <a:pt x="12" y="29"/>
                  <a:pt x="12" y="29"/>
                  <a:pt x="12" y="29"/>
                </a:cubicBezTo>
                <a:cubicBezTo>
                  <a:pt x="17" y="29"/>
                  <a:pt x="17" y="29"/>
                  <a:pt x="17" y="29"/>
                </a:cubicBezTo>
                <a:cubicBezTo>
                  <a:pt x="17" y="22"/>
                  <a:pt x="17" y="22"/>
                  <a:pt x="17" y="22"/>
                </a:cubicBezTo>
                <a:cubicBezTo>
                  <a:pt x="29" y="22"/>
                  <a:pt x="29" y="22"/>
                  <a:pt x="29" y="22"/>
                </a:cubicBezTo>
                <a:cubicBezTo>
                  <a:pt x="29" y="22"/>
                  <a:pt x="29" y="13"/>
                  <a:pt x="29" y="9"/>
                </a:cubicBezTo>
                <a:cubicBezTo>
                  <a:pt x="29" y="6"/>
                  <a:pt x="27" y="5"/>
                  <a:pt x="25" y="5"/>
                </a:cubicBezTo>
                <a:close/>
                <a:moveTo>
                  <a:pt x="12" y="18"/>
                </a:moveTo>
                <a:cubicBezTo>
                  <a:pt x="5" y="18"/>
                  <a:pt x="5" y="18"/>
                  <a:pt x="5" y="18"/>
                </a:cubicBezTo>
                <a:cubicBezTo>
                  <a:pt x="5" y="8"/>
                  <a:pt x="5" y="8"/>
                  <a:pt x="5" y="8"/>
                </a:cubicBezTo>
                <a:cubicBezTo>
                  <a:pt x="12" y="8"/>
                  <a:pt x="12" y="8"/>
                  <a:pt x="12" y="8"/>
                </a:cubicBezTo>
                <a:lnTo>
                  <a:pt x="12" y="18"/>
                </a:lnTo>
                <a:close/>
                <a:moveTo>
                  <a:pt x="24" y="18"/>
                </a:moveTo>
                <a:cubicBezTo>
                  <a:pt x="17" y="18"/>
                  <a:pt x="17" y="18"/>
                  <a:pt x="17" y="18"/>
                </a:cubicBezTo>
                <a:cubicBezTo>
                  <a:pt x="17" y="8"/>
                  <a:pt x="17" y="8"/>
                  <a:pt x="17" y="8"/>
                </a:cubicBezTo>
                <a:cubicBezTo>
                  <a:pt x="17" y="8"/>
                  <a:pt x="21" y="8"/>
                  <a:pt x="22" y="8"/>
                </a:cubicBezTo>
                <a:cubicBezTo>
                  <a:pt x="23" y="8"/>
                  <a:pt x="24" y="9"/>
                  <a:pt x="24" y="10"/>
                </a:cubicBezTo>
                <a:cubicBezTo>
                  <a:pt x="24" y="12"/>
                  <a:pt x="24" y="18"/>
                  <a:pt x="24"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1" name="Freeform 17"/>
          <p:cNvSpPr/>
          <p:nvPr/>
        </p:nvSpPr>
        <p:spPr bwMode="auto">
          <a:xfrm>
            <a:off x="6183623" y="3511011"/>
            <a:ext cx="81278" cy="80761"/>
          </a:xfrm>
          <a:custGeom>
            <a:avLst/>
            <a:gdLst>
              <a:gd name="T0" fmla="*/ 0 w 92"/>
              <a:gd name="T1" fmla="*/ 89 h 89"/>
              <a:gd name="T2" fmla="*/ 0 w 92"/>
              <a:gd name="T3" fmla="*/ 73 h 89"/>
              <a:gd name="T4" fmla="*/ 36 w 92"/>
              <a:gd name="T5" fmla="*/ 73 h 89"/>
              <a:gd name="T6" fmla="*/ 36 w 92"/>
              <a:gd name="T7" fmla="*/ 52 h 89"/>
              <a:gd name="T8" fmla="*/ 6 w 92"/>
              <a:gd name="T9" fmla="*/ 52 h 89"/>
              <a:gd name="T10" fmla="*/ 6 w 92"/>
              <a:gd name="T11" fmla="*/ 37 h 89"/>
              <a:gd name="T12" fmla="*/ 36 w 92"/>
              <a:gd name="T13" fmla="*/ 37 h 89"/>
              <a:gd name="T14" fmla="*/ 36 w 92"/>
              <a:gd name="T15" fmla="*/ 16 h 89"/>
              <a:gd name="T16" fmla="*/ 0 w 92"/>
              <a:gd name="T17" fmla="*/ 16 h 89"/>
              <a:gd name="T18" fmla="*/ 0 w 92"/>
              <a:gd name="T19" fmla="*/ 0 h 89"/>
              <a:gd name="T20" fmla="*/ 92 w 92"/>
              <a:gd name="T21" fmla="*/ 0 h 89"/>
              <a:gd name="T22" fmla="*/ 92 w 92"/>
              <a:gd name="T23" fmla="*/ 16 h 89"/>
              <a:gd name="T24" fmla="*/ 56 w 92"/>
              <a:gd name="T25" fmla="*/ 16 h 89"/>
              <a:gd name="T26" fmla="*/ 56 w 92"/>
              <a:gd name="T27" fmla="*/ 37 h 89"/>
              <a:gd name="T28" fmla="*/ 87 w 92"/>
              <a:gd name="T29" fmla="*/ 37 h 89"/>
              <a:gd name="T30" fmla="*/ 87 w 92"/>
              <a:gd name="T31" fmla="*/ 52 h 89"/>
              <a:gd name="T32" fmla="*/ 56 w 92"/>
              <a:gd name="T33" fmla="*/ 52 h 89"/>
              <a:gd name="T34" fmla="*/ 56 w 92"/>
              <a:gd name="T35" fmla="*/ 73 h 89"/>
              <a:gd name="T36" fmla="*/ 72 w 92"/>
              <a:gd name="T37" fmla="*/ 73 h 89"/>
              <a:gd name="T38" fmla="*/ 72 w 92"/>
              <a:gd name="T39" fmla="*/ 63 h 89"/>
              <a:gd name="T40" fmla="*/ 92 w 92"/>
              <a:gd name="T41" fmla="*/ 63 h 89"/>
              <a:gd name="T42" fmla="*/ 92 w 92"/>
              <a:gd name="T43" fmla="*/ 89 h 89"/>
              <a:gd name="T44" fmla="*/ 0 w 92"/>
              <a:gd name="T4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 h="89">
                <a:moveTo>
                  <a:pt x="0" y="89"/>
                </a:moveTo>
                <a:lnTo>
                  <a:pt x="0" y="73"/>
                </a:lnTo>
                <a:lnTo>
                  <a:pt x="36" y="73"/>
                </a:lnTo>
                <a:lnTo>
                  <a:pt x="36" y="52"/>
                </a:lnTo>
                <a:lnTo>
                  <a:pt x="6" y="52"/>
                </a:lnTo>
                <a:lnTo>
                  <a:pt x="6" y="37"/>
                </a:lnTo>
                <a:lnTo>
                  <a:pt x="36" y="37"/>
                </a:lnTo>
                <a:lnTo>
                  <a:pt x="36" y="16"/>
                </a:lnTo>
                <a:lnTo>
                  <a:pt x="0" y="16"/>
                </a:lnTo>
                <a:lnTo>
                  <a:pt x="0" y="0"/>
                </a:lnTo>
                <a:lnTo>
                  <a:pt x="92" y="0"/>
                </a:lnTo>
                <a:lnTo>
                  <a:pt x="92" y="16"/>
                </a:lnTo>
                <a:lnTo>
                  <a:pt x="56" y="16"/>
                </a:lnTo>
                <a:lnTo>
                  <a:pt x="56" y="37"/>
                </a:lnTo>
                <a:lnTo>
                  <a:pt x="87" y="37"/>
                </a:lnTo>
                <a:lnTo>
                  <a:pt x="87" y="52"/>
                </a:lnTo>
                <a:lnTo>
                  <a:pt x="56" y="52"/>
                </a:lnTo>
                <a:lnTo>
                  <a:pt x="56" y="73"/>
                </a:lnTo>
                <a:lnTo>
                  <a:pt x="72" y="73"/>
                </a:lnTo>
                <a:lnTo>
                  <a:pt x="72" y="63"/>
                </a:lnTo>
                <a:lnTo>
                  <a:pt x="92" y="63"/>
                </a:lnTo>
                <a:lnTo>
                  <a:pt x="92" y="89"/>
                </a:lnTo>
                <a:lnTo>
                  <a:pt x="0" y="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2" name="Freeform 18"/>
          <p:cNvSpPr>
            <a:spLocks noEditPoints="1"/>
          </p:cNvSpPr>
          <p:nvPr/>
        </p:nvSpPr>
        <p:spPr bwMode="auto">
          <a:xfrm>
            <a:off x="6157119" y="3482881"/>
            <a:ext cx="135169" cy="137021"/>
          </a:xfrm>
          <a:custGeom>
            <a:avLst/>
            <a:gdLst>
              <a:gd name="T0" fmla="*/ 26 w 30"/>
              <a:gd name="T1" fmla="*/ 0 h 29"/>
              <a:gd name="T2" fmla="*/ 0 w 30"/>
              <a:gd name="T3" fmla="*/ 0 h 29"/>
              <a:gd name="T4" fmla="*/ 0 w 30"/>
              <a:gd name="T5" fmla="*/ 29 h 29"/>
              <a:gd name="T6" fmla="*/ 30 w 30"/>
              <a:gd name="T7" fmla="*/ 29 h 29"/>
              <a:gd name="T8" fmla="*/ 30 w 30"/>
              <a:gd name="T9" fmla="*/ 4 h 29"/>
              <a:gd name="T10" fmla="*/ 26 w 30"/>
              <a:gd name="T11" fmla="*/ 0 h 29"/>
              <a:gd name="T12" fmla="*/ 25 w 30"/>
              <a:gd name="T13" fmla="*/ 26 h 29"/>
              <a:gd name="T14" fmla="*/ 5 w 30"/>
              <a:gd name="T15" fmla="*/ 26 h 29"/>
              <a:gd name="T16" fmla="*/ 5 w 30"/>
              <a:gd name="T17" fmla="*/ 4 h 29"/>
              <a:gd name="T18" fmla="*/ 24 w 30"/>
              <a:gd name="T19" fmla="*/ 4 h 29"/>
              <a:gd name="T20" fmla="*/ 25 w 30"/>
              <a:gd name="T21" fmla="*/ 5 h 29"/>
              <a:gd name="T22" fmla="*/ 25 w 30"/>
              <a:gd name="T2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9">
                <a:moveTo>
                  <a:pt x="26" y="0"/>
                </a:moveTo>
                <a:cubicBezTo>
                  <a:pt x="26" y="0"/>
                  <a:pt x="0" y="0"/>
                  <a:pt x="0" y="0"/>
                </a:cubicBezTo>
                <a:cubicBezTo>
                  <a:pt x="0" y="29"/>
                  <a:pt x="0" y="29"/>
                  <a:pt x="0" y="29"/>
                </a:cubicBezTo>
                <a:cubicBezTo>
                  <a:pt x="30" y="29"/>
                  <a:pt x="30" y="29"/>
                  <a:pt x="30" y="29"/>
                </a:cubicBezTo>
                <a:cubicBezTo>
                  <a:pt x="30" y="29"/>
                  <a:pt x="30" y="5"/>
                  <a:pt x="30" y="4"/>
                </a:cubicBezTo>
                <a:cubicBezTo>
                  <a:pt x="30" y="2"/>
                  <a:pt x="28" y="0"/>
                  <a:pt x="26" y="0"/>
                </a:cubicBezTo>
                <a:close/>
                <a:moveTo>
                  <a:pt x="25" y="26"/>
                </a:moveTo>
                <a:cubicBezTo>
                  <a:pt x="5" y="26"/>
                  <a:pt x="5" y="26"/>
                  <a:pt x="5" y="26"/>
                </a:cubicBezTo>
                <a:cubicBezTo>
                  <a:pt x="5" y="4"/>
                  <a:pt x="5" y="4"/>
                  <a:pt x="5" y="4"/>
                </a:cubicBezTo>
                <a:cubicBezTo>
                  <a:pt x="24" y="4"/>
                  <a:pt x="24" y="4"/>
                  <a:pt x="24" y="4"/>
                </a:cubicBezTo>
                <a:cubicBezTo>
                  <a:pt x="25" y="4"/>
                  <a:pt x="25" y="4"/>
                  <a:pt x="25" y="5"/>
                </a:cubicBezTo>
                <a:lnTo>
                  <a:pt x="25" y="2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3" name="Freeform 19"/>
          <p:cNvSpPr/>
          <p:nvPr/>
        </p:nvSpPr>
        <p:spPr bwMode="auto">
          <a:xfrm>
            <a:off x="6484881" y="3482881"/>
            <a:ext cx="130751" cy="137021"/>
          </a:xfrm>
          <a:custGeom>
            <a:avLst/>
            <a:gdLst>
              <a:gd name="T0" fmla="*/ 18 w 29"/>
              <a:gd name="T1" fmla="*/ 21 h 29"/>
              <a:gd name="T2" fmla="*/ 18 w 29"/>
              <a:gd name="T3" fmla="*/ 17 h 29"/>
              <a:gd name="T4" fmla="*/ 28 w 29"/>
              <a:gd name="T5" fmla="*/ 17 h 29"/>
              <a:gd name="T6" fmla="*/ 28 w 29"/>
              <a:gd name="T7" fmla="*/ 13 h 29"/>
              <a:gd name="T8" fmla="*/ 18 w 29"/>
              <a:gd name="T9" fmla="*/ 13 h 29"/>
              <a:gd name="T10" fmla="*/ 18 w 29"/>
              <a:gd name="T11" fmla="*/ 9 h 29"/>
              <a:gd name="T12" fmla="*/ 13 w 29"/>
              <a:gd name="T13" fmla="*/ 9 h 29"/>
              <a:gd name="T14" fmla="*/ 13 w 29"/>
              <a:gd name="T15" fmla="*/ 13 h 29"/>
              <a:gd name="T16" fmla="*/ 6 w 29"/>
              <a:gd name="T17" fmla="*/ 13 h 29"/>
              <a:gd name="T18" fmla="*/ 10 w 29"/>
              <a:gd name="T19" fmla="*/ 6 h 29"/>
              <a:gd name="T20" fmla="*/ 29 w 29"/>
              <a:gd name="T21" fmla="*/ 6 h 29"/>
              <a:gd name="T22" fmla="*/ 29 w 29"/>
              <a:gd name="T23" fmla="*/ 3 h 29"/>
              <a:gd name="T24" fmla="*/ 12 w 29"/>
              <a:gd name="T25" fmla="*/ 3 h 29"/>
              <a:gd name="T26" fmla="*/ 14 w 29"/>
              <a:gd name="T27" fmla="*/ 0 h 29"/>
              <a:gd name="T28" fmla="*/ 8 w 29"/>
              <a:gd name="T29" fmla="*/ 0 h 29"/>
              <a:gd name="T30" fmla="*/ 7 w 29"/>
              <a:gd name="T31" fmla="*/ 3 h 29"/>
              <a:gd name="T32" fmla="*/ 0 w 29"/>
              <a:gd name="T33" fmla="*/ 3 h 29"/>
              <a:gd name="T34" fmla="*/ 0 w 29"/>
              <a:gd name="T35" fmla="*/ 6 h 29"/>
              <a:gd name="T36" fmla="*/ 5 w 29"/>
              <a:gd name="T37" fmla="*/ 6 h 29"/>
              <a:gd name="T38" fmla="*/ 1 w 29"/>
              <a:gd name="T39" fmla="*/ 12 h 29"/>
              <a:gd name="T40" fmla="*/ 1 w 29"/>
              <a:gd name="T41" fmla="*/ 14 h 29"/>
              <a:gd name="T42" fmla="*/ 1 w 29"/>
              <a:gd name="T43" fmla="*/ 17 h 29"/>
              <a:gd name="T44" fmla="*/ 13 w 29"/>
              <a:gd name="T45" fmla="*/ 17 h 29"/>
              <a:gd name="T46" fmla="*/ 13 w 29"/>
              <a:gd name="T47" fmla="*/ 21 h 29"/>
              <a:gd name="T48" fmla="*/ 0 w 29"/>
              <a:gd name="T49" fmla="*/ 21 h 29"/>
              <a:gd name="T50" fmla="*/ 0 w 29"/>
              <a:gd name="T51" fmla="*/ 24 h 29"/>
              <a:gd name="T52" fmla="*/ 13 w 29"/>
              <a:gd name="T53" fmla="*/ 24 h 29"/>
              <a:gd name="T54" fmla="*/ 13 w 29"/>
              <a:gd name="T55" fmla="*/ 29 h 29"/>
              <a:gd name="T56" fmla="*/ 18 w 29"/>
              <a:gd name="T57" fmla="*/ 29 h 29"/>
              <a:gd name="T58" fmla="*/ 18 w 29"/>
              <a:gd name="T59" fmla="*/ 24 h 29"/>
              <a:gd name="T60" fmla="*/ 29 w 29"/>
              <a:gd name="T61" fmla="*/ 24 h 29"/>
              <a:gd name="T62" fmla="*/ 29 w 29"/>
              <a:gd name="T63" fmla="*/ 21 h 29"/>
              <a:gd name="T64" fmla="*/ 18 w 29"/>
              <a:gd name="T6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29">
                <a:moveTo>
                  <a:pt x="18" y="21"/>
                </a:moveTo>
                <a:cubicBezTo>
                  <a:pt x="18" y="17"/>
                  <a:pt x="18" y="17"/>
                  <a:pt x="18" y="17"/>
                </a:cubicBezTo>
                <a:cubicBezTo>
                  <a:pt x="28" y="17"/>
                  <a:pt x="28" y="17"/>
                  <a:pt x="28" y="17"/>
                </a:cubicBezTo>
                <a:cubicBezTo>
                  <a:pt x="28" y="13"/>
                  <a:pt x="28" y="13"/>
                  <a:pt x="28" y="13"/>
                </a:cubicBezTo>
                <a:cubicBezTo>
                  <a:pt x="18" y="13"/>
                  <a:pt x="18" y="13"/>
                  <a:pt x="18" y="13"/>
                </a:cubicBezTo>
                <a:cubicBezTo>
                  <a:pt x="18" y="9"/>
                  <a:pt x="18" y="9"/>
                  <a:pt x="18" y="9"/>
                </a:cubicBezTo>
                <a:cubicBezTo>
                  <a:pt x="13" y="9"/>
                  <a:pt x="13" y="9"/>
                  <a:pt x="13" y="9"/>
                </a:cubicBezTo>
                <a:cubicBezTo>
                  <a:pt x="13" y="13"/>
                  <a:pt x="13" y="13"/>
                  <a:pt x="13" y="13"/>
                </a:cubicBezTo>
                <a:cubicBezTo>
                  <a:pt x="6" y="13"/>
                  <a:pt x="6" y="13"/>
                  <a:pt x="6" y="13"/>
                </a:cubicBezTo>
                <a:cubicBezTo>
                  <a:pt x="10" y="6"/>
                  <a:pt x="10" y="6"/>
                  <a:pt x="10" y="6"/>
                </a:cubicBezTo>
                <a:cubicBezTo>
                  <a:pt x="29" y="6"/>
                  <a:pt x="29" y="6"/>
                  <a:pt x="29" y="6"/>
                </a:cubicBezTo>
                <a:cubicBezTo>
                  <a:pt x="29" y="3"/>
                  <a:pt x="29" y="3"/>
                  <a:pt x="29" y="3"/>
                </a:cubicBezTo>
                <a:cubicBezTo>
                  <a:pt x="12" y="3"/>
                  <a:pt x="12" y="3"/>
                  <a:pt x="12" y="3"/>
                </a:cubicBezTo>
                <a:cubicBezTo>
                  <a:pt x="14" y="0"/>
                  <a:pt x="14" y="0"/>
                  <a:pt x="14" y="0"/>
                </a:cubicBezTo>
                <a:cubicBezTo>
                  <a:pt x="8" y="0"/>
                  <a:pt x="8" y="0"/>
                  <a:pt x="8" y="0"/>
                </a:cubicBezTo>
                <a:cubicBezTo>
                  <a:pt x="7" y="3"/>
                  <a:pt x="7" y="3"/>
                  <a:pt x="7" y="3"/>
                </a:cubicBezTo>
                <a:cubicBezTo>
                  <a:pt x="0" y="3"/>
                  <a:pt x="0" y="3"/>
                  <a:pt x="0" y="3"/>
                </a:cubicBezTo>
                <a:cubicBezTo>
                  <a:pt x="0" y="6"/>
                  <a:pt x="0" y="6"/>
                  <a:pt x="0" y="6"/>
                </a:cubicBezTo>
                <a:cubicBezTo>
                  <a:pt x="5" y="6"/>
                  <a:pt x="5" y="6"/>
                  <a:pt x="5" y="6"/>
                </a:cubicBezTo>
                <a:cubicBezTo>
                  <a:pt x="1" y="12"/>
                  <a:pt x="1" y="12"/>
                  <a:pt x="1" y="12"/>
                </a:cubicBezTo>
                <a:cubicBezTo>
                  <a:pt x="1" y="13"/>
                  <a:pt x="1" y="13"/>
                  <a:pt x="1" y="14"/>
                </a:cubicBezTo>
                <a:cubicBezTo>
                  <a:pt x="1" y="17"/>
                  <a:pt x="1" y="17"/>
                  <a:pt x="1" y="17"/>
                </a:cubicBezTo>
                <a:cubicBezTo>
                  <a:pt x="13" y="17"/>
                  <a:pt x="13" y="17"/>
                  <a:pt x="13" y="17"/>
                </a:cubicBezTo>
                <a:cubicBezTo>
                  <a:pt x="13" y="21"/>
                  <a:pt x="13" y="21"/>
                  <a:pt x="13" y="21"/>
                </a:cubicBezTo>
                <a:cubicBezTo>
                  <a:pt x="0" y="21"/>
                  <a:pt x="0" y="21"/>
                  <a:pt x="0" y="21"/>
                </a:cubicBezTo>
                <a:cubicBezTo>
                  <a:pt x="0" y="24"/>
                  <a:pt x="0" y="24"/>
                  <a:pt x="0" y="24"/>
                </a:cubicBezTo>
                <a:cubicBezTo>
                  <a:pt x="13" y="24"/>
                  <a:pt x="13" y="24"/>
                  <a:pt x="13" y="24"/>
                </a:cubicBezTo>
                <a:cubicBezTo>
                  <a:pt x="13" y="29"/>
                  <a:pt x="13" y="29"/>
                  <a:pt x="13" y="29"/>
                </a:cubicBezTo>
                <a:cubicBezTo>
                  <a:pt x="18" y="29"/>
                  <a:pt x="18" y="29"/>
                  <a:pt x="18" y="29"/>
                </a:cubicBezTo>
                <a:cubicBezTo>
                  <a:pt x="18" y="24"/>
                  <a:pt x="18" y="24"/>
                  <a:pt x="18" y="24"/>
                </a:cubicBezTo>
                <a:cubicBezTo>
                  <a:pt x="29" y="24"/>
                  <a:pt x="29" y="24"/>
                  <a:pt x="29" y="24"/>
                </a:cubicBezTo>
                <a:cubicBezTo>
                  <a:pt x="29" y="21"/>
                  <a:pt x="29" y="21"/>
                  <a:pt x="29" y="21"/>
                </a:cubicBezTo>
                <a:lnTo>
                  <a:pt x="18" y="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grpSp>
        <p:nvGrpSpPr>
          <p:cNvPr id="54" name="组合 53"/>
          <p:cNvGrpSpPr/>
          <p:nvPr/>
        </p:nvGrpSpPr>
        <p:grpSpPr>
          <a:xfrm>
            <a:off x="337839" y="1083270"/>
            <a:ext cx="4428145" cy="2468107"/>
            <a:chOff x="-11714" y="1108932"/>
            <a:chExt cx="4428145" cy="2348234"/>
          </a:xfrm>
        </p:grpSpPr>
        <p:sp>
          <p:nvSpPr>
            <p:cNvPr id="55" name="矩形 54"/>
            <p:cNvSpPr/>
            <p:nvPr/>
          </p:nvSpPr>
          <p:spPr>
            <a:xfrm>
              <a:off x="-11714" y="1599362"/>
              <a:ext cx="4428145" cy="1857804"/>
            </a:xfrm>
            <a:prstGeom prst="rect">
              <a:avLst/>
            </a:prstGeom>
            <a:ln w="3175">
              <a:solidFill>
                <a:schemeClr val="bg1">
                  <a:lumMod val="75000"/>
                </a:schemeClr>
              </a:solidFill>
              <a:prstDash val="lgDash"/>
            </a:ln>
          </p:spPr>
          <p:txBody>
            <a:bodyPr wrap="square">
              <a:noAutofit/>
            </a:bodyPr>
            <a:lstStyle/>
            <a:p>
              <a:pPr algn="just">
                <a:lnSpc>
                  <a:spcPct val="150000"/>
                </a:lnSpc>
              </a:pPr>
              <a:r>
                <a:rPr lang="en-US" altLang="zh-CN" sz="1300" b="1" i="0" dirty="0">
                  <a:solidFill>
                    <a:srgbClr val="000000"/>
                  </a:solidFill>
                  <a:effectLst/>
                  <a:latin typeface="Times New Roman" panose="02020603050405020304" pitchFamily="18" charset="0"/>
                  <a:cs typeface="Times New Roman" panose="02020603050405020304" pitchFamily="18" charset="0"/>
                </a:rPr>
                <a:t>Foundation - Mining vehicle integration technology;</a:t>
              </a:r>
            </a:p>
            <a:p>
              <a:pPr algn="just">
                <a:lnSpc>
                  <a:spcPct val="150000"/>
                </a:lnSpc>
              </a:pPr>
              <a:r>
                <a:rPr lang="en-US" altLang="zh-CN" sz="1300" b="1" i="0" dirty="0">
                  <a:solidFill>
                    <a:srgbClr val="000000"/>
                  </a:solidFill>
                  <a:effectLst/>
                  <a:latin typeface="Times New Roman" panose="02020603050405020304" pitchFamily="18" charset="0"/>
                  <a:cs typeface="Times New Roman" panose="02020603050405020304" pitchFamily="18" charset="0"/>
                </a:rPr>
                <a:t>Experience - CRRC R&amp;D platform, shared technology,     collaborative design and product integration verification methods; </a:t>
              </a:r>
            </a:p>
            <a:p>
              <a:pPr algn="just">
                <a:lnSpc>
                  <a:spcPct val="150000"/>
                </a:lnSpc>
              </a:pPr>
              <a:r>
                <a:rPr lang="en-US" altLang="zh-CN" sz="1300" b="1" i="0" dirty="0">
                  <a:solidFill>
                    <a:srgbClr val="000000"/>
                  </a:solidFill>
                  <a:effectLst/>
                  <a:latin typeface="Times New Roman" panose="02020603050405020304" pitchFamily="18" charset="0"/>
                  <a:cs typeface="Times New Roman" panose="02020603050405020304" pitchFamily="18" charset="0"/>
                </a:rPr>
                <a:t>Strength——Transplantation of track equipment technology to ensure the advanced nature and reliability of the whole vehicle</a:t>
              </a:r>
              <a:endParaRPr lang="zh-CN" altLang="en-US" sz="13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8" name="矩形 57"/>
            <p:cNvSpPr/>
            <p:nvPr/>
          </p:nvSpPr>
          <p:spPr>
            <a:xfrm>
              <a:off x="177499" y="1108932"/>
              <a:ext cx="1974848" cy="506912"/>
            </a:xfrm>
            <a:prstGeom prst="rect">
              <a:avLst/>
            </a:prstGeom>
            <a:ln w="3175">
              <a:noFill/>
            </a:ln>
          </p:spPr>
          <p:txBody>
            <a:bodyPr wrap="square">
              <a:noAutofit/>
            </a:bodyPr>
            <a:lstStyle/>
            <a:p>
              <a:pPr algn="ctr">
                <a:lnSpc>
                  <a:spcPct val="150000"/>
                </a:lnSpc>
              </a:pPr>
              <a:r>
                <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Efficient R&amp;D</a:t>
              </a:r>
            </a:p>
          </p:txBody>
        </p:sp>
      </p:grpSp>
      <p:grpSp>
        <p:nvGrpSpPr>
          <p:cNvPr id="59" name="组合 58"/>
          <p:cNvGrpSpPr/>
          <p:nvPr/>
        </p:nvGrpSpPr>
        <p:grpSpPr>
          <a:xfrm>
            <a:off x="7370364" y="1091824"/>
            <a:ext cx="4210013" cy="2651488"/>
            <a:chOff x="225794" y="1114258"/>
            <a:chExt cx="4210013" cy="2651488"/>
          </a:xfrm>
        </p:grpSpPr>
        <p:sp>
          <p:nvSpPr>
            <p:cNvPr id="60" name="矩形 59"/>
            <p:cNvSpPr/>
            <p:nvPr/>
          </p:nvSpPr>
          <p:spPr>
            <a:xfrm>
              <a:off x="404828" y="1624084"/>
              <a:ext cx="4030979" cy="2141662"/>
            </a:xfrm>
            <a:prstGeom prst="rect">
              <a:avLst/>
            </a:prstGeom>
            <a:ln w="3175">
              <a:solidFill>
                <a:schemeClr val="bg1">
                  <a:lumMod val="75000"/>
                </a:schemeClr>
              </a:solidFill>
              <a:prstDash val="lgDash"/>
            </a:ln>
          </p:spPr>
          <p:txBody>
            <a:bodyPr wrap="square">
              <a:noAutofit/>
            </a:bodyPr>
            <a:lstStyle/>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High degree of support - internal integration of the CRRC system; </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Make full use - existing resources of rail transit; </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Optimal control - the cost of the whole vehicle and core components; </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Price competition - relatively reasonable, obvious advantages.</a:t>
              </a:r>
              <a:endParaRPr lang="zh-CN" altLang="en-US" sz="1300" b="1" dirty="0">
                <a:solidFill>
                  <a:srgbClr val="000000"/>
                </a:solidFill>
                <a:latin typeface="Times New Roman" panose="02020603050405020304" pitchFamily="18" charset="0"/>
                <a:cs typeface="Times New Roman" panose="02020603050405020304" pitchFamily="18" charset="0"/>
              </a:endParaRPr>
            </a:p>
          </p:txBody>
        </p:sp>
        <p:sp>
          <p:nvSpPr>
            <p:cNvPr id="63" name="矩形 62"/>
            <p:cNvSpPr/>
            <p:nvPr/>
          </p:nvSpPr>
          <p:spPr>
            <a:xfrm>
              <a:off x="225794" y="1114258"/>
              <a:ext cx="2370536" cy="506912"/>
            </a:xfrm>
            <a:prstGeom prst="rect">
              <a:avLst/>
            </a:prstGeom>
            <a:ln w="3175">
              <a:noFill/>
            </a:ln>
          </p:spPr>
          <p:txBody>
            <a:bodyPr wrap="square">
              <a:noAutofit/>
            </a:bodyPr>
            <a:lstStyle/>
            <a:p>
              <a:pPr algn="ctr">
                <a:lnSpc>
                  <a:spcPct val="150000"/>
                </a:lnSpc>
              </a:pPr>
              <a:r>
                <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Cost Controllable</a:t>
              </a:r>
            </a:p>
          </p:txBody>
        </p:sp>
      </p:grpSp>
      <p:grpSp>
        <p:nvGrpSpPr>
          <p:cNvPr id="64" name="组合 63"/>
          <p:cNvGrpSpPr/>
          <p:nvPr/>
        </p:nvGrpSpPr>
        <p:grpSpPr>
          <a:xfrm>
            <a:off x="7549399" y="3750783"/>
            <a:ext cx="4042334" cy="2641414"/>
            <a:chOff x="393473" y="1124333"/>
            <a:chExt cx="4042334" cy="2641414"/>
          </a:xfrm>
        </p:grpSpPr>
        <p:sp>
          <p:nvSpPr>
            <p:cNvPr id="65" name="矩形 64"/>
            <p:cNvSpPr/>
            <p:nvPr/>
          </p:nvSpPr>
          <p:spPr>
            <a:xfrm>
              <a:off x="404828" y="1624085"/>
              <a:ext cx="4030979" cy="2141662"/>
            </a:xfrm>
            <a:prstGeom prst="rect">
              <a:avLst/>
            </a:prstGeom>
            <a:ln w="3175">
              <a:solidFill>
                <a:schemeClr val="bg1">
                  <a:lumMod val="75000"/>
                </a:schemeClr>
              </a:solidFill>
              <a:prstDash val="lgDash"/>
            </a:ln>
          </p:spPr>
          <p:txBody>
            <a:bodyPr wrap="square">
              <a:noAutofit/>
            </a:bodyPr>
            <a:lstStyle/>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Service guarantee - CRRC integrated customer service system; </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Service model - provide a full range of butler services;</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Service concept - full life cycle cost forecast and control;</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Service goal - to provide the best operational service plan.</a:t>
              </a:r>
              <a:endParaRPr lang="zh-CN" altLang="en-US" sz="1300" b="1" dirty="0">
                <a:solidFill>
                  <a:srgbClr val="000000"/>
                </a:solidFill>
                <a:latin typeface="Times New Roman" panose="02020603050405020304" pitchFamily="18" charset="0"/>
                <a:cs typeface="Times New Roman" panose="02020603050405020304" pitchFamily="18" charset="0"/>
              </a:endParaRPr>
            </a:p>
          </p:txBody>
        </p:sp>
        <p:sp>
          <p:nvSpPr>
            <p:cNvPr id="68" name="矩形 67"/>
            <p:cNvSpPr/>
            <p:nvPr/>
          </p:nvSpPr>
          <p:spPr>
            <a:xfrm>
              <a:off x="393473" y="1124333"/>
              <a:ext cx="2557570" cy="506912"/>
            </a:xfrm>
            <a:prstGeom prst="rect">
              <a:avLst/>
            </a:prstGeom>
            <a:ln w="3175">
              <a:noFill/>
            </a:ln>
          </p:spPr>
          <p:txBody>
            <a:bodyPr wrap="square">
              <a:noAutofit/>
            </a:bodyPr>
            <a:lstStyle/>
            <a:p>
              <a:pPr algn="ctr">
                <a:lnSpc>
                  <a:spcPct val="150000"/>
                </a:lnSpc>
              </a:pPr>
              <a:r>
                <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Integrated services</a:t>
              </a:r>
            </a:p>
          </p:txBody>
        </p:sp>
      </p:grpSp>
      <p:grpSp>
        <p:nvGrpSpPr>
          <p:cNvPr id="69" name="组合 68"/>
          <p:cNvGrpSpPr/>
          <p:nvPr/>
        </p:nvGrpSpPr>
        <p:grpSpPr>
          <a:xfrm>
            <a:off x="337839" y="3766905"/>
            <a:ext cx="4461443" cy="2625858"/>
            <a:chOff x="32582" y="1118506"/>
            <a:chExt cx="4461443" cy="2625858"/>
          </a:xfrm>
        </p:grpSpPr>
        <p:sp>
          <p:nvSpPr>
            <p:cNvPr id="70" name="矩形 69"/>
            <p:cNvSpPr/>
            <p:nvPr/>
          </p:nvSpPr>
          <p:spPr>
            <a:xfrm>
              <a:off x="32582" y="1597253"/>
              <a:ext cx="4461443" cy="2147111"/>
            </a:xfrm>
            <a:prstGeom prst="rect">
              <a:avLst/>
            </a:prstGeom>
            <a:ln w="3175">
              <a:solidFill>
                <a:schemeClr val="bg1">
                  <a:lumMod val="75000"/>
                </a:schemeClr>
              </a:solidFill>
              <a:prstDash val="lgDash"/>
            </a:ln>
          </p:spPr>
          <p:txBody>
            <a:bodyPr wrap="square">
              <a:noAutofit/>
            </a:bodyPr>
            <a:lstStyle/>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Flexible production—co-production of mining vehicles and rail equipment;</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Industrial supporting - a complete supporting industrial chain inside CRRC; </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Quality assurance - CRRC integrated quality control system; </a:t>
              </a:r>
            </a:p>
            <a:p>
              <a:pPr algn="just">
                <a:lnSpc>
                  <a:spcPct val="150000"/>
                </a:lnSpc>
              </a:pPr>
              <a:r>
                <a:rPr lang="en-US" altLang="zh-CN" sz="1300" b="1" dirty="0">
                  <a:solidFill>
                    <a:srgbClr val="000000"/>
                  </a:solidFill>
                  <a:latin typeface="Times New Roman" panose="02020603050405020304" pitchFamily="18" charset="0"/>
                  <a:cs typeface="Times New Roman" panose="02020603050405020304" pitchFamily="18" charset="0"/>
                </a:rPr>
                <a:t>High-quality products - collaborative, efficient and controllable production.</a:t>
              </a:r>
              <a:endParaRPr lang="zh-CN" altLang="en-US" sz="1300" b="1" dirty="0">
                <a:solidFill>
                  <a:srgbClr val="000000"/>
                </a:solidFill>
                <a:latin typeface="Times New Roman" panose="02020603050405020304" pitchFamily="18" charset="0"/>
                <a:cs typeface="Times New Roman" panose="02020603050405020304" pitchFamily="18" charset="0"/>
              </a:endParaRPr>
            </a:p>
          </p:txBody>
        </p:sp>
        <p:sp>
          <p:nvSpPr>
            <p:cNvPr id="73" name="矩形 72"/>
            <p:cNvSpPr/>
            <p:nvPr/>
          </p:nvSpPr>
          <p:spPr>
            <a:xfrm>
              <a:off x="156333" y="1118506"/>
              <a:ext cx="3074368" cy="506912"/>
            </a:xfrm>
            <a:prstGeom prst="rect">
              <a:avLst/>
            </a:prstGeom>
            <a:ln w="3175">
              <a:noFill/>
            </a:ln>
          </p:spPr>
          <p:txBody>
            <a:bodyPr wrap="square">
              <a:noAutofit/>
            </a:bodyPr>
            <a:lstStyle/>
            <a:p>
              <a:pPr algn="ctr">
                <a:lnSpc>
                  <a:spcPct val="150000"/>
                </a:lnSpc>
              </a:pPr>
              <a:r>
                <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Production Collaboration</a:t>
              </a:r>
            </a:p>
          </p:txBody>
        </p:sp>
      </p:grpSp>
      <p:pic>
        <p:nvPicPr>
          <p:cNvPr id="74" name="图片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4963" y="2739926"/>
            <a:ext cx="399848" cy="447591"/>
          </a:xfrm>
          <a:prstGeom prst="rect">
            <a:avLst/>
          </a:prstGeom>
          <a:effectLst>
            <a:outerShdw blurRad="50800" dist="38100" dir="2700000" algn="tl" rotWithShape="0">
              <a:prstClr val="black">
                <a:alpha val="40000"/>
              </a:prstClr>
            </a:outerShdw>
          </a:effectLst>
        </p:spPr>
      </p:pic>
      <p:pic>
        <p:nvPicPr>
          <p:cNvPr id="75" name="图片 74"/>
          <p:cNvPicPr>
            <a:picLocks noChangeAspect="1"/>
          </p:cNvPicPr>
          <p:nvPr/>
        </p:nvPicPr>
        <p:blipFill>
          <a:blip r:embed="rId3"/>
          <a:stretch>
            <a:fillRect/>
          </a:stretch>
        </p:blipFill>
        <p:spPr>
          <a:xfrm>
            <a:off x="6537681" y="2782720"/>
            <a:ext cx="488404" cy="433687"/>
          </a:xfrm>
          <a:prstGeom prst="rect">
            <a:avLst/>
          </a:prstGeom>
          <a:effectLst>
            <a:outerShdw blurRad="50800" dist="38100" dir="2700000" algn="tl" rotWithShape="0">
              <a:prstClr val="black">
                <a:alpha val="40000"/>
              </a:prstClr>
            </a:outerShdw>
          </a:effectLst>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607" y="4060630"/>
            <a:ext cx="426086" cy="394130"/>
          </a:xfrm>
          <a:prstGeom prst="rect">
            <a:avLst/>
          </a:prstGeom>
          <a:effectLst>
            <a:outerShdw blurRad="50800" dist="38100" dir="2700000" algn="tl" rotWithShape="0">
              <a:prstClr val="black">
                <a:alpha val="40000"/>
              </a:prstClr>
            </a:outerShdw>
          </a:effectLst>
        </p:spPr>
      </p:pic>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5967" y="4029060"/>
            <a:ext cx="469940" cy="433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41937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zh-CN" altLang="en-US" dirty="0">
                <a:latin typeface="Times New Roman" panose="02020603050405020304" pitchFamily="18" charset="0"/>
              </a:rPr>
              <a:t>CRRC Copyright 2015</a:t>
            </a:r>
          </a:p>
        </p:txBody>
      </p:sp>
      <p:sp>
        <p:nvSpPr>
          <p:cNvPr id="3" name="灯片编号占位符 2"/>
          <p:cNvSpPr>
            <a:spLocks noGrp="1"/>
          </p:cNvSpPr>
          <p:nvPr>
            <p:ph type="sldNum" sz="quarter" idx="12"/>
          </p:nvPr>
        </p:nvSpPr>
        <p:spPr/>
        <p:txBody>
          <a:bodyPr/>
          <a:lstStyle/>
          <a:p>
            <a:fld id="{6B8E27FD-115D-4720-AE9C-63133A02825A}" type="slidenum">
              <a:rPr lang="zh-CN" altLang="en-US" smtClean="0"/>
              <a:t>29</a:t>
            </a:fld>
            <a:endParaRPr lang="zh-CN" altLang="en-US" dirty="0"/>
          </a:p>
        </p:txBody>
      </p:sp>
      <p:sp>
        <p:nvSpPr>
          <p:cNvPr id="4" name="标题 3"/>
          <p:cNvSpPr>
            <a:spLocks noGrp="1"/>
          </p:cNvSpPr>
          <p:nvPr>
            <p:ph type="title"/>
          </p:nvPr>
        </p:nvSpPr>
        <p:spPr/>
        <p:txBody>
          <a:bodyPr/>
          <a:lstStyle/>
          <a:p>
            <a:r>
              <a:rPr lang="en-US" altLang="zh-CN" dirty="0">
                <a:solidFill>
                  <a:srgbClr val="C00000"/>
                </a:solidFill>
                <a:latin typeface="Times New Roman" panose="02020603050405020304" pitchFamily="18" charset="0"/>
                <a:cs typeface="Times New Roman" panose="02020603050405020304" pitchFamily="18" charset="0"/>
                <a:sym typeface="+mn-ea"/>
              </a:rPr>
              <a:t>VI</a:t>
            </a:r>
            <a:r>
              <a:rPr lang="zh-CN" altLang="en-US" dirty="0">
                <a:solidFill>
                  <a:srgbClr val="C00000"/>
                </a:solidFill>
                <a:latin typeface="Times New Roman" panose="02020603050405020304" pitchFamily="18" charset="0"/>
                <a:cs typeface="Times New Roman" panose="02020603050405020304" pitchFamily="18" charset="0"/>
                <a:sym typeface="+mn-ea"/>
              </a:rPr>
              <a:t> </a:t>
            </a:r>
            <a:r>
              <a:rPr lang="en-US" altLang="zh-CN" dirty="0">
                <a:solidFill>
                  <a:srgbClr val="C00000"/>
                </a:solidFill>
                <a:latin typeface="Times New Roman" panose="02020603050405020304" pitchFamily="18" charset="0"/>
                <a:cs typeface="Times New Roman" panose="02020603050405020304" pitchFamily="18" charset="0"/>
                <a:sym typeface="+mn-ea"/>
              </a:rPr>
              <a:t>| </a:t>
            </a:r>
            <a:r>
              <a:rPr lang="zh-CN" altLang="en-US" dirty="0">
                <a:solidFill>
                  <a:srgbClr val="C70019"/>
                </a:solidFill>
                <a:latin typeface="Times New Roman" panose="02020603050405020304" pitchFamily="18" charset="0"/>
                <a:cs typeface="Times New Roman" panose="02020603050405020304" pitchFamily="18" charset="0"/>
                <a:sym typeface="+mn-ea"/>
              </a:rPr>
              <a:t>Advantages of CRRC</a:t>
            </a:r>
            <a:r>
              <a:rPr lang="en-US" altLang="zh-CN" dirty="0">
                <a:solidFill>
                  <a:srgbClr val="C70019"/>
                </a:solidFill>
                <a:latin typeface="Times New Roman" panose="02020603050405020304" pitchFamily="18" charset="0"/>
                <a:cs typeface="Times New Roman" panose="02020603050405020304" pitchFamily="18" charset="0"/>
                <a:sym typeface="+mn-ea"/>
              </a:rPr>
              <a:t>’s Mining Dump Truck</a:t>
            </a:r>
            <a:endParaRPr lang="zh-CN" altLang="en-US" dirty="0">
              <a:solidFill>
                <a:srgbClr val="C70019"/>
              </a:solidFill>
            </a:endParaRPr>
          </a:p>
        </p:txBody>
      </p:sp>
      <p:grpSp>
        <p:nvGrpSpPr>
          <p:cNvPr id="5" name="组合 4"/>
          <p:cNvGrpSpPr/>
          <p:nvPr/>
        </p:nvGrpSpPr>
        <p:grpSpPr>
          <a:xfrm>
            <a:off x="1822146" y="1958785"/>
            <a:ext cx="8471863" cy="3328985"/>
            <a:chOff x="13709" y="1830"/>
            <a:chExt cx="10272" cy="3878"/>
          </a:xfrm>
        </p:grpSpPr>
        <p:pic>
          <p:nvPicPr>
            <p:cNvPr id="8" name="图片 7" descr="未标题-1-03"/>
            <p:cNvPicPr>
              <a:picLocks noChangeAspect="1"/>
            </p:cNvPicPr>
            <p:nvPr/>
          </p:nvPicPr>
          <p:blipFill>
            <a:blip r:embed="rId2"/>
            <a:stretch>
              <a:fillRect/>
            </a:stretch>
          </p:blipFill>
          <p:spPr>
            <a:xfrm>
              <a:off x="13709" y="1830"/>
              <a:ext cx="4454" cy="3796"/>
            </a:xfrm>
            <a:prstGeom prst="rect">
              <a:avLst/>
            </a:prstGeom>
          </p:spPr>
        </p:pic>
        <p:pic>
          <p:nvPicPr>
            <p:cNvPr id="9" name="图片 8" descr="未标题-1-04"/>
            <p:cNvPicPr>
              <a:picLocks noChangeAspect="1"/>
            </p:cNvPicPr>
            <p:nvPr/>
          </p:nvPicPr>
          <p:blipFill>
            <a:blip r:embed="rId3"/>
            <a:stretch>
              <a:fillRect/>
            </a:stretch>
          </p:blipFill>
          <p:spPr>
            <a:xfrm>
              <a:off x="19501" y="1843"/>
              <a:ext cx="4480" cy="3865"/>
            </a:xfrm>
            <a:prstGeom prst="rect">
              <a:avLst/>
            </a:prstGeom>
          </p:spPr>
        </p:pic>
      </p:grpSp>
      <p:sp>
        <p:nvSpPr>
          <p:cNvPr id="33" name="矩形 32"/>
          <p:cNvSpPr/>
          <p:nvPr/>
        </p:nvSpPr>
        <p:spPr>
          <a:xfrm>
            <a:off x="602145" y="1132220"/>
            <a:ext cx="4052874" cy="498663"/>
          </a:xfrm>
          <a:prstGeom prst="rect">
            <a:avLst/>
          </a:prstGeom>
          <a:ln w="3175">
            <a:noFill/>
          </a:ln>
        </p:spPr>
        <p:txBody>
          <a:bodyPr wrap="square">
            <a:spAutoFit/>
          </a:bodyPr>
          <a:lstStyle/>
          <a:p>
            <a:pPr algn="ctr" fontAlgn="base">
              <a:lnSpc>
                <a:spcPct val="150000"/>
              </a:lnSpc>
              <a:spcBef>
                <a:spcPct val="0"/>
              </a:spcBef>
              <a:spcAft>
                <a:spcPct val="0"/>
              </a:spcAft>
            </a:pPr>
            <a:r>
              <a:rPr lang="en-US" altLang="zh-CN" sz="2000" b="1" dirty="0">
                <a:solidFill>
                  <a:srgbClr val="C00000"/>
                </a:solidFill>
                <a:latin typeface="Times New Roman" panose="02020603050405020304" pitchFamily="18" charset="0"/>
                <a:cs typeface="Times New Roman" panose="02020603050405020304" pitchFamily="18" charset="0"/>
              </a:rPr>
              <a:t>The localization rate reaches 94%</a:t>
            </a:r>
            <a:endParaRPr lang="zh-CN" altLang="en-US" sz="2000" b="1" dirty="0">
              <a:solidFill>
                <a:srgbClr val="C00000"/>
              </a:solidFill>
              <a:latin typeface="Times New Roman" panose="02020603050405020304" pitchFamily="18" charset="0"/>
              <a:cs typeface="Times New Roman" panose="02020603050405020304" pitchFamily="18" charset="0"/>
              <a:sym typeface="+mn-ea"/>
            </a:endParaRPr>
          </a:p>
        </p:txBody>
      </p:sp>
      <p:sp>
        <p:nvSpPr>
          <p:cNvPr id="34" name="矩形 33"/>
          <p:cNvSpPr/>
          <p:nvPr/>
        </p:nvSpPr>
        <p:spPr>
          <a:xfrm>
            <a:off x="5667289" y="1135727"/>
            <a:ext cx="4626720" cy="498663"/>
          </a:xfrm>
          <a:prstGeom prst="rect">
            <a:avLst/>
          </a:prstGeom>
          <a:ln w="3175">
            <a:noFill/>
          </a:ln>
        </p:spPr>
        <p:txBody>
          <a:bodyPr wrap="square">
            <a:spAutoFit/>
          </a:bodyPr>
          <a:lstStyle/>
          <a:p>
            <a:pPr algn="ctr" fontAlgn="base">
              <a:lnSpc>
                <a:spcPct val="150000"/>
              </a:lnSpc>
              <a:spcBef>
                <a:spcPct val="0"/>
              </a:spcBef>
              <a:spcAft>
                <a:spcPct val="0"/>
              </a:spcAft>
            </a:pPr>
            <a:r>
              <a:rPr lang="en-US" altLang="zh-CN" sz="2000" b="1" dirty="0">
                <a:solidFill>
                  <a:srgbClr val="C00000"/>
                </a:solidFill>
                <a:latin typeface="Times New Roman" panose="02020603050405020304" pitchFamily="18" charset="0"/>
                <a:cs typeface="Times New Roman" panose="02020603050405020304" pitchFamily="18" charset="0"/>
              </a:rPr>
              <a:t>Internal supporting rate reached 83.5%</a:t>
            </a:r>
            <a:endParaRPr lang="zh-CN" altLang="en-US" sz="20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004522" y="5633916"/>
            <a:ext cx="4063999" cy="830997"/>
          </a:xfrm>
          <a:prstGeom prst="rect">
            <a:avLst/>
          </a:prstGeom>
          <a:solidFill>
            <a:srgbClr val="C70019"/>
          </a:solidFill>
        </p:spPr>
        <p:txBody>
          <a:bodyPr wrap="square" rtlCol="0">
            <a:spAutoFit/>
          </a:bodyPr>
          <a:lstStyle/>
          <a:p>
            <a:pPr lvl="0" algn="ctr" eaLnBrk="0" fontAlgn="base" hangingPunct="0">
              <a:spcBef>
                <a:spcPct val="0"/>
              </a:spcBef>
              <a:spcAft>
                <a:spcPct val="0"/>
              </a:spcAft>
            </a:pP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Chinese Mining Trucks are Made by CRRC</a:t>
            </a:r>
            <a:endPar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49EBF686-A5C7-4C46-BAEF-85F0B4820E3E}"/>
              </a:ext>
            </a:extLst>
          </p:cNvPr>
          <p:cNvSpPr txBox="1"/>
          <p:nvPr/>
        </p:nvSpPr>
        <p:spPr>
          <a:xfrm>
            <a:off x="2630779" y="2161798"/>
            <a:ext cx="902811" cy="161583"/>
          </a:xfrm>
          <a:prstGeom prst="rect">
            <a:avLst/>
          </a:prstGeom>
          <a:solidFill>
            <a:schemeClr val="bg1"/>
          </a:solidFill>
        </p:spPr>
        <p:txBody>
          <a:bodyPr wrap="none" tIns="0" bIns="0" rtlCol="0" anchor="t">
            <a:spAutoFit/>
          </a:bodyPr>
          <a:lstStyle/>
          <a:p>
            <a:pPr algn="l"/>
            <a:r>
              <a:rPr lang="en-US" altLang="zh-CN" sz="1050" b="0" i="0" dirty="0">
                <a:solidFill>
                  <a:schemeClr val="accent1"/>
                </a:solidFill>
                <a:effectLst/>
                <a:latin typeface="Times New Roman" panose="02020603050405020304" pitchFamily="18" charset="0"/>
                <a:cs typeface="Times New Roman" panose="02020603050405020304" pitchFamily="18" charset="0"/>
              </a:rPr>
              <a:t>Not localized</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15" name="文本框 14">
            <a:extLst>
              <a:ext uri="{FF2B5EF4-FFF2-40B4-BE49-F238E27FC236}">
                <a16:creationId xmlns:a16="http://schemas.microsoft.com/office/drawing/2014/main" id="{AF0823FC-25CF-4075-A1B5-1D84D9996EAC}"/>
              </a:ext>
            </a:extLst>
          </p:cNvPr>
          <p:cNvSpPr txBox="1"/>
          <p:nvPr/>
        </p:nvSpPr>
        <p:spPr>
          <a:xfrm>
            <a:off x="1897991" y="2445602"/>
            <a:ext cx="877163"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Maintenance</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16" name="文本框 15">
            <a:extLst>
              <a:ext uri="{FF2B5EF4-FFF2-40B4-BE49-F238E27FC236}">
                <a16:creationId xmlns:a16="http://schemas.microsoft.com/office/drawing/2014/main" id="{38E20BE9-C1DE-45E1-8C82-96FB784D534D}"/>
              </a:ext>
            </a:extLst>
          </p:cNvPr>
          <p:cNvSpPr txBox="1"/>
          <p:nvPr/>
        </p:nvSpPr>
        <p:spPr>
          <a:xfrm>
            <a:off x="6707479" y="2161798"/>
            <a:ext cx="958917" cy="161583"/>
          </a:xfrm>
          <a:prstGeom prst="rect">
            <a:avLst/>
          </a:prstGeom>
          <a:solidFill>
            <a:schemeClr val="bg1"/>
          </a:solidFill>
        </p:spPr>
        <p:txBody>
          <a:bodyPr wrap="none" tIns="0" bIns="0" rtlCol="0" anchor="t">
            <a:spAutoFit/>
          </a:bodyPr>
          <a:lstStyle/>
          <a:p>
            <a:pPr algn="l"/>
            <a:r>
              <a:rPr lang="en-US" altLang="zh-CN" sz="1050" b="0" i="0" dirty="0">
                <a:solidFill>
                  <a:schemeClr val="accent1"/>
                </a:solidFill>
                <a:effectLst/>
                <a:latin typeface="Times New Roman" panose="02020603050405020304" pitchFamily="18" charset="0"/>
                <a:cs typeface="Times New Roman" panose="02020603050405020304" pitchFamily="18" charset="0"/>
              </a:rPr>
              <a:t>No supporting</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17" name="文本框 16">
            <a:extLst>
              <a:ext uri="{FF2B5EF4-FFF2-40B4-BE49-F238E27FC236}">
                <a16:creationId xmlns:a16="http://schemas.microsoft.com/office/drawing/2014/main" id="{FD09D884-6503-4814-B195-5C01254A7FA0}"/>
              </a:ext>
            </a:extLst>
          </p:cNvPr>
          <p:cNvSpPr txBox="1"/>
          <p:nvPr/>
        </p:nvSpPr>
        <p:spPr>
          <a:xfrm>
            <a:off x="6374741" y="2874210"/>
            <a:ext cx="877163"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Maintenance</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1" name="文本框 20">
            <a:extLst>
              <a:ext uri="{FF2B5EF4-FFF2-40B4-BE49-F238E27FC236}">
                <a16:creationId xmlns:a16="http://schemas.microsoft.com/office/drawing/2014/main" id="{0D30315E-1440-43E3-A856-672B1A436EA3}"/>
              </a:ext>
            </a:extLst>
          </p:cNvPr>
          <p:cNvSpPr txBox="1"/>
          <p:nvPr/>
        </p:nvSpPr>
        <p:spPr>
          <a:xfrm>
            <a:off x="858101" y="2801065"/>
            <a:ext cx="1654620"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Simulation calculation and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test verification</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2" name="文本框 21">
            <a:extLst>
              <a:ext uri="{FF2B5EF4-FFF2-40B4-BE49-F238E27FC236}">
                <a16:creationId xmlns:a16="http://schemas.microsoft.com/office/drawing/2014/main" id="{DAD1E965-5368-4B23-ABE4-84B00901C559}"/>
              </a:ext>
            </a:extLst>
          </p:cNvPr>
          <p:cNvSpPr txBox="1"/>
          <p:nvPr/>
        </p:nvSpPr>
        <p:spPr>
          <a:xfrm>
            <a:off x="1094998" y="3691257"/>
            <a:ext cx="1200970"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Walking table and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auxiliary structure</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3" name="文本框 22">
            <a:extLst>
              <a:ext uri="{FF2B5EF4-FFF2-40B4-BE49-F238E27FC236}">
                <a16:creationId xmlns:a16="http://schemas.microsoft.com/office/drawing/2014/main" id="{8D77FA33-AD55-4079-B242-D8E4749D7953}"/>
              </a:ext>
            </a:extLst>
          </p:cNvPr>
          <p:cNvSpPr txBox="1"/>
          <p:nvPr/>
        </p:nvSpPr>
        <p:spPr>
          <a:xfrm>
            <a:off x="736794" y="4499794"/>
            <a:ext cx="1861407"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Lubrication, fire extinguishing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and 360° video systems</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4" name="文本框 23">
            <a:extLst>
              <a:ext uri="{FF2B5EF4-FFF2-40B4-BE49-F238E27FC236}">
                <a16:creationId xmlns:a16="http://schemas.microsoft.com/office/drawing/2014/main" id="{6391B5AD-26E8-439B-A305-38BE7AB2D3C5}"/>
              </a:ext>
            </a:extLst>
          </p:cNvPr>
          <p:cNvSpPr txBox="1"/>
          <p:nvPr/>
        </p:nvSpPr>
        <p:spPr>
          <a:xfrm>
            <a:off x="2355191" y="5035149"/>
            <a:ext cx="881973"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Driver’s cab</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5" name="文本框 24">
            <a:extLst>
              <a:ext uri="{FF2B5EF4-FFF2-40B4-BE49-F238E27FC236}">
                <a16:creationId xmlns:a16="http://schemas.microsoft.com/office/drawing/2014/main" id="{DABC30A3-FDCE-43AD-AAAD-2D1F22EECBC2}"/>
              </a:ext>
            </a:extLst>
          </p:cNvPr>
          <p:cNvSpPr txBox="1"/>
          <p:nvPr/>
        </p:nvSpPr>
        <p:spPr>
          <a:xfrm>
            <a:off x="3947688" y="5035150"/>
            <a:ext cx="1128835"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Hydraulic system</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6" name="文本框 25">
            <a:extLst>
              <a:ext uri="{FF2B5EF4-FFF2-40B4-BE49-F238E27FC236}">
                <a16:creationId xmlns:a16="http://schemas.microsoft.com/office/drawing/2014/main" id="{827EDA35-C10D-4277-9B16-47C1EF94580A}"/>
              </a:ext>
            </a:extLst>
          </p:cNvPr>
          <p:cNvSpPr txBox="1"/>
          <p:nvPr/>
        </p:nvSpPr>
        <p:spPr>
          <a:xfrm>
            <a:off x="4643874" y="4717547"/>
            <a:ext cx="713657" cy="161583"/>
          </a:xfrm>
          <a:prstGeom prst="rect">
            <a:avLst/>
          </a:prstGeom>
          <a:solidFill>
            <a:schemeClr val="bg1"/>
          </a:solidFill>
        </p:spPr>
        <p:txBody>
          <a:bodyPr wrap="none" tIns="0" bIns="0" rtlCol="0" anchor="t">
            <a:spAutoFit/>
          </a:bodyPr>
          <a:lstStyle/>
          <a:p>
            <a:pPr algn="l"/>
            <a:r>
              <a:rPr lang="en-US" altLang="zh-CN" sz="1050" dirty="0">
                <a:solidFill>
                  <a:srgbClr val="000000"/>
                </a:solidFill>
                <a:latin typeface="Times New Roman" panose="02020603050405020304" pitchFamily="18" charset="0"/>
                <a:cs typeface="Times New Roman" panose="02020603050405020304" pitchFamily="18" charset="0"/>
              </a:rPr>
              <a:t>C</a:t>
            </a:r>
            <a:r>
              <a:rPr lang="en-US" altLang="zh-CN" sz="1050" b="0" i="0" dirty="0">
                <a:solidFill>
                  <a:srgbClr val="000000"/>
                </a:solidFill>
                <a:effectLst/>
                <a:latin typeface="Times New Roman" panose="02020603050405020304" pitchFamily="18" charset="0"/>
                <a:cs typeface="Times New Roman" panose="02020603050405020304" pitchFamily="18" charset="0"/>
              </a:rPr>
              <a:t>ontainer</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7" name="文本框 26">
            <a:extLst>
              <a:ext uri="{FF2B5EF4-FFF2-40B4-BE49-F238E27FC236}">
                <a16:creationId xmlns:a16="http://schemas.microsoft.com/office/drawing/2014/main" id="{71097D40-0A90-4AD8-9566-72D1F26B2617}"/>
              </a:ext>
            </a:extLst>
          </p:cNvPr>
          <p:cNvSpPr txBox="1"/>
          <p:nvPr/>
        </p:nvSpPr>
        <p:spPr>
          <a:xfrm>
            <a:off x="4995092" y="3962318"/>
            <a:ext cx="724878"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Car frame</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8" name="文本框 27">
            <a:extLst>
              <a:ext uri="{FF2B5EF4-FFF2-40B4-BE49-F238E27FC236}">
                <a16:creationId xmlns:a16="http://schemas.microsoft.com/office/drawing/2014/main" id="{B054C027-DC0C-465D-9E50-0E5EAA800FA7}"/>
              </a:ext>
            </a:extLst>
          </p:cNvPr>
          <p:cNvSpPr txBox="1"/>
          <p:nvPr/>
        </p:nvSpPr>
        <p:spPr>
          <a:xfrm>
            <a:off x="5055868" y="3105458"/>
            <a:ext cx="941283" cy="161583"/>
          </a:xfrm>
          <a:prstGeom prst="rect">
            <a:avLst/>
          </a:prstGeom>
          <a:solidFill>
            <a:schemeClr val="bg1"/>
          </a:solidFill>
        </p:spPr>
        <p:txBody>
          <a:bodyPr wrap="none" tIns="0" bIns="0" rtlCol="0" anchor="t">
            <a:spAutoFit/>
          </a:bodyPr>
          <a:lstStyle/>
          <a:p>
            <a:pPr algn="l"/>
            <a:r>
              <a:rPr lang="en-US" altLang="zh-CN" sz="1050" dirty="0">
                <a:solidFill>
                  <a:srgbClr val="000000"/>
                </a:solidFill>
                <a:latin typeface="Times New Roman" panose="02020603050405020304" pitchFamily="18" charset="0"/>
                <a:cs typeface="Times New Roman" panose="02020603050405020304" pitchFamily="18" charset="0"/>
              </a:rPr>
              <a:t>T</a:t>
            </a:r>
            <a:r>
              <a:rPr lang="en-US" altLang="zh-CN" sz="1050" b="0" i="0" dirty="0">
                <a:solidFill>
                  <a:srgbClr val="000000"/>
                </a:solidFill>
                <a:effectLst/>
                <a:latin typeface="Times New Roman" panose="02020603050405020304" pitchFamily="18" charset="0"/>
                <a:cs typeface="Times New Roman" panose="02020603050405020304" pitchFamily="18" charset="0"/>
              </a:rPr>
              <a:t>ravel system</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29" name="文本框 28">
            <a:extLst>
              <a:ext uri="{FF2B5EF4-FFF2-40B4-BE49-F238E27FC236}">
                <a16:creationId xmlns:a16="http://schemas.microsoft.com/office/drawing/2014/main" id="{DF7D8842-D100-4DBC-9129-04C9F85295F9}"/>
              </a:ext>
            </a:extLst>
          </p:cNvPr>
          <p:cNvSpPr txBox="1"/>
          <p:nvPr/>
        </p:nvSpPr>
        <p:spPr>
          <a:xfrm>
            <a:off x="4833935" y="2410935"/>
            <a:ext cx="1540806"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Electrical and Electronic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Control Systems</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0" name="文本框 29">
            <a:extLst>
              <a:ext uri="{FF2B5EF4-FFF2-40B4-BE49-F238E27FC236}">
                <a16:creationId xmlns:a16="http://schemas.microsoft.com/office/drawing/2014/main" id="{83065CEF-8BF1-44EB-B5F7-D82277500779}"/>
              </a:ext>
            </a:extLst>
          </p:cNvPr>
          <p:cNvSpPr txBox="1"/>
          <p:nvPr/>
        </p:nvSpPr>
        <p:spPr>
          <a:xfrm>
            <a:off x="4174759" y="2169388"/>
            <a:ext cx="936475" cy="161583"/>
          </a:xfrm>
          <a:prstGeom prst="rect">
            <a:avLst/>
          </a:prstGeom>
          <a:solidFill>
            <a:schemeClr val="bg1"/>
          </a:solidFill>
        </p:spPr>
        <p:txBody>
          <a:bodyPr wrap="none" tIns="0" bIns="0" rtlCol="0" anchor="t">
            <a:spAutoFit/>
          </a:bodyPr>
          <a:lstStyle/>
          <a:p>
            <a:pPr algn="l"/>
            <a:r>
              <a:rPr lang="en-US" altLang="zh-CN" sz="1050" dirty="0">
                <a:solidFill>
                  <a:srgbClr val="000000"/>
                </a:solidFill>
                <a:latin typeface="Times New Roman" panose="02020603050405020304" pitchFamily="18" charset="0"/>
                <a:cs typeface="Times New Roman" panose="02020603050405020304" pitchFamily="18" charset="0"/>
              </a:rPr>
              <a:t>P</a:t>
            </a:r>
            <a:r>
              <a:rPr lang="en-US" altLang="zh-CN" sz="1050" b="0" i="0" dirty="0">
                <a:solidFill>
                  <a:srgbClr val="000000"/>
                </a:solidFill>
                <a:effectLst/>
                <a:latin typeface="Times New Roman" panose="02020603050405020304" pitchFamily="18" charset="0"/>
                <a:cs typeface="Times New Roman" panose="02020603050405020304" pitchFamily="18" charset="0"/>
              </a:rPr>
              <a:t>ower system</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1" name="文本框 30">
            <a:extLst>
              <a:ext uri="{FF2B5EF4-FFF2-40B4-BE49-F238E27FC236}">
                <a16:creationId xmlns:a16="http://schemas.microsoft.com/office/drawing/2014/main" id="{288F0858-BFFE-4092-BE13-38E0F90C38AD}"/>
              </a:ext>
            </a:extLst>
          </p:cNvPr>
          <p:cNvSpPr txBox="1"/>
          <p:nvPr/>
        </p:nvSpPr>
        <p:spPr>
          <a:xfrm>
            <a:off x="8737649" y="2007805"/>
            <a:ext cx="936475" cy="161583"/>
          </a:xfrm>
          <a:prstGeom prst="rect">
            <a:avLst/>
          </a:prstGeom>
          <a:solidFill>
            <a:schemeClr val="bg1"/>
          </a:solidFill>
        </p:spPr>
        <p:txBody>
          <a:bodyPr wrap="none" tIns="0" bIns="0" rtlCol="0" anchor="t">
            <a:spAutoFit/>
          </a:bodyPr>
          <a:lstStyle/>
          <a:p>
            <a:pPr algn="l"/>
            <a:r>
              <a:rPr lang="en-US" altLang="zh-CN" sz="1050" dirty="0">
                <a:solidFill>
                  <a:srgbClr val="000000"/>
                </a:solidFill>
                <a:latin typeface="Times New Roman" panose="02020603050405020304" pitchFamily="18" charset="0"/>
                <a:cs typeface="Times New Roman" panose="02020603050405020304" pitchFamily="18" charset="0"/>
              </a:rPr>
              <a:t>P</a:t>
            </a:r>
            <a:r>
              <a:rPr lang="en-US" altLang="zh-CN" sz="1050" b="0" i="0" dirty="0">
                <a:solidFill>
                  <a:srgbClr val="000000"/>
                </a:solidFill>
                <a:effectLst/>
                <a:latin typeface="Times New Roman" panose="02020603050405020304" pitchFamily="18" charset="0"/>
                <a:cs typeface="Times New Roman" panose="02020603050405020304" pitchFamily="18" charset="0"/>
              </a:rPr>
              <a:t>ower system</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2" name="文本框 31">
            <a:extLst>
              <a:ext uri="{FF2B5EF4-FFF2-40B4-BE49-F238E27FC236}">
                <a16:creationId xmlns:a16="http://schemas.microsoft.com/office/drawing/2014/main" id="{EB0F0DCF-02F1-4C33-947B-F94B22416C68}"/>
              </a:ext>
            </a:extLst>
          </p:cNvPr>
          <p:cNvSpPr txBox="1"/>
          <p:nvPr/>
        </p:nvSpPr>
        <p:spPr>
          <a:xfrm>
            <a:off x="9386530" y="2256328"/>
            <a:ext cx="1540806"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Electrical and Electronic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Control Systems</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5" name="文本框 34">
            <a:extLst>
              <a:ext uri="{FF2B5EF4-FFF2-40B4-BE49-F238E27FC236}">
                <a16:creationId xmlns:a16="http://schemas.microsoft.com/office/drawing/2014/main" id="{F87AD6EC-5D37-4811-9215-0C27892830C4}"/>
              </a:ext>
            </a:extLst>
          </p:cNvPr>
          <p:cNvSpPr txBox="1"/>
          <p:nvPr/>
        </p:nvSpPr>
        <p:spPr>
          <a:xfrm>
            <a:off x="9592551" y="2865842"/>
            <a:ext cx="941283" cy="161583"/>
          </a:xfrm>
          <a:prstGeom prst="rect">
            <a:avLst/>
          </a:prstGeom>
          <a:solidFill>
            <a:schemeClr val="bg1"/>
          </a:solidFill>
        </p:spPr>
        <p:txBody>
          <a:bodyPr wrap="none" tIns="0" bIns="0" rtlCol="0" anchor="t">
            <a:spAutoFit/>
          </a:bodyPr>
          <a:lstStyle/>
          <a:p>
            <a:pPr algn="l"/>
            <a:r>
              <a:rPr lang="en-US" altLang="zh-CN" sz="1050" dirty="0">
                <a:solidFill>
                  <a:srgbClr val="000000"/>
                </a:solidFill>
                <a:latin typeface="Times New Roman" panose="02020603050405020304" pitchFamily="18" charset="0"/>
                <a:cs typeface="Times New Roman" panose="02020603050405020304" pitchFamily="18" charset="0"/>
              </a:rPr>
              <a:t>T</a:t>
            </a:r>
            <a:r>
              <a:rPr lang="en-US" altLang="zh-CN" sz="1050" b="0" i="0" dirty="0">
                <a:solidFill>
                  <a:srgbClr val="000000"/>
                </a:solidFill>
                <a:effectLst/>
                <a:latin typeface="Times New Roman" panose="02020603050405020304" pitchFamily="18" charset="0"/>
                <a:cs typeface="Times New Roman" panose="02020603050405020304" pitchFamily="18" charset="0"/>
              </a:rPr>
              <a:t>ravel system</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6" name="文本框 35">
            <a:extLst>
              <a:ext uri="{FF2B5EF4-FFF2-40B4-BE49-F238E27FC236}">
                <a16:creationId xmlns:a16="http://schemas.microsoft.com/office/drawing/2014/main" id="{5A981BEF-F0C4-4F30-A35E-687D2ADCF12B}"/>
              </a:ext>
            </a:extLst>
          </p:cNvPr>
          <p:cNvSpPr txBox="1"/>
          <p:nvPr/>
        </p:nvSpPr>
        <p:spPr>
          <a:xfrm>
            <a:off x="9814817" y="3691257"/>
            <a:ext cx="724878"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Car frame</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7" name="文本框 36">
            <a:extLst>
              <a:ext uri="{FF2B5EF4-FFF2-40B4-BE49-F238E27FC236}">
                <a16:creationId xmlns:a16="http://schemas.microsoft.com/office/drawing/2014/main" id="{99F38C1D-6CC4-4132-BA5E-FF061251287C}"/>
              </a:ext>
            </a:extLst>
          </p:cNvPr>
          <p:cNvSpPr txBox="1"/>
          <p:nvPr/>
        </p:nvSpPr>
        <p:spPr>
          <a:xfrm>
            <a:off x="9592551" y="4338211"/>
            <a:ext cx="713657" cy="161583"/>
          </a:xfrm>
          <a:prstGeom prst="rect">
            <a:avLst/>
          </a:prstGeom>
          <a:solidFill>
            <a:schemeClr val="bg1"/>
          </a:solidFill>
        </p:spPr>
        <p:txBody>
          <a:bodyPr wrap="none" tIns="0" bIns="0" rtlCol="0" anchor="t">
            <a:spAutoFit/>
          </a:bodyPr>
          <a:lstStyle/>
          <a:p>
            <a:pPr algn="l"/>
            <a:r>
              <a:rPr lang="en-US" altLang="zh-CN" sz="1050" dirty="0">
                <a:solidFill>
                  <a:srgbClr val="000000"/>
                </a:solidFill>
                <a:latin typeface="Times New Roman" panose="02020603050405020304" pitchFamily="18" charset="0"/>
                <a:cs typeface="Times New Roman" panose="02020603050405020304" pitchFamily="18" charset="0"/>
              </a:rPr>
              <a:t>C</a:t>
            </a:r>
            <a:r>
              <a:rPr lang="en-US" altLang="zh-CN" sz="1050" b="0" i="0" dirty="0">
                <a:solidFill>
                  <a:srgbClr val="000000"/>
                </a:solidFill>
                <a:effectLst/>
                <a:latin typeface="Times New Roman" panose="02020603050405020304" pitchFamily="18" charset="0"/>
                <a:cs typeface="Times New Roman" panose="02020603050405020304" pitchFamily="18" charset="0"/>
              </a:rPr>
              <a:t>ontainer</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8" name="文本框 37">
            <a:extLst>
              <a:ext uri="{FF2B5EF4-FFF2-40B4-BE49-F238E27FC236}">
                <a16:creationId xmlns:a16="http://schemas.microsoft.com/office/drawing/2014/main" id="{6B4A9804-FCF1-451F-B7FA-AE9A8E2FC793}"/>
              </a:ext>
            </a:extLst>
          </p:cNvPr>
          <p:cNvSpPr txBox="1"/>
          <p:nvPr/>
        </p:nvSpPr>
        <p:spPr>
          <a:xfrm>
            <a:off x="9231192" y="4722042"/>
            <a:ext cx="1128835"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Hydraulic system</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39" name="文本框 38">
            <a:extLst>
              <a:ext uri="{FF2B5EF4-FFF2-40B4-BE49-F238E27FC236}">
                <a16:creationId xmlns:a16="http://schemas.microsoft.com/office/drawing/2014/main" id="{EC1C4406-9218-4EC4-97DC-B4F6161D7B81}"/>
              </a:ext>
            </a:extLst>
          </p:cNvPr>
          <p:cNvSpPr txBox="1"/>
          <p:nvPr/>
        </p:nvSpPr>
        <p:spPr>
          <a:xfrm>
            <a:off x="8913636" y="4974154"/>
            <a:ext cx="881973" cy="161583"/>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Driver’s cab</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40" name="文本框 39">
            <a:extLst>
              <a:ext uri="{FF2B5EF4-FFF2-40B4-BE49-F238E27FC236}">
                <a16:creationId xmlns:a16="http://schemas.microsoft.com/office/drawing/2014/main" id="{5EC8C59D-C7DF-4080-ADD1-FCA5CF0BBB40}"/>
              </a:ext>
            </a:extLst>
          </p:cNvPr>
          <p:cNvSpPr txBox="1"/>
          <p:nvPr/>
        </p:nvSpPr>
        <p:spPr>
          <a:xfrm>
            <a:off x="6138100" y="4861930"/>
            <a:ext cx="1861407"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Lubrication, fire extinguishing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and 360° video systems</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41" name="文本框 40">
            <a:extLst>
              <a:ext uri="{FF2B5EF4-FFF2-40B4-BE49-F238E27FC236}">
                <a16:creationId xmlns:a16="http://schemas.microsoft.com/office/drawing/2014/main" id="{A11559ED-D0AC-48E5-814C-F2CC4CC714E4}"/>
              </a:ext>
            </a:extLst>
          </p:cNvPr>
          <p:cNvSpPr txBox="1"/>
          <p:nvPr/>
        </p:nvSpPr>
        <p:spPr>
          <a:xfrm>
            <a:off x="6121401" y="4176629"/>
            <a:ext cx="1200970"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Walking table and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auxiliary structure</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
        <p:nvSpPr>
          <p:cNvPr id="42" name="文本框 41">
            <a:extLst>
              <a:ext uri="{FF2B5EF4-FFF2-40B4-BE49-F238E27FC236}">
                <a16:creationId xmlns:a16="http://schemas.microsoft.com/office/drawing/2014/main" id="{3101FED9-D821-42D9-AE8B-FBA439A3DDC1}"/>
              </a:ext>
            </a:extLst>
          </p:cNvPr>
          <p:cNvSpPr txBox="1"/>
          <p:nvPr/>
        </p:nvSpPr>
        <p:spPr>
          <a:xfrm>
            <a:off x="5495596" y="3573244"/>
            <a:ext cx="1654620" cy="323165"/>
          </a:xfrm>
          <a:prstGeom prst="rect">
            <a:avLst/>
          </a:prstGeom>
          <a:solidFill>
            <a:schemeClr val="bg1"/>
          </a:solidFill>
        </p:spPr>
        <p:txBody>
          <a:bodyPr wrap="none" tIns="0" bIns="0" rtlCol="0" anchor="t">
            <a:spAutoFit/>
          </a:bodyPr>
          <a:lstStyle/>
          <a:p>
            <a:pPr algn="l"/>
            <a:r>
              <a:rPr lang="en-US" altLang="zh-CN" sz="1050" b="0" i="0" dirty="0">
                <a:solidFill>
                  <a:srgbClr val="000000"/>
                </a:solidFill>
                <a:effectLst/>
                <a:latin typeface="Times New Roman" panose="02020603050405020304" pitchFamily="18" charset="0"/>
                <a:cs typeface="Times New Roman" panose="02020603050405020304" pitchFamily="18" charset="0"/>
              </a:rPr>
              <a:t>Simulation calculation and </a:t>
            </a:r>
            <a:br>
              <a:rPr lang="en-US" altLang="zh-CN" sz="1050" b="0" i="0" dirty="0">
                <a:solidFill>
                  <a:srgbClr val="000000"/>
                </a:solidFill>
                <a:effectLst/>
                <a:latin typeface="Times New Roman" panose="02020603050405020304" pitchFamily="18" charset="0"/>
                <a:cs typeface="Times New Roman" panose="02020603050405020304" pitchFamily="18" charset="0"/>
              </a:rPr>
            </a:br>
            <a:r>
              <a:rPr lang="en-US" altLang="zh-CN" sz="1050" b="0" i="0" dirty="0">
                <a:solidFill>
                  <a:srgbClr val="000000"/>
                </a:solidFill>
                <a:effectLst/>
                <a:latin typeface="Times New Roman" panose="02020603050405020304" pitchFamily="18" charset="0"/>
                <a:cs typeface="Times New Roman" panose="02020603050405020304" pitchFamily="18" charset="0"/>
              </a:rPr>
              <a:t>test verification</a:t>
            </a:r>
            <a:endParaRPr lang="zh-CN" altLang="en-US" sz="1050" b="1" dirty="0">
              <a:solidFill>
                <a:schemeClr val="accent1"/>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2616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p>
            <a:r>
              <a:rPr lang="zh-CN" altLang="en-US">
                <a:latin typeface="Times New Roman" panose="02020603050405020304" pitchFamily="18" charset="0"/>
              </a:rPr>
              <a:t>CRRC Copyright 2015</a:t>
            </a:r>
          </a:p>
        </p:txBody>
      </p:sp>
      <p:sp>
        <p:nvSpPr>
          <p:cNvPr id="7" name="灯片编号占位符 6"/>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3</a:t>
            </a:fld>
            <a:endParaRPr lang="zh-CN" altLang="en-US" dirty="0">
              <a:latin typeface="Times New Roman" panose="02020603050405020304" pitchFamily="18" charset="0"/>
            </a:endParaRPr>
          </a:p>
        </p:txBody>
      </p:sp>
      <p:sp>
        <p:nvSpPr>
          <p:cNvPr id="9" name="标题 8"/>
          <p:cNvSpPr>
            <a:spLocks noGrp="1"/>
          </p:cNvSpPr>
          <p:nvPr>
            <p:ph type="title"/>
          </p:nvPr>
        </p:nvSpPr>
        <p:spPr/>
        <p:txBody>
          <a:bodyPr/>
          <a:lstStyle/>
          <a:p>
            <a:r>
              <a:rPr lang="en-US" altLang="zh-CN">
                <a:solidFill>
                  <a:srgbClr val="C00000"/>
                </a:solidFill>
                <a:latin typeface="Times New Roman" panose="02020603050405020304" pitchFamily="18" charset="0"/>
              </a:rPr>
              <a:t>I</a:t>
            </a:r>
            <a:r>
              <a:rPr lang="zh-CN" altLang="en-US">
                <a:solidFill>
                  <a:srgbClr val="C00000"/>
                </a:solidFill>
                <a:latin typeface="Times New Roman" panose="02020603050405020304" pitchFamily="18" charset="0"/>
              </a:rPr>
              <a:t> </a:t>
            </a:r>
            <a:r>
              <a:rPr lang="en-US" altLang="zh-CN">
                <a:solidFill>
                  <a:srgbClr val="C00000"/>
                </a:solidFill>
                <a:latin typeface="Times New Roman" panose="02020603050405020304" pitchFamily="18" charset="0"/>
              </a:rPr>
              <a:t>| </a:t>
            </a:r>
            <a:r>
              <a:rPr lang="zh-CN" altLang="en-US">
                <a:solidFill>
                  <a:srgbClr val="C00000"/>
                </a:solidFill>
                <a:latin typeface="Times New Roman" panose="02020603050405020304" pitchFamily="18" charset="0"/>
                <a:sym typeface="+mn-ea"/>
              </a:rPr>
              <a:t>Company Profile   </a:t>
            </a:r>
            <a:endParaRPr lang="zh-CN" altLang="en-US">
              <a:solidFill>
                <a:srgbClr val="C00000"/>
              </a:solidFill>
              <a:latin typeface="Times New Roman" panose="02020603050405020304" pitchFamily="18" charset="0"/>
            </a:endParaRPr>
          </a:p>
        </p:txBody>
      </p:sp>
      <p:sp>
        <p:nvSpPr>
          <p:cNvPr id="12" name="标题 7"/>
          <p:cNvSpPr>
            <a:spLocks noGrp="1"/>
          </p:cNvSpPr>
          <p:nvPr/>
        </p:nvSpPr>
        <p:spPr>
          <a:xfrm>
            <a:off x="310134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sym typeface="+mn-ea"/>
              </a:rPr>
              <a:t>                   </a:t>
            </a:r>
            <a:r>
              <a:rPr lang="zh-CN" altLang="en-US" sz="2000" dirty="0">
                <a:solidFill>
                  <a:schemeClr val="tx1"/>
                </a:solidFill>
                <a:latin typeface="Times New Roman" panose="02020603050405020304" pitchFamily="18" charset="0"/>
                <a:sym typeface="+mn-ea"/>
              </a:rPr>
              <a:t> ——</a:t>
            </a:r>
            <a:r>
              <a:rPr lang="zh-CN" altLang="en-US" sz="2000" dirty="0">
                <a:latin typeface="Times New Roman" panose="02020603050405020304" pitchFamily="18" charset="0"/>
                <a:sym typeface="+mn-ea"/>
              </a:rPr>
              <a:t>CRRC Datong Introduction</a:t>
            </a:r>
            <a:endParaRPr lang="zh-CN" altLang="en-US" sz="2000" dirty="0">
              <a:solidFill>
                <a:schemeClr val="tx1"/>
              </a:solidFill>
              <a:latin typeface="Times New Roman" panose="02020603050405020304" pitchFamily="18" charset="0"/>
              <a:sym typeface="+mn-ea"/>
            </a:endParaRPr>
          </a:p>
        </p:txBody>
      </p:sp>
      <p:sp>
        <p:nvSpPr>
          <p:cNvPr id="2" name="内容占位符 8"/>
          <p:cNvSpPr>
            <a:spLocks noGrp="1"/>
          </p:cNvSpPr>
          <p:nvPr/>
        </p:nvSpPr>
        <p:spPr>
          <a:xfrm>
            <a:off x="301625" y="1172845"/>
            <a:ext cx="7851775" cy="207327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20"/>
              </a:spcBef>
              <a:spcAft>
                <a:spcPts val="0"/>
              </a:spcAft>
            </a:pPr>
            <a:r>
              <a:rPr lang="zh-CN" altLang="en-US" sz="1600" dirty="0">
                <a:solidFill>
                  <a:schemeClr val="tx1"/>
                </a:solidFill>
                <a:latin typeface="Times New Roman" panose="02020603050405020304" pitchFamily="18" charset="0"/>
                <a:sym typeface="+mn-ea"/>
              </a:rPr>
              <a:t>CRRC Datong is a core subsidiary of CRRC Group, with a professional R&amp;D team and strong R&amp;D and production capabilities.</a:t>
            </a:r>
          </a:p>
        </p:txBody>
      </p:sp>
      <p:sp>
        <p:nvSpPr>
          <p:cNvPr id="4" name="内容占位符 8"/>
          <p:cNvSpPr>
            <a:spLocks noGrp="1"/>
          </p:cNvSpPr>
          <p:nvPr/>
        </p:nvSpPr>
        <p:spPr>
          <a:xfrm>
            <a:off x="193040" y="3417570"/>
            <a:ext cx="7793355" cy="2252980"/>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20"/>
              </a:spcBef>
              <a:spcAft>
                <a:spcPts val="0"/>
              </a:spcAft>
            </a:pPr>
            <a:r>
              <a:rPr lang="zh-CN" altLang="en-US" sz="1600" dirty="0">
                <a:latin typeface="Times New Roman" panose="02020603050405020304" pitchFamily="18" charset="0"/>
                <a:sym typeface="+mn-ea"/>
              </a:rPr>
              <a:t>Through two large-scale technological transformations, the company has comprehensively introduced, digested and absorbed world-class electric locomotive manufacturing processes.Through the in-depth promotion of </a:t>
            </a:r>
            <a:r>
              <a:rPr lang="zh-CN" altLang="en-US" sz="1600" b="1" dirty="0">
                <a:solidFill>
                  <a:srgbClr val="C00000"/>
                </a:solidFill>
                <a:latin typeface="Times New Roman" panose="02020603050405020304" pitchFamily="18" charset="0"/>
                <a:sym typeface="+mn-ea"/>
              </a:rPr>
              <a:t>lean production</a:t>
            </a:r>
            <a:r>
              <a:rPr lang="zh-CN" altLang="en-US" sz="1600" dirty="0">
                <a:latin typeface="Times New Roman" panose="02020603050405020304" pitchFamily="18" charset="0"/>
                <a:sym typeface="+mn-ea"/>
              </a:rPr>
              <a:t>, the production efficiency and product quality have been greatly improved again.At present, the company's </a:t>
            </a:r>
            <a:r>
              <a:rPr lang="zh-CN" altLang="en-US" sz="1600" b="1" dirty="0">
                <a:latin typeface="Times New Roman" panose="02020603050405020304" pitchFamily="18" charset="0"/>
                <a:sym typeface="+mn-ea"/>
              </a:rPr>
              <a:t>production system has a reasonable layout, smooth technological process, advanced equipment level, and equipment manufacturing capacity has reached the </a:t>
            </a:r>
            <a:r>
              <a:rPr lang="zh-CN" altLang="en-US" sz="1600" b="1" dirty="0">
                <a:solidFill>
                  <a:srgbClr val="C00000"/>
                </a:solidFill>
                <a:latin typeface="Times New Roman" panose="02020603050405020304" pitchFamily="18" charset="0"/>
                <a:sym typeface="+mn-ea"/>
              </a:rPr>
              <a:t>world's leading level</a:t>
            </a:r>
            <a:r>
              <a:rPr lang="zh-CN" altLang="en-US" sz="1600" b="1" dirty="0">
                <a:latin typeface="Times New Roman" panose="02020603050405020304" pitchFamily="18" charset="0"/>
                <a:sym typeface="+mn-ea"/>
              </a:rPr>
              <a:t>.</a:t>
            </a:r>
            <a:endParaRPr lang="zh-CN" altLang="en-US" sz="1600" dirty="0">
              <a:solidFill>
                <a:schemeClr val="tx1">
                  <a:lumMod val="75000"/>
                  <a:lumOff val="25000"/>
                </a:schemeClr>
              </a:solidFill>
              <a:latin typeface="Times New Roman" panose="02020603050405020304" pitchFamily="18" charset="0"/>
              <a:sym typeface="+mn-ea"/>
            </a:endParaRPr>
          </a:p>
        </p:txBody>
      </p:sp>
      <p:grpSp>
        <p:nvGrpSpPr>
          <p:cNvPr id="8" name="组合 7"/>
          <p:cNvGrpSpPr/>
          <p:nvPr/>
        </p:nvGrpSpPr>
        <p:grpSpPr>
          <a:xfrm>
            <a:off x="713740" y="2099059"/>
            <a:ext cx="6197600" cy="1376045"/>
            <a:chOff x="591" y="3764"/>
            <a:chExt cx="9759" cy="2110"/>
          </a:xfrm>
        </p:grpSpPr>
        <p:pic>
          <p:nvPicPr>
            <p:cNvPr id="10" name="Picture 10" descr="7"/>
            <p:cNvPicPr>
              <a:picLocks noChangeAspect="1"/>
            </p:cNvPicPr>
            <p:nvPr/>
          </p:nvPicPr>
          <p:blipFill>
            <a:blip r:embed="rId4"/>
            <a:stretch>
              <a:fillRect/>
            </a:stretch>
          </p:blipFill>
          <p:spPr>
            <a:xfrm>
              <a:off x="3965" y="3764"/>
              <a:ext cx="3121" cy="2077"/>
            </a:xfrm>
            <a:prstGeom prst="rect">
              <a:avLst/>
            </a:prstGeom>
          </p:spPr>
        </p:pic>
        <p:pic>
          <p:nvPicPr>
            <p:cNvPr id="11" name="Picture 11" descr="备料"/>
            <p:cNvPicPr>
              <a:picLocks noChangeAspect="1"/>
            </p:cNvPicPr>
            <p:nvPr/>
          </p:nvPicPr>
          <p:blipFill>
            <a:blip r:embed="rId5"/>
            <a:stretch>
              <a:fillRect/>
            </a:stretch>
          </p:blipFill>
          <p:spPr>
            <a:xfrm>
              <a:off x="591" y="3764"/>
              <a:ext cx="3203" cy="2111"/>
            </a:xfrm>
            <a:prstGeom prst="rect">
              <a:avLst/>
            </a:prstGeom>
          </p:spPr>
        </p:pic>
        <p:pic>
          <p:nvPicPr>
            <p:cNvPr id="13" name="Picture 12" descr="转向架"/>
            <p:cNvPicPr>
              <a:picLocks noChangeAspect="1"/>
            </p:cNvPicPr>
            <p:nvPr/>
          </p:nvPicPr>
          <p:blipFill>
            <a:blip r:embed="rId6"/>
            <a:stretch>
              <a:fillRect/>
            </a:stretch>
          </p:blipFill>
          <p:spPr>
            <a:xfrm>
              <a:off x="7278" y="3764"/>
              <a:ext cx="3072" cy="2046"/>
            </a:xfrm>
            <a:prstGeom prst="rect">
              <a:avLst/>
            </a:prstGeom>
          </p:spPr>
        </p:pic>
      </p:grpSp>
      <p:pic>
        <p:nvPicPr>
          <p:cNvPr id="14" name="图片 13" descr="中车ppt设计方案B-02"/>
          <p:cNvPicPr>
            <a:picLocks noChangeAspect="1"/>
          </p:cNvPicPr>
          <p:nvPr/>
        </p:nvPicPr>
        <p:blipFill>
          <a:blip r:embed="rId7"/>
          <a:stretch>
            <a:fillRect/>
          </a:stretch>
        </p:blipFill>
        <p:spPr>
          <a:xfrm>
            <a:off x="7986395" y="1590040"/>
            <a:ext cx="3652520" cy="3677920"/>
          </a:xfrm>
          <a:prstGeom prst="rect">
            <a:avLst/>
          </a:prstGeom>
        </p:spPr>
      </p:pic>
      <p:sp>
        <p:nvSpPr>
          <p:cNvPr id="3" name="文本框 2"/>
          <p:cNvSpPr txBox="1"/>
          <p:nvPr/>
        </p:nvSpPr>
        <p:spPr>
          <a:xfrm>
            <a:off x="9359265" y="1869440"/>
            <a:ext cx="1419860" cy="609600"/>
          </a:xfrm>
          <a:prstGeom prst="rect">
            <a:avLst/>
          </a:prstGeom>
          <a:solidFill>
            <a:schemeClr val="accent1"/>
          </a:solidFill>
        </p:spPr>
        <p:txBody>
          <a:bodyPr wrap="square" rtlCol="0">
            <a:spAutoFit/>
          </a:bodyPr>
          <a:lstStyle/>
          <a:p>
            <a:r>
              <a:rPr lang="en-US" altLang="zh-CN" sz="1700" b="1">
                <a:solidFill>
                  <a:schemeClr val="bg1"/>
                </a:solidFill>
                <a:latin typeface="Times New Roman" panose="02020603050405020304" pitchFamily="18" charset="0"/>
              </a:rPr>
              <a:t>Streamlined operation</a:t>
            </a:r>
          </a:p>
        </p:txBody>
      </p:sp>
      <p:sp>
        <p:nvSpPr>
          <p:cNvPr id="26" name="文本框 25"/>
          <p:cNvSpPr txBox="1"/>
          <p:nvPr/>
        </p:nvSpPr>
        <p:spPr>
          <a:xfrm>
            <a:off x="9052560" y="3017520"/>
            <a:ext cx="1520190" cy="822960"/>
          </a:xfrm>
          <a:prstGeom prst="rect">
            <a:avLst/>
          </a:prstGeom>
          <a:solidFill>
            <a:schemeClr val="bg1"/>
          </a:solidFill>
        </p:spPr>
        <p:txBody>
          <a:bodyPr wrap="square" rtlCol="0">
            <a:spAutoFit/>
          </a:bodyPr>
          <a:lstStyle/>
          <a:p>
            <a:pPr algn="ctr"/>
            <a:r>
              <a:rPr lang="zh-CN" altLang="en-US" sz="2000" b="1" dirty="0">
                <a:solidFill>
                  <a:srgbClr val="C00000"/>
                </a:solidFill>
                <a:latin typeface="Times New Roman" panose="02020603050405020304" pitchFamily="18" charset="0"/>
                <a:sym typeface="+mn-ea"/>
              </a:rPr>
              <a:t>lean production</a:t>
            </a:r>
          </a:p>
          <a:p>
            <a:r>
              <a:rPr lang="en-US" altLang="zh-CN" sz="800" b="1">
                <a:solidFill>
                  <a:schemeClr val="bg1"/>
                </a:solidFill>
                <a:latin typeface="Times New Roman" panose="02020603050405020304" pitchFamily="18" charset="0"/>
              </a:rPr>
              <a:t>2</a:t>
            </a:r>
          </a:p>
        </p:txBody>
      </p:sp>
      <p:sp>
        <p:nvSpPr>
          <p:cNvPr id="5" name="文本框 4"/>
          <p:cNvSpPr txBox="1"/>
          <p:nvPr/>
        </p:nvSpPr>
        <p:spPr>
          <a:xfrm>
            <a:off x="9052560" y="4370070"/>
            <a:ext cx="973455" cy="701040"/>
          </a:xfrm>
          <a:prstGeom prst="rect">
            <a:avLst/>
          </a:prstGeom>
          <a:solidFill>
            <a:schemeClr val="accent1"/>
          </a:solidFill>
        </p:spPr>
        <p:txBody>
          <a:bodyPr wrap="square" rtlCol="0">
            <a:spAutoFit/>
          </a:bodyPr>
          <a:lstStyle/>
          <a:p>
            <a:r>
              <a:rPr lang="en-US" altLang="zh-CN" sz="2000" b="1">
                <a:solidFill>
                  <a:schemeClr val="bg1"/>
                </a:solidFill>
                <a:latin typeface="Times New Roman" panose="02020603050405020304" pitchFamily="18" charset="0"/>
              </a:rPr>
              <a:t>Beat pull</a:t>
            </a:r>
          </a:p>
        </p:txBody>
      </p:sp>
      <p:sp>
        <p:nvSpPr>
          <p:cNvPr id="15" name="文本框 14"/>
          <p:cNvSpPr txBox="1"/>
          <p:nvPr/>
        </p:nvSpPr>
        <p:spPr>
          <a:xfrm>
            <a:off x="8108327" y="2775558"/>
            <a:ext cx="770878" cy="822960"/>
          </a:xfrm>
          <a:prstGeom prst="rect">
            <a:avLst/>
          </a:prstGeom>
          <a:gradFill>
            <a:gsLst>
              <a:gs pos="80000">
                <a:schemeClr val="bg2"/>
              </a:gs>
              <a:gs pos="100000">
                <a:schemeClr val="bg2"/>
              </a:gs>
            </a:gsLst>
            <a:lin ang="5400000" scaled="0"/>
          </a:gradFill>
        </p:spPr>
        <p:txBody>
          <a:bodyPr wrap="square" lIns="0" tIns="0" rIns="0" bIns="0" rtlCol="0">
            <a:noAutofit/>
          </a:bodyPr>
          <a:lstStyle/>
          <a:p>
            <a:pPr algn="ctr"/>
            <a:r>
              <a:rPr lang="zh-CN" altLang="en-US" sz="1200" b="1" dirty="0">
                <a:solidFill>
                  <a:schemeClr val="tx1"/>
                </a:solidFill>
                <a:latin typeface="Times New Roman" panose="02020603050405020304" pitchFamily="18" charset="0"/>
                <a:sym typeface="+mn-ea"/>
              </a:rPr>
              <a:t>Work</a:t>
            </a:r>
            <a:r>
              <a:rPr lang="en-US" altLang="zh-CN" sz="1200" b="1" dirty="0">
                <a:solidFill>
                  <a:schemeClr val="tx1"/>
                </a:solidFill>
                <a:latin typeface="Times New Roman" panose="02020603050405020304" pitchFamily="18" charset="0"/>
                <a:sym typeface="+mn-ea"/>
              </a:rPr>
              <a:t>-</a:t>
            </a:r>
          </a:p>
          <a:p>
            <a:pPr algn="ctr"/>
            <a:r>
              <a:rPr lang="zh-CN" altLang="en-US" sz="1200" b="1" dirty="0">
                <a:solidFill>
                  <a:schemeClr val="tx1"/>
                </a:solidFill>
                <a:latin typeface="Times New Roman" panose="02020603050405020304" pitchFamily="18" charset="0"/>
                <a:sym typeface="+mn-ea"/>
              </a:rPr>
              <a:t>station manage</a:t>
            </a:r>
            <a:r>
              <a:rPr lang="en-US" altLang="zh-CN" sz="1200" b="1" dirty="0">
                <a:solidFill>
                  <a:schemeClr val="tx1"/>
                </a:solidFill>
                <a:latin typeface="Times New Roman" panose="02020603050405020304" pitchFamily="18" charset="0"/>
                <a:sym typeface="+mn-ea"/>
              </a:rPr>
              <a:t>-</a:t>
            </a:r>
            <a:r>
              <a:rPr lang="zh-CN" altLang="en-US" sz="1200" b="1" dirty="0">
                <a:solidFill>
                  <a:schemeClr val="tx1"/>
                </a:solidFill>
                <a:latin typeface="Times New Roman" panose="02020603050405020304" pitchFamily="18" charset="0"/>
                <a:sym typeface="+mn-ea"/>
              </a:rPr>
              <a:t>ment </a:t>
            </a:r>
          </a:p>
        </p:txBody>
      </p:sp>
      <p:sp>
        <p:nvSpPr>
          <p:cNvPr id="16" name="文本框 15"/>
          <p:cNvSpPr txBox="1"/>
          <p:nvPr/>
        </p:nvSpPr>
        <p:spPr>
          <a:xfrm>
            <a:off x="10800934" y="3293718"/>
            <a:ext cx="677326" cy="822960"/>
          </a:xfrm>
          <a:prstGeom prst="rect">
            <a:avLst/>
          </a:prstGeom>
          <a:gradFill>
            <a:gsLst>
              <a:gs pos="80000">
                <a:schemeClr val="bg2"/>
              </a:gs>
              <a:gs pos="100000">
                <a:schemeClr val="bg2"/>
              </a:gs>
            </a:gsLst>
            <a:lin ang="5400000" scaled="0"/>
          </a:gradFill>
        </p:spPr>
        <p:txBody>
          <a:bodyPr wrap="square" lIns="0" tIns="0" rIns="0" bIns="0" rtlCol="0">
            <a:noAutofit/>
          </a:bodyPr>
          <a:lstStyle/>
          <a:p>
            <a:pPr algn="ctr"/>
            <a:r>
              <a:rPr sz="1200" b="1" dirty="0">
                <a:solidFill>
                  <a:schemeClr val="tx1"/>
                </a:solidFill>
                <a:latin typeface="Times New Roman" panose="02020603050405020304" pitchFamily="18" charset="0"/>
                <a:sym typeface="+mn-ea"/>
              </a:rPr>
              <a:t>Kanban manage</a:t>
            </a:r>
            <a:r>
              <a:rPr lang="en-US" altLang="zh-CN" sz="1200" b="1" dirty="0">
                <a:solidFill>
                  <a:schemeClr val="tx1"/>
                </a:solidFill>
                <a:latin typeface="Times New Roman" panose="02020603050405020304" pitchFamily="18" charset="0"/>
                <a:sym typeface="+mn-ea"/>
              </a:rPr>
              <a:t>-</a:t>
            </a:r>
          </a:p>
          <a:p>
            <a:pPr algn="ctr"/>
            <a:r>
              <a:rPr sz="1200" b="1" dirty="0" err="1">
                <a:solidFill>
                  <a:schemeClr val="tx1"/>
                </a:solidFill>
                <a:latin typeface="Times New Roman" panose="02020603050405020304" pitchFamily="18" charset="0"/>
                <a:sym typeface="+mn-ea"/>
              </a:rPr>
              <a:t>ment</a:t>
            </a:r>
            <a:r>
              <a:rPr lang="zh-CN" altLang="en-US" sz="1200" b="1" dirty="0">
                <a:solidFill>
                  <a:schemeClr val="tx1"/>
                </a:solidFill>
                <a:latin typeface="Times New Roman" panose="02020603050405020304" pitchFamily="18" charset="0"/>
                <a:sym typeface="+mn-ea"/>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l"/>
            <a:r>
              <a:rPr lang="en-US" altLang="zh-CN" dirty="0">
                <a:sym typeface="+mn-lt"/>
              </a:rPr>
              <a:t>Thank you very much!</a:t>
            </a:r>
            <a:endParaRPr lang="zh-CN" altLang="en-US" dirty="0">
              <a:sym typeface="+mn-lt"/>
            </a:endParaRPr>
          </a:p>
        </p:txBody>
      </p:sp>
      <p:sp>
        <p:nvSpPr>
          <p:cNvPr id="6" name="文本占位符 5"/>
          <p:cNvSpPr>
            <a:spLocks noGrp="1"/>
          </p:cNvSpPr>
          <p:nvPr>
            <p:ph type="body" sz="quarter" idx="11"/>
          </p:nvPr>
        </p:nvSpPr>
        <p:spPr/>
        <p:txBody>
          <a:bodyPr/>
          <a:lstStyle/>
          <a:p>
            <a:r>
              <a:rPr lang="en-US" altLang="zh-CN" dirty="0">
                <a:sym typeface="+mn-ea"/>
              </a:rPr>
              <a:t>CRRC DATONG CO., LTD.</a:t>
            </a:r>
            <a:endParaRPr lang="zh-CN" altLang="en-US" dirty="0"/>
          </a:p>
        </p:txBody>
      </p:sp>
      <p:pic>
        <p:nvPicPr>
          <p:cNvPr id="10" name="图片占位符 9" descr="/Users/workroom/Desktop/PPT/摄图网_401668428_春运（非企业商用）.jpg摄图网_401668428_春运（非企业商用）"/>
          <p:cNvPicPr>
            <a:picLocks noGrp="1" noChangeAspect="1"/>
          </p:cNvPicPr>
          <p:nvPr>
            <p:ph type="pic" sz="quarter" idx="12"/>
          </p:nvPr>
        </p:nvPicPr>
        <p:blipFill>
          <a:blip r:embed="rId2"/>
          <a:srcRect/>
          <a:stretch>
            <a:fillRect/>
          </a:stretch>
        </p:blipFill>
        <p:spPr>
          <a:xfrm>
            <a:off x="1905" y="1608455"/>
            <a:ext cx="8719185" cy="1343025"/>
          </a:xfrm>
        </p:spPr>
      </p:pic>
      <p:grpSp>
        <p:nvGrpSpPr>
          <p:cNvPr id="5" name="组合 4"/>
          <p:cNvGrpSpPr/>
          <p:nvPr/>
        </p:nvGrpSpPr>
        <p:grpSpPr>
          <a:xfrm>
            <a:off x="9187815" y="1770380"/>
            <a:ext cx="1950720" cy="1018540"/>
            <a:chOff x="14259" y="2788"/>
            <a:chExt cx="3072" cy="1604"/>
          </a:xfrm>
        </p:grpSpPr>
        <p:sp>
          <p:nvSpPr>
            <p:cNvPr id="7" name="Oval 110"/>
            <p:cNvSpPr>
              <a:spLocks noChangeArrowheads="1"/>
            </p:cNvSpPr>
            <p:nvPr/>
          </p:nvSpPr>
          <p:spPr bwMode="auto">
            <a:xfrm>
              <a:off x="15236" y="3955"/>
              <a:ext cx="61"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8" name="Oval 111"/>
            <p:cNvSpPr>
              <a:spLocks noChangeArrowheads="1"/>
            </p:cNvSpPr>
            <p:nvPr/>
          </p:nvSpPr>
          <p:spPr bwMode="auto">
            <a:xfrm>
              <a:off x="16638" y="3955"/>
              <a:ext cx="59"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9" name="Freeform 112"/>
            <p:cNvSpPr>
              <a:spLocks noEditPoints="1"/>
            </p:cNvSpPr>
            <p:nvPr/>
          </p:nvSpPr>
          <p:spPr bwMode="auto">
            <a:xfrm>
              <a:off x="16499" y="3818"/>
              <a:ext cx="329" cy="329"/>
            </a:xfrm>
            <a:custGeom>
              <a:avLst/>
              <a:gdLst/>
              <a:ahLst/>
              <a:cxnLst>
                <a:cxn ang="0">
                  <a:pos x="1" y="270"/>
                </a:cxn>
                <a:cxn ang="0">
                  <a:pos x="300" y="600"/>
                </a:cxn>
                <a:cxn ang="0">
                  <a:pos x="597" y="255"/>
                </a:cxn>
                <a:cxn ang="0">
                  <a:pos x="310" y="522"/>
                </a:cxn>
                <a:cxn ang="0">
                  <a:pos x="96" y="267"/>
                </a:cxn>
                <a:cxn ang="0">
                  <a:pos x="117" y="204"/>
                </a:cxn>
                <a:cxn ang="0">
                  <a:pos x="122" y="196"/>
                </a:cxn>
                <a:cxn ang="0">
                  <a:pos x="127" y="187"/>
                </a:cxn>
                <a:cxn ang="0">
                  <a:pos x="132" y="180"/>
                </a:cxn>
                <a:cxn ang="0">
                  <a:pos x="162" y="145"/>
                </a:cxn>
                <a:cxn ang="0">
                  <a:pos x="170" y="138"/>
                </a:cxn>
                <a:cxn ang="0">
                  <a:pos x="177" y="132"/>
                </a:cxn>
                <a:cxn ang="0">
                  <a:pos x="186" y="126"/>
                </a:cxn>
                <a:cxn ang="0">
                  <a:pos x="194" y="121"/>
                </a:cxn>
                <a:cxn ang="0">
                  <a:pos x="202" y="115"/>
                </a:cxn>
                <a:cxn ang="0">
                  <a:pos x="212" y="111"/>
                </a:cxn>
                <a:cxn ang="0">
                  <a:pos x="225" y="104"/>
                </a:cxn>
                <a:cxn ang="0">
                  <a:pos x="234" y="101"/>
                </a:cxn>
                <a:cxn ang="0">
                  <a:pos x="244" y="97"/>
                </a:cxn>
                <a:cxn ang="0">
                  <a:pos x="254" y="94"/>
                </a:cxn>
                <a:cxn ang="0">
                  <a:pos x="264" y="92"/>
                </a:cxn>
                <a:cxn ang="0">
                  <a:pos x="274" y="90"/>
                </a:cxn>
                <a:cxn ang="0">
                  <a:pos x="285" y="89"/>
                </a:cxn>
                <a:cxn ang="0">
                  <a:pos x="296" y="88"/>
                </a:cxn>
                <a:cxn ang="0">
                  <a:pos x="310" y="87"/>
                </a:cxn>
                <a:cxn ang="0">
                  <a:pos x="310" y="87"/>
                </a:cxn>
                <a:cxn ang="0">
                  <a:pos x="324" y="88"/>
                </a:cxn>
                <a:cxn ang="0">
                  <a:pos x="335" y="88"/>
                </a:cxn>
                <a:cxn ang="0">
                  <a:pos x="345" y="90"/>
                </a:cxn>
                <a:cxn ang="0">
                  <a:pos x="355" y="92"/>
                </a:cxn>
                <a:cxn ang="0">
                  <a:pos x="365" y="94"/>
                </a:cxn>
                <a:cxn ang="0">
                  <a:pos x="375" y="97"/>
                </a:cxn>
                <a:cxn ang="0">
                  <a:pos x="388" y="101"/>
                </a:cxn>
                <a:cxn ang="0">
                  <a:pos x="397" y="105"/>
                </a:cxn>
                <a:cxn ang="0">
                  <a:pos x="407" y="110"/>
                </a:cxn>
                <a:cxn ang="0">
                  <a:pos x="415" y="114"/>
                </a:cxn>
                <a:cxn ang="0">
                  <a:pos x="424" y="119"/>
                </a:cxn>
                <a:cxn ang="0">
                  <a:pos x="432" y="125"/>
                </a:cxn>
                <a:cxn ang="0">
                  <a:pos x="445" y="134"/>
                </a:cxn>
                <a:cxn ang="0">
                  <a:pos x="452" y="140"/>
                </a:cxn>
                <a:cxn ang="0">
                  <a:pos x="459" y="146"/>
                </a:cxn>
                <a:cxn ang="0">
                  <a:pos x="466" y="153"/>
                </a:cxn>
                <a:cxn ang="0">
                  <a:pos x="472" y="160"/>
                </a:cxn>
                <a:cxn ang="0">
                  <a:pos x="499" y="197"/>
                </a:cxn>
                <a:cxn ang="0">
                  <a:pos x="503" y="205"/>
                </a:cxn>
                <a:cxn ang="0">
                  <a:pos x="522" y="257"/>
                </a:cxn>
                <a:cxn ang="0">
                  <a:pos x="310" y="522"/>
                </a:cxn>
              </a:cxnLst>
              <a:rect l="0" t="0" r="r" b="b"/>
              <a:pathLst>
                <a:path w="600" h="600">
                  <a:moveTo>
                    <a:pt x="300" y="0"/>
                  </a:moveTo>
                  <a:cubicBezTo>
                    <a:pt x="144" y="0"/>
                    <a:pt x="16" y="118"/>
                    <a:pt x="1" y="270"/>
                  </a:cubicBezTo>
                  <a:cubicBezTo>
                    <a:pt x="1" y="280"/>
                    <a:pt x="0" y="289"/>
                    <a:pt x="0" y="300"/>
                  </a:cubicBezTo>
                  <a:cubicBezTo>
                    <a:pt x="0" y="465"/>
                    <a:pt x="134" y="600"/>
                    <a:pt x="300" y="600"/>
                  </a:cubicBezTo>
                  <a:cubicBezTo>
                    <a:pt x="466" y="600"/>
                    <a:pt x="600" y="465"/>
                    <a:pt x="600" y="300"/>
                  </a:cubicBezTo>
                  <a:cubicBezTo>
                    <a:pt x="600" y="284"/>
                    <a:pt x="599" y="270"/>
                    <a:pt x="597" y="255"/>
                  </a:cubicBezTo>
                  <a:cubicBezTo>
                    <a:pt x="575" y="110"/>
                    <a:pt x="451" y="0"/>
                    <a:pt x="300" y="0"/>
                  </a:cubicBezTo>
                  <a:close/>
                  <a:moveTo>
                    <a:pt x="310" y="522"/>
                  </a:moveTo>
                  <a:cubicBezTo>
                    <a:pt x="190" y="522"/>
                    <a:pt x="92" y="424"/>
                    <a:pt x="92" y="304"/>
                  </a:cubicBezTo>
                  <a:cubicBezTo>
                    <a:pt x="92" y="292"/>
                    <a:pt x="94" y="279"/>
                    <a:pt x="96" y="267"/>
                  </a:cubicBezTo>
                  <a:cubicBezTo>
                    <a:pt x="100" y="245"/>
                    <a:pt x="107" y="224"/>
                    <a:pt x="117" y="204"/>
                  </a:cubicBezTo>
                  <a:cubicBezTo>
                    <a:pt x="117" y="204"/>
                    <a:pt x="117" y="204"/>
                    <a:pt x="117" y="204"/>
                  </a:cubicBezTo>
                  <a:cubicBezTo>
                    <a:pt x="118" y="202"/>
                    <a:pt x="120" y="199"/>
                    <a:pt x="121" y="196"/>
                  </a:cubicBezTo>
                  <a:cubicBezTo>
                    <a:pt x="121" y="196"/>
                    <a:pt x="122" y="196"/>
                    <a:pt x="122" y="196"/>
                  </a:cubicBezTo>
                  <a:cubicBezTo>
                    <a:pt x="123" y="193"/>
                    <a:pt x="125" y="191"/>
                    <a:pt x="126" y="188"/>
                  </a:cubicBezTo>
                  <a:cubicBezTo>
                    <a:pt x="126" y="188"/>
                    <a:pt x="126" y="188"/>
                    <a:pt x="127" y="187"/>
                  </a:cubicBezTo>
                  <a:cubicBezTo>
                    <a:pt x="128" y="185"/>
                    <a:pt x="130" y="183"/>
                    <a:pt x="131" y="180"/>
                  </a:cubicBezTo>
                  <a:cubicBezTo>
                    <a:pt x="132" y="180"/>
                    <a:pt x="132" y="180"/>
                    <a:pt x="132" y="180"/>
                  </a:cubicBezTo>
                  <a:cubicBezTo>
                    <a:pt x="140" y="167"/>
                    <a:pt x="150" y="156"/>
                    <a:pt x="161" y="146"/>
                  </a:cubicBezTo>
                  <a:cubicBezTo>
                    <a:pt x="162" y="146"/>
                    <a:pt x="162" y="145"/>
                    <a:pt x="162" y="145"/>
                  </a:cubicBezTo>
                  <a:cubicBezTo>
                    <a:pt x="164" y="143"/>
                    <a:pt x="166" y="142"/>
                    <a:pt x="168" y="140"/>
                  </a:cubicBezTo>
                  <a:cubicBezTo>
                    <a:pt x="168" y="140"/>
                    <a:pt x="169" y="139"/>
                    <a:pt x="170" y="138"/>
                  </a:cubicBezTo>
                  <a:cubicBezTo>
                    <a:pt x="171" y="137"/>
                    <a:pt x="173" y="136"/>
                    <a:pt x="175" y="134"/>
                  </a:cubicBezTo>
                  <a:cubicBezTo>
                    <a:pt x="176" y="133"/>
                    <a:pt x="177" y="133"/>
                    <a:pt x="177" y="132"/>
                  </a:cubicBezTo>
                  <a:cubicBezTo>
                    <a:pt x="179" y="131"/>
                    <a:pt x="181" y="130"/>
                    <a:pt x="182" y="128"/>
                  </a:cubicBezTo>
                  <a:cubicBezTo>
                    <a:pt x="183" y="128"/>
                    <a:pt x="184" y="127"/>
                    <a:pt x="186" y="126"/>
                  </a:cubicBezTo>
                  <a:cubicBezTo>
                    <a:pt x="187" y="125"/>
                    <a:pt x="189" y="124"/>
                    <a:pt x="190" y="123"/>
                  </a:cubicBezTo>
                  <a:cubicBezTo>
                    <a:pt x="192" y="122"/>
                    <a:pt x="193" y="121"/>
                    <a:pt x="194" y="121"/>
                  </a:cubicBezTo>
                  <a:cubicBezTo>
                    <a:pt x="195" y="120"/>
                    <a:pt x="197" y="119"/>
                    <a:pt x="199" y="118"/>
                  </a:cubicBezTo>
                  <a:cubicBezTo>
                    <a:pt x="200" y="117"/>
                    <a:pt x="201" y="116"/>
                    <a:pt x="202" y="115"/>
                  </a:cubicBezTo>
                  <a:cubicBezTo>
                    <a:pt x="204" y="115"/>
                    <a:pt x="206" y="114"/>
                    <a:pt x="207" y="113"/>
                  </a:cubicBezTo>
                  <a:cubicBezTo>
                    <a:pt x="209" y="112"/>
                    <a:pt x="210" y="111"/>
                    <a:pt x="212" y="111"/>
                  </a:cubicBezTo>
                  <a:cubicBezTo>
                    <a:pt x="213" y="110"/>
                    <a:pt x="215" y="109"/>
                    <a:pt x="216" y="108"/>
                  </a:cubicBezTo>
                  <a:cubicBezTo>
                    <a:pt x="219" y="107"/>
                    <a:pt x="222" y="106"/>
                    <a:pt x="225" y="104"/>
                  </a:cubicBezTo>
                  <a:cubicBezTo>
                    <a:pt x="226" y="104"/>
                    <a:pt x="227" y="103"/>
                    <a:pt x="229" y="103"/>
                  </a:cubicBezTo>
                  <a:cubicBezTo>
                    <a:pt x="231" y="102"/>
                    <a:pt x="232" y="101"/>
                    <a:pt x="234" y="101"/>
                  </a:cubicBezTo>
                  <a:cubicBezTo>
                    <a:pt x="236" y="100"/>
                    <a:pt x="237" y="100"/>
                    <a:pt x="238" y="99"/>
                  </a:cubicBezTo>
                  <a:cubicBezTo>
                    <a:pt x="240" y="98"/>
                    <a:pt x="242" y="98"/>
                    <a:pt x="244" y="97"/>
                  </a:cubicBezTo>
                  <a:cubicBezTo>
                    <a:pt x="245" y="97"/>
                    <a:pt x="247" y="96"/>
                    <a:pt x="248" y="96"/>
                  </a:cubicBezTo>
                  <a:cubicBezTo>
                    <a:pt x="250" y="95"/>
                    <a:pt x="252" y="95"/>
                    <a:pt x="254" y="94"/>
                  </a:cubicBezTo>
                  <a:cubicBezTo>
                    <a:pt x="255" y="94"/>
                    <a:pt x="257" y="94"/>
                    <a:pt x="258" y="93"/>
                  </a:cubicBezTo>
                  <a:cubicBezTo>
                    <a:pt x="260" y="93"/>
                    <a:pt x="262" y="92"/>
                    <a:pt x="264" y="92"/>
                  </a:cubicBezTo>
                  <a:cubicBezTo>
                    <a:pt x="265" y="92"/>
                    <a:pt x="267" y="91"/>
                    <a:pt x="268" y="91"/>
                  </a:cubicBezTo>
                  <a:cubicBezTo>
                    <a:pt x="270" y="91"/>
                    <a:pt x="272" y="90"/>
                    <a:pt x="274" y="90"/>
                  </a:cubicBezTo>
                  <a:cubicBezTo>
                    <a:pt x="275" y="90"/>
                    <a:pt x="277" y="90"/>
                    <a:pt x="278" y="89"/>
                  </a:cubicBezTo>
                  <a:cubicBezTo>
                    <a:pt x="280" y="89"/>
                    <a:pt x="282" y="89"/>
                    <a:pt x="285" y="89"/>
                  </a:cubicBezTo>
                  <a:cubicBezTo>
                    <a:pt x="286" y="88"/>
                    <a:pt x="287" y="88"/>
                    <a:pt x="289" y="88"/>
                  </a:cubicBezTo>
                  <a:cubicBezTo>
                    <a:pt x="291" y="88"/>
                    <a:pt x="293" y="88"/>
                    <a:pt x="296" y="88"/>
                  </a:cubicBezTo>
                  <a:cubicBezTo>
                    <a:pt x="297" y="87"/>
                    <a:pt x="298" y="87"/>
                    <a:pt x="299" y="87"/>
                  </a:cubicBezTo>
                  <a:cubicBezTo>
                    <a:pt x="303" y="87"/>
                    <a:pt x="306" y="87"/>
                    <a:pt x="310" y="87"/>
                  </a:cubicBezTo>
                  <a:cubicBezTo>
                    <a:pt x="310" y="87"/>
                    <a:pt x="310" y="87"/>
                    <a:pt x="310" y="87"/>
                  </a:cubicBezTo>
                  <a:cubicBezTo>
                    <a:pt x="310" y="87"/>
                    <a:pt x="310" y="87"/>
                    <a:pt x="310" y="87"/>
                  </a:cubicBezTo>
                  <a:cubicBezTo>
                    <a:pt x="313" y="87"/>
                    <a:pt x="317" y="87"/>
                    <a:pt x="320" y="87"/>
                  </a:cubicBezTo>
                  <a:cubicBezTo>
                    <a:pt x="321" y="87"/>
                    <a:pt x="323" y="87"/>
                    <a:pt x="324" y="88"/>
                  </a:cubicBezTo>
                  <a:cubicBezTo>
                    <a:pt x="326" y="88"/>
                    <a:pt x="328" y="88"/>
                    <a:pt x="331" y="88"/>
                  </a:cubicBezTo>
                  <a:cubicBezTo>
                    <a:pt x="332" y="88"/>
                    <a:pt x="333" y="88"/>
                    <a:pt x="335" y="88"/>
                  </a:cubicBezTo>
                  <a:cubicBezTo>
                    <a:pt x="337" y="89"/>
                    <a:pt x="339" y="89"/>
                    <a:pt x="341" y="89"/>
                  </a:cubicBezTo>
                  <a:cubicBezTo>
                    <a:pt x="342" y="89"/>
                    <a:pt x="344" y="90"/>
                    <a:pt x="345" y="90"/>
                  </a:cubicBezTo>
                  <a:cubicBezTo>
                    <a:pt x="347" y="90"/>
                    <a:pt x="349" y="91"/>
                    <a:pt x="351" y="91"/>
                  </a:cubicBezTo>
                  <a:cubicBezTo>
                    <a:pt x="353" y="91"/>
                    <a:pt x="354" y="92"/>
                    <a:pt x="355" y="92"/>
                  </a:cubicBezTo>
                  <a:cubicBezTo>
                    <a:pt x="357" y="92"/>
                    <a:pt x="359" y="93"/>
                    <a:pt x="361" y="93"/>
                  </a:cubicBezTo>
                  <a:cubicBezTo>
                    <a:pt x="363" y="94"/>
                    <a:pt x="364" y="94"/>
                    <a:pt x="365" y="94"/>
                  </a:cubicBezTo>
                  <a:cubicBezTo>
                    <a:pt x="367" y="95"/>
                    <a:pt x="370" y="95"/>
                    <a:pt x="372" y="96"/>
                  </a:cubicBezTo>
                  <a:cubicBezTo>
                    <a:pt x="373" y="96"/>
                    <a:pt x="374" y="97"/>
                    <a:pt x="375" y="97"/>
                  </a:cubicBezTo>
                  <a:cubicBezTo>
                    <a:pt x="378" y="98"/>
                    <a:pt x="381" y="99"/>
                    <a:pt x="384" y="100"/>
                  </a:cubicBezTo>
                  <a:cubicBezTo>
                    <a:pt x="385" y="100"/>
                    <a:pt x="386" y="101"/>
                    <a:pt x="388" y="101"/>
                  </a:cubicBezTo>
                  <a:cubicBezTo>
                    <a:pt x="389" y="102"/>
                    <a:pt x="391" y="103"/>
                    <a:pt x="393" y="104"/>
                  </a:cubicBezTo>
                  <a:cubicBezTo>
                    <a:pt x="395" y="104"/>
                    <a:pt x="396" y="105"/>
                    <a:pt x="397" y="105"/>
                  </a:cubicBezTo>
                  <a:cubicBezTo>
                    <a:pt x="399" y="106"/>
                    <a:pt x="401" y="107"/>
                    <a:pt x="402" y="108"/>
                  </a:cubicBezTo>
                  <a:cubicBezTo>
                    <a:pt x="404" y="108"/>
                    <a:pt x="405" y="109"/>
                    <a:pt x="407" y="110"/>
                  </a:cubicBezTo>
                  <a:cubicBezTo>
                    <a:pt x="408" y="110"/>
                    <a:pt x="409" y="111"/>
                    <a:pt x="411" y="112"/>
                  </a:cubicBezTo>
                  <a:cubicBezTo>
                    <a:pt x="412" y="113"/>
                    <a:pt x="414" y="114"/>
                    <a:pt x="415" y="114"/>
                  </a:cubicBezTo>
                  <a:cubicBezTo>
                    <a:pt x="417" y="115"/>
                    <a:pt x="418" y="116"/>
                    <a:pt x="419" y="117"/>
                  </a:cubicBezTo>
                  <a:cubicBezTo>
                    <a:pt x="421" y="118"/>
                    <a:pt x="422" y="118"/>
                    <a:pt x="424" y="119"/>
                  </a:cubicBezTo>
                  <a:cubicBezTo>
                    <a:pt x="425" y="120"/>
                    <a:pt x="426" y="121"/>
                    <a:pt x="427" y="122"/>
                  </a:cubicBezTo>
                  <a:cubicBezTo>
                    <a:pt x="429" y="123"/>
                    <a:pt x="431" y="124"/>
                    <a:pt x="432" y="125"/>
                  </a:cubicBezTo>
                  <a:cubicBezTo>
                    <a:pt x="432" y="125"/>
                    <a:pt x="432" y="125"/>
                    <a:pt x="433" y="125"/>
                  </a:cubicBezTo>
                  <a:cubicBezTo>
                    <a:pt x="437" y="128"/>
                    <a:pt x="441" y="131"/>
                    <a:pt x="445" y="134"/>
                  </a:cubicBezTo>
                  <a:cubicBezTo>
                    <a:pt x="446" y="135"/>
                    <a:pt x="446" y="135"/>
                    <a:pt x="447" y="136"/>
                  </a:cubicBezTo>
                  <a:cubicBezTo>
                    <a:pt x="449" y="137"/>
                    <a:pt x="450" y="139"/>
                    <a:pt x="452" y="140"/>
                  </a:cubicBezTo>
                  <a:cubicBezTo>
                    <a:pt x="453" y="141"/>
                    <a:pt x="453" y="141"/>
                    <a:pt x="454" y="142"/>
                  </a:cubicBezTo>
                  <a:cubicBezTo>
                    <a:pt x="456" y="143"/>
                    <a:pt x="457" y="145"/>
                    <a:pt x="459" y="146"/>
                  </a:cubicBezTo>
                  <a:cubicBezTo>
                    <a:pt x="460" y="147"/>
                    <a:pt x="460" y="148"/>
                    <a:pt x="461" y="148"/>
                  </a:cubicBezTo>
                  <a:cubicBezTo>
                    <a:pt x="463" y="150"/>
                    <a:pt x="464" y="151"/>
                    <a:pt x="466" y="153"/>
                  </a:cubicBezTo>
                  <a:cubicBezTo>
                    <a:pt x="466" y="154"/>
                    <a:pt x="467" y="154"/>
                    <a:pt x="467" y="155"/>
                  </a:cubicBezTo>
                  <a:cubicBezTo>
                    <a:pt x="469" y="157"/>
                    <a:pt x="471" y="158"/>
                    <a:pt x="472" y="160"/>
                  </a:cubicBezTo>
                  <a:cubicBezTo>
                    <a:pt x="473" y="161"/>
                    <a:pt x="473" y="161"/>
                    <a:pt x="473" y="161"/>
                  </a:cubicBezTo>
                  <a:cubicBezTo>
                    <a:pt x="483" y="172"/>
                    <a:pt x="491" y="184"/>
                    <a:pt x="499" y="197"/>
                  </a:cubicBezTo>
                  <a:cubicBezTo>
                    <a:pt x="499" y="197"/>
                    <a:pt x="499" y="197"/>
                    <a:pt x="499" y="197"/>
                  </a:cubicBezTo>
                  <a:cubicBezTo>
                    <a:pt x="500" y="200"/>
                    <a:pt x="502" y="202"/>
                    <a:pt x="503" y="205"/>
                  </a:cubicBezTo>
                  <a:cubicBezTo>
                    <a:pt x="503" y="205"/>
                    <a:pt x="503" y="205"/>
                    <a:pt x="503" y="205"/>
                  </a:cubicBezTo>
                  <a:cubicBezTo>
                    <a:pt x="512" y="222"/>
                    <a:pt x="518" y="239"/>
                    <a:pt x="522" y="257"/>
                  </a:cubicBezTo>
                  <a:cubicBezTo>
                    <a:pt x="525" y="272"/>
                    <a:pt x="527" y="288"/>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 name="Freeform 113"/>
            <p:cNvSpPr>
              <a:spLocks noEditPoints="1"/>
            </p:cNvSpPr>
            <p:nvPr/>
          </p:nvSpPr>
          <p:spPr bwMode="auto">
            <a:xfrm>
              <a:off x="15096" y="3818"/>
              <a:ext cx="329" cy="329"/>
            </a:xfrm>
            <a:custGeom>
              <a:avLst/>
              <a:gdLst/>
              <a:ahLst/>
              <a:cxnLst>
                <a:cxn ang="0">
                  <a:pos x="300" y="0"/>
                </a:cxn>
                <a:cxn ang="0">
                  <a:pos x="0" y="300"/>
                </a:cxn>
                <a:cxn ang="0">
                  <a:pos x="300" y="600"/>
                </a:cxn>
                <a:cxn ang="0">
                  <a:pos x="600" y="300"/>
                </a:cxn>
                <a:cxn ang="0">
                  <a:pos x="300" y="0"/>
                </a:cxn>
                <a:cxn ang="0">
                  <a:pos x="310" y="522"/>
                </a:cxn>
                <a:cxn ang="0">
                  <a:pos x="93" y="304"/>
                </a:cxn>
                <a:cxn ang="0">
                  <a:pos x="310" y="87"/>
                </a:cxn>
                <a:cxn ang="0">
                  <a:pos x="527" y="304"/>
                </a:cxn>
                <a:cxn ang="0">
                  <a:pos x="310" y="522"/>
                </a:cxn>
              </a:cxnLst>
              <a:rect l="0" t="0" r="r" b="b"/>
              <a:pathLst>
                <a:path w="600" h="600">
                  <a:moveTo>
                    <a:pt x="300" y="0"/>
                  </a:moveTo>
                  <a:cubicBezTo>
                    <a:pt x="134" y="0"/>
                    <a:pt x="0" y="134"/>
                    <a:pt x="0" y="300"/>
                  </a:cubicBezTo>
                  <a:cubicBezTo>
                    <a:pt x="0" y="465"/>
                    <a:pt x="134" y="600"/>
                    <a:pt x="300" y="600"/>
                  </a:cubicBezTo>
                  <a:cubicBezTo>
                    <a:pt x="466" y="600"/>
                    <a:pt x="600" y="465"/>
                    <a:pt x="600" y="300"/>
                  </a:cubicBezTo>
                  <a:cubicBezTo>
                    <a:pt x="600" y="134"/>
                    <a:pt x="466" y="0"/>
                    <a:pt x="300" y="0"/>
                  </a:cubicBezTo>
                  <a:close/>
                  <a:moveTo>
                    <a:pt x="310" y="522"/>
                  </a:moveTo>
                  <a:cubicBezTo>
                    <a:pt x="190" y="522"/>
                    <a:pt x="93" y="424"/>
                    <a:pt x="93" y="304"/>
                  </a:cubicBezTo>
                  <a:cubicBezTo>
                    <a:pt x="93" y="184"/>
                    <a:pt x="190" y="87"/>
                    <a:pt x="310" y="87"/>
                  </a:cubicBezTo>
                  <a:cubicBezTo>
                    <a:pt x="430" y="87"/>
                    <a:pt x="527" y="184"/>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 name="Freeform 114"/>
            <p:cNvSpPr>
              <a:spLocks noEditPoints="1"/>
            </p:cNvSpPr>
            <p:nvPr/>
          </p:nvSpPr>
          <p:spPr bwMode="auto">
            <a:xfrm>
              <a:off x="14259" y="2788"/>
              <a:ext cx="3073" cy="1605"/>
            </a:xfrm>
            <a:custGeom>
              <a:avLst/>
              <a:gdLst/>
              <a:ahLst/>
              <a:cxnLst>
                <a:cxn ang="0">
                  <a:pos x="4833" y="1102"/>
                </a:cxn>
                <a:cxn ang="0">
                  <a:pos x="4881" y="544"/>
                </a:cxn>
                <a:cxn ang="0">
                  <a:pos x="4192" y="171"/>
                </a:cxn>
                <a:cxn ang="0">
                  <a:pos x="3726" y="461"/>
                </a:cxn>
                <a:cxn ang="0">
                  <a:pos x="5459" y="159"/>
                </a:cxn>
                <a:cxn ang="0">
                  <a:pos x="5492" y="16"/>
                </a:cxn>
                <a:cxn ang="0">
                  <a:pos x="3873" y="4"/>
                </a:cxn>
                <a:cxn ang="0">
                  <a:pos x="621" y="256"/>
                </a:cxn>
                <a:cxn ang="0">
                  <a:pos x="102" y="1005"/>
                </a:cxn>
                <a:cxn ang="0">
                  <a:pos x="1632" y="1458"/>
                </a:cxn>
                <a:cxn ang="0">
                  <a:pos x="1838" y="2927"/>
                </a:cxn>
                <a:cxn ang="0">
                  <a:pos x="2624" y="2317"/>
                </a:cxn>
                <a:cxn ang="0">
                  <a:pos x="2820" y="2472"/>
                </a:cxn>
                <a:cxn ang="0">
                  <a:pos x="3357" y="2420"/>
                </a:cxn>
                <a:cxn ang="0">
                  <a:pos x="3433" y="2164"/>
                </a:cxn>
                <a:cxn ang="0">
                  <a:pos x="3645" y="2178"/>
                </a:cxn>
                <a:cxn ang="0">
                  <a:pos x="5140" y="2249"/>
                </a:cxn>
                <a:cxn ang="0">
                  <a:pos x="5572" y="2344"/>
                </a:cxn>
                <a:cxn ang="0">
                  <a:pos x="5604" y="2210"/>
                </a:cxn>
                <a:cxn ang="0">
                  <a:pos x="1006" y="1069"/>
                </a:cxn>
                <a:cxn ang="0">
                  <a:pos x="290" y="741"/>
                </a:cxn>
                <a:cxn ang="0">
                  <a:pos x="1006" y="1069"/>
                </a:cxn>
                <a:cxn ang="0">
                  <a:pos x="382" y="650"/>
                </a:cxn>
                <a:cxn ang="0">
                  <a:pos x="1089" y="437"/>
                </a:cxn>
                <a:cxn ang="0">
                  <a:pos x="1584" y="1172"/>
                </a:cxn>
                <a:cxn ang="0">
                  <a:pos x="1173" y="913"/>
                </a:cxn>
                <a:cxn ang="0">
                  <a:pos x="1605" y="980"/>
                </a:cxn>
                <a:cxn ang="0">
                  <a:pos x="1620" y="869"/>
                </a:cxn>
                <a:cxn ang="0">
                  <a:pos x="1252" y="448"/>
                </a:cxn>
                <a:cxn ang="0">
                  <a:pos x="1620" y="869"/>
                </a:cxn>
                <a:cxn ang="0">
                  <a:pos x="1455" y="2178"/>
                </a:cxn>
                <a:cxn ang="0">
                  <a:pos x="2199" y="2178"/>
                </a:cxn>
                <a:cxn ang="0">
                  <a:pos x="2297" y="1298"/>
                </a:cxn>
                <a:cxn ang="0">
                  <a:pos x="1753" y="1008"/>
                </a:cxn>
                <a:cxn ang="0">
                  <a:pos x="2297" y="1298"/>
                </a:cxn>
                <a:cxn ang="0">
                  <a:pos x="1768" y="884"/>
                </a:cxn>
                <a:cxn ang="0">
                  <a:pos x="2439" y="448"/>
                </a:cxn>
                <a:cxn ang="0">
                  <a:pos x="2876" y="1416"/>
                </a:cxn>
                <a:cxn ang="0">
                  <a:pos x="2465" y="1136"/>
                </a:cxn>
                <a:cxn ang="0">
                  <a:pos x="2876" y="1416"/>
                </a:cxn>
                <a:cxn ang="0">
                  <a:pos x="2599" y="448"/>
                </a:cxn>
                <a:cxn ang="0">
                  <a:pos x="2928" y="1081"/>
                </a:cxn>
                <a:cxn ang="0">
                  <a:pos x="3462" y="1501"/>
                </a:cxn>
                <a:cxn ang="0">
                  <a:pos x="3048" y="1236"/>
                </a:cxn>
                <a:cxn ang="0">
                  <a:pos x="3462" y="1501"/>
                </a:cxn>
                <a:cxn ang="0">
                  <a:pos x="3084" y="1104"/>
                </a:cxn>
                <a:cxn ang="0">
                  <a:pos x="3511" y="448"/>
                </a:cxn>
                <a:cxn ang="0">
                  <a:pos x="3612" y="1019"/>
                </a:cxn>
                <a:cxn ang="0">
                  <a:pos x="4383" y="2550"/>
                </a:cxn>
                <a:cxn ang="0">
                  <a:pos x="4012" y="2149"/>
                </a:cxn>
                <a:cxn ang="0">
                  <a:pos x="4752" y="2131"/>
                </a:cxn>
                <a:cxn ang="0">
                  <a:pos x="4383" y="2550"/>
                </a:cxn>
              </a:cxnLst>
              <a:rect l="0" t="0" r="r" b="b"/>
              <a:pathLst>
                <a:path w="5604" h="2927">
                  <a:moveTo>
                    <a:pt x="5593" y="1130"/>
                  </a:moveTo>
                  <a:cubicBezTo>
                    <a:pt x="4833" y="1102"/>
                    <a:pt x="4833" y="1102"/>
                    <a:pt x="4833" y="1102"/>
                  </a:cubicBezTo>
                  <a:cubicBezTo>
                    <a:pt x="4823" y="550"/>
                    <a:pt x="4823" y="550"/>
                    <a:pt x="4823" y="550"/>
                  </a:cubicBezTo>
                  <a:cubicBezTo>
                    <a:pt x="4881" y="544"/>
                    <a:pt x="4881" y="544"/>
                    <a:pt x="4881" y="544"/>
                  </a:cubicBezTo>
                  <a:cubicBezTo>
                    <a:pt x="4881" y="544"/>
                    <a:pt x="5357" y="224"/>
                    <a:pt x="5440" y="171"/>
                  </a:cubicBezTo>
                  <a:cubicBezTo>
                    <a:pt x="4192" y="171"/>
                    <a:pt x="4192" y="171"/>
                    <a:pt x="4192" y="171"/>
                  </a:cubicBezTo>
                  <a:cubicBezTo>
                    <a:pt x="3732" y="471"/>
                    <a:pt x="3732" y="471"/>
                    <a:pt x="3732" y="471"/>
                  </a:cubicBezTo>
                  <a:cubicBezTo>
                    <a:pt x="3726" y="461"/>
                    <a:pt x="3726" y="461"/>
                    <a:pt x="3726" y="461"/>
                  </a:cubicBezTo>
                  <a:cubicBezTo>
                    <a:pt x="4189" y="159"/>
                    <a:pt x="4189" y="159"/>
                    <a:pt x="4189" y="159"/>
                  </a:cubicBezTo>
                  <a:cubicBezTo>
                    <a:pt x="5459" y="159"/>
                    <a:pt x="5459" y="159"/>
                    <a:pt x="5459" y="159"/>
                  </a:cubicBezTo>
                  <a:cubicBezTo>
                    <a:pt x="5499" y="132"/>
                    <a:pt x="5492" y="115"/>
                    <a:pt x="5492" y="115"/>
                  </a:cubicBezTo>
                  <a:cubicBezTo>
                    <a:pt x="5492" y="115"/>
                    <a:pt x="5492" y="33"/>
                    <a:pt x="5492" y="16"/>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4"/>
                    <a:pt x="102" y="1005"/>
                    <a:pt x="102" y="1005"/>
                  </a:cubicBezTo>
                  <a:cubicBezTo>
                    <a:pt x="1292" y="1279"/>
                    <a:pt x="1292" y="1279"/>
                    <a:pt x="1292" y="1279"/>
                  </a:cubicBezTo>
                  <a:cubicBezTo>
                    <a:pt x="1632" y="1458"/>
                    <a:pt x="1632" y="1458"/>
                    <a:pt x="1632" y="1458"/>
                  </a:cubicBezTo>
                  <a:cubicBezTo>
                    <a:pt x="1319" y="1548"/>
                    <a:pt x="1089" y="1836"/>
                    <a:pt x="1089" y="2178"/>
                  </a:cubicBezTo>
                  <a:cubicBezTo>
                    <a:pt x="1089" y="2591"/>
                    <a:pt x="1425" y="2927"/>
                    <a:pt x="1838" y="2927"/>
                  </a:cubicBezTo>
                  <a:cubicBezTo>
                    <a:pt x="2219" y="2927"/>
                    <a:pt x="2533" y="2643"/>
                    <a:pt x="2581" y="2275"/>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8"/>
                    <a:pt x="3646" y="2158"/>
                    <a:pt x="3646" y="2158"/>
                  </a:cubicBezTo>
                  <a:cubicBezTo>
                    <a:pt x="3645" y="2165"/>
                    <a:pt x="3645" y="2171"/>
                    <a:pt x="3645" y="2178"/>
                  </a:cubicBezTo>
                  <a:cubicBezTo>
                    <a:pt x="3645" y="2591"/>
                    <a:pt x="3981" y="2927"/>
                    <a:pt x="4394" y="2927"/>
                  </a:cubicBezTo>
                  <a:cubicBezTo>
                    <a:pt x="4784" y="2927"/>
                    <a:pt x="5104" y="2629"/>
                    <a:pt x="5140" y="2249"/>
                  </a:cubicBezTo>
                  <a:cubicBezTo>
                    <a:pt x="5388" y="2344"/>
                    <a:pt x="5388" y="2344"/>
                    <a:pt x="5388" y="2344"/>
                  </a:cubicBezTo>
                  <a:cubicBezTo>
                    <a:pt x="5572" y="2344"/>
                    <a:pt x="5572" y="2344"/>
                    <a:pt x="5572" y="2344"/>
                  </a:cubicBezTo>
                  <a:cubicBezTo>
                    <a:pt x="5604" y="2322"/>
                    <a:pt x="5604" y="2322"/>
                    <a:pt x="5604" y="2322"/>
                  </a:cubicBezTo>
                  <a:cubicBezTo>
                    <a:pt x="5604" y="2210"/>
                    <a:pt x="5604" y="2210"/>
                    <a:pt x="5604" y="2210"/>
                  </a:cubicBezTo>
                  <a:lnTo>
                    <a:pt x="5593" y="1130"/>
                  </a:lnTo>
                  <a:close/>
                  <a:moveTo>
                    <a:pt x="1006" y="1069"/>
                  </a:moveTo>
                  <a:cubicBezTo>
                    <a:pt x="193" y="920"/>
                    <a:pt x="193" y="920"/>
                    <a:pt x="193" y="920"/>
                  </a:cubicBezTo>
                  <a:cubicBezTo>
                    <a:pt x="150" y="874"/>
                    <a:pt x="290" y="741"/>
                    <a:pt x="290" y="741"/>
                  </a:cubicBezTo>
                  <a:cubicBezTo>
                    <a:pt x="1006" y="880"/>
                    <a:pt x="1006" y="880"/>
                    <a:pt x="1006" y="880"/>
                  </a:cubicBezTo>
                  <a:lnTo>
                    <a:pt x="1006" y="1069"/>
                  </a:lnTo>
                  <a:close/>
                  <a:moveTo>
                    <a:pt x="1022" y="773"/>
                  </a:moveTo>
                  <a:cubicBezTo>
                    <a:pt x="382" y="650"/>
                    <a:pt x="382" y="650"/>
                    <a:pt x="382" y="650"/>
                  </a:cubicBezTo>
                  <a:cubicBezTo>
                    <a:pt x="580" y="437"/>
                    <a:pt x="580" y="437"/>
                    <a:pt x="580" y="437"/>
                  </a:cubicBezTo>
                  <a:cubicBezTo>
                    <a:pt x="1089" y="437"/>
                    <a:pt x="1089" y="437"/>
                    <a:pt x="1089"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1827" y="2550"/>
                  </a:moveTo>
                  <a:cubicBezTo>
                    <a:pt x="1622" y="2550"/>
                    <a:pt x="1455" y="2383"/>
                    <a:pt x="1455" y="2178"/>
                  </a:cubicBezTo>
                  <a:cubicBezTo>
                    <a:pt x="1455" y="1972"/>
                    <a:pt x="1622" y="1805"/>
                    <a:pt x="1827" y="1805"/>
                  </a:cubicBezTo>
                  <a:cubicBezTo>
                    <a:pt x="2033" y="1805"/>
                    <a:pt x="2199" y="1972"/>
                    <a:pt x="2199" y="2178"/>
                  </a:cubicBezTo>
                  <a:cubicBezTo>
                    <a:pt x="2199" y="2383"/>
                    <a:pt x="2033" y="2550"/>
                    <a:pt x="1827" y="2550"/>
                  </a:cubicBezTo>
                  <a:close/>
                  <a:moveTo>
                    <a:pt x="2297" y="1298"/>
                  </a:moveTo>
                  <a:cubicBezTo>
                    <a:pt x="1740" y="1200"/>
                    <a:pt x="1740" y="1200"/>
                    <a:pt x="1740" y="1200"/>
                  </a:cubicBezTo>
                  <a:cubicBezTo>
                    <a:pt x="1710" y="1178"/>
                    <a:pt x="1753" y="1008"/>
                    <a:pt x="1753" y="1008"/>
                  </a:cubicBezTo>
                  <a:cubicBezTo>
                    <a:pt x="2321" y="1114"/>
                    <a:pt x="2321" y="1114"/>
                    <a:pt x="2321" y="1114"/>
                  </a:cubicBezTo>
                  <a:lnTo>
                    <a:pt x="2297" y="1298"/>
                  </a:lnTo>
                  <a:close/>
                  <a:moveTo>
                    <a:pt x="2341" y="980"/>
                  </a:moveTo>
                  <a:cubicBezTo>
                    <a:pt x="1768" y="884"/>
                    <a:pt x="1768" y="884"/>
                    <a:pt x="1768" y="884"/>
                  </a:cubicBezTo>
                  <a:cubicBezTo>
                    <a:pt x="1852" y="448"/>
                    <a:pt x="1852" y="448"/>
                    <a:pt x="1852" y="448"/>
                  </a:cubicBezTo>
                  <a:cubicBezTo>
                    <a:pt x="2439" y="448"/>
                    <a:pt x="2439" y="448"/>
                    <a:pt x="2439" y="448"/>
                  </a:cubicBezTo>
                  <a:lnTo>
                    <a:pt x="2341" y="980"/>
                  </a:lnTo>
                  <a:close/>
                  <a:moveTo>
                    <a:pt x="2876" y="1416"/>
                  </a:moveTo>
                  <a:cubicBezTo>
                    <a:pt x="2876" y="1416"/>
                    <a:pt x="2449" y="1330"/>
                    <a:pt x="2439" y="1330"/>
                  </a:cubicBezTo>
                  <a:cubicBezTo>
                    <a:pt x="2429" y="1330"/>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2"/>
                    <a:pt x="3020" y="1442"/>
                    <a:pt x="3020" y="1442"/>
                  </a:cubicBezTo>
                  <a:cubicBezTo>
                    <a:pt x="3048" y="1236"/>
                    <a:pt x="3048" y="1236"/>
                    <a:pt x="3048" y="1236"/>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19"/>
                    <a:pt x="3553" y="1019"/>
                  </a:cubicBezTo>
                  <a:cubicBezTo>
                    <a:pt x="3612" y="1019"/>
                    <a:pt x="3612" y="1019"/>
                    <a:pt x="3612" y="1019"/>
                  </a:cubicBezTo>
                  <a:lnTo>
                    <a:pt x="3544" y="1189"/>
                  </a:lnTo>
                  <a:close/>
                  <a:moveTo>
                    <a:pt x="4383" y="2550"/>
                  </a:moveTo>
                  <a:cubicBezTo>
                    <a:pt x="4177" y="2550"/>
                    <a:pt x="4011" y="2383"/>
                    <a:pt x="4011" y="2178"/>
                  </a:cubicBezTo>
                  <a:cubicBezTo>
                    <a:pt x="4011" y="2168"/>
                    <a:pt x="4011" y="2159"/>
                    <a:pt x="4012" y="2149"/>
                  </a:cubicBezTo>
                  <a:cubicBezTo>
                    <a:pt x="4026" y="1957"/>
                    <a:pt x="4187" y="1805"/>
                    <a:pt x="4383" y="1805"/>
                  </a:cubicBezTo>
                  <a:cubicBezTo>
                    <a:pt x="4573" y="1805"/>
                    <a:pt x="4730" y="1948"/>
                    <a:pt x="4752" y="2131"/>
                  </a:cubicBezTo>
                  <a:cubicBezTo>
                    <a:pt x="4754" y="2146"/>
                    <a:pt x="4755" y="2162"/>
                    <a:pt x="4755" y="2178"/>
                  </a:cubicBezTo>
                  <a:cubicBezTo>
                    <a:pt x="4755" y="2383"/>
                    <a:pt x="4589" y="2550"/>
                    <a:pt x="4383" y="2550"/>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spTree>
    <p:extLst>
      <p:ext uri="{BB962C8B-B14F-4D97-AF65-F5344CB8AC3E}">
        <p14:creationId xmlns:p14="http://schemas.microsoft.com/office/powerpoint/2010/main" val="62462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4</a:t>
            </a:fld>
            <a:endParaRPr lang="zh-CN" altLang="en-US" dirty="0">
              <a:latin typeface="Times New Roman" panose="02020603050405020304" pitchFamily="18" charset="0"/>
            </a:endParaRPr>
          </a:p>
        </p:txBody>
      </p:sp>
      <p:sp>
        <p:nvSpPr>
          <p:cNvPr id="6" name="标题 5"/>
          <p:cNvSpPr>
            <a:spLocks noGrp="1"/>
          </p:cNvSpPr>
          <p:nvPr>
            <p:ph type="title"/>
          </p:nvPr>
        </p:nvSpPr>
        <p:spPr/>
        <p:txBody>
          <a:bodyPr/>
          <a:lstStyle/>
          <a:p>
            <a:r>
              <a:rPr lang="en-US" altLang="zh-CN">
                <a:solidFill>
                  <a:srgbClr val="C00000"/>
                </a:solidFill>
                <a:latin typeface="Times New Roman" panose="02020603050405020304" pitchFamily="18" charset="0"/>
                <a:sym typeface="+mn-ea"/>
              </a:rPr>
              <a:t>I</a:t>
            </a:r>
            <a:r>
              <a:rPr lang="zh-CN" altLang="en-US">
                <a:solidFill>
                  <a:srgbClr val="C00000"/>
                </a:solidFill>
                <a:latin typeface="Times New Roman" panose="02020603050405020304" pitchFamily="18" charset="0"/>
                <a:sym typeface="+mn-ea"/>
              </a:rPr>
              <a:t> </a:t>
            </a:r>
            <a:r>
              <a:rPr lang="en-US" altLang="zh-CN">
                <a:solidFill>
                  <a:srgbClr val="C00000"/>
                </a:solidFill>
                <a:latin typeface="Times New Roman" panose="02020603050405020304" pitchFamily="18" charset="0"/>
                <a:sym typeface="+mn-ea"/>
              </a:rPr>
              <a:t>| </a:t>
            </a:r>
            <a:r>
              <a:rPr lang="zh-CN" altLang="en-US">
                <a:solidFill>
                  <a:srgbClr val="C00000"/>
                </a:solidFill>
                <a:latin typeface="Times New Roman" panose="02020603050405020304" pitchFamily="18" charset="0"/>
                <a:sym typeface="+mn-ea"/>
              </a:rPr>
              <a:t>Company Profile   </a:t>
            </a:r>
            <a:endParaRPr lang="zh-CN" altLang="en-US">
              <a:solidFill>
                <a:srgbClr val="C00000"/>
              </a:solidFill>
              <a:latin typeface="Times New Roman" panose="02020603050405020304" pitchFamily="18" charset="0"/>
            </a:endParaRPr>
          </a:p>
        </p:txBody>
      </p:sp>
      <p:sp>
        <p:nvSpPr>
          <p:cNvPr id="2" name="内容占位符 8"/>
          <p:cNvSpPr>
            <a:spLocks noGrp="1"/>
          </p:cNvSpPr>
          <p:nvPr/>
        </p:nvSpPr>
        <p:spPr>
          <a:xfrm>
            <a:off x="232410" y="1084580"/>
            <a:ext cx="4549775" cy="531812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spcAft>
                <a:spcPts val="0"/>
              </a:spcAft>
              <a:buNone/>
            </a:pPr>
            <a:r>
              <a:rPr lang="zh-CN" altLang="en-US" sz="1600" dirty="0">
                <a:latin typeface="Times New Roman" panose="02020603050405020304" pitchFamily="18" charset="0"/>
                <a:sym typeface="+mn-ea"/>
              </a:rPr>
              <a:t>CRRC Datong, as </a:t>
            </a:r>
            <a:r>
              <a:rPr lang="zh-CN" altLang="en-US" sz="1600" b="1" dirty="0">
                <a:solidFill>
                  <a:srgbClr val="C00000"/>
                </a:solidFill>
                <a:latin typeface="Times New Roman" panose="02020603050405020304" pitchFamily="18" charset="0"/>
                <a:sym typeface="+mn-ea"/>
              </a:rPr>
              <a:t>the leading company in the integration of complete machines and core technologies of CRRC mine trucks in C</a:t>
            </a:r>
            <a:r>
              <a:rPr lang="en-US" altLang="zh-CN" sz="1600" b="1" dirty="0">
                <a:solidFill>
                  <a:srgbClr val="C00000"/>
                </a:solidFill>
                <a:latin typeface="Times New Roman" panose="02020603050405020304" pitchFamily="18" charset="0"/>
                <a:sym typeface="+mn-ea"/>
              </a:rPr>
              <a:t>RRC</a:t>
            </a:r>
            <a:r>
              <a:rPr lang="zh-CN" altLang="en-US" sz="1600" dirty="0">
                <a:latin typeface="Times New Roman" panose="02020603050405020304" pitchFamily="18" charset="0"/>
                <a:sym typeface="+mn-ea"/>
              </a:rPr>
              <a:t>, shoulders the important task of achieving advancement through production and breaking through the monopoly of foreign core technologies.</a:t>
            </a:r>
          </a:p>
          <a:p>
            <a:pPr marL="0" algn="just">
              <a:lnSpc>
                <a:spcPct val="150000"/>
              </a:lnSpc>
              <a:spcBef>
                <a:spcPts val="0"/>
              </a:spcBef>
              <a:spcAft>
                <a:spcPts val="0"/>
              </a:spcAft>
              <a:buNone/>
            </a:pPr>
            <a:r>
              <a:rPr lang="zh-CN" altLang="en-US" sz="1600" dirty="0">
                <a:latin typeface="Times New Roman" panose="02020603050405020304" pitchFamily="18" charset="0"/>
                <a:sym typeface="+mn-ea"/>
              </a:rPr>
              <a:t>CRRC Datong has </a:t>
            </a:r>
            <a:r>
              <a:rPr lang="zh-CN" altLang="en-US" sz="1600" b="1" dirty="0">
                <a:solidFill>
                  <a:schemeClr val="accent1"/>
                </a:solidFill>
                <a:latin typeface="Times New Roman" panose="02020603050405020304" pitchFamily="18" charset="0"/>
                <a:sym typeface="+mn-ea"/>
              </a:rPr>
              <a:t>the world's leading mining truck R&amp;D technology and concepts</a:t>
            </a:r>
            <a:r>
              <a:rPr lang="zh-CN" altLang="en-US" sz="1600" dirty="0">
                <a:latin typeface="Times New Roman" panose="02020603050405020304" pitchFamily="18" charset="0"/>
                <a:sym typeface="+mn-ea"/>
              </a:rPr>
              <a:t>, and fully utilizes </a:t>
            </a:r>
            <a:r>
              <a:rPr lang="zh-CN" altLang="en-US" sz="1600" b="1" dirty="0">
                <a:solidFill>
                  <a:schemeClr val="accent1"/>
                </a:solidFill>
                <a:latin typeface="Times New Roman" panose="02020603050405020304" pitchFamily="18" charset="0"/>
                <a:sym typeface="+mn-ea"/>
              </a:rPr>
              <a:t>the overall advantages of CRRC Group in the equipment manufacturing industry, internal product supporting advantages</a:t>
            </a:r>
            <a:r>
              <a:rPr lang="zh-CN" altLang="en-US" sz="1600" dirty="0">
                <a:latin typeface="Times New Roman" panose="02020603050405020304" pitchFamily="18" charset="0"/>
                <a:sym typeface="+mn-ea"/>
              </a:rPr>
              <a:t>, strong </a:t>
            </a:r>
            <a:r>
              <a:rPr lang="zh-CN" altLang="en-US" sz="1600" b="1" dirty="0">
                <a:solidFill>
                  <a:schemeClr val="accent1"/>
                </a:solidFill>
                <a:latin typeface="Times New Roman" panose="02020603050405020304" pitchFamily="18" charset="0"/>
                <a:sym typeface="+mn-ea"/>
              </a:rPr>
              <a:t>international sales network advantages</a:t>
            </a:r>
            <a:r>
              <a:rPr lang="zh-CN" altLang="en-US" sz="1600" dirty="0">
                <a:latin typeface="Times New Roman" panose="02020603050405020304" pitchFamily="18" charset="0"/>
                <a:sym typeface="+mn-ea"/>
              </a:rPr>
              <a:t> and </a:t>
            </a:r>
            <a:r>
              <a:rPr lang="zh-CN" altLang="en-US" sz="1600" b="1" dirty="0">
                <a:solidFill>
                  <a:schemeClr val="accent1"/>
                </a:solidFill>
                <a:latin typeface="Times New Roman" panose="02020603050405020304" pitchFamily="18" charset="0"/>
                <a:sym typeface="+mn-ea"/>
              </a:rPr>
              <a:t>brand advantages</a:t>
            </a:r>
            <a:r>
              <a:rPr lang="zh-CN" altLang="en-US" sz="1600" dirty="0">
                <a:latin typeface="Times New Roman" panose="02020603050405020304" pitchFamily="18" charset="0"/>
                <a:sym typeface="+mn-ea"/>
              </a:rPr>
              <a:t>.</a:t>
            </a:r>
          </a:p>
        </p:txBody>
      </p:sp>
      <p:grpSp>
        <p:nvGrpSpPr>
          <p:cNvPr id="3" name="组合 2"/>
          <p:cNvGrpSpPr/>
          <p:nvPr/>
        </p:nvGrpSpPr>
        <p:grpSpPr>
          <a:xfrm>
            <a:off x="4915535" y="1454150"/>
            <a:ext cx="6530340" cy="4053840"/>
            <a:chOff x="7946" y="2170"/>
            <a:chExt cx="9546" cy="5925"/>
          </a:xfrm>
        </p:grpSpPr>
        <p:grpSp>
          <p:nvGrpSpPr>
            <p:cNvPr id="7" name="组合 6"/>
            <p:cNvGrpSpPr/>
            <p:nvPr/>
          </p:nvGrpSpPr>
          <p:grpSpPr>
            <a:xfrm>
              <a:off x="7946" y="2170"/>
              <a:ext cx="9547" cy="3545"/>
              <a:chOff x="7845" y="2144"/>
              <a:chExt cx="9868" cy="3664"/>
            </a:xfrm>
          </p:grpSpPr>
          <p:pic>
            <p:nvPicPr>
              <p:cNvPr id="9" name="图片 2" descr="mmexport1527663370005"/>
              <p:cNvPicPr/>
              <p:nvPr>
                <p:custDataLst>
                  <p:tags r:id="rId1"/>
                </p:custDataLst>
              </p:nvPr>
            </p:nvPicPr>
            <p:blipFill>
              <a:blip r:embed="rId3"/>
              <a:stretch>
                <a:fillRect/>
              </a:stretch>
            </p:blipFill>
            <p:spPr>
              <a:xfrm>
                <a:off x="7845" y="2144"/>
                <a:ext cx="4859" cy="3644"/>
              </a:xfrm>
              <a:prstGeom prst="rect">
                <a:avLst/>
              </a:prstGeom>
              <a:noFill/>
              <a:ln>
                <a:noFill/>
              </a:ln>
            </p:spPr>
          </p:pic>
          <p:pic>
            <p:nvPicPr>
              <p:cNvPr id="15" name="图片 14" descr="IMG_8598"/>
              <p:cNvPicPr>
                <a:picLocks noChangeAspect="1"/>
              </p:cNvPicPr>
              <p:nvPr/>
            </p:nvPicPr>
            <p:blipFill>
              <a:blip r:embed="rId4"/>
              <a:stretch>
                <a:fillRect/>
              </a:stretch>
            </p:blipFill>
            <p:spPr>
              <a:xfrm>
                <a:off x="12827" y="2144"/>
                <a:ext cx="4886" cy="3665"/>
              </a:xfrm>
              <a:prstGeom prst="rect">
                <a:avLst/>
              </a:prstGeom>
              <a:noFill/>
              <a:ln>
                <a:noFill/>
              </a:ln>
            </p:spPr>
          </p:pic>
        </p:grpSp>
        <p:grpSp>
          <p:nvGrpSpPr>
            <p:cNvPr id="17" name="组合 16"/>
            <p:cNvGrpSpPr/>
            <p:nvPr/>
          </p:nvGrpSpPr>
          <p:grpSpPr>
            <a:xfrm>
              <a:off x="7946" y="5845"/>
              <a:ext cx="9546" cy="2251"/>
              <a:chOff x="7946" y="5845"/>
              <a:chExt cx="10143" cy="2392"/>
            </a:xfrm>
          </p:grpSpPr>
          <p:grpSp>
            <p:nvGrpSpPr>
              <p:cNvPr id="22" name="组合 21"/>
              <p:cNvGrpSpPr/>
              <p:nvPr/>
            </p:nvGrpSpPr>
            <p:grpSpPr>
              <a:xfrm>
                <a:off x="11523" y="5845"/>
                <a:ext cx="6567" cy="2392"/>
                <a:chOff x="11603" y="5845"/>
                <a:chExt cx="6567" cy="2392"/>
              </a:xfrm>
            </p:grpSpPr>
            <p:pic>
              <p:nvPicPr>
                <p:cNvPr id="23" name="图片 22" descr="IMG_8396"/>
                <p:cNvPicPr>
                  <a:picLocks noChangeAspect="1"/>
                </p:cNvPicPr>
                <p:nvPr/>
              </p:nvPicPr>
              <p:blipFill>
                <a:blip r:embed="rId5"/>
                <a:stretch>
                  <a:fillRect/>
                </a:stretch>
              </p:blipFill>
              <p:spPr>
                <a:xfrm>
                  <a:off x="15026" y="5845"/>
                  <a:ext cx="3144" cy="2391"/>
                </a:xfrm>
                <a:prstGeom prst="rect">
                  <a:avLst/>
                </a:prstGeom>
                <a:noFill/>
                <a:ln>
                  <a:noFill/>
                </a:ln>
              </p:spPr>
            </p:pic>
            <p:pic>
              <p:nvPicPr>
                <p:cNvPr id="24" name="Picture 10"/>
                <p:cNvPicPr>
                  <a:picLocks noChangeAspect="1" noChangeArrowheads="1"/>
                </p:cNvPicPr>
                <p:nvPr/>
              </p:nvPicPr>
              <p:blipFill>
                <a:blip r:embed="rId6"/>
                <a:srcRect/>
                <a:stretch>
                  <a:fillRect/>
                </a:stretch>
              </p:blipFill>
              <p:spPr bwMode="auto">
                <a:xfrm>
                  <a:off x="11603" y="5845"/>
                  <a:ext cx="3322" cy="2392"/>
                </a:xfrm>
                <a:prstGeom prst="rect">
                  <a:avLst/>
                </a:prstGeom>
                <a:noFill/>
                <a:ln>
                  <a:noFill/>
                </a:ln>
              </p:spPr>
            </p:pic>
          </p:grpSp>
          <p:pic>
            <p:nvPicPr>
              <p:cNvPr id="25" name="图片 24"/>
              <p:cNvPicPr>
                <a:picLocks noChangeAspect="1"/>
              </p:cNvPicPr>
              <p:nvPr/>
            </p:nvPicPr>
            <p:blipFill>
              <a:blip r:embed="rId7"/>
              <a:stretch>
                <a:fillRect/>
              </a:stretch>
            </p:blipFill>
            <p:spPr>
              <a:xfrm>
                <a:off x="7946" y="5845"/>
                <a:ext cx="3458" cy="2391"/>
              </a:xfrm>
              <a:prstGeom prst="rect">
                <a:avLst/>
              </a:prstGeom>
              <a:noFill/>
              <a:ln>
                <a:noFill/>
              </a:ln>
            </p:spPr>
          </p:pic>
        </p:grpSp>
      </p:grpSp>
      <p:sp>
        <p:nvSpPr>
          <p:cNvPr id="8" name="标题 7"/>
          <p:cNvSpPr>
            <a:spLocks noGrp="1"/>
          </p:cNvSpPr>
          <p:nvPr/>
        </p:nvSpPr>
        <p:spPr>
          <a:xfrm>
            <a:off x="310134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sym typeface="+mn-ea"/>
              </a:rPr>
              <a:t>                   </a:t>
            </a:r>
            <a:r>
              <a:rPr lang="zh-CN" altLang="en-US" sz="2000" dirty="0">
                <a:solidFill>
                  <a:schemeClr val="tx1"/>
                </a:solidFill>
                <a:latin typeface="Times New Roman" panose="02020603050405020304" pitchFamily="18" charset="0"/>
                <a:sym typeface="+mn-ea"/>
              </a:rPr>
              <a:t> ——</a:t>
            </a:r>
            <a:r>
              <a:rPr lang="zh-CN" altLang="en-US" sz="2000" dirty="0">
                <a:latin typeface="Times New Roman" panose="02020603050405020304" pitchFamily="18" charset="0"/>
                <a:sym typeface="+mn-ea"/>
              </a:rPr>
              <a:t>CRRC Datong Introduction</a:t>
            </a:r>
            <a:endParaRPr lang="zh-CN" altLang="en-US" sz="2000" dirty="0">
              <a:solidFill>
                <a:schemeClr val="tx1"/>
              </a:solidFill>
              <a:latin typeface="Times New Roman" panose="02020603050405020304" pitchFamily="18" charset="0"/>
              <a:sym typeface="+mn-ea"/>
            </a:endParaRPr>
          </a:p>
        </p:txBody>
      </p:sp>
      <p:sp>
        <p:nvSpPr>
          <p:cNvPr id="10" name="页脚占位符 9"/>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a:solidFill>
                  <a:schemeClr val="accent6">
                    <a:lumMod val="50000"/>
                  </a:schemeClr>
                </a:solidFill>
                <a:latin typeface="Times New Roman" panose="02020603050405020304" pitchFamily="18" charset="0"/>
                <a:sym typeface="+mn-ea"/>
              </a:rPr>
              <a:t>C</a:t>
            </a:r>
            <a:r>
              <a:rPr lang="zh-CN" altLang="en-US">
                <a:solidFill>
                  <a:schemeClr val="accent6">
                    <a:lumMod val="50000"/>
                  </a:schemeClr>
                </a:solidFill>
                <a:latin typeface="Times New Roman" panose="02020603050405020304" pitchFamily="18" charset="0"/>
                <a:sym typeface="+mn-ea"/>
              </a:rPr>
              <a:t>ontent</a:t>
            </a:r>
            <a:endParaRPr lang="zh-CN" altLang="en-US">
              <a:solidFill>
                <a:schemeClr val="accent6">
                  <a:lumMod val="50000"/>
                </a:scheme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5</a:t>
            </a:fld>
            <a:endParaRPr lang="zh-CN" altLang="en-US" dirty="0">
              <a:latin typeface="Times New Roman" panose="02020603050405020304" pitchFamily="18" charset="0"/>
            </a:endParaRPr>
          </a:p>
        </p:txBody>
      </p:sp>
      <p:sp>
        <p:nvSpPr>
          <p:cNvPr id="2" name="五边形 1"/>
          <p:cNvSpPr/>
          <p:nvPr/>
        </p:nvSpPr>
        <p:spPr>
          <a:xfrm>
            <a:off x="2519671" y="152375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 name="燕尾形 2"/>
          <p:cNvSpPr/>
          <p:nvPr/>
        </p:nvSpPr>
        <p:spPr>
          <a:xfrm>
            <a:off x="3148965" y="1524000"/>
            <a:ext cx="614172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 name="五边形 3"/>
          <p:cNvSpPr/>
          <p:nvPr/>
        </p:nvSpPr>
        <p:spPr>
          <a:xfrm>
            <a:off x="2384416" y="152375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18" name="文本框 17"/>
          <p:cNvSpPr txBox="1"/>
          <p:nvPr/>
        </p:nvSpPr>
        <p:spPr>
          <a:xfrm>
            <a:off x="3473441" y="1540264"/>
            <a:ext cx="279971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Company Profile</a:t>
            </a:r>
          </a:p>
        </p:txBody>
      </p:sp>
      <p:sp>
        <p:nvSpPr>
          <p:cNvPr id="19" name="文本框 18"/>
          <p:cNvSpPr txBox="1"/>
          <p:nvPr/>
        </p:nvSpPr>
        <p:spPr>
          <a:xfrm>
            <a:off x="2519671" y="153200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rPr>
              <a:t>I</a:t>
            </a:r>
          </a:p>
        </p:txBody>
      </p:sp>
      <p:sp>
        <p:nvSpPr>
          <p:cNvPr id="22" name="五边形 21"/>
          <p:cNvSpPr/>
          <p:nvPr/>
        </p:nvSpPr>
        <p:spPr>
          <a:xfrm>
            <a:off x="2519671" y="2324489"/>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23" name="燕尾形 22"/>
          <p:cNvSpPr/>
          <p:nvPr/>
        </p:nvSpPr>
        <p:spPr>
          <a:xfrm>
            <a:off x="3148965" y="2324735"/>
            <a:ext cx="6141720"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24" name="五边形 23"/>
          <p:cNvSpPr/>
          <p:nvPr/>
        </p:nvSpPr>
        <p:spPr>
          <a:xfrm>
            <a:off x="2384416" y="2324489"/>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25" name="文本框 24"/>
          <p:cNvSpPr txBox="1"/>
          <p:nvPr/>
        </p:nvSpPr>
        <p:spPr>
          <a:xfrm>
            <a:off x="3474085" y="2324735"/>
            <a:ext cx="5818505" cy="42672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R&amp;D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apabilities </a:t>
            </a:r>
            <a:r>
              <a:rPr lang="en-US" altLang="zh-CN" sz="2200" b="1" dirty="0">
                <a:solidFill>
                  <a:schemeClr val="bg1"/>
                </a:solidFill>
                <a:latin typeface="Times New Roman" panose="02020603050405020304" pitchFamily="18" charset="0"/>
                <a:sym typeface="+mn-ea"/>
              </a:rPr>
              <a:t>of Mining Dump Truck</a:t>
            </a:r>
            <a:r>
              <a:rPr lang="zh-CN" altLang="en-US" sz="2200" b="1" dirty="0">
                <a:solidFill>
                  <a:schemeClr val="bg1"/>
                </a:solidFill>
                <a:latin typeface="Times New Roman" panose="02020603050405020304" pitchFamily="18" charset="0"/>
                <a:sym typeface="+mn-ea"/>
              </a:rPr>
              <a:t> </a:t>
            </a:r>
          </a:p>
        </p:txBody>
      </p:sp>
      <p:sp>
        <p:nvSpPr>
          <p:cNvPr id="26" name="文本框 25"/>
          <p:cNvSpPr txBox="1"/>
          <p:nvPr/>
        </p:nvSpPr>
        <p:spPr>
          <a:xfrm>
            <a:off x="2519671" y="234988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rPr>
              <a:t>II</a:t>
            </a:r>
          </a:p>
        </p:txBody>
      </p:sp>
      <p:sp>
        <p:nvSpPr>
          <p:cNvPr id="41" name="五边形 40"/>
          <p:cNvSpPr/>
          <p:nvPr/>
        </p:nvSpPr>
        <p:spPr>
          <a:xfrm>
            <a:off x="2519671" y="312903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42" name="燕尾形 41"/>
          <p:cNvSpPr/>
          <p:nvPr/>
        </p:nvSpPr>
        <p:spPr>
          <a:xfrm>
            <a:off x="3148965" y="3129280"/>
            <a:ext cx="614108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3" name="五边形 42"/>
          <p:cNvSpPr/>
          <p:nvPr/>
        </p:nvSpPr>
        <p:spPr>
          <a:xfrm>
            <a:off x="2384416" y="312903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4" name="文本框 43"/>
          <p:cNvSpPr txBox="1"/>
          <p:nvPr/>
        </p:nvSpPr>
        <p:spPr>
          <a:xfrm>
            <a:off x="3480435" y="3141980"/>
            <a:ext cx="5668645" cy="426720"/>
          </a:xfrm>
          <a:prstGeom prst="rect">
            <a:avLst/>
          </a:prstGeom>
          <a:noFill/>
        </p:spPr>
        <p:txBody>
          <a:bodyPr wrap="square" rtlCol="0">
            <a:spAutoFit/>
          </a:bodyPr>
          <a:lstStyle/>
          <a:p>
            <a:r>
              <a:rPr lang="en-US" altLang="zh-CN" sz="2200" b="1" dirty="0" err="1">
                <a:solidFill>
                  <a:schemeClr val="bg1"/>
                </a:solidFill>
                <a:latin typeface="Times New Roman" panose="02020603050405020304" pitchFamily="18" charset="0"/>
                <a:sym typeface="+mn-ea"/>
              </a:rPr>
              <a:t>Pr</a:t>
            </a:r>
            <a:r>
              <a:rPr lang="zh-CN" altLang="en-US" sz="2200" b="1" dirty="0">
                <a:solidFill>
                  <a:schemeClr val="bg1"/>
                </a:solidFill>
                <a:latin typeface="Times New Roman" panose="02020603050405020304" pitchFamily="18" charset="0"/>
                <a:sym typeface="+mn-ea"/>
              </a:rPr>
              <a:t>oduct </a:t>
            </a:r>
            <a:r>
              <a:rPr lang="en-US" altLang="zh-CN" sz="2200" b="1" dirty="0">
                <a:solidFill>
                  <a:schemeClr val="bg1"/>
                </a:solidFill>
                <a:latin typeface="Times New Roman" panose="02020603050405020304" pitchFamily="18" charset="0"/>
                <a:sym typeface="+mn-ea"/>
              </a:rPr>
              <a:t>I</a:t>
            </a:r>
            <a:r>
              <a:rPr lang="zh-CN" altLang="en-US" sz="2200" b="1" dirty="0">
                <a:solidFill>
                  <a:schemeClr val="bg1"/>
                </a:solidFill>
                <a:latin typeface="Times New Roman" panose="02020603050405020304" pitchFamily="18" charset="0"/>
                <a:sym typeface="+mn-ea"/>
              </a:rPr>
              <a:t>ntroduction </a:t>
            </a:r>
            <a:r>
              <a:rPr lang="en-US" altLang="zh-CN" sz="2200" b="1" dirty="0">
                <a:solidFill>
                  <a:schemeClr val="bg1"/>
                </a:solidFill>
                <a:latin typeface="Times New Roman" panose="02020603050405020304" pitchFamily="18" charset="0"/>
                <a:sym typeface="+mn-ea"/>
              </a:rPr>
              <a:t>of CRRC Datong</a:t>
            </a:r>
            <a:endParaRPr lang="zh-CN" altLang="en-US" sz="2200" b="1" dirty="0">
              <a:solidFill>
                <a:schemeClr val="bg1"/>
              </a:solidFill>
              <a:latin typeface="Times New Roman" panose="02020603050405020304" pitchFamily="18" charset="0"/>
            </a:endParaRPr>
          </a:p>
        </p:txBody>
      </p:sp>
      <p:sp>
        <p:nvSpPr>
          <p:cNvPr id="45" name="文本框 44"/>
          <p:cNvSpPr txBox="1"/>
          <p:nvPr/>
        </p:nvSpPr>
        <p:spPr>
          <a:xfrm>
            <a:off x="2519671" y="3149989"/>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III</a:t>
            </a:r>
          </a:p>
        </p:txBody>
      </p:sp>
      <p:grpSp>
        <p:nvGrpSpPr>
          <p:cNvPr id="9" name="组合 8"/>
          <p:cNvGrpSpPr/>
          <p:nvPr/>
        </p:nvGrpSpPr>
        <p:grpSpPr>
          <a:xfrm>
            <a:off x="2384425" y="3933825"/>
            <a:ext cx="7689944" cy="467360"/>
            <a:chOff x="5428" y="6517"/>
            <a:chExt cx="9842"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2" name="文本框 91"/>
            <p:cNvSpPr txBox="1"/>
            <p:nvPr/>
          </p:nvSpPr>
          <p:spPr>
            <a:xfrm>
              <a:off x="6832" y="6557"/>
              <a:ext cx="8438"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I</a:t>
              </a:r>
              <a:r>
                <a:rPr lang="zh-CN" altLang="en-US" sz="2200" b="1" dirty="0">
                  <a:solidFill>
                    <a:schemeClr val="bg1"/>
                  </a:solidFill>
                  <a:latin typeface="Times New Roman" panose="02020603050405020304" pitchFamily="18" charset="0"/>
                  <a:sym typeface="+mn-ea"/>
                </a:rPr>
                <a:t>nternal </a:t>
              </a:r>
              <a:r>
                <a:rPr lang="en-US" altLang="zh-CN" sz="2200" b="1" dirty="0">
                  <a:solidFill>
                    <a:schemeClr val="bg1"/>
                  </a:solidFill>
                  <a:latin typeface="Times New Roman" panose="02020603050405020304" pitchFamily="18" charset="0"/>
                  <a:sym typeface="+mn-ea"/>
                </a:rPr>
                <a:t>Supporting </a:t>
              </a:r>
              <a:r>
                <a:rPr lang="zh-CN" altLang="en-US" sz="2200" b="1" dirty="0">
                  <a:solidFill>
                    <a:schemeClr val="bg1"/>
                  </a:solidFill>
                  <a:latin typeface="Times New Roman" panose="02020603050405020304" pitchFamily="18" charset="0"/>
                  <a:sym typeface="+mn-ea"/>
                </a:rPr>
                <a:t>of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ore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omponents</a:t>
              </a:r>
              <a:endParaRPr lang="zh-CN" altLang="en-US" sz="2200" b="1" dirty="0">
                <a:solidFill>
                  <a:schemeClr val="bg1"/>
                </a:solidFill>
                <a:latin typeface="Times New Roman" panose="02020603050405020304" pitchFamily="18" charset="0"/>
              </a:endParaRPr>
            </a:p>
          </p:txBody>
        </p:sp>
        <p:sp>
          <p:nvSpPr>
            <p:cNvPr id="93" name="文本框 92"/>
            <p:cNvSpPr txBox="1"/>
            <p:nvPr/>
          </p:nvSpPr>
          <p:spPr>
            <a:xfrm>
              <a:off x="5641" y="6544"/>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IV</a:t>
              </a:r>
            </a:p>
          </p:txBody>
        </p:sp>
      </p:grpSp>
      <p:grpSp>
        <p:nvGrpSpPr>
          <p:cNvPr id="5" name="组合 4"/>
          <p:cNvGrpSpPr/>
          <p:nvPr/>
        </p:nvGrpSpPr>
        <p:grpSpPr>
          <a:xfrm>
            <a:off x="2384425" y="4734560"/>
            <a:ext cx="6906406" cy="467360"/>
            <a:chOff x="5428" y="7778"/>
            <a:chExt cx="8839"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8" name="文本框 97"/>
            <p:cNvSpPr txBox="1"/>
            <p:nvPr/>
          </p:nvSpPr>
          <p:spPr>
            <a:xfrm>
              <a:off x="6822" y="7825"/>
              <a:ext cx="6437"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T</a:t>
              </a:r>
              <a:r>
                <a:rPr lang="zh-CN" altLang="en-US" sz="2200" b="1" dirty="0">
                  <a:solidFill>
                    <a:schemeClr val="bg1"/>
                  </a:solidFill>
                  <a:latin typeface="Times New Roman" panose="02020603050405020304" pitchFamily="18" charset="0"/>
                  <a:sym typeface="+mn-ea"/>
                </a:rPr>
                <a:t>echnology under </a:t>
              </a:r>
              <a:r>
                <a:rPr lang="en-US" altLang="zh-CN" sz="2200" b="1" dirty="0">
                  <a:solidFill>
                    <a:schemeClr val="bg1"/>
                  </a:solidFill>
                  <a:latin typeface="Times New Roman" panose="02020603050405020304" pitchFamily="18" charset="0"/>
                  <a:sym typeface="+mn-ea"/>
                </a:rPr>
                <a:t>D</a:t>
              </a:r>
              <a:r>
                <a:rPr lang="zh-CN" altLang="en-US" sz="2200" b="1" dirty="0">
                  <a:solidFill>
                    <a:schemeClr val="bg1"/>
                  </a:solidFill>
                  <a:latin typeface="Times New Roman" panose="02020603050405020304" pitchFamily="18" charset="0"/>
                  <a:sym typeface="+mn-ea"/>
                </a:rPr>
                <a:t>evelopment</a:t>
              </a:r>
              <a:endParaRPr lang="zh-CN" altLang="en-US" sz="2200" b="1" dirty="0">
                <a:solidFill>
                  <a:schemeClr val="bg1"/>
                </a:solidFill>
                <a:latin typeface="Times New Roman" panose="02020603050405020304" pitchFamily="18" charset="0"/>
              </a:endParaRPr>
            </a:p>
          </p:txBody>
        </p:sp>
        <p:sp>
          <p:nvSpPr>
            <p:cNvPr id="99" name="文本框 98"/>
            <p:cNvSpPr txBox="1"/>
            <p:nvPr/>
          </p:nvSpPr>
          <p:spPr>
            <a:xfrm>
              <a:off x="5641" y="7818"/>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V</a:t>
              </a:r>
            </a:p>
          </p:txBody>
        </p:sp>
      </p:grpSp>
      <p:grpSp>
        <p:nvGrpSpPr>
          <p:cNvPr id="32" name="组合 31"/>
          <p:cNvGrpSpPr/>
          <p:nvPr/>
        </p:nvGrpSpPr>
        <p:grpSpPr>
          <a:xfrm>
            <a:off x="2385060" y="5504180"/>
            <a:ext cx="7437728" cy="791845"/>
            <a:chOff x="5428" y="7778"/>
            <a:chExt cx="9519" cy="1247"/>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36" name="文本框 35"/>
            <p:cNvSpPr txBox="1"/>
            <p:nvPr/>
          </p:nvSpPr>
          <p:spPr>
            <a:xfrm>
              <a:off x="6858" y="7825"/>
              <a:ext cx="8089" cy="120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Advantages of CRRC</a:t>
              </a:r>
              <a:r>
                <a:rPr lang="en-US" altLang="zh-CN" sz="2200" b="1" dirty="0">
                  <a:solidFill>
                    <a:schemeClr val="bg1"/>
                  </a:solidFill>
                  <a:latin typeface="Times New Roman" panose="02020603050405020304" pitchFamily="18" charset="0"/>
                  <a:sym typeface="+mn-ea"/>
                </a:rPr>
                <a:t>’s Mine Dump Truck</a:t>
              </a:r>
            </a:p>
            <a:p>
              <a:endParaRPr lang="zh-CN" altLang="en-US" sz="2200" b="1" dirty="0">
                <a:solidFill>
                  <a:schemeClr val="bg1"/>
                </a:solidFill>
                <a:latin typeface="Times New Roman" panose="02020603050405020304" pitchFamily="18" charset="0"/>
              </a:endParaRPr>
            </a:p>
          </p:txBody>
        </p:sp>
        <p:sp>
          <p:nvSpPr>
            <p:cNvPr id="37" name="文本框 36"/>
            <p:cNvSpPr txBox="1"/>
            <p:nvPr/>
          </p:nvSpPr>
          <p:spPr>
            <a:xfrm>
              <a:off x="5641" y="7818"/>
              <a:ext cx="742"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VI</a:t>
              </a:r>
            </a:p>
          </p:txBody>
        </p:sp>
      </p:grpSp>
      <p:sp>
        <p:nvSpPr>
          <p:cNvPr id="10" name="页脚占位符 9"/>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6</a:t>
            </a:fld>
            <a:endParaRPr lang="zh-CN" altLang="en-US" dirty="0">
              <a:latin typeface="Times New Roman" panose="02020603050405020304" pitchFamily="18" charset="0"/>
            </a:endParaRPr>
          </a:p>
        </p:txBody>
      </p:sp>
      <p:sp>
        <p:nvSpPr>
          <p:cNvPr id="9" name="标题 8"/>
          <p:cNvSpPr>
            <a:spLocks noGrp="1"/>
          </p:cNvSpPr>
          <p:nvPr>
            <p:ph type="title"/>
          </p:nvPr>
        </p:nvSpPr>
        <p:spPr/>
        <p:txBody>
          <a:bodyPr/>
          <a:lstStyle/>
          <a:p>
            <a:r>
              <a:rPr lang="en-US" altLang="zh-CN" dirty="0">
                <a:solidFill>
                  <a:srgbClr val="C00000"/>
                </a:solidFill>
                <a:latin typeface="Times New Roman" panose="02020603050405020304" pitchFamily="18" charset="0"/>
              </a:rPr>
              <a:t>II</a:t>
            </a:r>
            <a:r>
              <a:rPr lang="zh-CN" altLang="en-US" dirty="0">
                <a:solidFill>
                  <a:srgbClr val="C00000"/>
                </a:solidFill>
                <a:latin typeface="Times New Roman" panose="02020603050405020304" pitchFamily="18" charset="0"/>
              </a:rPr>
              <a:t> </a:t>
            </a:r>
            <a:r>
              <a:rPr lang="en-US" altLang="zh-CN" dirty="0">
                <a:solidFill>
                  <a:srgbClr val="C00000"/>
                </a:solidFill>
                <a:latin typeface="Times New Roman" panose="02020603050405020304" pitchFamily="18" charset="0"/>
              </a:rPr>
              <a:t>|  </a:t>
            </a:r>
            <a:r>
              <a:rPr lang="zh-CN" altLang="en-US" dirty="0">
                <a:solidFill>
                  <a:srgbClr val="C00000"/>
                </a:solidFill>
                <a:latin typeface="Times New Roman" panose="02020603050405020304" pitchFamily="18" charset="0"/>
                <a:sym typeface="+mn-ea"/>
              </a:rPr>
              <a:t>R&amp;D  </a:t>
            </a:r>
            <a:r>
              <a:rPr lang="en-US" altLang="zh-CN" dirty="0">
                <a:solidFill>
                  <a:srgbClr val="C00000"/>
                </a:solidFill>
                <a:latin typeface="Times New Roman" panose="02020603050405020304" pitchFamily="18" charset="0"/>
                <a:sym typeface="+mn-ea"/>
              </a:rPr>
              <a:t>C</a:t>
            </a:r>
            <a:r>
              <a:rPr lang="zh-CN" altLang="en-US" dirty="0">
                <a:solidFill>
                  <a:srgbClr val="C00000"/>
                </a:solidFill>
                <a:latin typeface="Times New Roman" panose="02020603050405020304" pitchFamily="18" charset="0"/>
                <a:sym typeface="+mn-ea"/>
              </a:rPr>
              <a:t>apabilities </a:t>
            </a:r>
            <a:r>
              <a:rPr lang="en-US" altLang="zh-CN" dirty="0">
                <a:solidFill>
                  <a:srgbClr val="C00000"/>
                </a:solidFill>
                <a:latin typeface="Times New Roman" panose="02020603050405020304" pitchFamily="18" charset="0"/>
                <a:sym typeface="+mn-ea"/>
              </a:rPr>
              <a:t>of Mining Dump Truck</a:t>
            </a:r>
            <a:r>
              <a:rPr lang="zh-CN" altLang="en-US" dirty="0">
                <a:solidFill>
                  <a:srgbClr val="C00000"/>
                </a:solidFill>
                <a:latin typeface="Times New Roman" panose="02020603050405020304" pitchFamily="18" charset="0"/>
              </a:rPr>
              <a:t>   </a:t>
            </a:r>
          </a:p>
        </p:txBody>
      </p:sp>
      <p:grpSp>
        <p:nvGrpSpPr>
          <p:cNvPr id="28" name="组合 27"/>
          <p:cNvGrpSpPr/>
          <p:nvPr/>
        </p:nvGrpSpPr>
        <p:grpSpPr>
          <a:xfrm>
            <a:off x="527685" y="2018030"/>
            <a:ext cx="11045190" cy="4209415"/>
            <a:chOff x="831" y="3082"/>
            <a:chExt cx="17394" cy="6629"/>
          </a:xfrm>
        </p:grpSpPr>
        <p:sp>
          <p:nvSpPr>
            <p:cNvPr id="6" name="内容占位符 8"/>
            <p:cNvSpPr>
              <a:spLocks noGrp="1"/>
            </p:cNvSpPr>
            <p:nvPr/>
          </p:nvSpPr>
          <p:spPr>
            <a:xfrm>
              <a:off x="831" y="3082"/>
              <a:ext cx="5721" cy="3701"/>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spcBef>
                  <a:spcPts val="0"/>
                </a:spcBef>
                <a:spcAft>
                  <a:spcPts val="0"/>
                </a:spcAft>
                <a:buNone/>
              </a:pPr>
              <a:r>
                <a:rPr lang="zh-CN" altLang="en-US" sz="1400" dirty="0">
                  <a:latin typeface="Times New Roman" panose="02020603050405020304" pitchFamily="18" charset="0"/>
                  <a:sym typeface="+mn-ea"/>
                </a:rPr>
                <a:t>It has established a long-term cooperative relationship with the world-renowned mining truck design company </a:t>
              </a:r>
              <a:r>
                <a:rPr lang="zh-CN" altLang="en-US" sz="1400" b="1" dirty="0">
                  <a:latin typeface="Times New Roman" panose="02020603050405020304" pitchFamily="18" charset="0"/>
                  <a:sym typeface="+mn-ea"/>
                </a:rPr>
                <a:t>DHTE in the United States</a:t>
              </a:r>
              <a:r>
                <a:rPr lang="zh-CN" altLang="en-US" sz="1400" dirty="0">
                  <a:latin typeface="Times New Roman" panose="02020603050405020304" pitchFamily="18" charset="0"/>
                  <a:sym typeface="+mn-ea"/>
                </a:rPr>
                <a:t>, has a </a:t>
              </a:r>
              <a:r>
                <a:rPr lang="zh-CN" altLang="en-US" sz="1400" b="1" dirty="0">
                  <a:latin typeface="Times New Roman" panose="02020603050405020304" pitchFamily="18" charset="0"/>
                  <a:sym typeface="+mn-ea"/>
                </a:rPr>
                <a:t>world-class R&amp;D platform</a:t>
              </a:r>
              <a:r>
                <a:rPr lang="zh-CN" altLang="en-US" sz="1400" dirty="0">
                  <a:latin typeface="Times New Roman" panose="02020603050405020304" pitchFamily="18" charset="0"/>
                  <a:sym typeface="+mn-ea"/>
                </a:rPr>
                <a:t>, and is committed to building a </a:t>
              </a:r>
              <a:r>
                <a:rPr lang="zh-CN" altLang="en-US" sz="1400" b="1" dirty="0">
                  <a:latin typeface="Times New Roman" panose="02020603050405020304" pitchFamily="18" charset="0"/>
                  <a:sym typeface="+mn-ea"/>
                </a:rPr>
                <a:t>world-class mining truck</a:t>
              </a:r>
              <a:r>
                <a:rPr lang="zh-CN" altLang="en-US" sz="1400" dirty="0">
                  <a:latin typeface="Times New Roman" panose="02020603050405020304" pitchFamily="18" charset="0"/>
                  <a:sym typeface="+mn-ea"/>
                </a:rPr>
                <a:t>.</a:t>
              </a:r>
              <a:endParaRPr lang="zh-CN" altLang="en-US" sz="1400" dirty="0">
                <a:solidFill>
                  <a:schemeClr val="tx1"/>
                </a:solidFill>
                <a:latin typeface="Times New Roman" panose="02020603050405020304" pitchFamily="18" charset="0"/>
                <a:sym typeface="+mn-ea"/>
              </a:endParaRPr>
            </a:p>
          </p:txBody>
        </p:sp>
        <p:pic>
          <p:nvPicPr>
            <p:cNvPr id="153605" name="图片 10" descr="合作地图.png"/>
            <p:cNvPicPr>
              <a:picLocks noChangeAspect="1"/>
            </p:cNvPicPr>
            <p:nvPr/>
          </p:nvPicPr>
          <p:blipFill>
            <a:blip r:embed="rId2"/>
            <a:stretch>
              <a:fillRect/>
            </a:stretch>
          </p:blipFill>
          <p:spPr>
            <a:xfrm>
              <a:off x="1015" y="6385"/>
              <a:ext cx="5451" cy="2196"/>
            </a:xfrm>
            <a:prstGeom prst="rect">
              <a:avLst/>
            </a:prstGeom>
            <a:noFill/>
            <a:ln>
              <a:noFill/>
            </a:ln>
          </p:spPr>
        </p:pic>
        <p:grpSp>
          <p:nvGrpSpPr>
            <p:cNvPr id="18" name="组合 17"/>
            <p:cNvGrpSpPr/>
            <p:nvPr/>
          </p:nvGrpSpPr>
          <p:grpSpPr>
            <a:xfrm>
              <a:off x="1038" y="8017"/>
              <a:ext cx="5224" cy="1694"/>
              <a:chOff x="1443" y="7432"/>
              <a:chExt cx="5224" cy="1694"/>
            </a:xfrm>
          </p:grpSpPr>
          <p:sp>
            <p:nvSpPr>
              <p:cNvPr id="8" name="椭圆 7"/>
              <p:cNvSpPr/>
              <p:nvPr/>
            </p:nvSpPr>
            <p:spPr>
              <a:xfrm>
                <a:off x="1443" y="7432"/>
                <a:ext cx="1695" cy="1694"/>
              </a:xfrm>
              <a:prstGeom prst="ellipse">
                <a:avLst/>
              </a:prstGeom>
              <a:solidFill>
                <a:schemeClr val="bg1"/>
              </a:solidFill>
              <a:ln w="12700">
                <a:solidFill>
                  <a:srgbClr val="C00000"/>
                </a:solid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pic>
            <p:nvPicPr>
              <p:cNvPr id="153604" name="内容占位符 9"/>
              <p:cNvPicPr>
                <a:picLocks noChangeAspect="1"/>
              </p:cNvPicPr>
              <p:nvPr/>
            </p:nvPicPr>
            <p:blipFill>
              <a:blip r:embed="rId3"/>
              <a:srcRect/>
              <a:stretch>
                <a:fillRect/>
              </a:stretch>
            </p:blipFill>
            <p:spPr>
              <a:xfrm>
                <a:off x="1591" y="7911"/>
                <a:ext cx="1391" cy="565"/>
              </a:xfrm>
              <a:prstGeom prst="rect">
                <a:avLst/>
              </a:prstGeom>
              <a:noFill/>
              <a:ln w="9525">
                <a:noFill/>
              </a:ln>
            </p:spPr>
          </p:pic>
          <p:sp>
            <p:nvSpPr>
              <p:cNvPr id="10" name="椭圆 9"/>
              <p:cNvSpPr/>
              <p:nvPr/>
            </p:nvSpPr>
            <p:spPr>
              <a:xfrm>
                <a:off x="4972" y="7432"/>
                <a:ext cx="1695" cy="1694"/>
              </a:xfrm>
              <a:prstGeom prst="ellipse">
                <a:avLst/>
              </a:prstGeom>
              <a:solidFill>
                <a:schemeClr val="bg1"/>
              </a:solidFill>
              <a:ln w="12700">
                <a:solidFill>
                  <a:srgbClr val="C00000"/>
                </a:solid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pic>
            <p:nvPicPr>
              <p:cNvPr id="153608" name="Picture 32" descr="中车重机logo"/>
              <p:cNvPicPr>
                <a:picLocks noChangeAspect="1"/>
              </p:cNvPicPr>
              <p:nvPr/>
            </p:nvPicPr>
            <p:blipFill>
              <a:blip r:embed="rId4"/>
              <a:stretch>
                <a:fillRect/>
              </a:stretch>
            </p:blipFill>
            <p:spPr>
              <a:xfrm>
                <a:off x="5230" y="7791"/>
                <a:ext cx="1004" cy="693"/>
              </a:xfrm>
              <a:prstGeom prst="rect">
                <a:avLst/>
              </a:prstGeom>
              <a:noFill/>
              <a:ln w="9525">
                <a:noFill/>
              </a:ln>
            </p:spPr>
          </p:pic>
          <p:sp>
            <p:nvSpPr>
              <p:cNvPr id="13" name="文本框 12"/>
              <p:cNvSpPr txBox="1"/>
              <p:nvPr/>
            </p:nvSpPr>
            <p:spPr>
              <a:xfrm>
                <a:off x="3015" y="7824"/>
                <a:ext cx="1959" cy="824"/>
              </a:xfrm>
              <a:prstGeom prst="rect">
                <a:avLst/>
              </a:prstGeom>
              <a:noFill/>
            </p:spPr>
            <p:txBody>
              <a:bodyPr wrap="square" rtlCol="0" anchor="t">
                <a:spAutoFit/>
              </a:bodyPr>
              <a:lstStyle/>
              <a:p>
                <a:pPr algn="ctr"/>
                <a:r>
                  <a:rPr lang="zh-CN" altLang="en-US" sz="1400" b="1" dirty="0">
                    <a:solidFill>
                      <a:schemeClr val="accent1"/>
                    </a:solidFill>
                    <a:latin typeface="Times New Roman" panose="02020603050405020304" pitchFamily="18" charset="0"/>
                    <a:cs typeface="Times New Roman" panose="02020603050405020304" pitchFamily="18" charset="0"/>
                  </a:rPr>
                  <a:t>Collaborative Design</a:t>
                </a:r>
                <a:r>
                  <a:rPr lang="zh-CN" altLang="en-US" sz="1400" b="1" dirty="0">
                    <a:solidFill>
                      <a:schemeClr val="accent1"/>
                    </a:solidFill>
                    <a:latin typeface="Times New Roman" panose="02020603050405020304" pitchFamily="18" charset="0"/>
                    <a:cs typeface="Times New Roman" panose="02020603050405020304" pitchFamily="18" charset="0"/>
                    <a:sym typeface="+mn-ea"/>
                  </a:rPr>
                  <a:t> </a:t>
                </a:r>
              </a:p>
            </p:txBody>
          </p:sp>
        </p:grpSp>
        <p:sp>
          <p:nvSpPr>
            <p:cNvPr id="14" name="内容占位符 8"/>
            <p:cNvSpPr>
              <a:spLocks noGrp="1"/>
            </p:cNvSpPr>
            <p:nvPr/>
          </p:nvSpPr>
          <p:spPr>
            <a:xfrm>
              <a:off x="6721" y="3082"/>
              <a:ext cx="6423" cy="3701"/>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spcBef>
                  <a:spcPts val="0"/>
                </a:spcBef>
                <a:spcAft>
                  <a:spcPts val="0"/>
                </a:spcAft>
                <a:buNone/>
              </a:pPr>
              <a:r>
                <a:rPr lang="zh-CN" altLang="en-US" sz="1400" dirty="0">
                  <a:latin typeface="Times New Roman" panose="02020603050405020304" pitchFamily="18" charset="0"/>
                  <a:sym typeface="+mn-ea"/>
                </a:rPr>
                <a:t>Established a postdoctoral workstation jointly with Tsinghua University, and established extensive cooperation with University of Science and Technology Beijing, Victoria University of Canada, Tianjin University, Beijing Institute of Technology, Southwest Jiaotong University, Beijing Jiaotong University, China Academy of Railway Sciences, etc.</a:t>
              </a:r>
            </a:p>
          </p:txBody>
        </p:sp>
        <p:pic>
          <p:nvPicPr>
            <p:cNvPr id="50184" name="Picture 8"/>
            <p:cNvPicPr>
              <a:picLocks noChangeAspect="1" noChangeArrowheads="1"/>
            </p:cNvPicPr>
            <p:nvPr/>
          </p:nvPicPr>
          <p:blipFill>
            <a:blip r:embed="rId5"/>
            <a:srcRect/>
            <a:stretch>
              <a:fillRect/>
            </a:stretch>
          </p:blipFill>
          <p:spPr bwMode="auto">
            <a:xfrm>
              <a:off x="6846" y="6888"/>
              <a:ext cx="3289" cy="1497"/>
            </a:xfrm>
            <a:prstGeom prst="rect">
              <a:avLst/>
            </a:prstGeom>
          </p:spPr>
        </p:pic>
        <p:pic>
          <p:nvPicPr>
            <p:cNvPr id="71689" name="Picture 9"/>
            <p:cNvPicPr>
              <a:picLocks noChangeAspect="1" noChangeArrowheads="1"/>
            </p:cNvPicPr>
            <p:nvPr/>
          </p:nvPicPr>
          <p:blipFill>
            <a:blip r:embed="rId6"/>
            <a:srcRect/>
            <a:stretch>
              <a:fillRect/>
            </a:stretch>
          </p:blipFill>
          <p:spPr bwMode="auto">
            <a:xfrm>
              <a:off x="10203" y="6877"/>
              <a:ext cx="2962" cy="1518"/>
            </a:xfrm>
            <a:prstGeom prst="rect">
              <a:avLst/>
            </a:prstGeom>
          </p:spPr>
        </p:pic>
        <p:grpSp>
          <p:nvGrpSpPr>
            <p:cNvPr id="20" name="组合 19"/>
            <p:cNvGrpSpPr/>
            <p:nvPr/>
          </p:nvGrpSpPr>
          <p:grpSpPr>
            <a:xfrm>
              <a:off x="6845" y="8425"/>
              <a:ext cx="6299" cy="1249"/>
              <a:chOff x="7133" y="7737"/>
              <a:chExt cx="8442" cy="1676"/>
            </a:xfrm>
          </p:grpSpPr>
          <p:pic>
            <p:nvPicPr>
              <p:cNvPr id="71690" name="Picture 10"/>
              <p:cNvPicPr>
                <a:picLocks noChangeAspect="1" noChangeArrowheads="1"/>
              </p:cNvPicPr>
              <p:nvPr/>
            </p:nvPicPr>
            <p:blipFill>
              <a:blip r:embed="rId7"/>
              <a:srcRect/>
              <a:stretch>
                <a:fillRect/>
              </a:stretch>
            </p:blipFill>
            <p:spPr bwMode="auto">
              <a:xfrm>
                <a:off x="13032" y="7737"/>
                <a:ext cx="2543" cy="1676"/>
              </a:xfrm>
              <a:prstGeom prst="rect">
                <a:avLst/>
              </a:prstGeom>
            </p:spPr>
          </p:pic>
          <p:pic>
            <p:nvPicPr>
              <p:cNvPr id="70666" name="Picture 10"/>
              <p:cNvPicPr>
                <a:picLocks noChangeAspect="1" noChangeArrowheads="1"/>
              </p:cNvPicPr>
              <p:nvPr/>
            </p:nvPicPr>
            <p:blipFill>
              <a:blip r:embed="rId8"/>
              <a:srcRect/>
              <a:stretch>
                <a:fillRect/>
              </a:stretch>
            </p:blipFill>
            <p:spPr bwMode="auto">
              <a:xfrm>
                <a:off x="7133" y="7757"/>
                <a:ext cx="3074" cy="1629"/>
              </a:xfrm>
              <a:prstGeom prst="rect">
                <a:avLst/>
              </a:prstGeom>
            </p:spPr>
          </p:pic>
          <p:pic>
            <p:nvPicPr>
              <p:cNvPr id="70667" name="Picture 11"/>
              <p:cNvPicPr>
                <a:picLocks noChangeAspect="1" noChangeArrowheads="1"/>
              </p:cNvPicPr>
              <p:nvPr/>
            </p:nvPicPr>
            <p:blipFill>
              <a:blip r:embed="rId9"/>
              <a:srcRect/>
              <a:stretch>
                <a:fillRect/>
              </a:stretch>
            </p:blipFill>
            <p:spPr bwMode="auto">
              <a:xfrm>
                <a:off x="10262" y="7747"/>
                <a:ext cx="2726" cy="1657"/>
              </a:xfrm>
              <a:prstGeom prst="rect">
                <a:avLst/>
              </a:prstGeom>
            </p:spPr>
          </p:pic>
        </p:grpSp>
        <p:sp>
          <p:nvSpPr>
            <p:cNvPr id="25" name="TextBox 1"/>
            <p:cNvSpPr txBox="1">
              <a:spLocks noChangeArrowheads="1"/>
            </p:cNvSpPr>
            <p:nvPr/>
          </p:nvSpPr>
          <p:spPr bwMode="auto">
            <a:xfrm>
              <a:off x="13447" y="3119"/>
              <a:ext cx="4729" cy="2638"/>
            </a:xfrm>
            <a:prstGeom prst="rect">
              <a:avLst/>
            </a:prstGeom>
            <a:noFill/>
            <a:ln w="9525">
              <a:noFill/>
              <a:miter lim="800000"/>
            </a:ln>
          </p:spPr>
          <p:txBody>
            <a:bodyPr wrap="square" lIns="76049" tIns="38024" rIns="76049" bIns="38024">
              <a:spAutoFit/>
            </a:bodyPr>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marR="0" indent="-342900" algn="just" defTabSz="914400" eaLnBrk="1" hangingPunct="1">
                <a:lnSpc>
                  <a:spcPct val="150000"/>
                </a:lnSpc>
                <a:spcBef>
                  <a:spcPts val="0"/>
                </a:spcBef>
                <a:spcAft>
                  <a:spcPts val="0"/>
                </a:spcAft>
                <a:buClr>
                  <a:srgbClr val="C70019"/>
                </a:buClr>
                <a:buSzPct val="50000"/>
                <a:buFont typeface="Wingdings" panose="05000000000000000000" pitchFamily="2" charset="2"/>
                <a:buNone/>
              </a:pPr>
              <a:r>
                <a:rPr kumimoji="0" lang="zh-CN" altLang="en-US" sz="1400" kern="1200" cap="none" spc="0" normalizeH="0" baseline="0" dirty="0">
                  <a:solidFill>
                    <a:schemeClr val="tx1"/>
                  </a:solidFill>
                  <a:latin typeface="Times New Roman" panose="02020603050405020304" pitchFamily="18" charset="0"/>
                  <a:ea typeface="+mn-ea"/>
                  <a:cs typeface="+mn-cs"/>
                  <a:sym typeface="Arial" panose="020B0604020202020204" pitchFamily="34" charset="0"/>
                </a:rPr>
                <a:t>Cooperate with well-known service companies (Power Train, Interstate, Smith Power) to achieve full-scale overseas services and prepare to enter the world.</a:t>
              </a:r>
            </a:p>
          </p:txBody>
        </p:sp>
        <p:grpSp>
          <p:nvGrpSpPr>
            <p:cNvPr id="27" name="组合 26"/>
            <p:cNvGrpSpPr/>
            <p:nvPr/>
          </p:nvGrpSpPr>
          <p:grpSpPr>
            <a:xfrm>
              <a:off x="13676" y="6297"/>
              <a:ext cx="4549" cy="2977"/>
              <a:chOff x="13924" y="6473"/>
              <a:chExt cx="4838" cy="3166"/>
            </a:xfrm>
          </p:grpSpPr>
          <p:grpSp>
            <p:nvGrpSpPr>
              <p:cNvPr id="22" name="组合 21"/>
              <p:cNvGrpSpPr/>
              <p:nvPr/>
            </p:nvGrpSpPr>
            <p:grpSpPr>
              <a:xfrm>
                <a:off x="13924" y="6475"/>
                <a:ext cx="2575" cy="1690"/>
                <a:chOff x="12360" y="1184"/>
                <a:chExt cx="3505" cy="2300"/>
              </a:xfrm>
            </p:grpSpPr>
            <p:pic>
              <p:nvPicPr>
                <p:cNvPr id="53252" name="Picture 7" descr="E:\CRRC\宣传\发薛总2016.7.22\IMG_20160912_153630.jpg"/>
                <p:cNvPicPr>
                  <a:picLocks noChangeAspect="1"/>
                </p:cNvPicPr>
                <p:nvPr/>
              </p:nvPicPr>
              <p:blipFill>
                <a:blip r:embed="rId10"/>
                <a:stretch>
                  <a:fillRect/>
                </a:stretch>
              </p:blipFill>
              <p:spPr>
                <a:xfrm>
                  <a:off x="12360" y="1184"/>
                  <a:ext cx="3505" cy="2300"/>
                </a:xfrm>
                <a:prstGeom prst="rect">
                  <a:avLst/>
                </a:prstGeom>
                <a:noFill/>
                <a:ln w="9525">
                  <a:noFill/>
                </a:ln>
              </p:spPr>
            </p:pic>
            <p:pic>
              <p:nvPicPr>
                <p:cNvPr id="53253" name="Picture 7" descr="http://www.powertraingroup.com/imagenes/logo_05.png"/>
                <p:cNvPicPr>
                  <a:picLocks noChangeAspect="1"/>
                </p:cNvPicPr>
                <p:nvPr/>
              </p:nvPicPr>
              <p:blipFill>
                <a:blip r:embed="rId11"/>
                <a:srcRect/>
                <a:stretch>
                  <a:fillRect/>
                </a:stretch>
              </p:blipFill>
              <p:spPr>
                <a:xfrm>
                  <a:off x="12360" y="2896"/>
                  <a:ext cx="942" cy="588"/>
                </a:xfrm>
                <a:prstGeom prst="rect">
                  <a:avLst/>
                </a:prstGeom>
                <a:noFill/>
                <a:ln w="9525">
                  <a:noFill/>
                </a:ln>
              </p:spPr>
            </p:pic>
          </p:grpSp>
          <p:grpSp>
            <p:nvGrpSpPr>
              <p:cNvPr id="53250" name="组合 13"/>
              <p:cNvGrpSpPr/>
              <p:nvPr/>
            </p:nvGrpSpPr>
            <p:grpSpPr>
              <a:xfrm>
                <a:off x="16534" y="6473"/>
                <a:ext cx="2228" cy="1692"/>
                <a:chOff x="1041074" y="2982920"/>
                <a:chExt cx="2861600" cy="2172637"/>
              </a:xfrm>
            </p:grpSpPr>
            <p:pic>
              <p:nvPicPr>
                <p:cNvPr id="53258" name="Picture 2"/>
                <p:cNvPicPr>
                  <a:picLocks noChangeAspect="1"/>
                </p:cNvPicPr>
                <p:nvPr/>
              </p:nvPicPr>
              <p:blipFill>
                <a:blip r:embed="rId12"/>
                <a:stretch>
                  <a:fillRect/>
                </a:stretch>
              </p:blipFill>
              <p:spPr>
                <a:xfrm>
                  <a:off x="1103905" y="2982920"/>
                  <a:ext cx="2734508" cy="1051626"/>
                </a:xfrm>
                <a:prstGeom prst="rect">
                  <a:avLst/>
                </a:prstGeom>
                <a:noFill/>
                <a:ln w="9525">
                  <a:noFill/>
                </a:ln>
              </p:spPr>
            </p:pic>
            <p:pic>
              <p:nvPicPr>
                <p:cNvPr id="53259" name="图片 5" descr="20150522-Interstate-图片2..jpg"/>
                <p:cNvPicPr>
                  <a:picLocks noChangeAspect="1"/>
                </p:cNvPicPr>
                <p:nvPr/>
              </p:nvPicPr>
              <p:blipFill>
                <a:blip r:embed="rId13"/>
                <a:srcRect/>
                <a:stretch>
                  <a:fillRect/>
                </a:stretch>
              </p:blipFill>
              <p:spPr>
                <a:xfrm>
                  <a:off x="1041074" y="4034410"/>
                  <a:ext cx="2861600" cy="1121147"/>
                </a:xfrm>
                <a:prstGeom prst="rect">
                  <a:avLst/>
                </a:prstGeom>
                <a:noFill/>
                <a:ln w="9525">
                  <a:noFill/>
                </a:ln>
              </p:spPr>
            </p:pic>
          </p:grpSp>
          <p:grpSp>
            <p:nvGrpSpPr>
              <p:cNvPr id="23" name="组合 22"/>
              <p:cNvGrpSpPr/>
              <p:nvPr/>
            </p:nvGrpSpPr>
            <p:grpSpPr>
              <a:xfrm>
                <a:off x="15025" y="8210"/>
                <a:ext cx="2642" cy="1429"/>
                <a:chOff x="13302" y="5252"/>
                <a:chExt cx="3596" cy="1945"/>
              </a:xfrm>
            </p:grpSpPr>
            <p:pic>
              <p:nvPicPr>
                <p:cNvPr id="53254" name="图片 8"/>
                <p:cNvPicPr>
                  <a:picLocks noChangeAspect="1"/>
                </p:cNvPicPr>
                <p:nvPr/>
              </p:nvPicPr>
              <p:blipFill>
                <a:blip r:embed="rId14"/>
                <a:srcRect/>
                <a:stretch>
                  <a:fillRect/>
                </a:stretch>
              </p:blipFill>
              <p:spPr>
                <a:xfrm>
                  <a:off x="13302" y="5252"/>
                  <a:ext cx="3596" cy="1945"/>
                </a:xfrm>
                <a:prstGeom prst="rect">
                  <a:avLst/>
                </a:prstGeom>
                <a:noFill/>
                <a:ln w="9525">
                  <a:noFill/>
                </a:ln>
              </p:spPr>
            </p:pic>
            <p:pic>
              <p:nvPicPr>
                <p:cNvPr id="53255" name="Picture 12"/>
                <p:cNvPicPr>
                  <a:picLocks noChangeAspect="1"/>
                </p:cNvPicPr>
                <p:nvPr/>
              </p:nvPicPr>
              <p:blipFill>
                <a:blip r:embed="rId15"/>
                <a:stretch>
                  <a:fillRect/>
                </a:stretch>
              </p:blipFill>
              <p:spPr>
                <a:xfrm>
                  <a:off x="13302" y="5252"/>
                  <a:ext cx="1012" cy="645"/>
                </a:xfrm>
                <a:prstGeom prst="rect">
                  <a:avLst/>
                </a:prstGeom>
                <a:noFill/>
                <a:ln w="9525">
                  <a:noFill/>
                </a:ln>
              </p:spPr>
            </p:pic>
          </p:grpSp>
        </p:grpSp>
      </p:grpSp>
      <p:grpSp>
        <p:nvGrpSpPr>
          <p:cNvPr id="31" name="组合 30"/>
          <p:cNvGrpSpPr/>
          <p:nvPr/>
        </p:nvGrpSpPr>
        <p:grpSpPr>
          <a:xfrm>
            <a:off x="594995" y="1729740"/>
            <a:ext cx="576580" cy="288290"/>
            <a:chOff x="3443" y="2968"/>
            <a:chExt cx="908" cy="454"/>
          </a:xfrm>
        </p:grpSpPr>
        <p:sp>
          <p:nvSpPr>
            <p:cNvPr id="29" name="剪去单角的矩形 28"/>
            <p:cNvSpPr/>
            <p:nvPr/>
          </p:nvSpPr>
          <p:spPr>
            <a:xfrm>
              <a:off x="3480" y="2968"/>
              <a:ext cx="454" cy="454"/>
            </a:xfrm>
            <a:prstGeom prst="snip1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0" name="文本框 29"/>
            <p:cNvSpPr txBox="1"/>
            <p:nvPr/>
          </p:nvSpPr>
          <p:spPr>
            <a:xfrm>
              <a:off x="3443" y="2988"/>
              <a:ext cx="909" cy="434"/>
            </a:xfrm>
            <a:prstGeom prst="rect">
              <a:avLst/>
            </a:prstGeom>
            <a:noFill/>
          </p:spPr>
          <p:txBody>
            <a:bodyPr wrap="square" rtlCol="0">
              <a:spAutoFit/>
            </a:bodyPr>
            <a:lstStyle/>
            <a:p>
              <a:r>
                <a:rPr lang="en-US" altLang="zh-CN" sz="1200">
                  <a:solidFill>
                    <a:schemeClr val="bg1"/>
                  </a:solidFill>
                  <a:latin typeface="Times New Roman" panose="02020603050405020304" pitchFamily="18" charset="0"/>
                </a:rPr>
                <a:t>01</a:t>
              </a:r>
            </a:p>
          </p:txBody>
        </p:sp>
      </p:grpSp>
      <p:grpSp>
        <p:nvGrpSpPr>
          <p:cNvPr id="35" name="组合 34"/>
          <p:cNvGrpSpPr/>
          <p:nvPr/>
        </p:nvGrpSpPr>
        <p:grpSpPr>
          <a:xfrm>
            <a:off x="4333240" y="1706245"/>
            <a:ext cx="577215" cy="288290"/>
            <a:chOff x="3443" y="2968"/>
            <a:chExt cx="909" cy="454"/>
          </a:xfrm>
        </p:grpSpPr>
        <p:sp>
          <p:nvSpPr>
            <p:cNvPr id="36" name="剪去单角的矩形 35"/>
            <p:cNvSpPr/>
            <p:nvPr/>
          </p:nvSpPr>
          <p:spPr>
            <a:xfrm>
              <a:off x="3480" y="2968"/>
              <a:ext cx="454" cy="454"/>
            </a:xfrm>
            <a:prstGeom prst="snip1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7" name="文本框 36"/>
            <p:cNvSpPr txBox="1"/>
            <p:nvPr/>
          </p:nvSpPr>
          <p:spPr>
            <a:xfrm>
              <a:off x="3443" y="2988"/>
              <a:ext cx="909" cy="434"/>
            </a:xfrm>
            <a:prstGeom prst="rect">
              <a:avLst/>
            </a:prstGeom>
            <a:noFill/>
          </p:spPr>
          <p:txBody>
            <a:bodyPr wrap="square" rtlCol="0">
              <a:spAutoFit/>
            </a:bodyPr>
            <a:lstStyle/>
            <a:p>
              <a:r>
                <a:rPr lang="en-US" altLang="zh-CN" sz="1200">
                  <a:solidFill>
                    <a:schemeClr val="bg1"/>
                  </a:solidFill>
                  <a:latin typeface="Times New Roman" panose="02020603050405020304" pitchFamily="18" charset="0"/>
                </a:rPr>
                <a:t>02</a:t>
              </a:r>
            </a:p>
          </p:txBody>
        </p:sp>
      </p:grpSp>
      <p:grpSp>
        <p:nvGrpSpPr>
          <p:cNvPr id="38" name="组合 37"/>
          <p:cNvGrpSpPr/>
          <p:nvPr/>
        </p:nvGrpSpPr>
        <p:grpSpPr>
          <a:xfrm>
            <a:off x="8594090" y="1633855"/>
            <a:ext cx="577215" cy="288290"/>
            <a:chOff x="3443" y="2968"/>
            <a:chExt cx="909" cy="454"/>
          </a:xfrm>
        </p:grpSpPr>
        <p:sp>
          <p:nvSpPr>
            <p:cNvPr id="40" name="剪去单角的矩形 39"/>
            <p:cNvSpPr/>
            <p:nvPr/>
          </p:nvSpPr>
          <p:spPr>
            <a:xfrm>
              <a:off x="3480" y="2968"/>
              <a:ext cx="454" cy="454"/>
            </a:xfrm>
            <a:prstGeom prst="snip1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41" name="文本框 40"/>
            <p:cNvSpPr txBox="1"/>
            <p:nvPr/>
          </p:nvSpPr>
          <p:spPr>
            <a:xfrm>
              <a:off x="3443" y="2988"/>
              <a:ext cx="909" cy="434"/>
            </a:xfrm>
            <a:prstGeom prst="rect">
              <a:avLst/>
            </a:prstGeom>
            <a:noFill/>
          </p:spPr>
          <p:txBody>
            <a:bodyPr wrap="square" rtlCol="0">
              <a:spAutoFit/>
            </a:bodyPr>
            <a:lstStyle/>
            <a:p>
              <a:r>
                <a:rPr lang="en-US" altLang="zh-CN" sz="1200">
                  <a:solidFill>
                    <a:schemeClr val="bg1"/>
                  </a:solidFill>
                  <a:latin typeface="Times New Roman" panose="02020603050405020304" pitchFamily="18" charset="0"/>
                </a:rPr>
                <a:t>03</a:t>
              </a:r>
            </a:p>
          </p:txBody>
        </p:sp>
      </p:grpSp>
      <p:sp>
        <p:nvSpPr>
          <p:cNvPr id="2" name="标题 7"/>
          <p:cNvSpPr>
            <a:spLocks noGrp="1"/>
          </p:cNvSpPr>
          <p:nvPr/>
        </p:nvSpPr>
        <p:spPr>
          <a:xfrm>
            <a:off x="7785100" y="15498"/>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sym typeface="+mn-ea"/>
              </a:rPr>
              <a:t>   </a:t>
            </a:r>
            <a:r>
              <a:rPr lang="zh-CN" altLang="en-US" sz="2000" dirty="0">
                <a:solidFill>
                  <a:schemeClr val="tx1"/>
                </a:solidFill>
                <a:latin typeface="Times New Roman" panose="02020603050405020304" pitchFamily="18" charset="0"/>
                <a:sym typeface="+mn-ea"/>
              </a:rPr>
              <a:t> ——</a:t>
            </a:r>
            <a:r>
              <a:rPr lang="en-US" altLang="zh-CN" sz="2000" dirty="0">
                <a:solidFill>
                  <a:schemeClr val="tx1"/>
                </a:solidFill>
                <a:latin typeface="Times New Roman" panose="02020603050405020304" pitchFamily="18" charset="0"/>
                <a:sym typeface="+mn-ea"/>
              </a:rPr>
              <a:t>R&amp;D </a:t>
            </a:r>
            <a:r>
              <a:rPr lang="en-US" altLang="zh-CN" sz="2000" dirty="0">
                <a:latin typeface="Times New Roman" panose="02020603050405020304" pitchFamily="18" charset="0"/>
                <a:sym typeface="+mn-ea"/>
              </a:rPr>
              <a:t>C</a:t>
            </a:r>
            <a:r>
              <a:rPr lang="en-US" altLang="zh-CN" sz="2000" dirty="0">
                <a:solidFill>
                  <a:schemeClr val="tx1"/>
                </a:solidFill>
                <a:latin typeface="Times New Roman" panose="02020603050405020304" pitchFamily="18" charset="0"/>
                <a:sym typeface="+mn-ea"/>
              </a:rPr>
              <a:t>apabilities</a:t>
            </a:r>
          </a:p>
        </p:txBody>
      </p:sp>
      <p:sp>
        <p:nvSpPr>
          <p:cNvPr id="45" name="矩形 44"/>
          <p:cNvSpPr/>
          <p:nvPr/>
        </p:nvSpPr>
        <p:spPr>
          <a:xfrm>
            <a:off x="644525" y="1021715"/>
            <a:ext cx="7183755"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46" name="文本框 45"/>
          <p:cNvSpPr txBox="1"/>
          <p:nvPr/>
        </p:nvSpPr>
        <p:spPr>
          <a:xfrm>
            <a:off x="741045" y="1049020"/>
            <a:ext cx="7061835" cy="365760"/>
          </a:xfrm>
          <a:prstGeom prst="rect">
            <a:avLst/>
          </a:prstGeom>
          <a:noFill/>
        </p:spPr>
        <p:txBody>
          <a:bodyPr wrap="none" rtlCol="0" anchor="t">
            <a:spAutoFit/>
          </a:bodyPr>
          <a:lstStyle/>
          <a:p>
            <a:pPr algn="l"/>
            <a:r>
              <a:rPr lang="zh-CN" altLang="en-US" b="1" dirty="0">
                <a:solidFill>
                  <a:schemeClr val="bg1"/>
                </a:solidFill>
                <a:latin typeface="Times New Roman" panose="02020603050405020304" pitchFamily="18" charset="0"/>
                <a:sym typeface="+mn-ea"/>
              </a:rPr>
              <a:t>Well-known strategic partners</a:t>
            </a:r>
            <a:r>
              <a:rPr lang="en-US" altLang="zh-CN" b="1" dirty="0">
                <a:solidFill>
                  <a:schemeClr val="bg1"/>
                </a:solidFill>
                <a:latin typeface="Times New Roman" panose="02020603050405020304" pitchFamily="18" charset="0"/>
                <a:sym typeface="+mn-ea"/>
              </a:rPr>
              <a:t>, build a world-class mining truck</a:t>
            </a:r>
          </a:p>
        </p:txBody>
      </p:sp>
      <p:grpSp>
        <p:nvGrpSpPr>
          <p:cNvPr id="11" name="组合 10"/>
          <p:cNvGrpSpPr/>
          <p:nvPr/>
        </p:nvGrpSpPr>
        <p:grpSpPr>
          <a:xfrm>
            <a:off x="7785100" y="1089660"/>
            <a:ext cx="899160" cy="356235"/>
            <a:chOff x="8890" y="1707"/>
            <a:chExt cx="1416" cy="561"/>
          </a:xfrm>
        </p:grpSpPr>
        <p:grpSp>
          <p:nvGrpSpPr>
            <p:cNvPr id="3" name="组合 2"/>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grpSp>
        <p:cxnSp>
          <p:nvCxnSpPr>
            <p:cNvPr id="7" name="直接连接符 6"/>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15" name="文本框 14"/>
          <p:cNvSpPr txBox="1"/>
          <p:nvPr/>
        </p:nvSpPr>
        <p:spPr>
          <a:xfrm>
            <a:off x="1171850" y="1706245"/>
            <a:ext cx="2203450" cy="335280"/>
          </a:xfrm>
          <a:prstGeom prst="rect">
            <a:avLst/>
          </a:prstGeom>
          <a:noFill/>
        </p:spPr>
        <p:txBody>
          <a:bodyPr wrap="none" rtlCol="0">
            <a:spAutoFit/>
          </a:bodyPr>
          <a:lstStyle/>
          <a:p>
            <a:pPr algn="l"/>
            <a:r>
              <a:rPr lang="zh-CN" altLang="en-US" sz="1600" b="1" dirty="0">
                <a:latin typeface="Times New Roman" panose="02020603050405020304" pitchFamily="18" charset="0"/>
              </a:rPr>
              <a:t>Collaborative Design</a:t>
            </a:r>
          </a:p>
        </p:txBody>
      </p:sp>
      <p:sp>
        <p:nvSpPr>
          <p:cNvPr id="140" name="文本框 139"/>
          <p:cNvSpPr txBox="1"/>
          <p:nvPr/>
        </p:nvSpPr>
        <p:spPr>
          <a:xfrm>
            <a:off x="4644390" y="1633855"/>
            <a:ext cx="3827780" cy="579120"/>
          </a:xfrm>
          <a:prstGeom prst="rect">
            <a:avLst/>
          </a:prstGeom>
          <a:noFill/>
        </p:spPr>
        <p:txBody>
          <a:bodyPr wrap="square" rtlCol="0">
            <a:spAutoFit/>
          </a:bodyPr>
          <a:lstStyle/>
          <a:p>
            <a:pPr algn="l"/>
            <a:r>
              <a:rPr lang="zh-CN" altLang="en-US" sz="1600" b="1" dirty="0">
                <a:latin typeface="Times New Roman" panose="02020603050405020304" pitchFamily="18" charset="0"/>
              </a:rPr>
              <a:t>Industry-University-Research </a:t>
            </a:r>
            <a:br>
              <a:rPr lang="zh-CN" altLang="en-US" sz="1600" b="1" dirty="0">
                <a:latin typeface="Times New Roman" panose="02020603050405020304" pitchFamily="18" charset="0"/>
              </a:rPr>
            </a:br>
            <a:r>
              <a:rPr lang="zh-CN" altLang="en-US" sz="1600" b="1" dirty="0">
                <a:latin typeface="Times New Roman" panose="02020603050405020304" pitchFamily="18" charset="0"/>
              </a:rPr>
              <a:t>Cooperation</a:t>
            </a:r>
          </a:p>
        </p:txBody>
      </p:sp>
      <p:sp>
        <p:nvSpPr>
          <p:cNvPr id="141" name="文本框 140"/>
          <p:cNvSpPr txBox="1"/>
          <p:nvPr/>
        </p:nvSpPr>
        <p:spPr>
          <a:xfrm>
            <a:off x="9047421" y="1601175"/>
            <a:ext cx="2237740" cy="335280"/>
          </a:xfrm>
          <a:prstGeom prst="rect">
            <a:avLst/>
          </a:prstGeom>
          <a:noFill/>
        </p:spPr>
        <p:txBody>
          <a:bodyPr wrap="none" rtlCol="0">
            <a:spAutoFit/>
          </a:bodyPr>
          <a:lstStyle/>
          <a:p>
            <a:pPr algn="l"/>
            <a:r>
              <a:rPr lang="en-US" altLang="zh-CN" sz="1600" b="1" dirty="0">
                <a:latin typeface="Times New Roman" panose="02020603050405020304" pitchFamily="18" charset="0"/>
              </a:rPr>
              <a:t>C</a:t>
            </a:r>
            <a:r>
              <a:rPr lang="zh-CN" altLang="en-US" sz="1600" b="1" dirty="0">
                <a:latin typeface="Times New Roman" panose="02020603050405020304" pitchFamily="18" charset="0"/>
              </a:rPr>
              <a:t>ustomer orientation</a:t>
            </a:r>
          </a:p>
        </p:txBody>
      </p:sp>
      <p:sp>
        <p:nvSpPr>
          <p:cNvPr id="12" name="页脚占位符 11"/>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5901055" y="1122045"/>
            <a:ext cx="5605145" cy="5041900"/>
          </a:xfrm>
          <a:prstGeom prst="rect">
            <a:avLst/>
          </a:prstGeom>
          <a:solidFill>
            <a:schemeClr val="bg1">
              <a:lumMod val="95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5" name="灯片编号占位符 4"/>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7</a:t>
            </a:fld>
            <a:endParaRPr lang="zh-CN" altLang="en-US" dirty="0">
              <a:latin typeface="Times New Roman" panose="02020603050405020304" pitchFamily="18" charset="0"/>
            </a:endParaRPr>
          </a:p>
        </p:txBody>
      </p:sp>
      <p:sp>
        <p:nvSpPr>
          <p:cNvPr id="9" name="标题 8"/>
          <p:cNvSpPr>
            <a:spLocks noGrp="1"/>
          </p:cNvSpPr>
          <p:nvPr>
            <p:ph type="title"/>
          </p:nvPr>
        </p:nvSpPr>
        <p:spPr/>
        <p:txBody>
          <a:bodyPr/>
          <a:lstStyle/>
          <a:p>
            <a:r>
              <a:rPr lang="en-US" altLang="zh-CN" dirty="0">
                <a:solidFill>
                  <a:srgbClr val="C00000"/>
                </a:solidFill>
                <a:latin typeface="Times New Roman" panose="02020603050405020304" pitchFamily="18" charset="0"/>
                <a:sym typeface="+mn-ea"/>
              </a:rPr>
              <a:t>II</a:t>
            </a:r>
            <a:r>
              <a:rPr lang="zh-CN" altLang="en-US" dirty="0">
                <a:solidFill>
                  <a:srgbClr val="C00000"/>
                </a:solidFill>
                <a:latin typeface="Times New Roman" panose="02020603050405020304" pitchFamily="18" charset="0"/>
                <a:sym typeface="+mn-ea"/>
              </a:rPr>
              <a:t> </a:t>
            </a:r>
            <a:r>
              <a:rPr lang="en-US" altLang="zh-CN" dirty="0">
                <a:solidFill>
                  <a:srgbClr val="C00000"/>
                </a:solidFill>
                <a:latin typeface="Times New Roman" panose="02020603050405020304" pitchFamily="18" charset="0"/>
                <a:sym typeface="+mn-ea"/>
              </a:rPr>
              <a:t>| </a:t>
            </a:r>
            <a:r>
              <a:rPr lang="zh-CN" altLang="en-US" dirty="0">
                <a:solidFill>
                  <a:srgbClr val="C00000"/>
                </a:solidFill>
                <a:latin typeface="Times New Roman" panose="02020603050405020304" pitchFamily="18" charset="0"/>
                <a:sym typeface="+mn-ea"/>
              </a:rPr>
              <a:t>R&amp;D  </a:t>
            </a:r>
            <a:r>
              <a:rPr lang="en-US" altLang="zh-CN" dirty="0">
                <a:solidFill>
                  <a:srgbClr val="C00000"/>
                </a:solidFill>
                <a:latin typeface="Times New Roman" panose="02020603050405020304" pitchFamily="18" charset="0"/>
                <a:sym typeface="+mn-ea"/>
              </a:rPr>
              <a:t>C</a:t>
            </a:r>
            <a:r>
              <a:rPr lang="zh-CN" altLang="en-US" dirty="0">
                <a:solidFill>
                  <a:srgbClr val="C00000"/>
                </a:solidFill>
                <a:latin typeface="Times New Roman" panose="02020603050405020304" pitchFamily="18" charset="0"/>
                <a:sym typeface="+mn-ea"/>
              </a:rPr>
              <a:t>apabilities </a:t>
            </a:r>
            <a:r>
              <a:rPr lang="en-US" altLang="zh-CN" dirty="0">
                <a:solidFill>
                  <a:srgbClr val="C00000"/>
                </a:solidFill>
                <a:latin typeface="Times New Roman" panose="02020603050405020304" pitchFamily="18" charset="0"/>
                <a:sym typeface="+mn-ea"/>
              </a:rPr>
              <a:t>of Mining Dump Truck</a:t>
            </a:r>
            <a:endParaRPr lang="zh-CN" altLang="en-US" dirty="0">
              <a:solidFill>
                <a:srgbClr val="C00000"/>
              </a:solidFill>
              <a:latin typeface="Times New Roman" panose="02020603050405020304" pitchFamily="18" charset="0"/>
            </a:endParaRPr>
          </a:p>
        </p:txBody>
      </p:sp>
      <p:sp>
        <p:nvSpPr>
          <p:cNvPr id="68610" name="TextBox 4"/>
          <p:cNvSpPr txBox="1">
            <a:spLocks noChangeArrowheads="1"/>
          </p:cNvSpPr>
          <p:nvPr/>
        </p:nvSpPr>
        <p:spPr bwMode="auto">
          <a:xfrm>
            <a:off x="850265" y="4596130"/>
            <a:ext cx="4777740" cy="1309370"/>
          </a:xfrm>
          <a:prstGeom prst="rect">
            <a:avLst/>
          </a:prstGeom>
          <a:noFill/>
          <a:ln>
            <a:noFill/>
          </a:ln>
        </p:spPr>
        <p:txBody>
          <a:bodyPr wrap="square" lIns="76049" tIns="38024" rIns="76049" bIns="38024">
            <a:spAutoFit/>
          </a:bodyPr>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marL="342900" marR="0" lvl="0" indent="-342900" algn="just" defTabSz="914400" rtl="0" eaLnBrk="1" fontAlgn="base" latinLnBrk="0" hangingPunct="1">
              <a:lnSpc>
                <a:spcPct val="150000"/>
              </a:lnSpc>
              <a:spcBef>
                <a:spcPts val="0"/>
              </a:spcBef>
              <a:spcAft>
                <a:spcPts val="0"/>
              </a:spcAft>
              <a:buClr>
                <a:srgbClr val="C70019"/>
              </a:buClr>
              <a:buSzPct val="50000"/>
              <a:buFont typeface="Wingdings" panose="05000000000000000000" pitchFamily="2" charset="2"/>
              <a:buChar char="l"/>
            </a:pPr>
            <a:r>
              <a:rPr lang="zh-CN" altLang="en-US" dirty="0">
                <a:latin typeface="Times New Roman" panose="02020603050405020304" pitchFamily="18" charset="0"/>
                <a:ea typeface="+mn-ea"/>
                <a:sym typeface="Arial" panose="020B0604020202020204" pitchFamily="34" charset="0"/>
              </a:rPr>
              <a:t>The company has passed </a:t>
            </a:r>
            <a:r>
              <a:rPr lang="zh-CN" altLang="en-US" b="1" dirty="0">
                <a:latin typeface="Times New Roman" panose="02020603050405020304" pitchFamily="18" charset="0"/>
                <a:ea typeface="+mn-ea"/>
                <a:sym typeface="Arial" panose="020B0604020202020204" pitchFamily="34" charset="0"/>
              </a:rPr>
              <a:t>ISO9001, TS22163, IRIS, EN15085, ISO14001, OHSAS18001</a:t>
            </a:r>
            <a:r>
              <a:rPr lang="zh-CN" altLang="en-US" dirty="0">
                <a:latin typeface="Times New Roman" panose="02020603050405020304" pitchFamily="18" charset="0"/>
                <a:ea typeface="+mn-ea"/>
                <a:sym typeface="Arial" panose="020B0604020202020204" pitchFamily="34" charset="0"/>
              </a:rPr>
              <a:t> certification.</a:t>
            </a:r>
          </a:p>
        </p:txBody>
      </p:sp>
      <p:sp>
        <p:nvSpPr>
          <p:cNvPr id="6" name="内容占位符 8"/>
          <p:cNvSpPr>
            <a:spLocks noGrp="1"/>
          </p:cNvSpPr>
          <p:nvPr/>
        </p:nvSpPr>
        <p:spPr>
          <a:xfrm>
            <a:off x="869315" y="1793875"/>
            <a:ext cx="4876165" cy="235013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spcAft>
                <a:spcPts val="0"/>
              </a:spcAft>
            </a:pPr>
            <a:r>
              <a:rPr lang="zh-CN" altLang="en-US" sz="1800" dirty="0">
                <a:latin typeface="Times New Roman" panose="02020603050405020304" pitchFamily="18" charset="0"/>
                <a:sym typeface="+mn-ea"/>
              </a:rPr>
              <a:t>Establish a </a:t>
            </a:r>
            <a:r>
              <a:rPr lang="zh-CN" altLang="en-US" sz="1800" b="1" dirty="0">
                <a:latin typeface="Times New Roman" panose="02020603050405020304" pitchFamily="18" charset="0"/>
                <a:sym typeface="+mn-ea"/>
              </a:rPr>
              <a:t>flexible production line</a:t>
            </a:r>
            <a:r>
              <a:rPr lang="zh-CN" altLang="en-US" sz="1800" dirty="0">
                <a:latin typeface="Times New Roman" panose="02020603050405020304" pitchFamily="18" charset="0"/>
                <a:sym typeface="+mn-ea"/>
              </a:rPr>
              <a:t> for mining trucks, which is </a:t>
            </a:r>
            <a:r>
              <a:rPr lang="zh-CN" altLang="en-US" sz="1800" b="1" dirty="0">
                <a:latin typeface="Times New Roman" panose="02020603050405020304" pitchFamily="18" charset="0"/>
                <a:sym typeface="+mn-ea"/>
              </a:rPr>
              <a:t>co-produced</a:t>
            </a:r>
            <a:r>
              <a:rPr lang="zh-CN" altLang="en-US" sz="1800" dirty="0">
                <a:latin typeface="Times New Roman" panose="02020603050405020304" pitchFamily="18" charset="0"/>
                <a:sym typeface="+mn-ea"/>
              </a:rPr>
              <a:t> with rail</a:t>
            </a:r>
            <a:r>
              <a:rPr lang="en-US" altLang="zh-CN" sz="1800" dirty="0">
                <a:latin typeface="Times New Roman" panose="02020603050405020304" pitchFamily="18" charset="0"/>
                <a:sym typeface="+mn-ea"/>
              </a:rPr>
              <a:t>way rolling stock</a:t>
            </a:r>
            <a:r>
              <a:rPr lang="zh-CN" altLang="en-US" sz="1800" dirty="0">
                <a:latin typeface="Times New Roman" panose="02020603050405020304" pitchFamily="18" charset="0"/>
                <a:sym typeface="+mn-ea"/>
              </a:rPr>
              <a:t>. From blanking, forming, welding, machining to product assembly line, we adopt mature manufacturing technology and strict process control.</a:t>
            </a:r>
          </a:p>
        </p:txBody>
      </p:sp>
      <p:grpSp>
        <p:nvGrpSpPr>
          <p:cNvPr id="25" name="组合 24"/>
          <p:cNvGrpSpPr/>
          <p:nvPr/>
        </p:nvGrpSpPr>
        <p:grpSpPr>
          <a:xfrm>
            <a:off x="6219190" y="1423035"/>
            <a:ext cx="4959985" cy="4486275"/>
            <a:chOff x="9214" y="2021"/>
            <a:chExt cx="7811" cy="7065"/>
          </a:xfrm>
        </p:grpSpPr>
        <p:pic>
          <p:nvPicPr>
            <p:cNvPr id="15" name="图片 14" descr="E:\2020.4.16 工作文件\中车PPT\图片1.png图片1"/>
            <p:cNvPicPr/>
            <p:nvPr/>
          </p:nvPicPr>
          <p:blipFill>
            <a:blip r:embed="rId2"/>
            <a:srcRect/>
            <a:stretch>
              <a:fillRect/>
            </a:stretch>
          </p:blipFill>
          <p:spPr bwMode="auto">
            <a:xfrm>
              <a:off x="9240" y="5560"/>
              <a:ext cx="2554" cy="3497"/>
            </a:xfrm>
            <a:prstGeom prst="rect">
              <a:avLst/>
            </a:prstGeom>
          </p:spPr>
        </p:pic>
        <p:pic>
          <p:nvPicPr>
            <p:cNvPr id="10" name="图片 9" descr="ISO9001(2019)jpg_Page1"/>
            <p:cNvPicPr/>
            <p:nvPr/>
          </p:nvPicPr>
          <p:blipFill>
            <a:blip r:embed="rId3"/>
            <a:srcRect/>
            <a:stretch>
              <a:fillRect/>
            </a:stretch>
          </p:blipFill>
          <p:spPr bwMode="auto">
            <a:xfrm>
              <a:off x="9214" y="2025"/>
              <a:ext cx="2580" cy="3498"/>
            </a:xfrm>
            <a:prstGeom prst="rect">
              <a:avLst/>
            </a:prstGeom>
          </p:spPr>
        </p:pic>
        <p:pic>
          <p:nvPicPr>
            <p:cNvPr id="11" name="Picture 2"/>
            <p:cNvPicPr>
              <a:picLocks noChangeAspect="1" noChangeArrowheads="1"/>
            </p:cNvPicPr>
            <p:nvPr/>
          </p:nvPicPr>
          <p:blipFill>
            <a:blip r:embed="rId4" cstate="print"/>
            <a:srcRect/>
            <a:stretch>
              <a:fillRect/>
            </a:stretch>
          </p:blipFill>
          <p:spPr bwMode="auto">
            <a:xfrm>
              <a:off x="11866" y="5559"/>
              <a:ext cx="2504" cy="3527"/>
            </a:xfrm>
            <a:prstGeom prst="rect">
              <a:avLst/>
            </a:prstGeom>
          </p:spPr>
        </p:pic>
        <p:pic>
          <p:nvPicPr>
            <p:cNvPr id="13" name="图片 12" descr="环境证书2019"/>
            <p:cNvPicPr/>
            <p:nvPr/>
          </p:nvPicPr>
          <p:blipFill>
            <a:blip r:embed="rId5"/>
            <a:srcRect/>
            <a:stretch>
              <a:fillRect/>
            </a:stretch>
          </p:blipFill>
          <p:spPr bwMode="auto">
            <a:xfrm>
              <a:off x="14443" y="5559"/>
              <a:ext cx="2582" cy="3460"/>
            </a:xfrm>
            <a:prstGeom prst="rect">
              <a:avLst/>
            </a:prstGeom>
          </p:spPr>
        </p:pic>
        <p:pic>
          <p:nvPicPr>
            <p:cNvPr id="14" name="图片 13" descr="职业健康证书2019"/>
            <p:cNvPicPr/>
            <p:nvPr/>
          </p:nvPicPr>
          <p:blipFill>
            <a:blip r:embed="rId6"/>
            <a:srcRect/>
            <a:stretch>
              <a:fillRect/>
            </a:stretch>
          </p:blipFill>
          <p:spPr bwMode="auto">
            <a:xfrm>
              <a:off x="11867" y="2035"/>
              <a:ext cx="2503" cy="3488"/>
            </a:xfrm>
            <a:prstGeom prst="rect">
              <a:avLst/>
            </a:prstGeom>
          </p:spPr>
        </p:pic>
        <p:pic>
          <p:nvPicPr>
            <p:cNvPr id="18" name="图片 17" descr="E:\2020.4.16 工作文件\中车PPT\图片2.png图片2"/>
            <p:cNvPicPr/>
            <p:nvPr/>
          </p:nvPicPr>
          <p:blipFill>
            <a:blip r:embed="rId7"/>
            <a:srcRect/>
            <a:stretch>
              <a:fillRect/>
            </a:stretch>
          </p:blipFill>
          <p:spPr bwMode="auto">
            <a:xfrm>
              <a:off x="14443" y="2021"/>
              <a:ext cx="2582" cy="3488"/>
            </a:xfrm>
            <a:prstGeom prst="rect">
              <a:avLst/>
            </a:prstGeom>
          </p:spPr>
        </p:pic>
      </p:grpSp>
      <p:sp>
        <p:nvSpPr>
          <p:cNvPr id="45" name="矩形 44"/>
          <p:cNvSpPr/>
          <p:nvPr/>
        </p:nvSpPr>
        <p:spPr>
          <a:xfrm>
            <a:off x="644525" y="1021715"/>
            <a:ext cx="6741160"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46" name="文本框 45"/>
          <p:cNvSpPr txBox="1"/>
          <p:nvPr/>
        </p:nvSpPr>
        <p:spPr>
          <a:xfrm>
            <a:off x="826770" y="1049020"/>
            <a:ext cx="6558280" cy="365760"/>
          </a:xfrm>
          <a:prstGeom prst="rect">
            <a:avLst/>
          </a:prstGeom>
          <a:noFill/>
        </p:spPr>
        <p:txBody>
          <a:bodyPr wrap="none" rtlCol="0" anchor="t">
            <a:spAutoFit/>
          </a:bodyPr>
          <a:lstStyle/>
          <a:p>
            <a:pPr algn="l"/>
            <a:r>
              <a:rPr lang="zh-CN" altLang="en-US" b="1" dirty="0">
                <a:solidFill>
                  <a:schemeClr val="bg1"/>
                </a:solidFill>
                <a:latin typeface="Times New Roman" panose="02020603050405020304" pitchFamily="18" charset="0"/>
                <a:sym typeface="+mn-ea"/>
              </a:rPr>
              <a:t>Strong manufacturing capability and strict process control</a:t>
            </a:r>
          </a:p>
        </p:txBody>
      </p:sp>
      <p:grpSp>
        <p:nvGrpSpPr>
          <p:cNvPr id="3" name="组合 2"/>
          <p:cNvGrpSpPr/>
          <p:nvPr/>
        </p:nvGrpSpPr>
        <p:grpSpPr>
          <a:xfrm>
            <a:off x="7329170" y="1010285"/>
            <a:ext cx="899160" cy="356235"/>
            <a:chOff x="8890" y="1707"/>
            <a:chExt cx="1416" cy="561"/>
          </a:xfrm>
        </p:grpSpPr>
        <p:grpSp>
          <p:nvGrpSpPr>
            <p:cNvPr id="7" name="组合 6"/>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latin typeface="Times New Roman" panose="02020603050405020304" pitchFamily="18" charset="0"/>
                </a:endParaRPr>
              </a:p>
            </p:txBody>
          </p:sp>
        </p:grpSp>
        <p:cxnSp>
          <p:nvCxnSpPr>
            <p:cNvPr id="8" name="直接连接符 7"/>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12" name="页脚占位符 11"/>
          <p:cNvSpPr>
            <a:spLocks noGrp="1"/>
          </p:cNvSpPr>
          <p:nvPr>
            <p:ph type="ftr" sz="quarter" idx="11"/>
          </p:nvPr>
        </p:nvSpPr>
        <p:spPr/>
        <p:txBody>
          <a:bodyPr/>
          <a:lstStyle/>
          <a:p>
            <a:r>
              <a:rPr lang="zh-CN" altLang="en-US">
                <a:latin typeface="Times New Roman" panose="02020603050405020304" pitchFamily="18" charset="0"/>
              </a:rPr>
              <a:t>CRRC Copyright 2015</a:t>
            </a:r>
          </a:p>
        </p:txBody>
      </p:sp>
      <p:sp>
        <p:nvSpPr>
          <p:cNvPr id="112" name="标题 7">
            <a:extLst>
              <a:ext uri="{FF2B5EF4-FFF2-40B4-BE49-F238E27FC236}">
                <a16:creationId xmlns:a16="http://schemas.microsoft.com/office/drawing/2014/main" id="{EE36CF97-DFDD-4C7D-87F3-C3750DD84A88}"/>
              </a:ext>
            </a:extLst>
          </p:cNvPr>
          <p:cNvSpPr>
            <a:spLocks noGrp="1"/>
          </p:cNvSpPr>
          <p:nvPr/>
        </p:nvSpPr>
        <p:spPr>
          <a:xfrm>
            <a:off x="7785100" y="15498"/>
            <a:ext cx="4179592"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sym typeface="+mn-ea"/>
              </a:rPr>
              <a:t>   </a:t>
            </a:r>
            <a:r>
              <a:rPr lang="zh-CN" altLang="en-US" sz="2000" dirty="0">
                <a:solidFill>
                  <a:schemeClr val="tx1"/>
                </a:solidFill>
                <a:latin typeface="Times New Roman" panose="02020603050405020304" pitchFamily="18" charset="0"/>
                <a:sym typeface="+mn-ea"/>
              </a:rPr>
              <a:t> ——</a:t>
            </a:r>
            <a:r>
              <a:rPr lang="en-US" altLang="zh-CN" sz="2000" dirty="0">
                <a:latin typeface="Times New Roman" panose="02020603050405020304" pitchFamily="18" charset="0"/>
              </a:rPr>
              <a:t>Manufacturing</a:t>
            </a:r>
            <a:r>
              <a:rPr lang="en-US" altLang="zh-CN" sz="2000" dirty="0">
                <a:solidFill>
                  <a:schemeClr val="tx1"/>
                </a:solidFill>
                <a:latin typeface="Times New Roman" panose="02020603050405020304" pitchFamily="18" charset="0"/>
                <a:sym typeface="+mn-ea"/>
              </a:rPr>
              <a:t> </a:t>
            </a:r>
            <a:r>
              <a:rPr lang="en-US" altLang="zh-CN" sz="2000" dirty="0">
                <a:latin typeface="Times New Roman" panose="02020603050405020304" pitchFamily="18" charset="0"/>
                <a:sym typeface="+mn-ea"/>
              </a:rPr>
              <a:t>C</a:t>
            </a:r>
            <a:r>
              <a:rPr lang="en-US" altLang="zh-CN" sz="2000" dirty="0">
                <a:solidFill>
                  <a:schemeClr val="tx1"/>
                </a:solidFill>
                <a:latin typeface="Times New Roman" panose="02020603050405020304" pitchFamily="18" charset="0"/>
                <a:sym typeface="+mn-ea"/>
              </a:rPr>
              <a:t>apabilities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8</a:t>
            </a:fld>
            <a:endParaRPr lang="zh-CN" altLang="en-US" dirty="0">
              <a:latin typeface="Times New Roman" panose="02020603050405020304" pitchFamily="18" charset="0"/>
            </a:endParaRPr>
          </a:p>
        </p:txBody>
      </p:sp>
      <p:sp>
        <p:nvSpPr>
          <p:cNvPr id="8" name="标题 7"/>
          <p:cNvSpPr>
            <a:spLocks noGrp="1"/>
          </p:cNvSpPr>
          <p:nvPr>
            <p:ph type="title"/>
          </p:nvPr>
        </p:nvSpPr>
        <p:spPr/>
        <p:txBody>
          <a:bodyPr/>
          <a:lstStyle/>
          <a:p>
            <a:r>
              <a:rPr lang="en-US" altLang="zh-CN">
                <a:solidFill>
                  <a:schemeClr val="accent6">
                    <a:lumMod val="50000"/>
                  </a:schemeClr>
                </a:solidFill>
                <a:latin typeface="Times New Roman" panose="02020603050405020304" pitchFamily="18" charset="0"/>
              </a:rPr>
              <a:t>Content</a:t>
            </a:r>
          </a:p>
        </p:txBody>
      </p:sp>
      <p:sp>
        <p:nvSpPr>
          <p:cNvPr id="6" name="五边形 5"/>
          <p:cNvSpPr/>
          <p:nvPr/>
        </p:nvSpPr>
        <p:spPr>
          <a:xfrm>
            <a:off x="2206282" y="1373790"/>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7" name="燕尾形 6"/>
          <p:cNvSpPr/>
          <p:nvPr/>
        </p:nvSpPr>
        <p:spPr>
          <a:xfrm>
            <a:off x="2835275" y="1373505"/>
            <a:ext cx="639445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 name="五边形 8"/>
          <p:cNvSpPr/>
          <p:nvPr/>
        </p:nvSpPr>
        <p:spPr>
          <a:xfrm>
            <a:off x="2071027" y="1373790"/>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18" name="文本框 17"/>
          <p:cNvSpPr txBox="1"/>
          <p:nvPr/>
        </p:nvSpPr>
        <p:spPr>
          <a:xfrm>
            <a:off x="3160052" y="1390300"/>
            <a:ext cx="2799715" cy="762000"/>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Company Profile</a:t>
            </a:r>
            <a:endParaRPr lang="zh-CN" altLang="en-US" sz="2200" b="1">
              <a:solidFill>
                <a:schemeClr val="bg1"/>
              </a:solidFill>
              <a:latin typeface="Times New Roman" panose="02020603050405020304" pitchFamily="18" charset="0"/>
            </a:endParaRPr>
          </a:p>
          <a:p>
            <a:endParaRPr lang="zh-CN" altLang="en-US" sz="2200" b="1">
              <a:solidFill>
                <a:schemeClr val="bg1"/>
              </a:solidFill>
              <a:latin typeface="Times New Roman" panose="02020603050405020304" pitchFamily="18" charset="0"/>
            </a:endParaRPr>
          </a:p>
        </p:txBody>
      </p:sp>
      <p:sp>
        <p:nvSpPr>
          <p:cNvPr id="19" name="文本框 18"/>
          <p:cNvSpPr txBox="1"/>
          <p:nvPr/>
        </p:nvSpPr>
        <p:spPr>
          <a:xfrm>
            <a:off x="2206282" y="1382045"/>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rPr>
              <a:t>I</a:t>
            </a:r>
          </a:p>
        </p:txBody>
      </p:sp>
      <p:sp>
        <p:nvSpPr>
          <p:cNvPr id="22" name="五边形 21"/>
          <p:cNvSpPr/>
          <p:nvPr/>
        </p:nvSpPr>
        <p:spPr>
          <a:xfrm>
            <a:off x="2206282" y="2174525"/>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23" name="燕尾形 22"/>
          <p:cNvSpPr/>
          <p:nvPr/>
        </p:nvSpPr>
        <p:spPr>
          <a:xfrm>
            <a:off x="2802255" y="2199640"/>
            <a:ext cx="6427470"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24" name="五边形 23"/>
          <p:cNvSpPr/>
          <p:nvPr/>
        </p:nvSpPr>
        <p:spPr>
          <a:xfrm>
            <a:off x="2071027" y="2174525"/>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25" name="文本框 24"/>
          <p:cNvSpPr txBox="1"/>
          <p:nvPr/>
        </p:nvSpPr>
        <p:spPr>
          <a:xfrm>
            <a:off x="3167036" y="2195480"/>
            <a:ext cx="5591633" cy="430887"/>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R&amp;D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apabilities </a:t>
            </a:r>
            <a:r>
              <a:rPr lang="en-US" altLang="zh-CN" sz="2200" b="1" dirty="0">
                <a:solidFill>
                  <a:schemeClr val="bg1"/>
                </a:solidFill>
                <a:latin typeface="Times New Roman" panose="02020603050405020304" pitchFamily="18" charset="0"/>
                <a:sym typeface="+mn-ea"/>
              </a:rPr>
              <a:t>of Mining Dump Truck</a:t>
            </a:r>
            <a:r>
              <a:rPr lang="zh-CN" altLang="en-US" sz="2200" b="1" dirty="0">
                <a:solidFill>
                  <a:schemeClr val="bg1"/>
                </a:solidFill>
                <a:latin typeface="Times New Roman" panose="02020603050405020304" pitchFamily="18" charset="0"/>
                <a:sym typeface="+mn-ea"/>
              </a:rPr>
              <a:t> </a:t>
            </a:r>
          </a:p>
        </p:txBody>
      </p:sp>
      <p:sp>
        <p:nvSpPr>
          <p:cNvPr id="26" name="文本框 25"/>
          <p:cNvSpPr txBox="1"/>
          <p:nvPr/>
        </p:nvSpPr>
        <p:spPr>
          <a:xfrm>
            <a:off x="2206282" y="2199925"/>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rPr>
              <a:t>II</a:t>
            </a:r>
          </a:p>
        </p:txBody>
      </p:sp>
      <p:sp>
        <p:nvSpPr>
          <p:cNvPr id="41" name="五边形 40"/>
          <p:cNvSpPr/>
          <p:nvPr/>
        </p:nvSpPr>
        <p:spPr>
          <a:xfrm>
            <a:off x="2206282" y="2979070"/>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42" name="燕尾形 41"/>
          <p:cNvSpPr/>
          <p:nvPr/>
        </p:nvSpPr>
        <p:spPr>
          <a:xfrm>
            <a:off x="2835275" y="2978785"/>
            <a:ext cx="6394450"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3" name="五边形 42"/>
          <p:cNvSpPr/>
          <p:nvPr/>
        </p:nvSpPr>
        <p:spPr>
          <a:xfrm>
            <a:off x="2071027" y="2979070"/>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44" name="文本框 43"/>
          <p:cNvSpPr txBox="1"/>
          <p:nvPr/>
        </p:nvSpPr>
        <p:spPr>
          <a:xfrm>
            <a:off x="3166745" y="2991485"/>
            <a:ext cx="5532120" cy="426720"/>
          </a:xfrm>
          <a:prstGeom prst="rect">
            <a:avLst/>
          </a:prstGeom>
          <a:noFill/>
        </p:spPr>
        <p:txBody>
          <a:bodyPr wrap="square" rtlCol="0">
            <a:spAutoFit/>
          </a:bodyPr>
          <a:lstStyle/>
          <a:p>
            <a:r>
              <a:rPr lang="en-US" altLang="zh-CN" sz="2200" b="1" dirty="0" err="1">
                <a:solidFill>
                  <a:schemeClr val="bg1"/>
                </a:solidFill>
                <a:latin typeface="Times New Roman" panose="02020603050405020304" pitchFamily="18" charset="0"/>
                <a:sym typeface="+mn-ea"/>
              </a:rPr>
              <a:t>Pr</a:t>
            </a:r>
            <a:r>
              <a:rPr lang="zh-CN" altLang="en-US" sz="2200" b="1" dirty="0">
                <a:solidFill>
                  <a:schemeClr val="bg1"/>
                </a:solidFill>
                <a:latin typeface="Times New Roman" panose="02020603050405020304" pitchFamily="18" charset="0"/>
                <a:sym typeface="+mn-ea"/>
              </a:rPr>
              <a:t>oduct </a:t>
            </a:r>
            <a:r>
              <a:rPr lang="en-US" altLang="zh-CN" sz="2200" b="1" dirty="0">
                <a:solidFill>
                  <a:schemeClr val="bg1"/>
                </a:solidFill>
                <a:latin typeface="Times New Roman" panose="02020603050405020304" pitchFamily="18" charset="0"/>
                <a:sym typeface="+mn-ea"/>
              </a:rPr>
              <a:t>I</a:t>
            </a:r>
            <a:r>
              <a:rPr lang="zh-CN" altLang="en-US" sz="2200" b="1" dirty="0">
                <a:solidFill>
                  <a:schemeClr val="bg1"/>
                </a:solidFill>
                <a:latin typeface="Times New Roman" panose="02020603050405020304" pitchFamily="18" charset="0"/>
                <a:sym typeface="+mn-ea"/>
              </a:rPr>
              <a:t>ntroduction </a:t>
            </a:r>
            <a:r>
              <a:rPr lang="en-US" altLang="zh-CN" sz="2200" b="1" dirty="0">
                <a:solidFill>
                  <a:schemeClr val="bg1"/>
                </a:solidFill>
                <a:latin typeface="Times New Roman" panose="02020603050405020304" pitchFamily="18" charset="0"/>
                <a:sym typeface="+mn-ea"/>
              </a:rPr>
              <a:t>of CRRC Datong</a:t>
            </a:r>
            <a:endParaRPr lang="zh-CN" altLang="en-US" sz="2200" b="1" dirty="0">
              <a:solidFill>
                <a:schemeClr val="bg1"/>
              </a:solidFill>
              <a:latin typeface="Times New Roman" panose="02020603050405020304" pitchFamily="18" charset="0"/>
            </a:endParaRPr>
          </a:p>
        </p:txBody>
      </p:sp>
      <p:sp>
        <p:nvSpPr>
          <p:cNvPr id="45" name="文本框 44"/>
          <p:cNvSpPr txBox="1"/>
          <p:nvPr/>
        </p:nvSpPr>
        <p:spPr>
          <a:xfrm>
            <a:off x="2206282" y="3000025"/>
            <a:ext cx="471170" cy="426720"/>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III</a:t>
            </a:r>
          </a:p>
        </p:txBody>
      </p:sp>
      <p:grpSp>
        <p:nvGrpSpPr>
          <p:cNvPr id="10" name="组合 9"/>
          <p:cNvGrpSpPr/>
          <p:nvPr/>
        </p:nvGrpSpPr>
        <p:grpSpPr>
          <a:xfrm>
            <a:off x="2070735" y="3783330"/>
            <a:ext cx="7158990" cy="467360"/>
            <a:chOff x="5428" y="6517"/>
            <a:chExt cx="8839" cy="736"/>
          </a:xfrm>
        </p:grpSpPr>
        <p:sp>
          <p:nvSpPr>
            <p:cNvPr id="89" name="五边形 88"/>
            <p:cNvSpPr/>
            <p:nvPr/>
          </p:nvSpPr>
          <p:spPr>
            <a:xfrm>
              <a:off x="5641" y="6517"/>
              <a:ext cx="860"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90" name="燕尾形 89"/>
            <p:cNvSpPr/>
            <p:nvPr/>
          </p:nvSpPr>
          <p:spPr>
            <a:xfrm>
              <a:off x="6384" y="6517"/>
              <a:ext cx="7883"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1" name="五边形 90"/>
            <p:cNvSpPr/>
            <p:nvPr/>
          </p:nvSpPr>
          <p:spPr>
            <a:xfrm>
              <a:off x="5428" y="6517"/>
              <a:ext cx="903"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2" name="文本框 91"/>
            <p:cNvSpPr txBox="1"/>
            <p:nvPr/>
          </p:nvSpPr>
          <p:spPr>
            <a:xfrm>
              <a:off x="6722" y="6557"/>
              <a:ext cx="6967"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I</a:t>
              </a:r>
              <a:r>
                <a:rPr lang="zh-CN" altLang="en-US" sz="2200" b="1" dirty="0">
                  <a:solidFill>
                    <a:schemeClr val="bg1"/>
                  </a:solidFill>
                  <a:latin typeface="Times New Roman" panose="02020603050405020304" pitchFamily="18" charset="0"/>
                  <a:sym typeface="+mn-ea"/>
                </a:rPr>
                <a:t>nternal </a:t>
              </a:r>
              <a:r>
                <a:rPr lang="en-US" altLang="zh-CN" sz="2200" b="1" dirty="0">
                  <a:solidFill>
                    <a:schemeClr val="bg1"/>
                  </a:solidFill>
                  <a:latin typeface="Times New Roman" panose="02020603050405020304" pitchFamily="18" charset="0"/>
                  <a:sym typeface="+mn-ea"/>
                </a:rPr>
                <a:t>Supporting </a:t>
              </a:r>
              <a:r>
                <a:rPr lang="zh-CN" altLang="en-US" sz="2200" b="1" dirty="0">
                  <a:solidFill>
                    <a:schemeClr val="bg1"/>
                  </a:solidFill>
                  <a:latin typeface="Times New Roman" panose="02020603050405020304" pitchFamily="18" charset="0"/>
                  <a:sym typeface="+mn-ea"/>
                </a:rPr>
                <a:t>of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ore </a:t>
              </a:r>
              <a:r>
                <a:rPr lang="en-US" altLang="zh-CN" sz="2200" b="1" dirty="0">
                  <a:solidFill>
                    <a:schemeClr val="bg1"/>
                  </a:solidFill>
                  <a:latin typeface="Times New Roman" panose="02020603050405020304" pitchFamily="18" charset="0"/>
                  <a:sym typeface="+mn-ea"/>
                </a:rPr>
                <a:t>C</a:t>
              </a:r>
              <a:r>
                <a:rPr lang="zh-CN" altLang="en-US" sz="2200" b="1" dirty="0">
                  <a:solidFill>
                    <a:schemeClr val="bg1"/>
                  </a:solidFill>
                  <a:latin typeface="Times New Roman" panose="02020603050405020304" pitchFamily="18" charset="0"/>
                  <a:sym typeface="+mn-ea"/>
                </a:rPr>
                <a:t>omponents</a:t>
              </a:r>
              <a:endParaRPr lang="zh-CN" altLang="en-US" sz="2200" b="1" dirty="0">
                <a:solidFill>
                  <a:schemeClr val="bg1"/>
                </a:solidFill>
                <a:latin typeface="Times New Roman" panose="02020603050405020304" pitchFamily="18" charset="0"/>
              </a:endParaRPr>
            </a:p>
          </p:txBody>
        </p:sp>
        <p:sp>
          <p:nvSpPr>
            <p:cNvPr id="93" name="文本框 92"/>
            <p:cNvSpPr txBox="1"/>
            <p:nvPr/>
          </p:nvSpPr>
          <p:spPr>
            <a:xfrm>
              <a:off x="5641" y="6544"/>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IV</a:t>
              </a:r>
            </a:p>
          </p:txBody>
        </p:sp>
      </p:grpSp>
      <p:grpSp>
        <p:nvGrpSpPr>
          <p:cNvPr id="11" name="组合 10"/>
          <p:cNvGrpSpPr/>
          <p:nvPr/>
        </p:nvGrpSpPr>
        <p:grpSpPr>
          <a:xfrm>
            <a:off x="2071370" y="4584065"/>
            <a:ext cx="7157720" cy="467360"/>
            <a:chOff x="5428" y="7778"/>
            <a:chExt cx="8839" cy="736"/>
          </a:xfrm>
        </p:grpSpPr>
        <p:sp>
          <p:nvSpPr>
            <p:cNvPr id="95" name="五边形 94"/>
            <p:cNvSpPr/>
            <p:nvPr/>
          </p:nvSpPr>
          <p:spPr>
            <a:xfrm>
              <a:off x="5641" y="7778"/>
              <a:ext cx="910"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96" name="燕尾形 95"/>
            <p:cNvSpPr/>
            <p:nvPr/>
          </p:nvSpPr>
          <p:spPr>
            <a:xfrm>
              <a:off x="6383" y="7778"/>
              <a:ext cx="7884"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7" name="五边形 96"/>
            <p:cNvSpPr/>
            <p:nvPr/>
          </p:nvSpPr>
          <p:spPr>
            <a:xfrm>
              <a:off x="5428" y="7778"/>
              <a:ext cx="956"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98" name="文本框 97"/>
            <p:cNvSpPr txBox="1"/>
            <p:nvPr/>
          </p:nvSpPr>
          <p:spPr>
            <a:xfrm>
              <a:off x="6713" y="7825"/>
              <a:ext cx="6549"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T</a:t>
              </a:r>
              <a:r>
                <a:rPr lang="zh-CN" altLang="en-US" sz="2200" b="1" dirty="0">
                  <a:solidFill>
                    <a:schemeClr val="bg1"/>
                  </a:solidFill>
                  <a:latin typeface="Times New Roman" panose="02020603050405020304" pitchFamily="18" charset="0"/>
                  <a:sym typeface="+mn-ea"/>
                </a:rPr>
                <a:t>echnology under </a:t>
              </a:r>
              <a:r>
                <a:rPr lang="en-US" altLang="zh-CN" sz="2200" b="1" dirty="0">
                  <a:solidFill>
                    <a:schemeClr val="bg1"/>
                  </a:solidFill>
                  <a:latin typeface="Times New Roman" panose="02020603050405020304" pitchFamily="18" charset="0"/>
                  <a:sym typeface="+mn-ea"/>
                </a:rPr>
                <a:t>D</a:t>
              </a:r>
              <a:r>
                <a:rPr lang="zh-CN" altLang="en-US" sz="2200" b="1" dirty="0">
                  <a:solidFill>
                    <a:schemeClr val="bg1"/>
                  </a:solidFill>
                  <a:latin typeface="Times New Roman" panose="02020603050405020304" pitchFamily="18" charset="0"/>
                  <a:sym typeface="+mn-ea"/>
                </a:rPr>
                <a:t>evelopment</a:t>
              </a:r>
              <a:endParaRPr lang="zh-CN" altLang="en-US" sz="2200" b="1" dirty="0">
                <a:solidFill>
                  <a:schemeClr val="bg1"/>
                </a:solidFill>
                <a:latin typeface="Times New Roman" panose="02020603050405020304" pitchFamily="18" charset="0"/>
              </a:endParaRPr>
            </a:p>
          </p:txBody>
        </p:sp>
        <p:sp>
          <p:nvSpPr>
            <p:cNvPr id="99" name="文本框 98"/>
            <p:cNvSpPr txBox="1"/>
            <p:nvPr/>
          </p:nvSpPr>
          <p:spPr>
            <a:xfrm>
              <a:off x="5641" y="7818"/>
              <a:ext cx="742" cy="672"/>
            </a:xfrm>
            <a:prstGeom prst="rect">
              <a:avLst/>
            </a:prstGeom>
            <a:noFill/>
          </p:spPr>
          <p:txBody>
            <a:bodyPr wrap="square" rtlCol="0">
              <a:spAutoFit/>
            </a:bodyPr>
            <a:lstStyle/>
            <a:p>
              <a:r>
                <a:rPr lang="en-US" altLang="zh-CN" sz="2200" b="1">
                  <a:solidFill>
                    <a:schemeClr val="bg1"/>
                  </a:solidFill>
                  <a:latin typeface="Times New Roman" panose="02020603050405020304" pitchFamily="18" charset="0"/>
                  <a:sym typeface="+mn-ea"/>
                </a:rPr>
                <a:t>V</a:t>
              </a:r>
            </a:p>
          </p:txBody>
        </p:sp>
      </p:grpSp>
      <p:grpSp>
        <p:nvGrpSpPr>
          <p:cNvPr id="32" name="组合 31"/>
          <p:cNvGrpSpPr/>
          <p:nvPr/>
        </p:nvGrpSpPr>
        <p:grpSpPr>
          <a:xfrm>
            <a:off x="2071370" y="5394960"/>
            <a:ext cx="7238365" cy="467360"/>
            <a:chOff x="5428" y="7778"/>
            <a:chExt cx="8840" cy="736"/>
          </a:xfrm>
        </p:grpSpPr>
        <p:sp>
          <p:nvSpPr>
            <p:cNvPr id="33" name="五边形 32"/>
            <p:cNvSpPr/>
            <p:nvPr/>
          </p:nvSpPr>
          <p:spPr>
            <a:xfrm>
              <a:off x="5641" y="7778"/>
              <a:ext cx="976"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Times New Roman" panose="02020603050405020304" pitchFamily="18" charset="0"/>
                <a:ea typeface="黑体" panose="02010609060101010101" pitchFamily="49" charset="-122"/>
              </a:endParaRPr>
            </a:p>
          </p:txBody>
        </p:sp>
        <p:sp>
          <p:nvSpPr>
            <p:cNvPr id="34" name="燕尾形 33"/>
            <p:cNvSpPr/>
            <p:nvPr/>
          </p:nvSpPr>
          <p:spPr>
            <a:xfrm>
              <a:off x="6499" y="7778"/>
              <a:ext cx="7769"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35" name="五边形 34"/>
            <p:cNvSpPr/>
            <p:nvPr/>
          </p:nvSpPr>
          <p:spPr>
            <a:xfrm>
              <a:off x="5428" y="7778"/>
              <a:ext cx="956"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a:ln>
                  <a:noFill/>
                </a:ln>
                <a:solidFill>
                  <a:schemeClr val="bg1"/>
                </a:solidFill>
                <a:effectLst/>
                <a:latin typeface="Times New Roman" panose="02020603050405020304" pitchFamily="18" charset="0"/>
                <a:ea typeface="黑体" panose="02010609060101010101" pitchFamily="49" charset="-122"/>
                <a:sym typeface="+mn-ea"/>
              </a:endParaRPr>
            </a:p>
          </p:txBody>
        </p:sp>
        <p:sp>
          <p:nvSpPr>
            <p:cNvPr id="36" name="文本框 35"/>
            <p:cNvSpPr txBox="1"/>
            <p:nvPr/>
          </p:nvSpPr>
          <p:spPr>
            <a:xfrm>
              <a:off x="6798" y="7825"/>
              <a:ext cx="6797" cy="672"/>
            </a:xfrm>
            <a:prstGeom prst="rect">
              <a:avLst/>
            </a:prstGeom>
            <a:noFill/>
          </p:spPr>
          <p:txBody>
            <a:bodyPr wrap="square" rtlCol="0">
              <a:spAutoFit/>
            </a:bodyPr>
            <a:lstStyle/>
            <a:p>
              <a:r>
                <a:rPr lang="zh-CN" altLang="en-US" sz="2200" b="1" dirty="0">
                  <a:solidFill>
                    <a:schemeClr val="bg1"/>
                  </a:solidFill>
                  <a:latin typeface="Times New Roman" panose="02020603050405020304" pitchFamily="18" charset="0"/>
                  <a:sym typeface="+mn-ea"/>
                </a:rPr>
                <a:t>Advantages of CRRC</a:t>
              </a:r>
              <a:r>
                <a:rPr lang="en-US" altLang="zh-CN" sz="2200" b="1" dirty="0">
                  <a:solidFill>
                    <a:schemeClr val="bg1"/>
                  </a:solidFill>
                  <a:latin typeface="Times New Roman" panose="02020603050405020304" pitchFamily="18" charset="0"/>
                  <a:sym typeface="+mn-ea"/>
                </a:rPr>
                <a:t>’s Mine Dump Truck</a:t>
              </a:r>
              <a:endParaRPr lang="zh-CN" altLang="en-US" sz="2200" b="1" dirty="0">
                <a:solidFill>
                  <a:schemeClr val="bg1"/>
                </a:solidFill>
                <a:latin typeface="Times New Roman" panose="02020603050405020304" pitchFamily="18" charset="0"/>
              </a:endParaRPr>
            </a:p>
          </p:txBody>
        </p:sp>
        <p:sp>
          <p:nvSpPr>
            <p:cNvPr id="37" name="文本框 36"/>
            <p:cNvSpPr txBox="1"/>
            <p:nvPr/>
          </p:nvSpPr>
          <p:spPr>
            <a:xfrm>
              <a:off x="5641" y="7818"/>
              <a:ext cx="742" cy="672"/>
            </a:xfrm>
            <a:prstGeom prst="rect">
              <a:avLst/>
            </a:prstGeom>
            <a:noFill/>
          </p:spPr>
          <p:txBody>
            <a:bodyPr wrap="square" rtlCol="0">
              <a:spAutoFit/>
            </a:bodyPr>
            <a:lstStyle/>
            <a:p>
              <a:r>
                <a:rPr lang="en-US" altLang="zh-CN" sz="2200" b="1" dirty="0">
                  <a:solidFill>
                    <a:schemeClr val="bg1"/>
                  </a:solidFill>
                  <a:latin typeface="Times New Roman" panose="02020603050405020304" pitchFamily="18" charset="0"/>
                  <a:sym typeface="+mn-ea"/>
                </a:rPr>
                <a:t>VI</a:t>
              </a:r>
            </a:p>
          </p:txBody>
        </p:sp>
      </p:grpSp>
      <p:sp>
        <p:nvSpPr>
          <p:cNvPr id="2" name="页脚占位符 1"/>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65480" y="488950"/>
            <a:ext cx="10934700" cy="5710602"/>
          </a:xfrm>
          <a:prstGeom prst="rect">
            <a:avLst/>
          </a:prstGeom>
          <a:noFill/>
        </p:spPr>
        <p:txBody>
          <a:bodyPr wrap="square" rtlCol="0">
            <a:spAutoFit/>
          </a:bodyPr>
          <a:lstStyle/>
          <a:p>
            <a:pPr fontAlgn="auto">
              <a:lnSpc>
                <a:spcPct val="150000"/>
              </a:lnSpc>
              <a:spcAft>
                <a:spcPts val="600"/>
              </a:spcAft>
            </a:pPr>
            <a:endParaRPr lang="zh-CN" altLang="en-US" sz="1400" b="1" dirty="0">
              <a:solidFill>
                <a:schemeClr val="tx1"/>
              </a:solidFill>
              <a:latin typeface="Times New Roman" panose="02020603050405020304" pitchFamily="18" charset="0"/>
              <a:ea typeface="仿宋_GB2312" panose="02010609030101010101" pitchFamily="49" charset="-122"/>
              <a:cs typeface="仿宋_GB2312" panose="02010609030101010101" pitchFamily="49" charset="-122"/>
              <a:sym typeface="+mn-ea"/>
            </a:endParaRPr>
          </a:p>
          <a:p>
            <a:pPr fontAlgn="auto">
              <a:lnSpc>
                <a:spcPct val="100000"/>
              </a:lnSpc>
              <a:spcAft>
                <a:spcPts val="600"/>
              </a:spcAft>
            </a:pPr>
            <a:r>
              <a:rPr lang="en-US" altLang="zh-CN" b="1"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1. </a:t>
            </a:r>
            <a:r>
              <a:rPr lang="en-US" altLang="zh-CN" b="1" dirty="0">
                <a:solidFill>
                  <a:schemeClr val="tx1"/>
                </a:solidFill>
                <a:latin typeface="Times New Roman" panose="02020603050405020304" pitchFamily="18" charset="0"/>
                <a:cs typeface="仿宋_GB2312" panose="02010609030101010101" pitchFamily="49" charset="-122"/>
                <a:sym typeface="+mn-ea"/>
              </a:rPr>
              <a:t>CR100 </a:t>
            </a:r>
            <a:r>
              <a:rPr lang="zh-CN" altLang="en-US" b="1" dirty="0">
                <a:solidFill>
                  <a:schemeClr val="tx1"/>
                </a:solidFill>
                <a:latin typeface="Times New Roman" panose="02020603050405020304" pitchFamily="18" charset="0"/>
                <a:cs typeface="仿宋_GB2312" panose="02010609030101010101" pitchFamily="49" charset="-122"/>
                <a:sym typeface="+mn-ea"/>
              </a:rPr>
              <a:t>Mechanical Transmission Mining Dump Truck</a:t>
            </a:r>
            <a:endParaRPr lang="en-US" altLang="zh-CN" dirty="0">
              <a:solidFill>
                <a:schemeClr val="tx1"/>
              </a:solidFill>
              <a:latin typeface="Times New Roman" panose="02020603050405020304" pitchFamily="18" charset="0"/>
              <a:cs typeface="仿宋_GB2312" panose="02010609030101010101" pitchFamily="49" charset="-122"/>
            </a:endParaRPr>
          </a:p>
          <a:p>
            <a:pPr marL="342900" indent="0" fontAlgn="auto">
              <a:lnSpc>
                <a:spcPct val="10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cs typeface="仿宋_GB2312" panose="02010609030101010101" pitchFamily="49" charset="-122"/>
                <a:sym typeface="+mn-ea"/>
              </a:rPr>
              <a:t>Dimensions</a:t>
            </a:r>
            <a:r>
              <a:rPr lang="en-US" altLang="zh-CN" dirty="0">
                <a:solidFill>
                  <a:schemeClr val="tx1"/>
                </a:solidFill>
                <a:latin typeface="Times New Roman" panose="02020603050405020304" pitchFamily="18" charset="0"/>
                <a:cs typeface="仿宋_GB2312" panose="02010609030101010101" pitchFamily="49" charset="-122"/>
                <a:sym typeface="+mn-ea"/>
              </a:rPr>
              <a:t>                   </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11142×5828×5651mm</a:t>
            </a:r>
          </a:p>
          <a:p>
            <a:pPr marL="342900" indent="0" fontAlgn="auto">
              <a:lnSpc>
                <a:spcPct val="11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cs typeface="仿宋_GB2312" panose="02010609030101010101" pitchFamily="49" charset="-122"/>
                <a:sym typeface="+mn-ea"/>
              </a:rPr>
              <a:t>Rated load</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91000kg</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cs typeface="仿宋_GB2312" panose="02010609030101010101" pitchFamily="49" charset="-122"/>
                <a:sym typeface="+mn-ea"/>
              </a:rPr>
              <a:t>C</a:t>
            </a:r>
            <a:r>
              <a:rPr lang="zh-CN" altLang="en-US" dirty="0">
                <a:solidFill>
                  <a:schemeClr val="tx1"/>
                </a:solidFill>
                <a:latin typeface="Times New Roman" panose="02020603050405020304" pitchFamily="18" charset="0"/>
                <a:cs typeface="仿宋_GB2312" panose="02010609030101010101" pitchFamily="49" charset="-122"/>
                <a:sym typeface="+mn-ea"/>
              </a:rPr>
              <a:t>urb weight</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74000kg</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cs typeface="仿宋_GB2312" panose="02010609030101010101" pitchFamily="49" charset="-122"/>
                <a:sym typeface="+mn-ea"/>
              </a:rPr>
              <a:t>M</a:t>
            </a:r>
            <a:r>
              <a:rPr lang="zh-CN" altLang="en-US" dirty="0">
                <a:solidFill>
                  <a:schemeClr val="tx1"/>
                </a:solidFill>
                <a:latin typeface="Times New Roman" panose="02020603050405020304" pitchFamily="18" charset="0"/>
                <a:cs typeface="仿宋_GB2312" panose="02010609030101010101" pitchFamily="49" charset="-122"/>
                <a:sym typeface="+mn-ea"/>
              </a:rPr>
              <a:t>aximum total mass</a:t>
            </a: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165000kg</a:t>
            </a:r>
          </a:p>
          <a:p>
            <a:pPr marL="342900" indent="0" fontAlgn="auto">
              <a:lnSpc>
                <a:spcPct val="11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cs typeface="仿宋_GB2312" panose="02010609030101010101" pitchFamily="49" charset="-122"/>
                <a:sym typeface="+mn-ea"/>
              </a:rPr>
              <a:t>Stacking capacity</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60m³</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T</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otal power </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1050hp</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T</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op speed</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55km/h</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D</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iesel engine</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MTU16V2000C12</a:t>
            </a:r>
          </a:p>
          <a:p>
            <a:pPr marL="342900" indent="0" fontAlgn="auto">
              <a:lnSpc>
                <a:spcPct val="110000"/>
              </a:lnSpc>
              <a:buClr>
                <a:srgbClr val="C70019"/>
              </a:buClr>
              <a:defRPr/>
            </a:pP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Option: Cummins QST30</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p>
          <a:p>
            <a:pPr marL="342265"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G</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earbox</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	               Alison H 8610A</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S</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uspension</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Front Suspension/MacPherson</a:t>
            </a:r>
          </a:p>
          <a:p>
            <a:pPr marL="342900" indent="0" fontAlgn="auto">
              <a:lnSpc>
                <a:spcPct val="110000"/>
              </a:lnSpc>
              <a:buClr>
                <a:srgbClr val="C70019"/>
              </a:buClr>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Rear suspension/four-link structure</a:t>
            </a:r>
          </a:p>
          <a:p>
            <a:pPr marL="342900" indent="0" fontAlgn="auto">
              <a:lnSpc>
                <a:spcPct val="110000"/>
              </a:lnSpc>
              <a:buClr>
                <a:srgbClr val="C70019"/>
              </a:buClr>
              <a:buFont typeface="Wingdings" panose="05000000000000000000" charset="0"/>
              <a:buChar char="l"/>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B</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rake</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dirty="0">
                <a:latin typeface="Times New Roman" panose="02020603050405020304" pitchFamily="18" charset="0"/>
                <a:ea typeface="微软雅黑" panose="020B0503020204020204" pitchFamily="34" charset="-122"/>
                <a:cs typeface="仿宋_GB2312" panose="02010609030101010101" pitchFamily="49" charset="-122"/>
                <a:sym typeface="+mn-ea"/>
              </a:rPr>
              <a:t>Wet brake + spring parking brake</a:t>
            </a:r>
          </a:p>
          <a:p>
            <a:pPr marL="342900" indent="0" fontAlgn="auto">
              <a:lnSpc>
                <a:spcPct val="150000"/>
              </a:lnSpc>
              <a:buClr>
                <a:srgbClr val="C70019"/>
              </a:buClr>
              <a:buFont typeface="Wingdings" panose="05000000000000000000" charset="0"/>
              <a:buNone/>
              <a:defRPr/>
            </a:pPr>
            <a:endParaRPr lang="zh-CN" altLang="en-US" sz="1400" dirty="0">
              <a:solidFill>
                <a:sysClr val="windowText" lastClr="000000"/>
              </a:solidFill>
              <a:latin typeface="Times New Roman" panose="02020603050405020304" pitchFamily="18" charset="0"/>
              <a:ea typeface="思源黑体 CN Bold" panose="020B0800000000000000" charset="-122"/>
              <a:sym typeface="+mn-ea"/>
            </a:endParaRPr>
          </a:p>
          <a:p>
            <a:pPr indent="528955" fontAlgn="auto">
              <a:lnSpc>
                <a:spcPct val="150000"/>
              </a:lnSpc>
              <a:buFont typeface="Wingdings" panose="05000000000000000000" pitchFamily="2" charset="2"/>
              <a:buNone/>
              <a:defRPr/>
            </a:pPr>
            <a:r>
              <a:rPr lang="zh-CN" altLang="en-US" sz="1400" dirty="0">
                <a:latin typeface="Times New Roman" panose="02020603050405020304" pitchFamily="18" charset="0"/>
                <a:ea typeface="思源黑体 CN Bold" panose="020B0800000000000000" charset="-122"/>
                <a:sym typeface="+mn-ea"/>
              </a:rPr>
              <a:t>                                      </a:t>
            </a:r>
            <a:endParaRPr lang="zh-CN" altLang="en-US" sz="1400" dirty="0">
              <a:solidFill>
                <a:sysClr val="windowText" lastClr="000000"/>
              </a:solidFill>
              <a:latin typeface="Times New Roman" panose="02020603050405020304" pitchFamily="18" charset="0"/>
              <a:ea typeface="思源黑体 CN Bold" panose="020B0800000000000000" charset="-122"/>
              <a:sym typeface="+mn-ea"/>
            </a:endParaRPr>
          </a:p>
          <a:p>
            <a:pPr marL="342900" indent="0" fontAlgn="auto">
              <a:lnSpc>
                <a:spcPct val="150000"/>
              </a:lnSpc>
              <a:buClr>
                <a:srgbClr val="C70019"/>
              </a:buClr>
              <a:buFont typeface="Wingdings" panose="05000000000000000000" charset="0"/>
              <a:buChar char="l"/>
              <a:defRPr/>
            </a:pPr>
            <a:endParaRPr lang="en-US" altLang="zh-CN" sz="1400" dirty="0">
              <a:latin typeface="Times New Roman" panose="02020603050405020304" pitchFamily="18" charset="0"/>
              <a:ea typeface="思源黑体 CN Bold" panose="020B0800000000000000" charset="-122"/>
            </a:endParaRPr>
          </a:p>
        </p:txBody>
      </p:sp>
      <p:sp>
        <p:nvSpPr>
          <p:cNvPr id="5" name="灯片编号占位符 4"/>
          <p:cNvSpPr>
            <a:spLocks noGrp="1"/>
          </p:cNvSpPr>
          <p:nvPr>
            <p:ph type="sldNum" sz="quarter" idx="12"/>
          </p:nvPr>
        </p:nvSpPr>
        <p:spPr/>
        <p:txBody>
          <a:bodyPr/>
          <a:lstStyle/>
          <a:p>
            <a:fld id="{6B8E27FD-115D-4720-AE9C-63133A02825A}" type="slidenum">
              <a:rPr lang="zh-CN" altLang="en-US" smtClean="0">
                <a:latin typeface="Times New Roman" panose="02020603050405020304" pitchFamily="18" charset="0"/>
              </a:rPr>
              <a:t>9</a:t>
            </a:fld>
            <a:endParaRPr lang="zh-CN" altLang="en-US" dirty="0">
              <a:latin typeface="Times New Roman" panose="02020603050405020304" pitchFamily="18" charset="0"/>
            </a:endParaRPr>
          </a:p>
        </p:txBody>
      </p:sp>
      <p:sp>
        <p:nvSpPr>
          <p:cNvPr id="9" name="标题 8"/>
          <p:cNvSpPr>
            <a:spLocks noGrp="1"/>
          </p:cNvSpPr>
          <p:nvPr>
            <p:ph type="title"/>
          </p:nvPr>
        </p:nvSpPr>
        <p:spPr/>
        <p:txBody>
          <a:bodyPr/>
          <a:lstStyle/>
          <a:p>
            <a:pPr algn="l" defTabSz="914400">
              <a:buClrTx/>
              <a:buSzTx/>
              <a:buFontTx/>
            </a:pPr>
            <a:r>
              <a:rPr lang="en-US" altLang="zh-CN" dirty="0">
                <a:solidFill>
                  <a:srgbClr val="C00000"/>
                </a:solidFill>
                <a:latin typeface="Times New Roman" panose="02020603050405020304" pitchFamily="18" charset="0"/>
              </a:rPr>
              <a:t>III</a:t>
            </a:r>
            <a:r>
              <a:rPr lang="zh-CN" altLang="en-US" dirty="0">
                <a:solidFill>
                  <a:srgbClr val="C00000"/>
                </a:solidFill>
                <a:latin typeface="Times New Roman" panose="02020603050405020304" pitchFamily="18" charset="0"/>
              </a:rPr>
              <a:t> </a:t>
            </a:r>
            <a:r>
              <a:rPr lang="en-US" altLang="zh-CN" dirty="0">
                <a:solidFill>
                  <a:srgbClr val="C00000"/>
                </a:solidFill>
                <a:latin typeface="Times New Roman" panose="02020603050405020304" pitchFamily="18" charset="0"/>
              </a:rPr>
              <a:t>| </a:t>
            </a:r>
            <a:r>
              <a:rPr lang="zh-CN" altLang="en-US" dirty="0">
                <a:solidFill>
                  <a:srgbClr val="C00000"/>
                </a:solidFill>
                <a:latin typeface="Times New Roman" panose="02020603050405020304" pitchFamily="18" charset="0"/>
                <a:sym typeface="+mn-ea"/>
              </a:rPr>
              <a:t>Product </a:t>
            </a:r>
            <a:r>
              <a:rPr lang="en-US" altLang="zh-CN" dirty="0">
                <a:solidFill>
                  <a:srgbClr val="C00000"/>
                </a:solidFill>
                <a:latin typeface="Times New Roman" panose="02020603050405020304" pitchFamily="18" charset="0"/>
                <a:sym typeface="+mn-ea"/>
              </a:rPr>
              <a:t>I</a:t>
            </a:r>
            <a:r>
              <a:rPr lang="zh-CN" altLang="en-US" dirty="0">
                <a:solidFill>
                  <a:srgbClr val="C00000"/>
                </a:solidFill>
                <a:latin typeface="Times New Roman" panose="02020603050405020304" pitchFamily="18" charset="0"/>
                <a:sym typeface="+mn-ea"/>
              </a:rPr>
              <a:t>ntroduction of CRRC Datong</a:t>
            </a:r>
            <a:r>
              <a:rPr lang="zh-CN" altLang="en-US" dirty="0">
                <a:solidFill>
                  <a:srgbClr val="C00000"/>
                </a:solidFill>
                <a:latin typeface="Times New Roman" panose="02020603050405020304" pitchFamily="18" charset="0"/>
              </a:rPr>
              <a:t>   </a:t>
            </a:r>
            <a:endParaRPr lang="zh-CN" altLang="en-US" sz="2800" dirty="0">
              <a:solidFill>
                <a:srgbClr val="C00000"/>
              </a:solidFill>
              <a:latin typeface="Times New Roman" panose="02020603050405020304" pitchFamily="18" charset="0"/>
            </a:endParaRPr>
          </a:p>
        </p:txBody>
      </p:sp>
      <p:sp>
        <p:nvSpPr>
          <p:cNvPr id="2" name="标题 7"/>
          <p:cNvSpPr>
            <a:spLocks noGrp="1"/>
          </p:cNvSpPr>
          <p:nvPr/>
        </p:nvSpPr>
        <p:spPr>
          <a:xfrm>
            <a:off x="79267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latin typeface="Times New Roman" panose="02020603050405020304" pitchFamily="18" charset="0"/>
                <a:sym typeface="+mn-ea"/>
              </a:rPr>
              <a:t>   </a:t>
            </a:r>
            <a:r>
              <a:rPr lang="zh-CN" altLang="en-US" sz="2000" dirty="0">
                <a:solidFill>
                  <a:schemeClr val="tx1"/>
                </a:solidFill>
                <a:latin typeface="Times New Roman" panose="02020603050405020304" pitchFamily="18" charset="0"/>
                <a:sym typeface="+mn-ea"/>
              </a:rPr>
              <a:t> ——</a:t>
            </a:r>
            <a:r>
              <a:rPr lang="en-US" altLang="zh-CN" sz="2000" dirty="0">
                <a:solidFill>
                  <a:schemeClr val="tx1"/>
                </a:solidFill>
                <a:latin typeface="Times New Roman" panose="02020603050405020304" pitchFamily="18" charset="0"/>
                <a:sym typeface="+mn-ea"/>
              </a:rPr>
              <a:t>CR100M Introduction</a:t>
            </a:r>
            <a:endParaRPr lang="zh-CN" altLang="en-US" sz="2000" dirty="0">
              <a:solidFill>
                <a:schemeClr val="tx1"/>
              </a:solidFill>
              <a:latin typeface="Times New Roman" panose="02020603050405020304" pitchFamily="18" charset="0"/>
              <a:sym typeface="+mn-ea"/>
            </a:endParaRPr>
          </a:p>
        </p:txBody>
      </p:sp>
      <p:pic>
        <p:nvPicPr>
          <p:cNvPr id="7" name="图片 6" descr="CR100M"/>
          <p:cNvPicPr>
            <a:picLocks noChangeAspect="1"/>
          </p:cNvPicPr>
          <p:nvPr/>
        </p:nvPicPr>
        <p:blipFill>
          <a:blip r:embed="rId2" cstate="print"/>
          <a:stretch>
            <a:fillRect/>
          </a:stretch>
        </p:blipFill>
        <p:spPr>
          <a:xfrm>
            <a:off x="7470140" y="1082675"/>
            <a:ext cx="4027170" cy="3251835"/>
          </a:xfrm>
          <a:prstGeom prst="rect">
            <a:avLst/>
          </a:prstGeom>
        </p:spPr>
      </p:pic>
      <p:sp>
        <p:nvSpPr>
          <p:cNvPr id="6" name="文本框 5"/>
          <p:cNvSpPr txBox="1"/>
          <p:nvPr/>
        </p:nvSpPr>
        <p:spPr>
          <a:xfrm>
            <a:off x="324141" y="5269256"/>
            <a:ext cx="11617377" cy="1012137"/>
          </a:xfrm>
          <a:prstGeom prst="rect">
            <a:avLst/>
          </a:prstGeom>
          <a:solidFill>
            <a:schemeClr val="accent4">
              <a:lumMod val="20000"/>
              <a:lumOff val="80000"/>
            </a:schemeClr>
          </a:solidFill>
        </p:spPr>
        <p:txBody>
          <a:bodyPr wrap="square" rtlCol="0" anchor="t">
            <a:spAutoFit/>
          </a:bodyPr>
          <a:lstStyle/>
          <a:p>
            <a:pPr indent="0" fontAlgn="auto">
              <a:lnSpc>
                <a:spcPct val="97000"/>
              </a:lnSpc>
              <a:buClr>
                <a:srgbClr val="C00000"/>
              </a:buClr>
              <a:buFont typeface="Wingdings" panose="05000000000000000000" charset="0"/>
              <a:buChar char="l"/>
            </a:pPr>
            <a:r>
              <a:rPr lang="en-US" altLang="zh-CN" sz="2000" dirty="0">
                <a:latin typeface="Times New Roman" panose="02020603050405020304" pitchFamily="18" charset="0"/>
                <a:ea typeface="思源黑体 CN Bold" panose="020B0800000000000000" charset="-122"/>
                <a:sym typeface="+mn-ea"/>
              </a:rPr>
              <a:t> </a:t>
            </a:r>
            <a:r>
              <a:rPr lang="zh-CN" altLang="en-US" b="1" dirty="0">
                <a:latin typeface="Times New Roman" panose="02020603050405020304" pitchFamily="18" charset="0"/>
                <a:ea typeface="微软雅黑" panose="020B0503020204020204" pitchFamily="34" charset="-122"/>
                <a:cs typeface="仿宋_GB2312" panose="02010609030101010101" pitchFamily="49" charset="-122"/>
                <a:sym typeface="+mn-ea"/>
              </a:rPr>
              <a:t>Project </a:t>
            </a:r>
            <a:r>
              <a:rPr lang="en-US" altLang="zh-CN" b="1" dirty="0">
                <a:latin typeface="Times New Roman" panose="02020603050405020304" pitchFamily="18" charset="0"/>
                <a:ea typeface="微软雅黑" panose="020B0503020204020204" pitchFamily="34" charset="-122"/>
                <a:cs typeface="仿宋_GB2312" panose="02010609030101010101" pitchFamily="49" charset="-122"/>
                <a:sym typeface="+mn-ea"/>
              </a:rPr>
              <a:t>situation</a:t>
            </a:r>
          </a:p>
          <a:p>
            <a:pPr fontAlgn="auto">
              <a:lnSpc>
                <a:spcPct val="117000"/>
              </a:lnSpc>
            </a:pPr>
            <a:r>
              <a:rPr lang="zh-CN"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The first vehicle was tested in Zijinshan Gold and Copper Mine under Zijin Mining Group. It has been running for 1,944 hours with full load, with a running mileage of 12,416 kilometers and a transportation volume of 404,474 tons.</a:t>
            </a:r>
          </a:p>
        </p:txBody>
      </p:sp>
      <p:sp>
        <p:nvSpPr>
          <p:cNvPr id="8" name="页脚占位符 7"/>
          <p:cNvSpPr>
            <a:spLocks noGrp="1"/>
          </p:cNvSpPr>
          <p:nvPr>
            <p:ph type="ftr" sz="quarter" idx="11"/>
          </p:nvPr>
        </p:nvSpPr>
        <p:spPr/>
        <p:txBody>
          <a:bodyPr/>
          <a:lstStyle/>
          <a:p>
            <a:r>
              <a:rPr lang="zh-CN" altLang="en-US">
                <a:latin typeface="Times New Roman" panose="02020603050405020304" pitchFamily="18" charset="0"/>
              </a:rPr>
              <a:t>CRRC Copyright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numdgm"/>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17,&quot;width&quot;:5356}"/>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273,&quot;width&quot;:872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34,&quot;width&quot;:4904}"/>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numdgm"/>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numdgm"/>
</p:tagLst>
</file>

<file path=ppt/theme/theme1.xml><?xml version="1.0" encoding="utf-8"?>
<a:theme xmlns:a="http://schemas.openxmlformats.org/drawingml/2006/main" name="中国中车">
  <a:themeElements>
    <a:clrScheme name="自定义 5">
      <a:dk1>
        <a:srgbClr val="000000"/>
      </a:dk1>
      <a:lt1>
        <a:srgbClr val="FFFFFF"/>
      </a:lt1>
      <a:dk2>
        <a:srgbClr val="4C4948"/>
      </a:dk2>
      <a:lt2>
        <a:srgbClr val="CFCFCF"/>
      </a:lt2>
      <a:accent1>
        <a:srgbClr val="C70019"/>
      </a:accent1>
      <a:accent2>
        <a:srgbClr val="4C4948"/>
      </a:accent2>
      <a:accent3>
        <a:srgbClr val="727171"/>
      </a:accent3>
      <a:accent4>
        <a:srgbClr val="AAA9A9"/>
      </a:accent4>
      <a:accent5>
        <a:srgbClr val="C6C6C6"/>
      </a:accent5>
      <a:accent6>
        <a:srgbClr val="E2E2E2"/>
      </a:accent6>
      <a:hlink>
        <a:srgbClr val="C70019"/>
      </a:hlink>
      <a:folHlink>
        <a:srgbClr val="727171"/>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spPr>
      <a:bodyPr vert="horz" wrap="non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defRPr>
        </a:defPPr>
      </a:lstStyle>
    </a:spDef>
    <a:lnDef>
      <a:spPr bwMode="auto">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spPr>
      <a:bodyPr/>
      <a:lstStyle/>
    </a:lnDef>
  </a:objectDefaults>
  <a:extraClrSchemeLst>
    <a:extraClrScheme>
      <a:clrScheme name="中国南车 1">
        <a:dk1>
          <a:srgbClr val="000000"/>
        </a:dk1>
        <a:lt1>
          <a:srgbClr val="FFFFFF"/>
        </a:lt1>
        <a:dk2>
          <a:srgbClr val="000000"/>
        </a:dk2>
        <a:lt2>
          <a:srgbClr val="898989"/>
        </a:lt2>
        <a:accent1>
          <a:srgbClr val="0058B0"/>
        </a:accent1>
        <a:accent2>
          <a:srgbClr val="E60012"/>
        </a:accent2>
        <a:accent3>
          <a:srgbClr val="FFFFFF"/>
        </a:accent3>
        <a:accent4>
          <a:srgbClr val="000000"/>
        </a:accent4>
        <a:accent5>
          <a:srgbClr val="AAB4D4"/>
        </a:accent5>
        <a:accent6>
          <a:srgbClr val="D0000F"/>
        </a:accent6>
        <a:hlink>
          <a:srgbClr val="239AD6"/>
        </a:hlink>
        <a:folHlink>
          <a:srgbClr val="FDD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中国中车</Template>
  <TotalTime>2670</TotalTime>
  <Words>3126</Words>
  <Application>Microsoft Office PowerPoint</Application>
  <PresentationFormat>宽屏</PresentationFormat>
  <Paragraphs>401</Paragraphs>
  <Slides>30</Slides>
  <Notes>8</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30</vt:i4>
      </vt:variant>
    </vt:vector>
  </HeadingPairs>
  <TitlesOfParts>
    <vt:vector size="37" baseType="lpstr">
      <vt:lpstr>微软雅黑</vt:lpstr>
      <vt:lpstr>Arial</vt:lpstr>
      <vt:lpstr>Calibri</vt:lpstr>
      <vt:lpstr>Roboto</vt:lpstr>
      <vt:lpstr>Times New Roman</vt:lpstr>
      <vt:lpstr>Wingdings</vt:lpstr>
      <vt:lpstr>中国中车</vt:lpstr>
      <vt:lpstr>Product Introduction of CRRC Datong's  Mining Dump Truck</vt:lpstr>
      <vt:lpstr>Content</vt:lpstr>
      <vt:lpstr>I | Company Profile   </vt:lpstr>
      <vt:lpstr>I | Company Profile   </vt:lpstr>
      <vt:lpstr>Content</vt:lpstr>
      <vt:lpstr>II |  R&amp;D  Capabilities of Mining Dump Truck   </vt:lpstr>
      <vt:lpstr>II | R&amp;D  Capabilities of Mining Dump Truck</vt:lpstr>
      <vt:lpstr>Content</vt:lpstr>
      <vt:lpstr>III | Product Introduction of CRRC Datong   </vt:lpstr>
      <vt:lpstr>III | Product Introduction of CRRC Datong   </vt:lpstr>
      <vt:lpstr>III | Product Introduction of CRRC Datong   </vt:lpstr>
      <vt:lpstr>III | Product Introduction of CRRC Datong   </vt:lpstr>
      <vt:lpstr>III | Product Introduction of CRRC Datong   </vt:lpstr>
      <vt:lpstr>III | Product Introduction of CRRC Datong   </vt:lpstr>
      <vt:lpstr>III | Product Introduction of CRRC Datong   </vt:lpstr>
      <vt:lpstr>III | Product Introduction of CRRC Datong   </vt:lpstr>
      <vt:lpstr>III | Product Itroduction of CRRC Datong   </vt:lpstr>
      <vt:lpstr>Content</vt:lpstr>
      <vt:lpstr>IV| Internal Supporting of Core Components   </vt:lpstr>
      <vt:lpstr>IV| Internal Supporting of Core Components    </vt:lpstr>
      <vt:lpstr>IV| Internal Supporting of Core Components</vt:lpstr>
      <vt:lpstr>IV| Internal Supporting of Core Components   </vt:lpstr>
      <vt:lpstr>IV| Internal Supporting of Core Components   </vt:lpstr>
      <vt:lpstr>Content</vt:lpstr>
      <vt:lpstr>V | Technology under Development </vt:lpstr>
      <vt:lpstr>V | Technology under Development </vt:lpstr>
      <vt:lpstr>Content</vt:lpstr>
      <vt:lpstr>VI | Advantages of CRRC’s Mining Dump Truck</vt:lpstr>
      <vt:lpstr>VI | Advantages of CRRC’s Mining Dump Truck</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hansen</dc:creator>
  <cp:lastModifiedBy>刘 柳</cp:lastModifiedBy>
  <cp:revision>372</cp:revision>
  <dcterms:created xsi:type="dcterms:W3CDTF">2020-06-27T14:07:00Z</dcterms:created>
  <dcterms:modified xsi:type="dcterms:W3CDTF">2023-03-09T07:04:59Z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2052-10.8.0.6018</vt:lpwstr>
  </property>
  <property fmtid="{D5CDD505-2E9C-101B-9397-08002B2CF9AE}" pid="3" name="ICV">
    <vt:lpwstr>28EA144D6E2B4CF2B3A0E668C27FC801</vt:lpwstr>
  </property>
</Properties>
</file>