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4"/>
  </p:handoutMasterIdLst>
  <p:sldIdLst>
    <p:sldId id="265" r:id="rId3"/>
    <p:sldId id="273" r:id="rId4"/>
    <p:sldId id="288" r:id="rId6"/>
    <p:sldId id="290" r:id="rId7"/>
    <p:sldId id="450" r:id="rId8"/>
    <p:sldId id="295" r:id="rId9"/>
    <p:sldId id="296" r:id="rId10"/>
    <p:sldId id="451" r:id="rId11"/>
    <p:sldId id="441" r:id="rId12"/>
    <p:sldId id="442" r:id="rId13"/>
    <p:sldId id="443" r:id="rId14"/>
    <p:sldId id="452" r:id="rId15"/>
    <p:sldId id="453" r:id="rId16"/>
    <p:sldId id="454" r:id="rId17"/>
    <p:sldId id="447" r:id="rId18"/>
    <p:sldId id="448" r:id="rId19"/>
    <p:sldId id="455" r:id="rId20"/>
    <p:sldId id="456" r:id="rId21"/>
    <p:sldId id="457" r:id="rId22"/>
    <p:sldId id="458" r:id="rId23"/>
    <p:sldId id="459" r:id="rId24"/>
    <p:sldId id="460" r:id="rId25"/>
    <p:sldId id="461" r:id="rId26"/>
    <p:sldId id="462" r:id="rId27"/>
    <p:sldId id="463" r:id="rId28"/>
    <p:sldId id="464" r:id="rId29"/>
    <p:sldId id="465" r:id="rId30"/>
    <p:sldId id="410" r:id="rId31"/>
    <p:sldId id="466" r:id="rId32"/>
    <p:sldId id="467" r:id="rId33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019"/>
    <a:srgbClr val="C60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086" y="-90"/>
      </p:cViewPr>
      <p:guideLst>
        <p:guide orient="horz" pos="484"/>
        <p:guide orient="horz" pos="752"/>
        <p:guide orient="horz" pos="3614"/>
        <p:guide pos="7348"/>
        <p:guide pos="40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8" Type="http://schemas.openxmlformats.org/officeDocument/2006/relationships/tags" Target="tags/tag7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B5FB8-CA36-4AD5-BAF1-5F0C01E842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82A19-B8FA-4B2C-981C-4E1E8D704D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A6AF0-8E30-4F8F-A2F4-3CB68C7F4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A6AF0-8E30-4F8F-A2F4-3CB68C7F4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A6AF0-8E30-4F8F-A2F4-3CB68C7F4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A6AF0-8E30-4F8F-A2F4-3CB68C7F4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A6AF0-8E30-4F8F-A2F4-3CB68C7F4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A6AF0-8E30-4F8F-A2F4-3CB68C7F4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A6AF0-8E30-4F8F-A2F4-3CB68C7F4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A6AF0-8E30-4F8F-A2F4-3CB68C7F4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A6AF0-8E30-4F8F-A2F4-3CB68C7F4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 bwMode="auto">
          <a:xfrm>
            <a:off x="0" y="2796758"/>
            <a:ext cx="8710560" cy="4909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5" name="文本占位符 12"/>
          <p:cNvSpPr txBox="1"/>
          <p:nvPr userDrawn="1"/>
        </p:nvSpPr>
        <p:spPr>
          <a:xfrm>
            <a:off x="8751683" y="2796758"/>
            <a:ext cx="2913268" cy="490973"/>
          </a:xfrm>
          <a:custGeom>
            <a:avLst/>
            <a:gdLst>
              <a:gd name="connsiteX0" fmla="*/ 0 w 8353425"/>
              <a:gd name="connsiteY0" fmla="*/ 0 h 2555875"/>
              <a:gd name="connsiteX1" fmla="*/ 2141813 w 8353425"/>
              <a:gd name="connsiteY1" fmla="*/ 0 h 2555875"/>
              <a:gd name="connsiteX2" fmla="*/ 7547650 w 8353425"/>
              <a:gd name="connsiteY2" fmla="*/ 0 h 2555875"/>
              <a:gd name="connsiteX3" fmla="*/ 7839909 w 8353425"/>
              <a:gd name="connsiteY3" fmla="*/ 0 h 2555875"/>
              <a:gd name="connsiteX4" fmla="*/ 7839919 w 8353425"/>
              <a:gd name="connsiteY4" fmla="*/ 1 h 2555875"/>
              <a:gd name="connsiteX5" fmla="*/ 8353425 w 8353425"/>
              <a:gd name="connsiteY5" fmla="*/ 1 h 2555875"/>
              <a:gd name="connsiteX6" fmla="*/ 8353425 w 8353425"/>
              <a:gd name="connsiteY6" fmla="*/ 512248 h 2555875"/>
              <a:gd name="connsiteX7" fmla="*/ 8353425 w 8353425"/>
              <a:gd name="connsiteY7" fmla="*/ 1565823 h 2555875"/>
              <a:gd name="connsiteX8" fmla="*/ 8353425 w 8353425"/>
              <a:gd name="connsiteY8" fmla="*/ 2043627 h 2555875"/>
              <a:gd name="connsiteX9" fmla="*/ 7839909 w 8353425"/>
              <a:gd name="connsiteY9" fmla="*/ 2555875 h 2555875"/>
              <a:gd name="connsiteX10" fmla="*/ 7547650 w 8353425"/>
              <a:gd name="connsiteY10" fmla="*/ 2555875 h 2555875"/>
              <a:gd name="connsiteX11" fmla="*/ 2141813 w 8353425"/>
              <a:gd name="connsiteY11" fmla="*/ 2555875 h 2555875"/>
              <a:gd name="connsiteX12" fmla="*/ 0 w 8353425"/>
              <a:gd name="connsiteY12" fmla="*/ 2555875 h 255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53425" h="2555875">
                <a:moveTo>
                  <a:pt x="0" y="0"/>
                </a:moveTo>
                <a:lnTo>
                  <a:pt x="2141813" y="0"/>
                </a:lnTo>
                <a:lnTo>
                  <a:pt x="7547650" y="0"/>
                </a:lnTo>
                <a:lnTo>
                  <a:pt x="7839909" y="0"/>
                </a:lnTo>
                <a:lnTo>
                  <a:pt x="7839919" y="1"/>
                </a:lnTo>
                <a:lnTo>
                  <a:pt x="8353425" y="1"/>
                </a:lnTo>
                <a:lnTo>
                  <a:pt x="8353425" y="512248"/>
                </a:lnTo>
                <a:lnTo>
                  <a:pt x="8353425" y="1565823"/>
                </a:lnTo>
                <a:lnTo>
                  <a:pt x="8353425" y="2043627"/>
                </a:lnTo>
                <a:cubicBezTo>
                  <a:pt x="8353425" y="2326534"/>
                  <a:pt x="8123516" y="2555875"/>
                  <a:pt x="7839909" y="2555875"/>
                </a:cubicBezTo>
                <a:lnTo>
                  <a:pt x="7547650" y="2555875"/>
                </a:lnTo>
                <a:lnTo>
                  <a:pt x="2141813" y="2555875"/>
                </a:lnTo>
                <a:lnTo>
                  <a:pt x="0" y="255587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dirty="0"/>
          </a:p>
        </p:txBody>
      </p:sp>
      <p:sp>
        <p:nvSpPr>
          <p:cNvPr id="76" name="矩形 75"/>
          <p:cNvSpPr/>
          <p:nvPr userDrawn="1"/>
        </p:nvSpPr>
        <p:spPr bwMode="auto">
          <a:xfrm>
            <a:off x="0" y="2562132"/>
            <a:ext cx="11664949" cy="416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1" name="矩形 10" hidden="1"/>
          <p:cNvSpPr/>
          <p:nvPr/>
        </p:nvSpPr>
        <p:spPr bwMode="auto">
          <a:xfrm>
            <a:off x="623795" y="-336808"/>
            <a:ext cx="4579436" cy="22321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vert="horz" wrap="none" lIns="91441" tIns="45720" rIns="91441" bIns="45720" numCol="1" rtlCol="0" anchor="ctr" anchorCtr="0" compatLnSpc="1"/>
          <a:lstStyle/>
          <a:p>
            <a:pPr marL="0" marR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4" name="文本占位符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68" y="6011621"/>
            <a:ext cx="8436560" cy="297105"/>
          </a:xfrm>
        </p:spPr>
        <p:txBody>
          <a:bodyPr lIns="0" anchor="ctr"/>
          <a:lstStyle>
            <a:lvl1pPr marL="0" indent="0"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 smtClean="0"/>
              <a:t>集团 </a:t>
            </a:r>
            <a:r>
              <a:rPr lang="en-US" altLang="zh-CN" dirty="0" smtClean="0"/>
              <a:t>/ </a:t>
            </a:r>
            <a:r>
              <a:rPr lang="zh-CN" altLang="en-US" dirty="0" smtClean="0"/>
              <a:t>公司 </a:t>
            </a:r>
            <a:r>
              <a:rPr lang="en-US" altLang="zh-CN" dirty="0" smtClean="0"/>
              <a:t>/ </a:t>
            </a:r>
            <a:r>
              <a:rPr lang="zh-CN" altLang="en-US" dirty="0" smtClean="0"/>
              <a:t>部门名称</a:t>
            </a:r>
            <a:endParaRPr lang="en-US" altLang="zh-CN" dirty="0" smtClean="0"/>
          </a:p>
          <a:p>
            <a:r>
              <a:rPr lang="en-US" altLang="zh-CN" dirty="0" smtClean="0"/>
              <a:t>CRRC </a:t>
            </a:r>
            <a:endParaRPr lang="zh-CN" altLang="en-US" dirty="0" smtClean="0"/>
          </a:p>
        </p:txBody>
      </p:sp>
      <p:sp>
        <p:nvSpPr>
          <p:cNvPr id="27" name="矩形 26"/>
          <p:cNvSpPr/>
          <p:nvPr/>
        </p:nvSpPr>
        <p:spPr>
          <a:xfrm>
            <a:off x="12192001" y="440615"/>
            <a:ext cx="5902476" cy="64173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Изменение и замена изображения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Прямо на этой странице выбрать меню [Вставка] вверху - [Изображение]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Провести одинарный щелчок, чтобы выбрать это поле заполнителя, чтобы скопировать изображение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Вышеуказанный метод может автоматически заполнять изображение непосредственно в эту форму изображения по умолчанию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Изменение положения изображения в форме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После вставки изображения выбрать это поле заполнителя в меню [Инструмент изображения - Формат] вверху и выбрать функцию заполнения в раскрывающемся меню [Вырезка], чтобы отрегулировать размер и положение изображения в форме.(Данная функция предназначена для версии PowerPoint2010 и выше)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12192000" y="0"/>
            <a:ext cx="5943600" cy="4406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/>
                <a:ea typeface="Times New Roman" panose="02020603050405020304"/>
              </a:rPr>
              <a:t>Инструкция по эксплуатации версии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8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151467" y="3323616"/>
            <a:ext cx="10513483" cy="101689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5720" rIns="91440" bIns="45720" anchor="b">
            <a:noAutofit/>
          </a:bodyPr>
          <a:lstStyle>
            <a:lvl1pPr algn="l">
              <a:defRPr sz="3365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noProof="0" dirty="0" smtClean="0"/>
              <a:t>单击此处编辑母版标题样式</a:t>
            </a:r>
            <a:endParaRPr lang="zh-CN" altLang="en-US" noProof="0" dirty="0" smtClean="0"/>
          </a:p>
        </p:txBody>
      </p:sp>
      <p:sp>
        <p:nvSpPr>
          <p:cNvPr id="49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51467" y="4340506"/>
            <a:ext cx="10513483" cy="36933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5720" rIns="91440" bIns="45720" anchor="ctr">
            <a:spAutoFit/>
          </a:bodyPr>
          <a:lstStyle>
            <a:lvl1pPr marL="0" indent="0" algn="l">
              <a:buSzPct val="60000"/>
              <a:buFont typeface="Wingdings" panose="05000000000000000000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zh-CN" altLang="en-US" noProof="0" dirty="0" smtClean="0"/>
          </a:p>
        </p:txBody>
      </p:sp>
      <p:sp>
        <p:nvSpPr>
          <p:cNvPr id="50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51467" y="5015679"/>
            <a:ext cx="10513483" cy="522895"/>
          </a:xfrm>
        </p:spPr>
        <p:txBody>
          <a:bodyPr lIns="0"/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 smtClean="0"/>
              <a:t>时间日期署名</a:t>
            </a:r>
            <a:endParaRPr lang="zh-CN" altLang="en-US" dirty="0" smtClean="0"/>
          </a:p>
        </p:txBody>
      </p:sp>
      <p:sp>
        <p:nvSpPr>
          <p:cNvPr id="57" name="矩形 56"/>
          <p:cNvSpPr/>
          <p:nvPr userDrawn="1"/>
        </p:nvSpPr>
        <p:spPr bwMode="auto">
          <a:xfrm>
            <a:off x="8751683" y="1607848"/>
            <a:ext cx="2913268" cy="1343583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</a:pPr>
            <a:endParaRPr lang="zh-CN" altLang="en-US" sz="2400"/>
          </a:p>
        </p:txBody>
      </p:sp>
      <p:sp>
        <p:nvSpPr>
          <p:cNvPr id="75" name="图片占位符 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608138"/>
            <a:ext cx="8710559" cy="1343292"/>
          </a:xfrm>
          <a:solidFill>
            <a:schemeClr val="accent3"/>
          </a:solidFill>
        </p:spPr>
        <p:txBody>
          <a:bodyPr/>
          <a:lstStyle>
            <a:lvl1pPr marL="719455" indent="0">
              <a:buNone/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zh-CN" altLang="en-US" dirty="0" smtClean="0"/>
              <a:t>插入图片</a:t>
            </a:r>
            <a:endParaRPr lang="zh-CN" altLang="en-US" dirty="0"/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10273769" y="6011614"/>
            <a:ext cx="1391181" cy="297110"/>
            <a:chOff x="6937894" y="6051751"/>
            <a:chExt cx="1810820" cy="386731"/>
          </a:xfrm>
        </p:grpSpPr>
        <p:sp>
          <p:nvSpPr>
            <p:cNvPr id="77" name="Rectangle 8"/>
            <p:cNvSpPr>
              <a:spLocks noChangeArrowheads="1"/>
            </p:cNvSpPr>
            <p:nvPr/>
          </p:nvSpPr>
          <p:spPr bwMode="auto">
            <a:xfrm>
              <a:off x="6937894" y="6051751"/>
              <a:ext cx="18108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37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C70019"/>
                  </a:solidFill>
                  <a:effectLst/>
                  <a:latin typeface="+mn-lt"/>
                  <a:ea typeface="宋体" panose="02010600030101010101" pitchFamily="2" charset="-122"/>
                </a:rPr>
                <a:t>www.crrcgc.cc</a:t>
              </a:r>
              <a:endParaRPr kumimoji="0" lang="zh-CN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8" name="Freeform 5"/>
            <p:cNvSpPr/>
            <p:nvPr/>
          </p:nvSpPr>
          <p:spPr bwMode="auto">
            <a:xfrm>
              <a:off x="6937894" y="6116991"/>
              <a:ext cx="1810820" cy="321491"/>
            </a:xfrm>
            <a:custGeom>
              <a:avLst/>
              <a:gdLst>
                <a:gd name="T0" fmla="*/ 0 w 2822"/>
                <a:gd name="T1" fmla="*/ 0 h 498"/>
                <a:gd name="T2" fmla="*/ 0 w 2822"/>
                <a:gd name="T3" fmla="*/ 308 h 498"/>
                <a:gd name="T4" fmla="*/ 59 w 2822"/>
                <a:gd name="T5" fmla="*/ 448 h 498"/>
                <a:gd name="T6" fmla="*/ 66 w 2822"/>
                <a:gd name="T7" fmla="*/ 454 h 498"/>
                <a:gd name="T8" fmla="*/ 205 w 2822"/>
                <a:gd name="T9" fmla="*/ 498 h 498"/>
                <a:gd name="T10" fmla="*/ 2619 w 2822"/>
                <a:gd name="T11" fmla="*/ 498 h 498"/>
                <a:gd name="T12" fmla="*/ 2763 w 2822"/>
                <a:gd name="T13" fmla="*/ 451 h 498"/>
                <a:gd name="T14" fmla="*/ 2822 w 2822"/>
                <a:gd name="T15" fmla="*/ 308 h 498"/>
                <a:gd name="T16" fmla="*/ 2822 w 2822"/>
                <a:gd name="T17" fmla="*/ 0 h 498"/>
                <a:gd name="T18" fmla="*/ 2662 w 2822"/>
                <a:gd name="T19" fmla="*/ 0 h 498"/>
                <a:gd name="T20" fmla="*/ 2662 w 2822"/>
                <a:gd name="T21" fmla="*/ 240 h 498"/>
                <a:gd name="T22" fmla="*/ 2640 w 2822"/>
                <a:gd name="T23" fmla="*/ 292 h 498"/>
                <a:gd name="T24" fmla="*/ 2587 w 2822"/>
                <a:gd name="T25" fmla="*/ 314 h 498"/>
                <a:gd name="T26" fmla="*/ 245 w 2822"/>
                <a:gd name="T27" fmla="*/ 314 h 498"/>
                <a:gd name="T28" fmla="*/ 187 w 2822"/>
                <a:gd name="T29" fmla="*/ 290 h 498"/>
                <a:gd name="T30" fmla="*/ 163 w 2822"/>
                <a:gd name="T31" fmla="*/ 232 h 498"/>
                <a:gd name="T32" fmla="*/ 163 w 2822"/>
                <a:gd name="T33" fmla="*/ 0 h 498"/>
                <a:gd name="T34" fmla="*/ 0 w 2822"/>
                <a:gd name="T3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2" h="498">
                  <a:moveTo>
                    <a:pt x="0" y="0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0" y="362"/>
                    <a:pt x="20" y="410"/>
                    <a:pt x="59" y="448"/>
                  </a:cubicBezTo>
                  <a:cubicBezTo>
                    <a:pt x="61" y="450"/>
                    <a:pt x="63" y="452"/>
                    <a:pt x="66" y="454"/>
                  </a:cubicBezTo>
                  <a:cubicBezTo>
                    <a:pt x="103" y="490"/>
                    <a:pt x="153" y="498"/>
                    <a:pt x="205" y="498"/>
                  </a:cubicBezTo>
                  <a:cubicBezTo>
                    <a:pt x="2619" y="498"/>
                    <a:pt x="2619" y="498"/>
                    <a:pt x="2619" y="498"/>
                  </a:cubicBezTo>
                  <a:cubicBezTo>
                    <a:pt x="2673" y="498"/>
                    <a:pt x="2724" y="489"/>
                    <a:pt x="2763" y="451"/>
                  </a:cubicBezTo>
                  <a:cubicBezTo>
                    <a:pt x="2801" y="412"/>
                    <a:pt x="2822" y="362"/>
                    <a:pt x="2822" y="308"/>
                  </a:cubicBezTo>
                  <a:cubicBezTo>
                    <a:pt x="2822" y="0"/>
                    <a:pt x="2822" y="0"/>
                    <a:pt x="2822" y="0"/>
                  </a:cubicBezTo>
                  <a:cubicBezTo>
                    <a:pt x="2662" y="0"/>
                    <a:pt x="2662" y="0"/>
                    <a:pt x="2662" y="0"/>
                  </a:cubicBezTo>
                  <a:cubicBezTo>
                    <a:pt x="2662" y="240"/>
                    <a:pt x="2662" y="240"/>
                    <a:pt x="2662" y="240"/>
                  </a:cubicBezTo>
                  <a:cubicBezTo>
                    <a:pt x="2662" y="260"/>
                    <a:pt x="2654" y="278"/>
                    <a:pt x="2640" y="292"/>
                  </a:cubicBezTo>
                  <a:cubicBezTo>
                    <a:pt x="2626" y="306"/>
                    <a:pt x="2607" y="314"/>
                    <a:pt x="2587" y="314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23" y="314"/>
                    <a:pt x="203" y="306"/>
                    <a:pt x="187" y="290"/>
                  </a:cubicBezTo>
                  <a:cubicBezTo>
                    <a:pt x="172" y="275"/>
                    <a:pt x="163" y="254"/>
                    <a:pt x="163" y="232"/>
                  </a:cubicBezTo>
                  <a:cubicBezTo>
                    <a:pt x="163" y="0"/>
                    <a:pt x="163" y="0"/>
                    <a:pt x="16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2" name="Group 4"/>
          <p:cNvGrpSpPr>
            <a:grpSpLocks noChangeAspect="1"/>
          </p:cNvGrpSpPr>
          <p:nvPr userDrawn="1"/>
        </p:nvGrpSpPr>
        <p:grpSpPr bwMode="auto">
          <a:xfrm>
            <a:off x="1151467" y="440615"/>
            <a:ext cx="2387601" cy="788991"/>
            <a:chOff x="545" y="279"/>
            <a:chExt cx="1504" cy="497"/>
          </a:xfrm>
        </p:grpSpPr>
        <p:sp>
          <p:nvSpPr>
            <p:cNvPr id="73" name="Freeform 5"/>
            <p:cNvSpPr/>
            <p:nvPr userDrawn="1"/>
          </p:nvSpPr>
          <p:spPr bwMode="auto">
            <a:xfrm>
              <a:off x="1190" y="545"/>
              <a:ext cx="190" cy="196"/>
            </a:xfrm>
            <a:custGeom>
              <a:avLst/>
              <a:gdLst>
                <a:gd name="T0" fmla="*/ 0 w 295"/>
                <a:gd name="T1" fmla="*/ 121 h 303"/>
                <a:gd name="T2" fmla="*/ 0 w 295"/>
                <a:gd name="T3" fmla="*/ 183 h 303"/>
                <a:gd name="T4" fmla="*/ 165 w 295"/>
                <a:gd name="T5" fmla="*/ 303 h 303"/>
                <a:gd name="T6" fmla="*/ 295 w 295"/>
                <a:gd name="T7" fmla="*/ 303 h 303"/>
                <a:gd name="T8" fmla="*/ 295 w 295"/>
                <a:gd name="T9" fmla="*/ 248 h 303"/>
                <a:gd name="T10" fmla="*/ 168 w 295"/>
                <a:gd name="T11" fmla="*/ 248 h 303"/>
                <a:gd name="T12" fmla="*/ 85 w 295"/>
                <a:gd name="T13" fmla="*/ 179 h 303"/>
                <a:gd name="T14" fmla="*/ 85 w 295"/>
                <a:gd name="T15" fmla="*/ 125 h 303"/>
                <a:gd name="T16" fmla="*/ 168 w 295"/>
                <a:gd name="T17" fmla="*/ 56 h 303"/>
                <a:gd name="T18" fmla="*/ 295 w 295"/>
                <a:gd name="T19" fmla="*/ 56 h 303"/>
                <a:gd name="T20" fmla="*/ 295 w 295"/>
                <a:gd name="T21" fmla="*/ 0 h 303"/>
                <a:gd name="T22" fmla="*/ 165 w 295"/>
                <a:gd name="T23" fmla="*/ 0 h 303"/>
                <a:gd name="T24" fmla="*/ 0 w 295"/>
                <a:gd name="T25" fmla="*/ 12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303">
                  <a:moveTo>
                    <a:pt x="0" y="121"/>
                  </a:moveTo>
                  <a:cubicBezTo>
                    <a:pt x="0" y="183"/>
                    <a:pt x="0" y="183"/>
                    <a:pt x="0" y="183"/>
                  </a:cubicBezTo>
                  <a:cubicBezTo>
                    <a:pt x="0" y="250"/>
                    <a:pt x="36" y="303"/>
                    <a:pt x="165" y="303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5" y="248"/>
                    <a:pt x="295" y="248"/>
                    <a:pt x="295" y="248"/>
                  </a:cubicBezTo>
                  <a:cubicBezTo>
                    <a:pt x="295" y="248"/>
                    <a:pt x="202" y="248"/>
                    <a:pt x="168" y="248"/>
                  </a:cubicBezTo>
                  <a:cubicBezTo>
                    <a:pt x="111" y="248"/>
                    <a:pt x="85" y="213"/>
                    <a:pt x="85" y="179"/>
                  </a:cubicBezTo>
                  <a:cubicBezTo>
                    <a:pt x="85" y="125"/>
                    <a:pt x="85" y="125"/>
                    <a:pt x="85" y="125"/>
                  </a:cubicBezTo>
                  <a:cubicBezTo>
                    <a:pt x="85" y="90"/>
                    <a:pt x="111" y="56"/>
                    <a:pt x="168" y="56"/>
                  </a:cubicBezTo>
                  <a:cubicBezTo>
                    <a:pt x="202" y="56"/>
                    <a:pt x="295" y="56"/>
                    <a:pt x="295" y="56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36" y="0"/>
                    <a:pt x="0" y="53"/>
                    <a:pt x="0" y="1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6"/>
            <p:cNvSpPr/>
            <p:nvPr userDrawn="1"/>
          </p:nvSpPr>
          <p:spPr bwMode="auto">
            <a:xfrm>
              <a:off x="1859" y="545"/>
              <a:ext cx="190" cy="196"/>
            </a:xfrm>
            <a:custGeom>
              <a:avLst/>
              <a:gdLst>
                <a:gd name="T0" fmla="*/ 168 w 295"/>
                <a:gd name="T1" fmla="*/ 56 h 303"/>
                <a:gd name="T2" fmla="*/ 295 w 295"/>
                <a:gd name="T3" fmla="*/ 56 h 303"/>
                <a:gd name="T4" fmla="*/ 295 w 295"/>
                <a:gd name="T5" fmla="*/ 0 h 303"/>
                <a:gd name="T6" fmla="*/ 165 w 295"/>
                <a:gd name="T7" fmla="*/ 0 h 303"/>
                <a:gd name="T8" fmla="*/ 0 w 295"/>
                <a:gd name="T9" fmla="*/ 121 h 303"/>
                <a:gd name="T10" fmla="*/ 0 w 295"/>
                <a:gd name="T11" fmla="*/ 183 h 303"/>
                <a:gd name="T12" fmla="*/ 165 w 295"/>
                <a:gd name="T13" fmla="*/ 303 h 303"/>
                <a:gd name="T14" fmla="*/ 295 w 295"/>
                <a:gd name="T15" fmla="*/ 303 h 303"/>
                <a:gd name="T16" fmla="*/ 295 w 295"/>
                <a:gd name="T17" fmla="*/ 248 h 303"/>
                <a:gd name="T18" fmla="*/ 168 w 295"/>
                <a:gd name="T19" fmla="*/ 248 h 303"/>
                <a:gd name="T20" fmla="*/ 85 w 295"/>
                <a:gd name="T21" fmla="*/ 179 h 303"/>
                <a:gd name="T22" fmla="*/ 85 w 295"/>
                <a:gd name="T23" fmla="*/ 125 h 303"/>
                <a:gd name="T24" fmla="*/ 168 w 295"/>
                <a:gd name="T25" fmla="*/ 5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303">
                  <a:moveTo>
                    <a:pt x="168" y="56"/>
                  </a:moveTo>
                  <a:cubicBezTo>
                    <a:pt x="202" y="56"/>
                    <a:pt x="295" y="56"/>
                    <a:pt x="295" y="56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36" y="0"/>
                    <a:pt x="0" y="53"/>
                    <a:pt x="0" y="12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250"/>
                    <a:pt x="36" y="303"/>
                    <a:pt x="165" y="303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5" y="248"/>
                    <a:pt x="295" y="248"/>
                    <a:pt x="295" y="248"/>
                  </a:cubicBezTo>
                  <a:cubicBezTo>
                    <a:pt x="295" y="248"/>
                    <a:pt x="202" y="248"/>
                    <a:pt x="168" y="248"/>
                  </a:cubicBezTo>
                  <a:cubicBezTo>
                    <a:pt x="111" y="248"/>
                    <a:pt x="85" y="213"/>
                    <a:pt x="85" y="179"/>
                  </a:cubicBezTo>
                  <a:cubicBezTo>
                    <a:pt x="85" y="125"/>
                    <a:pt x="85" y="125"/>
                    <a:pt x="85" y="125"/>
                  </a:cubicBezTo>
                  <a:cubicBezTo>
                    <a:pt x="85" y="90"/>
                    <a:pt x="111" y="56"/>
                    <a:pt x="168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Freeform 7"/>
            <p:cNvSpPr/>
            <p:nvPr userDrawn="1"/>
          </p:nvSpPr>
          <p:spPr bwMode="auto">
            <a:xfrm>
              <a:off x="1408" y="545"/>
              <a:ext cx="203" cy="196"/>
            </a:xfrm>
            <a:custGeom>
              <a:avLst/>
              <a:gdLst>
                <a:gd name="T0" fmla="*/ 312 w 316"/>
                <a:gd name="T1" fmla="*/ 116 h 303"/>
                <a:gd name="T2" fmla="*/ 312 w 316"/>
                <a:gd name="T3" fmla="*/ 89 h 303"/>
                <a:gd name="T4" fmla="*/ 176 w 316"/>
                <a:gd name="T5" fmla="*/ 0 h 303"/>
                <a:gd name="T6" fmla="*/ 0 w 316"/>
                <a:gd name="T7" fmla="*/ 0 h 303"/>
                <a:gd name="T8" fmla="*/ 0 w 316"/>
                <a:gd name="T9" fmla="*/ 303 h 303"/>
                <a:gd name="T10" fmla="*/ 84 w 316"/>
                <a:gd name="T11" fmla="*/ 303 h 303"/>
                <a:gd name="T12" fmla="*/ 84 w 316"/>
                <a:gd name="T13" fmla="*/ 56 h 303"/>
                <a:gd name="T14" fmla="*/ 176 w 316"/>
                <a:gd name="T15" fmla="*/ 56 h 303"/>
                <a:gd name="T16" fmla="*/ 227 w 316"/>
                <a:gd name="T17" fmla="*/ 97 h 303"/>
                <a:gd name="T18" fmla="*/ 227 w 316"/>
                <a:gd name="T19" fmla="*/ 111 h 303"/>
                <a:gd name="T20" fmla="*/ 176 w 316"/>
                <a:gd name="T21" fmla="*/ 149 h 303"/>
                <a:gd name="T22" fmla="*/ 125 w 316"/>
                <a:gd name="T23" fmla="*/ 149 h 303"/>
                <a:gd name="T24" fmla="*/ 125 w 316"/>
                <a:gd name="T25" fmla="*/ 170 h 303"/>
                <a:gd name="T26" fmla="*/ 214 w 316"/>
                <a:gd name="T27" fmla="*/ 303 h 303"/>
                <a:gd name="T28" fmla="*/ 316 w 316"/>
                <a:gd name="T29" fmla="*/ 303 h 303"/>
                <a:gd name="T30" fmla="*/ 243 w 316"/>
                <a:gd name="T31" fmla="*/ 193 h 303"/>
                <a:gd name="T32" fmla="*/ 312 w 316"/>
                <a:gd name="T33" fmla="*/ 11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303">
                  <a:moveTo>
                    <a:pt x="312" y="116"/>
                  </a:moveTo>
                  <a:cubicBezTo>
                    <a:pt x="312" y="89"/>
                    <a:pt x="312" y="89"/>
                    <a:pt x="312" y="89"/>
                  </a:cubicBezTo>
                  <a:cubicBezTo>
                    <a:pt x="312" y="43"/>
                    <a:pt x="292" y="0"/>
                    <a:pt x="1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84" y="303"/>
                    <a:pt x="84" y="303"/>
                    <a:pt x="84" y="303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223" y="56"/>
                    <a:pt x="227" y="80"/>
                    <a:pt x="227" y="97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7" y="124"/>
                    <a:pt x="223" y="149"/>
                    <a:pt x="176" y="149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5" y="170"/>
                    <a:pt x="125" y="170"/>
                    <a:pt x="125" y="170"/>
                  </a:cubicBezTo>
                  <a:cubicBezTo>
                    <a:pt x="214" y="303"/>
                    <a:pt x="214" y="303"/>
                    <a:pt x="214" y="303"/>
                  </a:cubicBezTo>
                  <a:cubicBezTo>
                    <a:pt x="316" y="303"/>
                    <a:pt x="316" y="303"/>
                    <a:pt x="316" y="303"/>
                  </a:cubicBezTo>
                  <a:cubicBezTo>
                    <a:pt x="243" y="193"/>
                    <a:pt x="243" y="193"/>
                    <a:pt x="243" y="193"/>
                  </a:cubicBezTo>
                  <a:cubicBezTo>
                    <a:pt x="295" y="185"/>
                    <a:pt x="312" y="154"/>
                    <a:pt x="312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0" name="Freeform 8"/>
            <p:cNvSpPr/>
            <p:nvPr userDrawn="1"/>
          </p:nvSpPr>
          <p:spPr bwMode="auto">
            <a:xfrm>
              <a:off x="1636" y="545"/>
              <a:ext cx="203" cy="196"/>
            </a:xfrm>
            <a:custGeom>
              <a:avLst/>
              <a:gdLst>
                <a:gd name="T0" fmla="*/ 311 w 315"/>
                <a:gd name="T1" fmla="*/ 116 h 303"/>
                <a:gd name="T2" fmla="*/ 311 w 315"/>
                <a:gd name="T3" fmla="*/ 89 h 303"/>
                <a:gd name="T4" fmla="*/ 176 w 315"/>
                <a:gd name="T5" fmla="*/ 0 h 303"/>
                <a:gd name="T6" fmla="*/ 0 w 315"/>
                <a:gd name="T7" fmla="*/ 0 h 303"/>
                <a:gd name="T8" fmla="*/ 0 w 315"/>
                <a:gd name="T9" fmla="*/ 303 h 303"/>
                <a:gd name="T10" fmla="*/ 83 w 315"/>
                <a:gd name="T11" fmla="*/ 303 h 303"/>
                <a:gd name="T12" fmla="*/ 83 w 315"/>
                <a:gd name="T13" fmla="*/ 56 h 303"/>
                <a:gd name="T14" fmla="*/ 175 w 315"/>
                <a:gd name="T15" fmla="*/ 56 h 303"/>
                <a:gd name="T16" fmla="*/ 227 w 315"/>
                <a:gd name="T17" fmla="*/ 97 h 303"/>
                <a:gd name="T18" fmla="*/ 227 w 315"/>
                <a:gd name="T19" fmla="*/ 111 h 303"/>
                <a:gd name="T20" fmla="*/ 175 w 315"/>
                <a:gd name="T21" fmla="*/ 149 h 303"/>
                <a:gd name="T22" fmla="*/ 125 w 315"/>
                <a:gd name="T23" fmla="*/ 149 h 303"/>
                <a:gd name="T24" fmla="*/ 125 w 315"/>
                <a:gd name="T25" fmla="*/ 170 h 303"/>
                <a:gd name="T26" fmla="*/ 213 w 315"/>
                <a:gd name="T27" fmla="*/ 303 h 303"/>
                <a:gd name="T28" fmla="*/ 315 w 315"/>
                <a:gd name="T29" fmla="*/ 303 h 303"/>
                <a:gd name="T30" fmla="*/ 242 w 315"/>
                <a:gd name="T31" fmla="*/ 193 h 303"/>
                <a:gd name="T32" fmla="*/ 311 w 315"/>
                <a:gd name="T33" fmla="*/ 11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5" h="303">
                  <a:moveTo>
                    <a:pt x="311" y="116"/>
                  </a:moveTo>
                  <a:cubicBezTo>
                    <a:pt x="311" y="89"/>
                    <a:pt x="311" y="89"/>
                    <a:pt x="311" y="89"/>
                  </a:cubicBezTo>
                  <a:cubicBezTo>
                    <a:pt x="311" y="43"/>
                    <a:pt x="292" y="0"/>
                    <a:pt x="1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83" y="303"/>
                    <a:pt x="83" y="303"/>
                    <a:pt x="83" y="303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222" y="56"/>
                    <a:pt x="227" y="80"/>
                    <a:pt x="227" y="97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7" y="124"/>
                    <a:pt x="222" y="149"/>
                    <a:pt x="175" y="149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5" y="170"/>
                    <a:pt x="125" y="170"/>
                    <a:pt x="125" y="170"/>
                  </a:cubicBezTo>
                  <a:cubicBezTo>
                    <a:pt x="213" y="303"/>
                    <a:pt x="213" y="303"/>
                    <a:pt x="213" y="303"/>
                  </a:cubicBezTo>
                  <a:cubicBezTo>
                    <a:pt x="315" y="303"/>
                    <a:pt x="315" y="303"/>
                    <a:pt x="315" y="303"/>
                  </a:cubicBezTo>
                  <a:cubicBezTo>
                    <a:pt x="242" y="193"/>
                    <a:pt x="242" y="193"/>
                    <a:pt x="242" y="193"/>
                  </a:cubicBezTo>
                  <a:cubicBezTo>
                    <a:pt x="294" y="185"/>
                    <a:pt x="311" y="154"/>
                    <a:pt x="311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Freeform 9"/>
            <p:cNvSpPr/>
            <p:nvPr userDrawn="1"/>
          </p:nvSpPr>
          <p:spPr bwMode="auto">
            <a:xfrm>
              <a:off x="668" y="498"/>
              <a:ext cx="90" cy="60"/>
            </a:xfrm>
            <a:custGeom>
              <a:avLst/>
              <a:gdLst>
                <a:gd name="T0" fmla="*/ 16 w 139"/>
                <a:gd name="T1" fmla="*/ 0 h 93"/>
                <a:gd name="T2" fmla="*/ 0 w 139"/>
                <a:gd name="T3" fmla="*/ 15 h 93"/>
                <a:gd name="T4" fmla="*/ 0 w 139"/>
                <a:gd name="T5" fmla="*/ 77 h 93"/>
                <a:gd name="T6" fmla="*/ 16 w 139"/>
                <a:gd name="T7" fmla="*/ 93 h 93"/>
                <a:gd name="T8" fmla="*/ 139 w 139"/>
                <a:gd name="T9" fmla="*/ 93 h 93"/>
                <a:gd name="T10" fmla="*/ 139 w 139"/>
                <a:gd name="T11" fmla="*/ 0 h 93"/>
                <a:gd name="T12" fmla="*/ 16 w 139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93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6"/>
                    <a:pt x="7" y="93"/>
                    <a:pt x="16" y="93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0"/>
                    <a:pt x="139" y="0"/>
                    <a:pt x="139" y="0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Freeform 10"/>
            <p:cNvSpPr/>
            <p:nvPr userDrawn="1"/>
          </p:nvSpPr>
          <p:spPr bwMode="auto">
            <a:xfrm>
              <a:off x="828" y="498"/>
              <a:ext cx="88" cy="60"/>
            </a:xfrm>
            <a:custGeom>
              <a:avLst/>
              <a:gdLst>
                <a:gd name="T0" fmla="*/ 123 w 138"/>
                <a:gd name="T1" fmla="*/ 0 h 93"/>
                <a:gd name="T2" fmla="*/ 138 w 138"/>
                <a:gd name="T3" fmla="*/ 15 h 93"/>
                <a:gd name="T4" fmla="*/ 138 w 138"/>
                <a:gd name="T5" fmla="*/ 77 h 93"/>
                <a:gd name="T6" fmla="*/ 123 w 138"/>
                <a:gd name="T7" fmla="*/ 93 h 93"/>
                <a:gd name="T8" fmla="*/ 0 w 138"/>
                <a:gd name="T9" fmla="*/ 93 h 93"/>
                <a:gd name="T10" fmla="*/ 0 w 138"/>
                <a:gd name="T11" fmla="*/ 0 h 93"/>
                <a:gd name="T12" fmla="*/ 123 w 138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93">
                  <a:moveTo>
                    <a:pt x="123" y="0"/>
                  </a:moveTo>
                  <a:cubicBezTo>
                    <a:pt x="132" y="0"/>
                    <a:pt x="138" y="7"/>
                    <a:pt x="138" y="15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8" y="86"/>
                    <a:pt x="132" y="93"/>
                    <a:pt x="123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3" y="0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Freeform 11"/>
            <p:cNvSpPr/>
            <p:nvPr userDrawn="1"/>
          </p:nvSpPr>
          <p:spPr bwMode="auto">
            <a:xfrm>
              <a:off x="550" y="398"/>
              <a:ext cx="208" cy="259"/>
            </a:xfrm>
            <a:custGeom>
              <a:avLst/>
              <a:gdLst>
                <a:gd name="T0" fmla="*/ 100 w 323"/>
                <a:gd name="T1" fmla="*/ 123 h 401"/>
                <a:gd name="T2" fmla="*/ 138 w 323"/>
                <a:gd name="T3" fmla="*/ 85 h 401"/>
                <a:gd name="T4" fmla="*/ 323 w 323"/>
                <a:gd name="T5" fmla="*/ 85 h 401"/>
                <a:gd name="T6" fmla="*/ 323 w 323"/>
                <a:gd name="T7" fmla="*/ 0 h 401"/>
                <a:gd name="T8" fmla="*/ 107 w 323"/>
                <a:gd name="T9" fmla="*/ 0 h 401"/>
                <a:gd name="T10" fmla="*/ 0 w 323"/>
                <a:gd name="T11" fmla="*/ 108 h 401"/>
                <a:gd name="T12" fmla="*/ 0 w 323"/>
                <a:gd name="T13" fmla="*/ 293 h 401"/>
                <a:gd name="T14" fmla="*/ 107 w 323"/>
                <a:gd name="T15" fmla="*/ 401 h 401"/>
                <a:gd name="T16" fmla="*/ 323 w 323"/>
                <a:gd name="T17" fmla="*/ 401 h 401"/>
                <a:gd name="T18" fmla="*/ 323 w 323"/>
                <a:gd name="T19" fmla="*/ 316 h 401"/>
                <a:gd name="T20" fmla="*/ 138 w 323"/>
                <a:gd name="T21" fmla="*/ 316 h 401"/>
                <a:gd name="T22" fmla="*/ 100 w 323"/>
                <a:gd name="T23" fmla="*/ 277 h 401"/>
                <a:gd name="T24" fmla="*/ 100 w 323"/>
                <a:gd name="T25" fmla="*/ 123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401">
                  <a:moveTo>
                    <a:pt x="100" y="123"/>
                  </a:moveTo>
                  <a:cubicBezTo>
                    <a:pt x="100" y="102"/>
                    <a:pt x="117" y="85"/>
                    <a:pt x="138" y="85"/>
                  </a:cubicBezTo>
                  <a:cubicBezTo>
                    <a:pt x="323" y="85"/>
                    <a:pt x="323" y="85"/>
                    <a:pt x="323" y="85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48" y="0"/>
                    <a:pt x="0" y="48"/>
                    <a:pt x="0" y="108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352"/>
                    <a:pt x="48" y="401"/>
                    <a:pt x="107" y="401"/>
                  </a:cubicBezTo>
                  <a:cubicBezTo>
                    <a:pt x="323" y="401"/>
                    <a:pt x="323" y="401"/>
                    <a:pt x="323" y="401"/>
                  </a:cubicBezTo>
                  <a:cubicBezTo>
                    <a:pt x="323" y="316"/>
                    <a:pt x="323" y="316"/>
                    <a:pt x="323" y="316"/>
                  </a:cubicBezTo>
                  <a:cubicBezTo>
                    <a:pt x="138" y="316"/>
                    <a:pt x="138" y="316"/>
                    <a:pt x="138" y="316"/>
                  </a:cubicBezTo>
                  <a:cubicBezTo>
                    <a:pt x="117" y="316"/>
                    <a:pt x="100" y="299"/>
                    <a:pt x="100" y="277"/>
                  </a:cubicBezTo>
                  <a:lnTo>
                    <a:pt x="100" y="123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Freeform 12"/>
            <p:cNvSpPr/>
            <p:nvPr userDrawn="1"/>
          </p:nvSpPr>
          <p:spPr bwMode="auto">
            <a:xfrm>
              <a:off x="828" y="398"/>
              <a:ext cx="208" cy="259"/>
            </a:xfrm>
            <a:custGeom>
              <a:avLst/>
              <a:gdLst>
                <a:gd name="T0" fmla="*/ 223 w 323"/>
                <a:gd name="T1" fmla="*/ 123 h 401"/>
                <a:gd name="T2" fmla="*/ 185 w 323"/>
                <a:gd name="T3" fmla="*/ 85 h 401"/>
                <a:gd name="T4" fmla="*/ 0 w 323"/>
                <a:gd name="T5" fmla="*/ 85 h 401"/>
                <a:gd name="T6" fmla="*/ 0 w 323"/>
                <a:gd name="T7" fmla="*/ 0 h 401"/>
                <a:gd name="T8" fmla="*/ 216 w 323"/>
                <a:gd name="T9" fmla="*/ 0 h 401"/>
                <a:gd name="T10" fmla="*/ 323 w 323"/>
                <a:gd name="T11" fmla="*/ 108 h 401"/>
                <a:gd name="T12" fmla="*/ 323 w 323"/>
                <a:gd name="T13" fmla="*/ 293 h 401"/>
                <a:gd name="T14" fmla="*/ 216 w 323"/>
                <a:gd name="T15" fmla="*/ 401 h 401"/>
                <a:gd name="T16" fmla="*/ 0 w 323"/>
                <a:gd name="T17" fmla="*/ 401 h 401"/>
                <a:gd name="T18" fmla="*/ 0 w 323"/>
                <a:gd name="T19" fmla="*/ 316 h 401"/>
                <a:gd name="T20" fmla="*/ 185 w 323"/>
                <a:gd name="T21" fmla="*/ 316 h 401"/>
                <a:gd name="T22" fmla="*/ 223 w 323"/>
                <a:gd name="T23" fmla="*/ 277 h 401"/>
                <a:gd name="T24" fmla="*/ 223 w 323"/>
                <a:gd name="T25" fmla="*/ 123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401">
                  <a:moveTo>
                    <a:pt x="223" y="123"/>
                  </a:moveTo>
                  <a:cubicBezTo>
                    <a:pt x="223" y="102"/>
                    <a:pt x="206" y="85"/>
                    <a:pt x="185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75" y="0"/>
                    <a:pt x="323" y="48"/>
                    <a:pt x="323" y="108"/>
                  </a:cubicBezTo>
                  <a:cubicBezTo>
                    <a:pt x="323" y="293"/>
                    <a:pt x="323" y="293"/>
                    <a:pt x="323" y="293"/>
                  </a:cubicBezTo>
                  <a:cubicBezTo>
                    <a:pt x="323" y="352"/>
                    <a:pt x="275" y="401"/>
                    <a:pt x="216" y="401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185" y="316"/>
                    <a:pt x="185" y="316"/>
                    <a:pt x="185" y="316"/>
                  </a:cubicBezTo>
                  <a:cubicBezTo>
                    <a:pt x="206" y="316"/>
                    <a:pt x="223" y="299"/>
                    <a:pt x="223" y="277"/>
                  </a:cubicBezTo>
                  <a:lnTo>
                    <a:pt x="223" y="123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Freeform 13"/>
            <p:cNvSpPr/>
            <p:nvPr userDrawn="1"/>
          </p:nvSpPr>
          <p:spPr bwMode="auto">
            <a:xfrm>
              <a:off x="545" y="279"/>
              <a:ext cx="496" cy="89"/>
            </a:xfrm>
            <a:custGeom>
              <a:avLst/>
              <a:gdLst>
                <a:gd name="T0" fmla="*/ 283 w 496"/>
                <a:gd name="T1" fmla="*/ 35 h 89"/>
                <a:gd name="T2" fmla="*/ 283 w 496"/>
                <a:gd name="T3" fmla="*/ 0 h 89"/>
                <a:gd name="T4" fmla="*/ 213 w 496"/>
                <a:gd name="T5" fmla="*/ 0 h 89"/>
                <a:gd name="T6" fmla="*/ 213 w 496"/>
                <a:gd name="T7" fmla="*/ 35 h 89"/>
                <a:gd name="T8" fmla="*/ 0 w 496"/>
                <a:gd name="T9" fmla="*/ 35 h 89"/>
                <a:gd name="T10" fmla="*/ 0 w 496"/>
                <a:gd name="T11" fmla="*/ 89 h 89"/>
                <a:gd name="T12" fmla="*/ 496 w 496"/>
                <a:gd name="T13" fmla="*/ 89 h 89"/>
                <a:gd name="T14" fmla="*/ 496 w 496"/>
                <a:gd name="T15" fmla="*/ 35 h 89"/>
                <a:gd name="T16" fmla="*/ 283 w 496"/>
                <a:gd name="T17" fmla="*/ 3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" h="89">
                  <a:moveTo>
                    <a:pt x="283" y="35"/>
                  </a:moveTo>
                  <a:lnTo>
                    <a:pt x="283" y="0"/>
                  </a:lnTo>
                  <a:lnTo>
                    <a:pt x="213" y="0"/>
                  </a:lnTo>
                  <a:lnTo>
                    <a:pt x="213" y="35"/>
                  </a:lnTo>
                  <a:lnTo>
                    <a:pt x="0" y="35"/>
                  </a:lnTo>
                  <a:lnTo>
                    <a:pt x="0" y="89"/>
                  </a:lnTo>
                  <a:lnTo>
                    <a:pt x="496" y="89"/>
                  </a:lnTo>
                  <a:lnTo>
                    <a:pt x="496" y="35"/>
                  </a:lnTo>
                  <a:lnTo>
                    <a:pt x="283" y="35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Freeform 14"/>
            <p:cNvSpPr/>
            <p:nvPr userDrawn="1"/>
          </p:nvSpPr>
          <p:spPr bwMode="auto">
            <a:xfrm>
              <a:off x="545" y="687"/>
              <a:ext cx="496" cy="89"/>
            </a:xfrm>
            <a:custGeom>
              <a:avLst/>
              <a:gdLst>
                <a:gd name="T0" fmla="*/ 283 w 496"/>
                <a:gd name="T1" fmla="*/ 55 h 89"/>
                <a:gd name="T2" fmla="*/ 283 w 496"/>
                <a:gd name="T3" fmla="*/ 89 h 89"/>
                <a:gd name="T4" fmla="*/ 213 w 496"/>
                <a:gd name="T5" fmla="*/ 89 h 89"/>
                <a:gd name="T6" fmla="*/ 213 w 496"/>
                <a:gd name="T7" fmla="*/ 55 h 89"/>
                <a:gd name="T8" fmla="*/ 0 w 496"/>
                <a:gd name="T9" fmla="*/ 55 h 89"/>
                <a:gd name="T10" fmla="*/ 0 w 496"/>
                <a:gd name="T11" fmla="*/ 0 h 89"/>
                <a:gd name="T12" fmla="*/ 496 w 496"/>
                <a:gd name="T13" fmla="*/ 0 h 89"/>
                <a:gd name="T14" fmla="*/ 496 w 496"/>
                <a:gd name="T15" fmla="*/ 55 h 89"/>
                <a:gd name="T16" fmla="*/ 283 w 496"/>
                <a:gd name="T17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" h="89">
                  <a:moveTo>
                    <a:pt x="283" y="55"/>
                  </a:moveTo>
                  <a:lnTo>
                    <a:pt x="283" y="89"/>
                  </a:lnTo>
                  <a:lnTo>
                    <a:pt x="213" y="89"/>
                  </a:lnTo>
                  <a:lnTo>
                    <a:pt x="213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496" y="0"/>
                  </a:lnTo>
                  <a:lnTo>
                    <a:pt x="496" y="55"/>
                  </a:lnTo>
                  <a:lnTo>
                    <a:pt x="283" y="55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7" name="Freeform 15"/>
            <p:cNvSpPr>
              <a:spLocks noEditPoints="1"/>
            </p:cNvSpPr>
            <p:nvPr userDrawn="1"/>
          </p:nvSpPr>
          <p:spPr bwMode="auto">
            <a:xfrm>
              <a:off x="1190" y="313"/>
              <a:ext cx="183" cy="183"/>
            </a:xfrm>
            <a:custGeom>
              <a:avLst/>
              <a:gdLst>
                <a:gd name="T0" fmla="*/ 245 w 284"/>
                <a:gd name="T1" fmla="*/ 45 h 283"/>
                <a:gd name="T2" fmla="*/ 167 w 284"/>
                <a:gd name="T3" fmla="*/ 45 h 283"/>
                <a:gd name="T4" fmla="*/ 167 w 284"/>
                <a:gd name="T5" fmla="*/ 0 h 283"/>
                <a:gd name="T6" fmla="*/ 117 w 284"/>
                <a:gd name="T7" fmla="*/ 0 h 283"/>
                <a:gd name="T8" fmla="*/ 117 w 284"/>
                <a:gd name="T9" fmla="*/ 45 h 283"/>
                <a:gd name="T10" fmla="*/ 0 w 284"/>
                <a:gd name="T11" fmla="*/ 45 h 283"/>
                <a:gd name="T12" fmla="*/ 0 w 284"/>
                <a:gd name="T13" fmla="*/ 210 h 283"/>
                <a:gd name="T14" fmla="*/ 117 w 284"/>
                <a:gd name="T15" fmla="*/ 210 h 283"/>
                <a:gd name="T16" fmla="*/ 117 w 284"/>
                <a:gd name="T17" fmla="*/ 283 h 283"/>
                <a:gd name="T18" fmla="*/ 167 w 284"/>
                <a:gd name="T19" fmla="*/ 283 h 283"/>
                <a:gd name="T20" fmla="*/ 167 w 284"/>
                <a:gd name="T21" fmla="*/ 210 h 283"/>
                <a:gd name="T22" fmla="*/ 284 w 284"/>
                <a:gd name="T23" fmla="*/ 210 h 283"/>
                <a:gd name="T24" fmla="*/ 284 w 284"/>
                <a:gd name="T25" fmla="*/ 83 h 283"/>
                <a:gd name="T26" fmla="*/ 245 w 284"/>
                <a:gd name="T27" fmla="*/ 45 h 283"/>
                <a:gd name="T28" fmla="*/ 117 w 284"/>
                <a:gd name="T29" fmla="*/ 176 h 283"/>
                <a:gd name="T30" fmla="*/ 50 w 284"/>
                <a:gd name="T31" fmla="*/ 176 h 283"/>
                <a:gd name="T32" fmla="*/ 50 w 284"/>
                <a:gd name="T33" fmla="*/ 78 h 283"/>
                <a:gd name="T34" fmla="*/ 117 w 284"/>
                <a:gd name="T35" fmla="*/ 78 h 283"/>
                <a:gd name="T36" fmla="*/ 117 w 284"/>
                <a:gd name="T37" fmla="*/ 176 h 283"/>
                <a:gd name="T38" fmla="*/ 234 w 284"/>
                <a:gd name="T39" fmla="*/ 176 h 283"/>
                <a:gd name="T40" fmla="*/ 167 w 284"/>
                <a:gd name="T41" fmla="*/ 176 h 283"/>
                <a:gd name="T42" fmla="*/ 167 w 284"/>
                <a:gd name="T43" fmla="*/ 78 h 283"/>
                <a:gd name="T44" fmla="*/ 218 w 284"/>
                <a:gd name="T45" fmla="*/ 78 h 283"/>
                <a:gd name="T46" fmla="*/ 234 w 284"/>
                <a:gd name="T47" fmla="*/ 94 h 283"/>
                <a:gd name="T48" fmla="*/ 234 w 284"/>
                <a:gd name="T49" fmla="*/ 17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283">
                  <a:moveTo>
                    <a:pt x="245" y="45"/>
                  </a:moveTo>
                  <a:cubicBezTo>
                    <a:pt x="225" y="45"/>
                    <a:pt x="167" y="45"/>
                    <a:pt x="167" y="45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17" y="210"/>
                    <a:pt x="117" y="210"/>
                    <a:pt x="117" y="210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67" y="283"/>
                    <a:pt x="167" y="283"/>
                    <a:pt x="167" y="283"/>
                  </a:cubicBezTo>
                  <a:cubicBezTo>
                    <a:pt x="167" y="210"/>
                    <a:pt x="167" y="210"/>
                    <a:pt x="167" y="210"/>
                  </a:cubicBezTo>
                  <a:cubicBezTo>
                    <a:pt x="284" y="210"/>
                    <a:pt x="284" y="210"/>
                    <a:pt x="284" y="210"/>
                  </a:cubicBezTo>
                  <a:cubicBezTo>
                    <a:pt x="284" y="210"/>
                    <a:pt x="284" y="121"/>
                    <a:pt x="284" y="83"/>
                  </a:cubicBezTo>
                  <a:cubicBezTo>
                    <a:pt x="284" y="60"/>
                    <a:pt x="266" y="45"/>
                    <a:pt x="245" y="45"/>
                  </a:cubicBezTo>
                  <a:close/>
                  <a:moveTo>
                    <a:pt x="117" y="176"/>
                  </a:moveTo>
                  <a:cubicBezTo>
                    <a:pt x="50" y="176"/>
                    <a:pt x="50" y="176"/>
                    <a:pt x="50" y="176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117" y="78"/>
                    <a:pt x="117" y="78"/>
                    <a:pt x="117" y="78"/>
                  </a:cubicBezTo>
                  <a:lnTo>
                    <a:pt x="117" y="176"/>
                  </a:lnTo>
                  <a:close/>
                  <a:moveTo>
                    <a:pt x="234" y="176"/>
                  </a:moveTo>
                  <a:cubicBezTo>
                    <a:pt x="167" y="176"/>
                    <a:pt x="167" y="176"/>
                    <a:pt x="167" y="176"/>
                  </a:cubicBezTo>
                  <a:cubicBezTo>
                    <a:pt x="167" y="78"/>
                    <a:pt x="167" y="78"/>
                    <a:pt x="167" y="78"/>
                  </a:cubicBezTo>
                  <a:cubicBezTo>
                    <a:pt x="167" y="78"/>
                    <a:pt x="205" y="78"/>
                    <a:pt x="218" y="78"/>
                  </a:cubicBezTo>
                  <a:cubicBezTo>
                    <a:pt x="227" y="78"/>
                    <a:pt x="234" y="86"/>
                    <a:pt x="234" y="94"/>
                  </a:cubicBezTo>
                  <a:cubicBezTo>
                    <a:pt x="234" y="120"/>
                    <a:pt x="234" y="176"/>
                    <a:pt x="234" y="1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8" name="Freeform 16"/>
            <p:cNvSpPr>
              <a:spLocks noEditPoints="1"/>
            </p:cNvSpPr>
            <p:nvPr userDrawn="1"/>
          </p:nvSpPr>
          <p:spPr bwMode="auto">
            <a:xfrm>
              <a:off x="1641" y="313"/>
              <a:ext cx="182" cy="183"/>
            </a:xfrm>
            <a:custGeom>
              <a:avLst/>
              <a:gdLst>
                <a:gd name="T0" fmla="*/ 244 w 283"/>
                <a:gd name="T1" fmla="*/ 45 h 283"/>
                <a:gd name="T2" fmla="*/ 167 w 283"/>
                <a:gd name="T3" fmla="*/ 45 h 283"/>
                <a:gd name="T4" fmla="*/ 167 w 283"/>
                <a:gd name="T5" fmla="*/ 0 h 283"/>
                <a:gd name="T6" fmla="*/ 116 w 283"/>
                <a:gd name="T7" fmla="*/ 0 h 283"/>
                <a:gd name="T8" fmla="*/ 116 w 283"/>
                <a:gd name="T9" fmla="*/ 45 h 283"/>
                <a:gd name="T10" fmla="*/ 0 w 283"/>
                <a:gd name="T11" fmla="*/ 45 h 283"/>
                <a:gd name="T12" fmla="*/ 0 w 283"/>
                <a:gd name="T13" fmla="*/ 210 h 283"/>
                <a:gd name="T14" fmla="*/ 116 w 283"/>
                <a:gd name="T15" fmla="*/ 210 h 283"/>
                <a:gd name="T16" fmla="*/ 116 w 283"/>
                <a:gd name="T17" fmla="*/ 283 h 283"/>
                <a:gd name="T18" fmla="*/ 167 w 283"/>
                <a:gd name="T19" fmla="*/ 283 h 283"/>
                <a:gd name="T20" fmla="*/ 167 w 283"/>
                <a:gd name="T21" fmla="*/ 210 h 283"/>
                <a:gd name="T22" fmla="*/ 283 w 283"/>
                <a:gd name="T23" fmla="*/ 210 h 283"/>
                <a:gd name="T24" fmla="*/ 283 w 283"/>
                <a:gd name="T25" fmla="*/ 83 h 283"/>
                <a:gd name="T26" fmla="*/ 244 w 283"/>
                <a:gd name="T27" fmla="*/ 45 h 283"/>
                <a:gd name="T28" fmla="*/ 116 w 283"/>
                <a:gd name="T29" fmla="*/ 176 h 283"/>
                <a:gd name="T30" fmla="*/ 50 w 283"/>
                <a:gd name="T31" fmla="*/ 176 h 283"/>
                <a:gd name="T32" fmla="*/ 50 w 283"/>
                <a:gd name="T33" fmla="*/ 78 h 283"/>
                <a:gd name="T34" fmla="*/ 116 w 283"/>
                <a:gd name="T35" fmla="*/ 78 h 283"/>
                <a:gd name="T36" fmla="*/ 116 w 283"/>
                <a:gd name="T37" fmla="*/ 176 h 283"/>
                <a:gd name="T38" fmla="*/ 233 w 283"/>
                <a:gd name="T39" fmla="*/ 176 h 283"/>
                <a:gd name="T40" fmla="*/ 167 w 283"/>
                <a:gd name="T41" fmla="*/ 176 h 283"/>
                <a:gd name="T42" fmla="*/ 167 w 283"/>
                <a:gd name="T43" fmla="*/ 78 h 283"/>
                <a:gd name="T44" fmla="*/ 218 w 283"/>
                <a:gd name="T45" fmla="*/ 78 h 283"/>
                <a:gd name="T46" fmla="*/ 233 w 283"/>
                <a:gd name="T47" fmla="*/ 94 h 283"/>
                <a:gd name="T48" fmla="*/ 233 w 283"/>
                <a:gd name="T49" fmla="*/ 17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3" h="283">
                  <a:moveTo>
                    <a:pt x="244" y="45"/>
                  </a:moveTo>
                  <a:cubicBezTo>
                    <a:pt x="225" y="45"/>
                    <a:pt x="167" y="45"/>
                    <a:pt x="167" y="45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16" y="210"/>
                    <a:pt x="116" y="210"/>
                    <a:pt x="116" y="210"/>
                  </a:cubicBezTo>
                  <a:cubicBezTo>
                    <a:pt x="116" y="283"/>
                    <a:pt x="116" y="283"/>
                    <a:pt x="116" y="283"/>
                  </a:cubicBezTo>
                  <a:cubicBezTo>
                    <a:pt x="167" y="283"/>
                    <a:pt x="167" y="283"/>
                    <a:pt x="167" y="283"/>
                  </a:cubicBezTo>
                  <a:cubicBezTo>
                    <a:pt x="167" y="210"/>
                    <a:pt x="167" y="210"/>
                    <a:pt x="167" y="210"/>
                  </a:cubicBezTo>
                  <a:cubicBezTo>
                    <a:pt x="283" y="210"/>
                    <a:pt x="283" y="210"/>
                    <a:pt x="283" y="210"/>
                  </a:cubicBezTo>
                  <a:cubicBezTo>
                    <a:pt x="283" y="210"/>
                    <a:pt x="283" y="121"/>
                    <a:pt x="283" y="83"/>
                  </a:cubicBezTo>
                  <a:cubicBezTo>
                    <a:pt x="283" y="60"/>
                    <a:pt x="265" y="45"/>
                    <a:pt x="244" y="45"/>
                  </a:cubicBezTo>
                  <a:close/>
                  <a:moveTo>
                    <a:pt x="116" y="176"/>
                  </a:moveTo>
                  <a:cubicBezTo>
                    <a:pt x="50" y="176"/>
                    <a:pt x="50" y="176"/>
                    <a:pt x="50" y="176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116" y="78"/>
                    <a:pt x="116" y="78"/>
                    <a:pt x="116" y="78"/>
                  </a:cubicBezTo>
                  <a:lnTo>
                    <a:pt x="116" y="176"/>
                  </a:lnTo>
                  <a:close/>
                  <a:moveTo>
                    <a:pt x="233" y="176"/>
                  </a:moveTo>
                  <a:cubicBezTo>
                    <a:pt x="167" y="176"/>
                    <a:pt x="167" y="176"/>
                    <a:pt x="167" y="176"/>
                  </a:cubicBezTo>
                  <a:cubicBezTo>
                    <a:pt x="167" y="78"/>
                    <a:pt x="167" y="78"/>
                    <a:pt x="167" y="78"/>
                  </a:cubicBezTo>
                  <a:cubicBezTo>
                    <a:pt x="167" y="78"/>
                    <a:pt x="205" y="78"/>
                    <a:pt x="218" y="78"/>
                  </a:cubicBezTo>
                  <a:cubicBezTo>
                    <a:pt x="227" y="78"/>
                    <a:pt x="233" y="86"/>
                    <a:pt x="233" y="94"/>
                  </a:cubicBezTo>
                  <a:cubicBezTo>
                    <a:pt x="233" y="120"/>
                    <a:pt x="233" y="176"/>
                    <a:pt x="233" y="1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9" name="Freeform 17"/>
            <p:cNvSpPr/>
            <p:nvPr userDrawn="1"/>
          </p:nvSpPr>
          <p:spPr bwMode="auto">
            <a:xfrm>
              <a:off x="1453" y="351"/>
              <a:ext cx="109" cy="107"/>
            </a:xfrm>
            <a:custGeom>
              <a:avLst/>
              <a:gdLst>
                <a:gd name="T0" fmla="*/ 0 w 109"/>
                <a:gd name="T1" fmla="*/ 107 h 107"/>
                <a:gd name="T2" fmla="*/ 0 w 109"/>
                <a:gd name="T3" fmla="*/ 88 h 107"/>
                <a:gd name="T4" fmla="*/ 39 w 109"/>
                <a:gd name="T5" fmla="*/ 88 h 107"/>
                <a:gd name="T6" fmla="*/ 39 w 109"/>
                <a:gd name="T7" fmla="*/ 60 h 107"/>
                <a:gd name="T8" fmla="*/ 5 w 109"/>
                <a:gd name="T9" fmla="*/ 60 h 107"/>
                <a:gd name="T10" fmla="*/ 5 w 109"/>
                <a:gd name="T11" fmla="*/ 41 h 107"/>
                <a:gd name="T12" fmla="*/ 39 w 109"/>
                <a:gd name="T13" fmla="*/ 41 h 107"/>
                <a:gd name="T14" fmla="*/ 39 w 109"/>
                <a:gd name="T15" fmla="*/ 19 h 107"/>
                <a:gd name="T16" fmla="*/ 0 w 109"/>
                <a:gd name="T17" fmla="*/ 19 h 107"/>
                <a:gd name="T18" fmla="*/ 0 w 109"/>
                <a:gd name="T19" fmla="*/ 0 h 107"/>
                <a:gd name="T20" fmla="*/ 107 w 109"/>
                <a:gd name="T21" fmla="*/ 0 h 107"/>
                <a:gd name="T22" fmla="*/ 107 w 109"/>
                <a:gd name="T23" fmla="*/ 19 h 107"/>
                <a:gd name="T24" fmla="*/ 69 w 109"/>
                <a:gd name="T25" fmla="*/ 19 h 107"/>
                <a:gd name="T26" fmla="*/ 69 w 109"/>
                <a:gd name="T27" fmla="*/ 41 h 107"/>
                <a:gd name="T28" fmla="*/ 102 w 109"/>
                <a:gd name="T29" fmla="*/ 41 h 107"/>
                <a:gd name="T30" fmla="*/ 102 w 109"/>
                <a:gd name="T31" fmla="*/ 60 h 107"/>
                <a:gd name="T32" fmla="*/ 69 w 109"/>
                <a:gd name="T33" fmla="*/ 60 h 107"/>
                <a:gd name="T34" fmla="*/ 69 w 109"/>
                <a:gd name="T35" fmla="*/ 88 h 107"/>
                <a:gd name="T36" fmla="*/ 85 w 109"/>
                <a:gd name="T37" fmla="*/ 88 h 107"/>
                <a:gd name="T38" fmla="*/ 85 w 109"/>
                <a:gd name="T39" fmla="*/ 74 h 107"/>
                <a:gd name="T40" fmla="*/ 107 w 109"/>
                <a:gd name="T41" fmla="*/ 74 h 107"/>
                <a:gd name="T42" fmla="*/ 109 w 109"/>
                <a:gd name="T43" fmla="*/ 107 h 107"/>
                <a:gd name="T44" fmla="*/ 0 w 109"/>
                <a:gd name="T4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9" h="107">
                  <a:moveTo>
                    <a:pt x="0" y="107"/>
                  </a:moveTo>
                  <a:lnTo>
                    <a:pt x="0" y="88"/>
                  </a:lnTo>
                  <a:lnTo>
                    <a:pt x="39" y="88"/>
                  </a:lnTo>
                  <a:lnTo>
                    <a:pt x="39" y="60"/>
                  </a:lnTo>
                  <a:lnTo>
                    <a:pt x="5" y="60"/>
                  </a:lnTo>
                  <a:lnTo>
                    <a:pt x="5" y="41"/>
                  </a:lnTo>
                  <a:lnTo>
                    <a:pt x="39" y="41"/>
                  </a:lnTo>
                  <a:lnTo>
                    <a:pt x="39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19"/>
                  </a:lnTo>
                  <a:lnTo>
                    <a:pt x="69" y="19"/>
                  </a:lnTo>
                  <a:lnTo>
                    <a:pt x="69" y="41"/>
                  </a:lnTo>
                  <a:lnTo>
                    <a:pt x="102" y="41"/>
                  </a:lnTo>
                  <a:lnTo>
                    <a:pt x="102" y="60"/>
                  </a:lnTo>
                  <a:lnTo>
                    <a:pt x="69" y="60"/>
                  </a:lnTo>
                  <a:lnTo>
                    <a:pt x="69" y="88"/>
                  </a:lnTo>
                  <a:lnTo>
                    <a:pt x="85" y="88"/>
                  </a:lnTo>
                  <a:lnTo>
                    <a:pt x="85" y="74"/>
                  </a:lnTo>
                  <a:lnTo>
                    <a:pt x="107" y="74"/>
                  </a:lnTo>
                  <a:lnTo>
                    <a:pt x="109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0" name="Freeform 18"/>
            <p:cNvSpPr>
              <a:spLocks noEditPoints="1"/>
            </p:cNvSpPr>
            <p:nvPr userDrawn="1"/>
          </p:nvSpPr>
          <p:spPr bwMode="auto">
            <a:xfrm>
              <a:off x="1415" y="316"/>
              <a:ext cx="183" cy="177"/>
            </a:xfrm>
            <a:custGeom>
              <a:avLst/>
              <a:gdLst>
                <a:gd name="T0" fmla="*/ 251 w 285"/>
                <a:gd name="T1" fmla="*/ 0 h 274"/>
                <a:gd name="T2" fmla="*/ 0 w 285"/>
                <a:gd name="T3" fmla="*/ 0 h 274"/>
                <a:gd name="T4" fmla="*/ 0 w 285"/>
                <a:gd name="T5" fmla="*/ 274 h 274"/>
                <a:gd name="T6" fmla="*/ 285 w 285"/>
                <a:gd name="T7" fmla="*/ 274 h 274"/>
                <a:gd name="T8" fmla="*/ 285 w 285"/>
                <a:gd name="T9" fmla="*/ 34 h 274"/>
                <a:gd name="T10" fmla="*/ 251 w 285"/>
                <a:gd name="T11" fmla="*/ 0 h 274"/>
                <a:gd name="T12" fmla="*/ 241 w 285"/>
                <a:gd name="T13" fmla="*/ 242 h 274"/>
                <a:gd name="T14" fmla="*/ 45 w 285"/>
                <a:gd name="T15" fmla="*/ 242 h 274"/>
                <a:gd name="T16" fmla="*/ 45 w 285"/>
                <a:gd name="T17" fmla="*/ 31 h 274"/>
                <a:gd name="T18" fmla="*/ 227 w 285"/>
                <a:gd name="T19" fmla="*/ 31 h 274"/>
                <a:gd name="T20" fmla="*/ 241 w 285"/>
                <a:gd name="T21" fmla="*/ 45 h 274"/>
                <a:gd name="T22" fmla="*/ 241 w 285"/>
                <a:gd name="T23" fmla="*/ 2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5" h="274">
                  <a:moveTo>
                    <a:pt x="251" y="0"/>
                  </a:moveTo>
                  <a:cubicBezTo>
                    <a:pt x="244" y="0"/>
                    <a:pt x="0" y="0"/>
                    <a:pt x="0" y="0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285" y="274"/>
                    <a:pt x="285" y="274"/>
                    <a:pt x="285" y="274"/>
                  </a:cubicBezTo>
                  <a:cubicBezTo>
                    <a:pt x="285" y="274"/>
                    <a:pt x="285" y="39"/>
                    <a:pt x="285" y="34"/>
                  </a:cubicBezTo>
                  <a:cubicBezTo>
                    <a:pt x="285" y="14"/>
                    <a:pt x="269" y="0"/>
                    <a:pt x="251" y="0"/>
                  </a:cubicBezTo>
                  <a:close/>
                  <a:moveTo>
                    <a:pt x="241" y="242"/>
                  </a:moveTo>
                  <a:cubicBezTo>
                    <a:pt x="45" y="242"/>
                    <a:pt x="45" y="242"/>
                    <a:pt x="45" y="24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35" y="31"/>
                    <a:pt x="241" y="38"/>
                    <a:pt x="241" y="45"/>
                  </a:cubicBezTo>
                  <a:lnTo>
                    <a:pt x="241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1" name="Freeform 19"/>
            <p:cNvSpPr/>
            <p:nvPr userDrawn="1"/>
          </p:nvSpPr>
          <p:spPr bwMode="auto">
            <a:xfrm>
              <a:off x="1866" y="313"/>
              <a:ext cx="183" cy="183"/>
            </a:xfrm>
            <a:custGeom>
              <a:avLst/>
              <a:gdLst>
                <a:gd name="T0" fmla="*/ 173 w 285"/>
                <a:gd name="T1" fmla="*/ 200 h 283"/>
                <a:gd name="T2" fmla="*/ 173 w 285"/>
                <a:gd name="T3" fmla="*/ 162 h 283"/>
                <a:gd name="T4" fmla="*/ 277 w 285"/>
                <a:gd name="T5" fmla="*/ 162 h 283"/>
                <a:gd name="T6" fmla="*/ 277 w 285"/>
                <a:gd name="T7" fmla="*/ 127 h 283"/>
                <a:gd name="T8" fmla="*/ 173 w 285"/>
                <a:gd name="T9" fmla="*/ 127 h 283"/>
                <a:gd name="T10" fmla="*/ 173 w 285"/>
                <a:gd name="T11" fmla="*/ 87 h 283"/>
                <a:gd name="T12" fmla="*/ 124 w 285"/>
                <a:gd name="T13" fmla="*/ 87 h 283"/>
                <a:gd name="T14" fmla="*/ 124 w 285"/>
                <a:gd name="T15" fmla="*/ 127 h 283"/>
                <a:gd name="T16" fmla="*/ 60 w 285"/>
                <a:gd name="T17" fmla="*/ 127 h 283"/>
                <a:gd name="T18" fmla="*/ 99 w 285"/>
                <a:gd name="T19" fmla="*/ 61 h 283"/>
                <a:gd name="T20" fmla="*/ 281 w 285"/>
                <a:gd name="T21" fmla="*/ 61 h 283"/>
                <a:gd name="T22" fmla="*/ 281 w 285"/>
                <a:gd name="T23" fmla="*/ 26 h 283"/>
                <a:gd name="T24" fmla="*/ 120 w 285"/>
                <a:gd name="T25" fmla="*/ 26 h 283"/>
                <a:gd name="T26" fmla="*/ 135 w 285"/>
                <a:gd name="T27" fmla="*/ 0 h 283"/>
                <a:gd name="T28" fmla="*/ 83 w 285"/>
                <a:gd name="T29" fmla="*/ 0 h 283"/>
                <a:gd name="T30" fmla="*/ 68 w 285"/>
                <a:gd name="T31" fmla="*/ 26 h 283"/>
                <a:gd name="T32" fmla="*/ 5 w 285"/>
                <a:gd name="T33" fmla="*/ 26 h 283"/>
                <a:gd name="T34" fmla="*/ 5 w 285"/>
                <a:gd name="T35" fmla="*/ 61 h 283"/>
                <a:gd name="T36" fmla="*/ 47 w 285"/>
                <a:gd name="T37" fmla="*/ 61 h 283"/>
                <a:gd name="T38" fmla="*/ 14 w 285"/>
                <a:gd name="T39" fmla="*/ 117 h 283"/>
                <a:gd name="T40" fmla="*/ 8 w 285"/>
                <a:gd name="T41" fmla="*/ 138 h 283"/>
                <a:gd name="T42" fmla="*/ 8 w 285"/>
                <a:gd name="T43" fmla="*/ 162 h 283"/>
                <a:gd name="T44" fmla="*/ 124 w 285"/>
                <a:gd name="T45" fmla="*/ 162 h 283"/>
                <a:gd name="T46" fmla="*/ 124 w 285"/>
                <a:gd name="T47" fmla="*/ 200 h 283"/>
                <a:gd name="T48" fmla="*/ 0 w 285"/>
                <a:gd name="T49" fmla="*/ 200 h 283"/>
                <a:gd name="T50" fmla="*/ 0 w 285"/>
                <a:gd name="T51" fmla="*/ 235 h 283"/>
                <a:gd name="T52" fmla="*/ 124 w 285"/>
                <a:gd name="T53" fmla="*/ 235 h 283"/>
                <a:gd name="T54" fmla="*/ 124 w 285"/>
                <a:gd name="T55" fmla="*/ 283 h 283"/>
                <a:gd name="T56" fmla="*/ 173 w 285"/>
                <a:gd name="T57" fmla="*/ 283 h 283"/>
                <a:gd name="T58" fmla="*/ 173 w 285"/>
                <a:gd name="T59" fmla="*/ 235 h 283"/>
                <a:gd name="T60" fmla="*/ 285 w 285"/>
                <a:gd name="T61" fmla="*/ 235 h 283"/>
                <a:gd name="T62" fmla="*/ 285 w 285"/>
                <a:gd name="T63" fmla="*/ 200 h 283"/>
                <a:gd name="T64" fmla="*/ 173 w 285"/>
                <a:gd name="T65" fmla="*/ 20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5" h="283">
                  <a:moveTo>
                    <a:pt x="173" y="200"/>
                  </a:moveTo>
                  <a:cubicBezTo>
                    <a:pt x="173" y="162"/>
                    <a:pt x="173" y="162"/>
                    <a:pt x="173" y="162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27"/>
                    <a:pt x="277" y="127"/>
                    <a:pt x="277" y="127"/>
                  </a:cubicBezTo>
                  <a:cubicBezTo>
                    <a:pt x="173" y="127"/>
                    <a:pt x="173" y="127"/>
                    <a:pt x="173" y="12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24" y="87"/>
                    <a:pt x="124" y="87"/>
                    <a:pt x="124" y="87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60" y="127"/>
                    <a:pt x="60" y="127"/>
                    <a:pt x="60" y="127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281" y="61"/>
                    <a:pt x="281" y="61"/>
                    <a:pt x="281" y="61"/>
                  </a:cubicBezTo>
                  <a:cubicBezTo>
                    <a:pt x="281" y="26"/>
                    <a:pt x="281" y="26"/>
                    <a:pt x="281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0" y="124"/>
                    <a:pt x="8" y="130"/>
                    <a:pt x="8" y="138"/>
                  </a:cubicBezTo>
                  <a:cubicBezTo>
                    <a:pt x="8" y="162"/>
                    <a:pt x="8" y="162"/>
                    <a:pt x="8" y="162"/>
                  </a:cubicBezTo>
                  <a:cubicBezTo>
                    <a:pt x="124" y="162"/>
                    <a:pt x="124" y="162"/>
                    <a:pt x="124" y="162"/>
                  </a:cubicBezTo>
                  <a:cubicBezTo>
                    <a:pt x="124" y="200"/>
                    <a:pt x="124" y="200"/>
                    <a:pt x="124" y="20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124" y="235"/>
                    <a:pt x="124" y="235"/>
                    <a:pt x="124" y="235"/>
                  </a:cubicBezTo>
                  <a:cubicBezTo>
                    <a:pt x="124" y="283"/>
                    <a:pt x="124" y="283"/>
                    <a:pt x="124" y="283"/>
                  </a:cubicBezTo>
                  <a:cubicBezTo>
                    <a:pt x="173" y="283"/>
                    <a:pt x="173" y="283"/>
                    <a:pt x="173" y="283"/>
                  </a:cubicBezTo>
                  <a:cubicBezTo>
                    <a:pt x="173" y="235"/>
                    <a:pt x="173" y="235"/>
                    <a:pt x="173" y="235"/>
                  </a:cubicBezTo>
                  <a:cubicBezTo>
                    <a:pt x="285" y="235"/>
                    <a:pt x="285" y="235"/>
                    <a:pt x="285" y="235"/>
                  </a:cubicBezTo>
                  <a:cubicBezTo>
                    <a:pt x="285" y="200"/>
                    <a:pt x="285" y="200"/>
                    <a:pt x="285" y="200"/>
                  </a:cubicBezTo>
                  <a:lnTo>
                    <a:pt x="173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xit" presetSubtype="0" accel="10000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5749" y="0"/>
            <a:ext cx="10889201" cy="768367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70019"/>
              </a:buClr>
              <a:defRPr/>
            </a:lvl1pPr>
            <a:lvl2pPr>
              <a:buClr>
                <a:srgbClr val="C70019"/>
              </a:buClr>
              <a:defRPr/>
            </a:lvl2pPr>
            <a:lvl3pPr>
              <a:buClr>
                <a:srgbClr val="C70019"/>
              </a:buClr>
              <a:defRPr/>
            </a:lvl3pPr>
            <a:lvl4pPr>
              <a:buClr>
                <a:srgbClr val="C70019"/>
              </a:buClr>
              <a:defRPr/>
            </a:lvl4pPr>
            <a:lvl5pPr>
              <a:buClr>
                <a:srgbClr val="C70019"/>
              </a:buCl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 bwMode="auto">
          <a:xfrm>
            <a:off x="775749" y="759900"/>
            <a:ext cx="10889202" cy="0"/>
          </a:xfrm>
          <a:prstGeom prst="lin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3175" cap="flat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日期占位符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FA666A8-35F5-4217-9C0C-5C1876C99DDF}" type="datetime1">
              <a:rPr lang="en-US" altLang="zh-CN" smtClean="0"/>
            </a:fld>
            <a:endParaRPr lang="en-US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25" name="组合 24"/>
          <p:cNvGrpSpPr/>
          <p:nvPr userDrawn="1"/>
        </p:nvGrpSpPr>
        <p:grpSpPr>
          <a:xfrm>
            <a:off x="549279" y="6565900"/>
            <a:ext cx="551388" cy="181700"/>
            <a:chOff x="411958" y="6548368"/>
            <a:chExt cx="623471" cy="216764"/>
          </a:xfrm>
        </p:grpSpPr>
        <p:sp>
          <p:nvSpPr>
            <p:cNvPr id="26" name="左中括号 25"/>
            <p:cNvSpPr/>
            <p:nvPr userDrawn="1"/>
          </p:nvSpPr>
          <p:spPr bwMode="auto">
            <a:xfrm>
              <a:off x="411958" y="6548368"/>
              <a:ext cx="83343" cy="216764"/>
            </a:xfrm>
            <a:prstGeom prst="leftBracket">
              <a:avLst>
                <a:gd name="adj" fmla="val 0"/>
              </a:avLst>
            </a:prstGeom>
            <a:noFill/>
            <a:ln w="190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27" name="左中括号 26"/>
            <p:cNvSpPr/>
            <p:nvPr userDrawn="1"/>
          </p:nvSpPr>
          <p:spPr bwMode="auto">
            <a:xfrm flipH="1">
              <a:off x="952086" y="6548368"/>
              <a:ext cx="83343" cy="216764"/>
            </a:xfrm>
            <a:prstGeom prst="leftBracket">
              <a:avLst>
                <a:gd name="adj" fmla="val 0"/>
              </a:avLst>
            </a:prstGeom>
            <a:noFill/>
            <a:ln w="190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2" name="Freeform 15"/>
          <p:cNvSpPr>
            <a:spLocks noEditPoints="1"/>
          </p:cNvSpPr>
          <p:nvPr userDrawn="1"/>
        </p:nvSpPr>
        <p:spPr bwMode="auto">
          <a:xfrm>
            <a:off x="0" y="-1"/>
            <a:ext cx="775750" cy="765175"/>
          </a:xfrm>
          <a:custGeom>
            <a:avLst/>
            <a:gdLst>
              <a:gd name="T0" fmla="*/ 0 w 2589"/>
              <a:gd name="T1" fmla="*/ 0 h 2554"/>
              <a:gd name="T2" fmla="*/ 0 w 2589"/>
              <a:gd name="T3" fmla="*/ 2554 h 2554"/>
              <a:gd name="T4" fmla="*/ 2589 w 2589"/>
              <a:gd name="T5" fmla="*/ 2554 h 2554"/>
              <a:gd name="T6" fmla="*/ 2589 w 2589"/>
              <a:gd name="T7" fmla="*/ 0 h 2554"/>
              <a:gd name="T8" fmla="*/ 0 w 2589"/>
              <a:gd name="T9" fmla="*/ 0 h 2554"/>
              <a:gd name="T10" fmla="*/ 2019 w 2589"/>
              <a:gd name="T11" fmla="*/ 1935 h 2554"/>
              <a:gd name="T12" fmla="*/ 1396 w 2589"/>
              <a:gd name="T13" fmla="*/ 1935 h 2554"/>
              <a:gd name="T14" fmla="*/ 1396 w 2589"/>
              <a:gd name="T15" fmla="*/ 2036 h 2554"/>
              <a:gd name="T16" fmla="*/ 1193 w 2589"/>
              <a:gd name="T17" fmla="*/ 2036 h 2554"/>
              <a:gd name="T18" fmla="*/ 1193 w 2589"/>
              <a:gd name="T19" fmla="*/ 1935 h 2554"/>
              <a:gd name="T20" fmla="*/ 570 w 2589"/>
              <a:gd name="T21" fmla="*/ 1935 h 2554"/>
              <a:gd name="T22" fmla="*/ 570 w 2589"/>
              <a:gd name="T23" fmla="*/ 1776 h 2554"/>
              <a:gd name="T24" fmla="*/ 2019 w 2589"/>
              <a:gd name="T25" fmla="*/ 1776 h 2554"/>
              <a:gd name="T26" fmla="*/ 2019 w 2589"/>
              <a:gd name="T27" fmla="*/ 1935 h 2554"/>
              <a:gd name="T28" fmla="*/ 845 w 2589"/>
              <a:gd name="T29" fmla="*/ 1095 h 2554"/>
              <a:gd name="T30" fmla="*/ 773 w 2589"/>
              <a:gd name="T31" fmla="*/ 1167 h 2554"/>
              <a:gd name="T32" fmla="*/ 773 w 2589"/>
              <a:gd name="T33" fmla="*/ 1457 h 2554"/>
              <a:gd name="T34" fmla="*/ 845 w 2589"/>
              <a:gd name="T35" fmla="*/ 1529 h 2554"/>
              <a:gd name="T36" fmla="*/ 1193 w 2589"/>
              <a:gd name="T37" fmla="*/ 1529 h 2554"/>
              <a:gd name="T38" fmla="*/ 1193 w 2589"/>
              <a:gd name="T39" fmla="*/ 1689 h 2554"/>
              <a:gd name="T40" fmla="*/ 787 w 2589"/>
              <a:gd name="T41" fmla="*/ 1689 h 2554"/>
              <a:gd name="T42" fmla="*/ 585 w 2589"/>
              <a:gd name="T43" fmla="*/ 1486 h 2554"/>
              <a:gd name="T44" fmla="*/ 585 w 2589"/>
              <a:gd name="T45" fmla="*/ 1138 h 2554"/>
              <a:gd name="T46" fmla="*/ 787 w 2589"/>
              <a:gd name="T47" fmla="*/ 936 h 2554"/>
              <a:gd name="T48" fmla="*/ 1193 w 2589"/>
              <a:gd name="T49" fmla="*/ 936 h 2554"/>
              <a:gd name="T50" fmla="*/ 1193 w 2589"/>
              <a:gd name="T51" fmla="*/ 1095 h 2554"/>
              <a:gd name="T52" fmla="*/ 845 w 2589"/>
              <a:gd name="T53" fmla="*/ 1095 h 2554"/>
              <a:gd name="T54" fmla="*/ 1193 w 2589"/>
              <a:gd name="T55" fmla="*/ 1225 h 2554"/>
              <a:gd name="T56" fmla="*/ 1193 w 2589"/>
              <a:gd name="T57" fmla="*/ 1399 h 2554"/>
              <a:gd name="T58" fmla="*/ 961 w 2589"/>
              <a:gd name="T59" fmla="*/ 1399 h 2554"/>
              <a:gd name="T60" fmla="*/ 933 w 2589"/>
              <a:gd name="T61" fmla="*/ 1370 h 2554"/>
              <a:gd name="T62" fmla="*/ 933 w 2589"/>
              <a:gd name="T63" fmla="*/ 1254 h 2554"/>
              <a:gd name="T64" fmla="*/ 961 w 2589"/>
              <a:gd name="T65" fmla="*/ 1225 h 2554"/>
              <a:gd name="T66" fmla="*/ 1193 w 2589"/>
              <a:gd name="T67" fmla="*/ 1225 h 2554"/>
              <a:gd name="T68" fmla="*/ 1743 w 2589"/>
              <a:gd name="T69" fmla="*/ 1529 h 2554"/>
              <a:gd name="T70" fmla="*/ 1816 w 2589"/>
              <a:gd name="T71" fmla="*/ 1457 h 2554"/>
              <a:gd name="T72" fmla="*/ 1816 w 2589"/>
              <a:gd name="T73" fmla="*/ 1167 h 2554"/>
              <a:gd name="T74" fmla="*/ 1743 w 2589"/>
              <a:gd name="T75" fmla="*/ 1095 h 2554"/>
              <a:gd name="T76" fmla="*/ 1396 w 2589"/>
              <a:gd name="T77" fmla="*/ 1095 h 2554"/>
              <a:gd name="T78" fmla="*/ 1396 w 2589"/>
              <a:gd name="T79" fmla="*/ 936 h 2554"/>
              <a:gd name="T80" fmla="*/ 1802 w 2589"/>
              <a:gd name="T81" fmla="*/ 936 h 2554"/>
              <a:gd name="T82" fmla="*/ 2004 w 2589"/>
              <a:gd name="T83" fmla="*/ 1138 h 2554"/>
              <a:gd name="T84" fmla="*/ 2004 w 2589"/>
              <a:gd name="T85" fmla="*/ 1486 h 2554"/>
              <a:gd name="T86" fmla="*/ 1802 w 2589"/>
              <a:gd name="T87" fmla="*/ 1689 h 2554"/>
              <a:gd name="T88" fmla="*/ 1396 w 2589"/>
              <a:gd name="T89" fmla="*/ 1689 h 2554"/>
              <a:gd name="T90" fmla="*/ 1396 w 2589"/>
              <a:gd name="T91" fmla="*/ 1529 h 2554"/>
              <a:gd name="T92" fmla="*/ 1743 w 2589"/>
              <a:gd name="T93" fmla="*/ 1529 h 2554"/>
              <a:gd name="T94" fmla="*/ 1396 w 2589"/>
              <a:gd name="T95" fmla="*/ 1399 h 2554"/>
              <a:gd name="T96" fmla="*/ 1396 w 2589"/>
              <a:gd name="T97" fmla="*/ 1225 h 2554"/>
              <a:gd name="T98" fmla="*/ 1628 w 2589"/>
              <a:gd name="T99" fmla="*/ 1225 h 2554"/>
              <a:gd name="T100" fmla="*/ 1657 w 2589"/>
              <a:gd name="T101" fmla="*/ 1254 h 2554"/>
              <a:gd name="T102" fmla="*/ 1657 w 2589"/>
              <a:gd name="T103" fmla="*/ 1370 h 2554"/>
              <a:gd name="T104" fmla="*/ 1628 w 2589"/>
              <a:gd name="T105" fmla="*/ 1399 h 2554"/>
              <a:gd name="T106" fmla="*/ 1396 w 2589"/>
              <a:gd name="T107" fmla="*/ 1399 h 2554"/>
              <a:gd name="T108" fmla="*/ 2019 w 2589"/>
              <a:gd name="T109" fmla="*/ 849 h 2554"/>
              <a:gd name="T110" fmla="*/ 570 w 2589"/>
              <a:gd name="T111" fmla="*/ 849 h 2554"/>
              <a:gd name="T112" fmla="*/ 570 w 2589"/>
              <a:gd name="T113" fmla="*/ 690 h 2554"/>
              <a:gd name="T114" fmla="*/ 1193 w 2589"/>
              <a:gd name="T115" fmla="*/ 690 h 2554"/>
              <a:gd name="T116" fmla="*/ 1193 w 2589"/>
              <a:gd name="T117" fmla="*/ 588 h 2554"/>
              <a:gd name="T118" fmla="*/ 1396 w 2589"/>
              <a:gd name="T119" fmla="*/ 588 h 2554"/>
              <a:gd name="T120" fmla="*/ 1396 w 2589"/>
              <a:gd name="T121" fmla="*/ 690 h 2554"/>
              <a:gd name="T122" fmla="*/ 2019 w 2589"/>
              <a:gd name="T123" fmla="*/ 690 h 2554"/>
              <a:gd name="T124" fmla="*/ 2019 w 2589"/>
              <a:gd name="T125" fmla="*/ 849 h 2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9" h="2554">
                <a:moveTo>
                  <a:pt x="0" y="0"/>
                </a:moveTo>
                <a:cubicBezTo>
                  <a:pt x="0" y="2554"/>
                  <a:pt x="0" y="2554"/>
                  <a:pt x="0" y="2554"/>
                </a:cubicBezTo>
                <a:cubicBezTo>
                  <a:pt x="2589" y="2554"/>
                  <a:pt x="2589" y="2554"/>
                  <a:pt x="2589" y="2554"/>
                </a:cubicBezTo>
                <a:cubicBezTo>
                  <a:pt x="2589" y="0"/>
                  <a:pt x="2589" y="0"/>
                  <a:pt x="2589" y="0"/>
                </a:cubicBezTo>
                <a:lnTo>
                  <a:pt x="0" y="0"/>
                </a:lnTo>
                <a:close/>
                <a:moveTo>
                  <a:pt x="2019" y="1935"/>
                </a:moveTo>
                <a:cubicBezTo>
                  <a:pt x="1396" y="1935"/>
                  <a:pt x="1396" y="1935"/>
                  <a:pt x="1396" y="1935"/>
                </a:cubicBezTo>
                <a:cubicBezTo>
                  <a:pt x="1396" y="2036"/>
                  <a:pt x="1396" y="2036"/>
                  <a:pt x="1396" y="2036"/>
                </a:cubicBezTo>
                <a:cubicBezTo>
                  <a:pt x="1193" y="2036"/>
                  <a:pt x="1193" y="2036"/>
                  <a:pt x="1193" y="2036"/>
                </a:cubicBezTo>
                <a:cubicBezTo>
                  <a:pt x="1193" y="1935"/>
                  <a:pt x="1193" y="1935"/>
                  <a:pt x="1193" y="1935"/>
                </a:cubicBezTo>
                <a:cubicBezTo>
                  <a:pt x="570" y="1935"/>
                  <a:pt x="570" y="1935"/>
                  <a:pt x="570" y="1935"/>
                </a:cubicBezTo>
                <a:cubicBezTo>
                  <a:pt x="570" y="1776"/>
                  <a:pt x="570" y="1776"/>
                  <a:pt x="570" y="1776"/>
                </a:cubicBezTo>
                <a:cubicBezTo>
                  <a:pt x="2019" y="1776"/>
                  <a:pt x="2019" y="1776"/>
                  <a:pt x="2019" y="1776"/>
                </a:cubicBezTo>
                <a:lnTo>
                  <a:pt x="2019" y="1935"/>
                </a:lnTo>
                <a:close/>
                <a:moveTo>
                  <a:pt x="845" y="1095"/>
                </a:moveTo>
                <a:cubicBezTo>
                  <a:pt x="805" y="1095"/>
                  <a:pt x="773" y="1127"/>
                  <a:pt x="773" y="1167"/>
                </a:cubicBezTo>
                <a:cubicBezTo>
                  <a:pt x="773" y="1457"/>
                  <a:pt x="773" y="1457"/>
                  <a:pt x="773" y="1457"/>
                </a:cubicBezTo>
                <a:cubicBezTo>
                  <a:pt x="773" y="1497"/>
                  <a:pt x="805" y="1529"/>
                  <a:pt x="845" y="1529"/>
                </a:cubicBezTo>
                <a:cubicBezTo>
                  <a:pt x="1193" y="1529"/>
                  <a:pt x="1193" y="1529"/>
                  <a:pt x="1193" y="1529"/>
                </a:cubicBezTo>
                <a:cubicBezTo>
                  <a:pt x="1193" y="1689"/>
                  <a:pt x="1193" y="1689"/>
                  <a:pt x="1193" y="1689"/>
                </a:cubicBezTo>
                <a:cubicBezTo>
                  <a:pt x="787" y="1689"/>
                  <a:pt x="787" y="1689"/>
                  <a:pt x="787" y="1689"/>
                </a:cubicBezTo>
                <a:cubicBezTo>
                  <a:pt x="675" y="1689"/>
                  <a:pt x="585" y="1598"/>
                  <a:pt x="585" y="1486"/>
                </a:cubicBezTo>
                <a:cubicBezTo>
                  <a:pt x="585" y="1138"/>
                  <a:pt x="585" y="1138"/>
                  <a:pt x="585" y="1138"/>
                </a:cubicBezTo>
                <a:cubicBezTo>
                  <a:pt x="585" y="1026"/>
                  <a:pt x="675" y="936"/>
                  <a:pt x="787" y="936"/>
                </a:cubicBezTo>
                <a:cubicBezTo>
                  <a:pt x="1193" y="936"/>
                  <a:pt x="1193" y="936"/>
                  <a:pt x="1193" y="936"/>
                </a:cubicBezTo>
                <a:cubicBezTo>
                  <a:pt x="1193" y="1095"/>
                  <a:pt x="1193" y="1095"/>
                  <a:pt x="1193" y="1095"/>
                </a:cubicBezTo>
                <a:lnTo>
                  <a:pt x="845" y="1095"/>
                </a:lnTo>
                <a:close/>
                <a:moveTo>
                  <a:pt x="1193" y="1225"/>
                </a:moveTo>
                <a:cubicBezTo>
                  <a:pt x="1193" y="1399"/>
                  <a:pt x="1193" y="1399"/>
                  <a:pt x="1193" y="1399"/>
                </a:cubicBezTo>
                <a:cubicBezTo>
                  <a:pt x="961" y="1399"/>
                  <a:pt x="961" y="1399"/>
                  <a:pt x="961" y="1399"/>
                </a:cubicBezTo>
                <a:cubicBezTo>
                  <a:pt x="945" y="1399"/>
                  <a:pt x="933" y="1386"/>
                  <a:pt x="933" y="1370"/>
                </a:cubicBezTo>
                <a:cubicBezTo>
                  <a:pt x="933" y="1254"/>
                  <a:pt x="933" y="1254"/>
                  <a:pt x="933" y="1254"/>
                </a:cubicBezTo>
                <a:cubicBezTo>
                  <a:pt x="933" y="1238"/>
                  <a:pt x="945" y="1225"/>
                  <a:pt x="961" y="1225"/>
                </a:cubicBezTo>
                <a:lnTo>
                  <a:pt x="1193" y="1225"/>
                </a:lnTo>
                <a:close/>
                <a:moveTo>
                  <a:pt x="1743" y="1529"/>
                </a:moveTo>
                <a:cubicBezTo>
                  <a:pt x="1783" y="1529"/>
                  <a:pt x="1816" y="1497"/>
                  <a:pt x="1816" y="1457"/>
                </a:cubicBezTo>
                <a:cubicBezTo>
                  <a:pt x="1816" y="1167"/>
                  <a:pt x="1816" y="1167"/>
                  <a:pt x="1816" y="1167"/>
                </a:cubicBezTo>
                <a:cubicBezTo>
                  <a:pt x="1816" y="1127"/>
                  <a:pt x="1783" y="1095"/>
                  <a:pt x="1743" y="1095"/>
                </a:cubicBezTo>
                <a:cubicBezTo>
                  <a:pt x="1396" y="1095"/>
                  <a:pt x="1396" y="1095"/>
                  <a:pt x="1396" y="1095"/>
                </a:cubicBezTo>
                <a:cubicBezTo>
                  <a:pt x="1396" y="936"/>
                  <a:pt x="1396" y="936"/>
                  <a:pt x="1396" y="936"/>
                </a:cubicBezTo>
                <a:cubicBezTo>
                  <a:pt x="1802" y="936"/>
                  <a:pt x="1802" y="936"/>
                  <a:pt x="1802" y="936"/>
                </a:cubicBezTo>
                <a:cubicBezTo>
                  <a:pt x="1914" y="936"/>
                  <a:pt x="2004" y="1026"/>
                  <a:pt x="2004" y="1138"/>
                </a:cubicBezTo>
                <a:cubicBezTo>
                  <a:pt x="2004" y="1486"/>
                  <a:pt x="2004" y="1486"/>
                  <a:pt x="2004" y="1486"/>
                </a:cubicBezTo>
                <a:cubicBezTo>
                  <a:pt x="2004" y="1598"/>
                  <a:pt x="1913" y="1689"/>
                  <a:pt x="1802" y="1689"/>
                </a:cubicBezTo>
                <a:cubicBezTo>
                  <a:pt x="1396" y="1689"/>
                  <a:pt x="1396" y="1689"/>
                  <a:pt x="1396" y="1689"/>
                </a:cubicBezTo>
                <a:cubicBezTo>
                  <a:pt x="1396" y="1529"/>
                  <a:pt x="1396" y="1529"/>
                  <a:pt x="1396" y="1529"/>
                </a:cubicBezTo>
                <a:lnTo>
                  <a:pt x="1743" y="1529"/>
                </a:lnTo>
                <a:close/>
                <a:moveTo>
                  <a:pt x="1396" y="1399"/>
                </a:moveTo>
                <a:cubicBezTo>
                  <a:pt x="1396" y="1225"/>
                  <a:pt x="1396" y="1225"/>
                  <a:pt x="1396" y="1225"/>
                </a:cubicBezTo>
                <a:cubicBezTo>
                  <a:pt x="1628" y="1225"/>
                  <a:pt x="1628" y="1225"/>
                  <a:pt x="1628" y="1225"/>
                </a:cubicBezTo>
                <a:cubicBezTo>
                  <a:pt x="1643" y="1225"/>
                  <a:pt x="1657" y="1238"/>
                  <a:pt x="1657" y="1254"/>
                </a:cubicBezTo>
                <a:cubicBezTo>
                  <a:pt x="1657" y="1370"/>
                  <a:pt x="1657" y="1370"/>
                  <a:pt x="1657" y="1370"/>
                </a:cubicBezTo>
                <a:cubicBezTo>
                  <a:pt x="1657" y="1386"/>
                  <a:pt x="1643" y="1399"/>
                  <a:pt x="1628" y="1399"/>
                </a:cubicBezTo>
                <a:lnTo>
                  <a:pt x="1396" y="1399"/>
                </a:lnTo>
                <a:close/>
                <a:moveTo>
                  <a:pt x="2019" y="849"/>
                </a:moveTo>
                <a:cubicBezTo>
                  <a:pt x="570" y="849"/>
                  <a:pt x="570" y="849"/>
                  <a:pt x="570" y="849"/>
                </a:cubicBezTo>
                <a:cubicBezTo>
                  <a:pt x="570" y="690"/>
                  <a:pt x="570" y="690"/>
                  <a:pt x="570" y="690"/>
                </a:cubicBezTo>
                <a:cubicBezTo>
                  <a:pt x="1193" y="690"/>
                  <a:pt x="1193" y="690"/>
                  <a:pt x="1193" y="690"/>
                </a:cubicBezTo>
                <a:cubicBezTo>
                  <a:pt x="1193" y="588"/>
                  <a:pt x="1193" y="588"/>
                  <a:pt x="1193" y="588"/>
                </a:cubicBezTo>
                <a:cubicBezTo>
                  <a:pt x="1396" y="588"/>
                  <a:pt x="1396" y="588"/>
                  <a:pt x="1396" y="588"/>
                </a:cubicBezTo>
                <a:cubicBezTo>
                  <a:pt x="1396" y="690"/>
                  <a:pt x="1396" y="690"/>
                  <a:pt x="1396" y="690"/>
                </a:cubicBezTo>
                <a:cubicBezTo>
                  <a:pt x="2019" y="690"/>
                  <a:pt x="2019" y="690"/>
                  <a:pt x="2019" y="690"/>
                </a:cubicBezTo>
                <a:lnTo>
                  <a:pt x="2019" y="849"/>
                </a:lnTo>
                <a:close/>
              </a:path>
            </a:pathLst>
          </a:custGeom>
          <a:solidFill>
            <a:srgbClr val="C700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2192001" y="440615"/>
            <a:ext cx="5902476" cy="64173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Открыть контрольную линию, пожалуйста, отредактируйте в области, указанной контрольной линией </a:t>
            </a:r>
            <a:endParaRPr lang="en-US" altLang="zh-CN" sz="1200" dirty="0" smtClean="0">
              <a:solidFill>
                <a:srgbClr val="000000"/>
              </a:solidFill>
              <a:latin typeface="微软雅黑" panose="020B0503020204020204" pitchFamily="34" charset="-122"/>
            </a:endParaRPr>
          </a:p>
          <a:p>
            <a:pPr eaLnBrk="0" fontAlgn="base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Горячая клавиша для открытия контрольной линии: [ALT] + F9 </a:t>
            </a:r>
            <a:endParaRPr lang="zh-CN" altLang="en-US" sz="1200" dirty="0" smtClean="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2192000" y="0"/>
            <a:ext cx="5943600" cy="4406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Инструкция по эксплуатации версии </a:t>
            </a:r>
            <a:endParaRPr lang="en-US" altLang="en-US" sz="1400" b="1" dirty="0" smtClean="0">
              <a:solidFill>
                <a:srgbClr val="FFFF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6" name="日期占位符 21"/>
          <p:cNvSpPr>
            <a:spLocks noGrp="1"/>
          </p:cNvSpPr>
          <p:nvPr>
            <p:ph type="dt" sz="half" idx="10"/>
          </p:nvPr>
        </p:nvSpPr>
        <p:spPr>
          <a:xfrm>
            <a:off x="8153400" y="6478189"/>
            <a:ext cx="1794933" cy="36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FA666A8-35F5-4217-9C0C-5C1876C99DDF}" type="datetime1">
              <a:rPr lang="en-US" altLang="zh-CN" smtClean="0"/>
            </a:fld>
            <a:endParaRPr lang="en-US"/>
          </a:p>
        </p:txBody>
      </p:sp>
      <p:sp>
        <p:nvSpPr>
          <p:cNvPr id="20" name="页脚占位符 22"/>
          <p:cNvSpPr>
            <a:spLocks noGrp="1"/>
          </p:cNvSpPr>
          <p:nvPr>
            <p:ph type="ftr" sz="quarter" idx="11"/>
          </p:nvPr>
        </p:nvSpPr>
        <p:spPr>
          <a:xfrm>
            <a:off x="3364522" y="6478189"/>
            <a:ext cx="4788879" cy="36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21" name="灯片编号占位符 23"/>
          <p:cNvSpPr>
            <a:spLocks noGrp="1"/>
          </p:cNvSpPr>
          <p:nvPr>
            <p:ph type="sldNum" sz="quarter" idx="12"/>
          </p:nvPr>
        </p:nvSpPr>
        <p:spPr>
          <a:xfrm>
            <a:off x="527052" y="6478189"/>
            <a:ext cx="573616" cy="360000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549279" y="6565900"/>
            <a:ext cx="551388" cy="181700"/>
            <a:chOff x="411958" y="6548368"/>
            <a:chExt cx="623471" cy="216764"/>
          </a:xfrm>
        </p:grpSpPr>
        <p:sp>
          <p:nvSpPr>
            <p:cNvPr id="23" name="左中括号 22"/>
            <p:cNvSpPr/>
            <p:nvPr userDrawn="1"/>
          </p:nvSpPr>
          <p:spPr bwMode="auto">
            <a:xfrm>
              <a:off x="411958" y="6548368"/>
              <a:ext cx="83343" cy="216764"/>
            </a:xfrm>
            <a:prstGeom prst="leftBracket">
              <a:avLst>
                <a:gd name="adj" fmla="val 0"/>
              </a:avLst>
            </a:prstGeom>
            <a:noFill/>
            <a:ln w="190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24" name="左中括号 23"/>
            <p:cNvSpPr/>
            <p:nvPr userDrawn="1"/>
          </p:nvSpPr>
          <p:spPr bwMode="auto">
            <a:xfrm flipH="1">
              <a:off x="952086" y="6548368"/>
              <a:ext cx="83343" cy="216764"/>
            </a:xfrm>
            <a:prstGeom prst="leftBracket">
              <a:avLst>
                <a:gd name="adj" fmla="val 0"/>
              </a:avLst>
            </a:prstGeom>
            <a:noFill/>
            <a:ln w="190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775749" y="0"/>
            <a:ext cx="10889201" cy="768367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5" name="Freeform 15"/>
          <p:cNvSpPr>
            <a:spLocks noEditPoints="1"/>
          </p:cNvSpPr>
          <p:nvPr userDrawn="1"/>
        </p:nvSpPr>
        <p:spPr bwMode="auto">
          <a:xfrm>
            <a:off x="0" y="-1"/>
            <a:ext cx="775750" cy="765175"/>
          </a:xfrm>
          <a:custGeom>
            <a:avLst/>
            <a:gdLst>
              <a:gd name="T0" fmla="*/ 0 w 2589"/>
              <a:gd name="T1" fmla="*/ 0 h 2554"/>
              <a:gd name="T2" fmla="*/ 0 w 2589"/>
              <a:gd name="T3" fmla="*/ 2554 h 2554"/>
              <a:gd name="T4" fmla="*/ 2589 w 2589"/>
              <a:gd name="T5" fmla="*/ 2554 h 2554"/>
              <a:gd name="T6" fmla="*/ 2589 w 2589"/>
              <a:gd name="T7" fmla="*/ 0 h 2554"/>
              <a:gd name="T8" fmla="*/ 0 w 2589"/>
              <a:gd name="T9" fmla="*/ 0 h 2554"/>
              <a:gd name="T10" fmla="*/ 2019 w 2589"/>
              <a:gd name="T11" fmla="*/ 1935 h 2554"/>
              <a:gd name="T12" fmla="*/ 1396 w 2589"/>
              <a:gd name="T13" fmla="*/ 1935 h 2554"/>
              <a:gd name="T14" fmla="*/ 1396 w 2589"/>
              <a:gd name="T15" fmla="*/ 2036 h 2554"/>
              <a:gd name="T16" fmla="*/ 1193 w 2589"/>
              <a:gd name="T17" fmla="*/ 2036 h 2554"/>
              <a:gd name="T18" fmla="*/ 1193 w 2589"/>
              <a:gd name="T19" fmla="*/ 1935 h 2554"/>
              <a:gd name="T20" fmla="*/ 570 w 2589"/>
              <a:gd name="T21" fmla="*/ 1935 h 2554"/>
              <a:gd name="T22" fmla="*/ 570 w 2589"/>
              <a:gd name="T23" fmla="*/ 1776 h 2554"/>
              <a:gd name="T24" fmla="*/ 2019 w 2589"/>
              <a:gd name="T25" fmla="*/ 1776 h 2554"/>
              <a:gd name="T26" fmla="*/ 2019 w 2589"/>
              <a:gd name="T27" fmla="*/ 1935 h 2554"/>
              <a:gd name="T28" fmla="*/ 845 w 2589"/>
              <a:gd name="T29" fmla="*/ 1095 h 2554"/>
              <a:gd name="T30" fmla="*/ 773 w 2589"/>
              <a:gd name="T31" fmla="*/ 1167 h 2554"/>
              <a:gd name="T32" fmla="*/ 773 w 2589"/>
              <a:gd name="T33" fmla="*/ 1457 h 2554"/>
              <a:gd name="T34" fmla="*/ 845 w 2589"/>
              <a:gd name="T35" fmla="*/ 1529 h 2554"/>
              <a:gd name="T36" fmla="*/ 1193 w 2589"/>
              <a:gd name="T37" fmla="*/ 1529 h 2554"/>
              <a:gd name="T38" fmla="*/ 1193 w 2589"/>
              <a:gd name="T39" fmla="*/ 1689 h 2554"/>
              <a:gd name="T40" fmla="*/ 787 w 2589"/>
              <a:gd name="T41" fmla="*/ 1689 h 2554"/>
              <a:gd name="T42" fmla="*/ 585 w 2589"/>
              <a:gd name="T43" fmla="*/ 1486 h 2554"/>
              <a:gd name="T44" fmla="*/ 585 w 2589"/>
              <a:gd name="T45" fmla="*/ 1138 h 2554"/>
              <a:gd name="T46" fmla="*/ 787 w 2589"/>
              <a:gd name="T47" fmla="*/ 936 h 2554"/>
              <a:gd name="T48" fmla="*/ 1193 w 2589"/>
              <a:gd name="T49" fmla="*/ 936 h 2554"/>
              <a:gd name="T50" fmla="*/ 1193 w 2589"/>
              <a:gd name="T51" fmla="*/ 1095 h 2554"/>
              <a:gd name="T52" fmla="*/ 845 w 2589"/>
              <a:gd name="T53" fmla="*/ 1095 h 2554"/>
              <a:gd name="T54" fmla="*/ 1193 w 2589"/>
              <a:gd name="T55" fmla="*/ 1225 h 2554"/>
              <a:gd name="T56" fmla="*/ 1193 w 2589"/>
              <a:gd name="T57" fmla="*/ 1399 h 2554"/>
              <a:gd name="T58" fmla="*/ 961 w 2589"/>
              <a:gd name="T59" fmla="*/ 1399 h 2554"/>
              <a:gd name="T60" fmla="*/ 933 w 2589"/>
              <a:gd name="T61" fmla="*/ 1370 h 2554"/>
              <a:gd name="T62" fmla="*/ 933 w 2589"/>
              <a:gd name="T63" fmla="*/ 1254 h 2554"/>
              <a:gd name="T64" fmla="*/ 961 w 2589"/>
              <a:gd name="T65" fmla="*/ 1225 h 2554"/>
              <a:gd name="T66" fmla="*/ 1193 w 2589"/>
              <a:gd name="T67" fmla="*/ 1225 h 2554"/>
              <a:gd name="T68" fmla="*/ 1743 w 2589"/>
              <a:gd name="T69" fmla="*/ 1529 h 2554"/>
              <a:gd name="T70" fmla="*/ 1816 w 2589"/>
              <a:gd name="T71" fmla="*/ 1457 h 2554"/>
              <a:gd name="T72" fmla="*/ 1816 w 2589"/>
              <a:gd name="T73" fmla="*/ 1167 h 2554"/>
              <a:gd name="T74" fmla="*/ 1743 w 2589"/>
              <a:gd name="T75" fmla="*/ 1095 h 2554"/>
              <a:gd name="T76" fmla="*/ 1396 w 2589"/>
              <a:gd name="T77" fmla="*/ 1095 h 2554"/>
              <a:gd name="T78" fmla="*/ 1396 w 2589"/>
              <a:gd name="T79" fmla="*/ 936 h 2554"/>
              <a:gd name="T80" fmla="*/ 1802 w 2589"/>
              <a:gd name="T81" fmla="*/ 936 h 2554"/>
              <a:gd name="T82" fmla="*/ 2004 w 2589"/>
              <a:gd name="T83" fmla="*/ 1138 h 2554"/>
              <a:gd name="T84" fmla="*/ 2004 w 2589"/>
              <a:gd name="T85" fmla="*/ 1486 h 2554"/>
              <a:gd name="T86" fmla="*/ 1802 w 2589"/>
              <a:gd name="T87" fmla="*/ 1689 h 2554"/>
              <a:gd name="T88" fmla="*/ 1396 w 2589"/>
              <a:gd name="T89" fmla="*/ 1689 h 2554"/>
              <a:gd name="T90" fmla="*/ 1396 w 2589"/>
              <a:gd name="T91" fmla="*/ 1529 h 2554"/>
              <a:gd name="T92" fmla="*/ 1743 w 2589"/>
              <a:gd name="T93" fmla="*/ 1529 h 2554"/>
              <a:gd name="T94" fmla="*/ 1396 w 2589"/>
              <a:gd name="T95" fmla="*/ 1399 h 2554"/>
              <a:gd name="T96" fmla="*/ 1396 w 2589"/>
              <a:gd name="T97" fmla="*/ 1225 h 2554"/>
              <a:gd name="T98" fmla="*/ 1628 w 2589"/>
              <a:gd name="T99" fmla="*/ 1225 h 2554"/>
              <a:gd name="T100" fmla="*/ 1657 w 2589"/>
              <a:gd name="T101" fmla="*/ 1254 h 2554"/>
              <a:gd name="T102" fmla="*/ 1657 w 2589"/>
              <a:gd name="T103" fmla="*/ 1370 h 2554"/>
              <a:gd name="T104" fmla="*/ 1628 w 2589"/>
              <a:gd name="T105" fmla="*/ 1399 h 2554"/>
              <a:gd name="T106" fmla="*/ 1396 w 2589"/>
              <a:gd name="T107" fmla="*/ 1399 h 2554"/>
              <a:gd name="T108" fmla="*/ 2019 w 2589"/>
              <a:gd name="T109" fmla="*/ 849 h 2554"/>
              <a:gd name="T110" fmla="*/ 570 w 2589"/>
              <a:gd name="T111" fmla="*/ 849 h 2554"/>
              <a:gd name="T112" fmla="*/ 570 w 2589"/>
              <a:gd name="T113" fmla="*/ 690 h 2554"/>
              <a:gd name="T114" fmla="*/ 1193 w 2589"/>
              <a:gd name="T115" fmla="*/ 690 h 2554"/>
              <a:gd name="T116" fmla="*/ 1193 w 2589"/>
              <a:gd name="T117" fmla="*/ 588 h 2554"/>
              <a:gd name="T118" fmla="*/ 1396 w 2589"/>
              <a:gd name="T119" fmla="*/ 588 h 2554"/>
              <a:gd name="T120" fmla="*/ 1396 w 2589"/>
              <a:gd name="T121" fmla="*/ 690 h 2554"/>
              <a:gd name="T122" fmla="*/ 2019 w 2589"/>
              <a:gd name="T123" fmla="*/ 690 h 2554"/>
              <a:gd name="T124" fmla="*/ 2019 w 2589"/>
              <a:gd name="T125" fmla="*/ 849 h 2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9" h="2554">
                <a:moveTo>
                  <a:pt x="0" y="0"/>
                </a:moveTo>
                <a:cubicBezTo>
                  <a:pt x="0" y="2554"/>
                  <a:pt x="0" y="2554"/>
                  <a:pt x="0" y="2554"/>
                </a:cubicBezTo>
                <a:cubicBezTo>
                  <a:pt x="2589" y="2554"/>
                  <a:pt x="2589" y="2554"/>
                  <a:pt x="2589" y="2554"/>
                </a:cubicBezTo>
                <a:cubicBezTo>
                  <a:pt x="2589" y="0"/>
                  <a:pt x="2589" y="0"/>
                  <a:pt x="2589" y="0"/>
                </a:cubicBezTo>
                <a:lnTo>
                  <a:pt x="0" y="0"/>
                </a:lnTo>
                <a:close/>
                <a:moveTo>
                  <a:pt x="2019" y="1935"/>
                </a:moveTo>
                <a:cubicBezTo>
                  <a:pt x="1396" y="1935"/>
                  <a:pt x="1396" y="1935"/>
                  <a:pt x="1396" y="1935"/>
                </a:cubicBezTo>
                <a:cubicBezTo>
                  <a:pt x="1396" y="2036"/>
                  <a:pt x="1396" y="2036"/>
                  <a:pt x="1396" y="2036"/>
                </a:cubicBezTo>
                <a:cubicBezTo>
                  <a:pt x="1193" y="2036"/>
                  <a:pt x="1193" y="2036"/>
                  <a:pt x="1193" y="2036"/>
                </a:cubicBezTo>
                <a:cubicBezTo>
                  <a:pt x="1193" y="1935"/>
                  <a:pt x="1193" y="1935"/>
                  <a:pt x="1193" y="1935"/>
                </a:cubicBezTo>
                <a:cubicBezTo>
                  <a:pt x="570" y="1935"/>
                  <a:pt x="570" y="1935"/>
                  <a:pt x="570" y="1935"/>
                </a:cubicBezTo>
                <a:cubicBezTo>
                  <a:pt x="570" y="1776"/>
                  <a:pt x="570" y="1776"/>
                  <a:pt x="570" y="1776"/>
                </a:cubicBezTo>
                <a:cubicBezTo>
                  <a:pt x="2019" y="1776"/>
                  <a:pt x="2019" y="1776"/>
                  <a:pt x="2019" y="1776"/>
                </a:cubicBezTo>
                <a:lnTo>
                  <a:pt x="2019" y="1935"/>
                </a:lnTo>
                <a:close/>
                <a:moveTo>
                  <a:pt x="845" y="1095"/>
                </a:moveTo>
                <a:cubicBezTo>
                  <a:pt x="805" y="1095"/>
                  <a:pt x="773" y="1127"/>
                  <a:pt x="773" y="1167"/>
                </a:cubicBezTo>
                <a:cubicBezTo>
                  <a:pt x="773" y="1457"/>
                  <a:pt x="773" y="1457"/>
                  <a:pt x="773" y="1457"/>
                </a:cubicBezTo>
                <a:cubicBezTo>
                  <a:pt x="773" y="1497"/>
                  <a:pt x="805" y="1529"/>
                  <a:pt x="845" y="1529"/>
                </a:cubicBezTo>
                <a:cubicBezTo>
                  <a:pt x="1193" y="1529"/>
                  <a:pt x="1193" y="1529"/>
                  <a:pt x="1193" y="1529"/>
                </a:cubicBezTo>
                <a:cubicBezTo>
                  <a:pt x="1193" y="1689"/>
                  <a:pt x="1193" y="1689"/>
                  <a:pt x="1193" y="1689"/>
                </a:cubicBezTo>
                <a:cubicBezTo>
                  <a:pt x="787" y="1689"/>
                  <a:pt x="787" y="1689"/>
                  <a:pt x="787" y="1689"/>
                </a:cubicBezTo>
                <a:cubicBezTo>
                  <a:pt x="675" y="1689"/>
                  <a:pt x="585" y="1598"/>
                  <a:pt x="585" y="1486"/>
                </a:cubicBezTo>
                <a:cubicBezTo>
                  <a:pt x="585" y="1138"/>
                  <a:pt x="585" y="1138"/>
                  <a:pt x="585" y="1138"/>
                </a:cubicBezTo>
                <a:cubicBezTo>
                  <a:pt x="585" y="1026"/>
                  <a:pt x="675" y="936"/>
                  <a:pt x="787" y="936"/>
                </a:cubicBezTo>
                <a:cubicBezTo>
                  <a:pt x="1193" y="936"/>
                  <a:pt x="1193" y="936"/>
                  <a:pt x="1193" y="936"/>
                </a:cubicBezTo>
                <a:cubicBezTo>
                  <a:pt x="1193" y="1095"/>
                  <a:pt x="1193" y="1095"/>
                  <a:pt x="1193" y="1095"/>
                </a:cubicBezTo>
                <a:lnTo>
                  <a:pt x="845" y="1095"/>
                </a:lnTo>
                <a:close/>
                <a:moveTo>
                  <a:pt x="1193" y="1225"/>
                </a:moveTo>
                <a:cubicBezTo>
                  <a:pt x="1193" y="1399"/>
                  <a:pt x="1193" y="1399"/>
                  <a:pt x="1193" y="1399"/>
                </a:cubicBezTo>
                <a:cubicBezTo>
                  <a:pt x="961" y="1399"/>
                  <a:pt x="961" y="1399"/>
                  <a:pt x="961" y="1399"/>
                </a:cubicBezTo>
                <a:cubicBezTo>
                  <a:pt x="945" y="1399"/>
                  <a:pt x="933" y="1386"/>
                  <a:pt x="933" y="1370"/>
                </a:cubicBezTo>
                <a:cubicBezTo>
                  <a:pt x="933" y="1254"/>
                  <a:pt x="933" y="1254"/>
                  <a:pt x="933" y="1254"/>
                </a:cubicBezTo>
                <a:cubicBezTo>
                  <a:pt x="933" y="1238"/>
                  <a:pt x="945" y="1225"/>
                  <a:pt x="961" y="1225"/>
                </a:cubicBezTo>
                <a:lnTo>
                  <a:pt x="1193" y="1225"/>
                </a:lnTo>
                <a:close/>
                <a:moveTo>
                  <a:pt x="1743" y="1529"/>
                </a:moveTo>
                <a:cubicBezTo>
                  <a:pt x="1783" y="1529"/>
                  <a:pt x="1816" y="1497"/>
                  <a:pt x="1816" y="1457"/>
                </a:cubicBezTo>
                <a:cubicBezTo>
                  <a:pt x="1816" y="1167"/>
                  <a:pt x="1816" y="1167"/>
                  <a:pt x="1816" y="1167"/>
                </a:cubicBezTo>
                <a:cubicBezTo>
                  <a:pt x="1816" y="1127"/>
                  <a:pt x="1783" y="1095"/>
                  <a:pt x="1743" y="1095"/>
                </a:cubicBezTo>
                <a:cubicBezTo>
                  <a:pt x="1396" y="1095"/>
                  <a:pt x="1396" y="1095"/>
                  <a:pt x="1396" y="1095"/>
                </a:cubicBezTo>
                <a:cubicBezTo>
                  <a:pt x="1396" y="936"/>
                  <a:pt x="1396" y="936"/>
                  <a:pt x="1396" y="936"/>
                </a:cubicBezTo>
                <a:cubicBezTo>
                  <a:pt x="1802" y="936"/>
                  <a:pt x="1802" y="936"/>
                  <a:pt x="1802" y="936"/>
                </a:cubicBezTo>
                <a:cubicBezTo>
                  <a:pt x="1914" y="936"/>
                  <a:pt x="2004" y="1026"/>
                  <a:pt x="2004" y="1138"/>
                </a:cubicBezTo>
                <a:cubicBezTo>
                  <a:pt x="2004" y="1486"/>
                  <a:pt x="2004" y="1486"/>
                  <a:pt x="2004" y="1486"/>
                </a:cubicBezTo>
                <a:cubicBezTo>
                  <a:pt x="2004" y="1598"/>
                  <a:pt x="1913" y="1689"/>
                  <a:pt x="1802" y="1689"/>
                </a:cubicBezTo>
                <a:cubicBezTo>
                  <a:pt x="1396" y="1689"/>
                  <a:pt x="1396" y="1689"/>
                  <a:pt x="1396" y="1689"/>
                </a:cubicBezTo>
                <a:cubicBezTo>
                  <a:pt x="1396" y="1529"/>
                  <a:pt x="1396" y="1529"/>
                  <a:pt x="1396" y="1529"/>
                </a:cubicBezTo>
                <a:lnTo>
                  <a:pt x="1743" y="1529"/>
                </a:lnTo>
                <a:close/>
                <a:moveTo>
                  <a:pt x="1396" y="1399"/>
                </a:moveTo>
                <a:cubicBezTo>
                  <a:pt x="1396" y="1225"/>
                  <a:pt x="1396" y="1225"/>
                  <a:pt x="1396" y="1225"/>
                </a:cubicBezTo>
                <a:cubicBezTo>
                  <a:pt x="1628" y="1225"/>
                  <a:pt x="1628" y="1225"/>
                  <a:pt x="1628" y="1225"/>
                </a:cubicBezTo>
                <a:cubicBezTo>
                  <a:pt x="1643" y="1225"/>
                  <a:pt x="1657" y="1238"/>
                  <a:pt x="1657" y="1254"/>
                </a:cubicBezTo>
                <a:cubicBezTo>
                  <a:pt x="1657" y="1370"/>
                  <a:pt x="1657" y="1370"/>
                  <a:pt x="1657" y="1370"/>
                </a:cubicBezTo>
                <a:cubicBezTo>
                  <a:pt x="1657" y="1386"/>
                  <a:pt x="1643" y="1399"/>
                  <a:pt x="1628" y="1399"/>
                </a:cubicBezTo>
                <a:lnTo>
                  <a:pt x="1396" y="1399"/>
                </a:lnTo>
                <a:close/>
                <a:moveTo>
                  <a:pt x="2019" y="849"/>
                </a:moveTo>
                <a:cubicBezTo>
                  <a:pt x="570" y="849"/>
                  <a:pt x="570" y="849"/>
                  <a:pt x="570" y="849"/>
                </a:cubicBezTo>
                <a:cubicBezTo>
                  <a:pt x="570" y="690"/>
                  <a:pt x="570" y="690"/>
                  <a:pt x="570" y="690"/>
                </a:cubicBezTo>
                <a:cubicBezTo>
                  <a:pt x="1193" y="690"/>
                  <a:pt x="1193" y="690"/>
                  <a:pt x="1193" y="690"/>
                </a:cubicBezTo>
                <a:cubicBezTo>
                  <a:pt x="1193" y="588"/>
                  <a:pt x="1193" y="588"/>
                  <a:pt x="1193" y="588"/>
                </a:cubicBezTo>
                <a:cubicBezTo>
                  <a:pt x="1396" y="588"/>
                  <a:pt x="1396" y="588"/>
                  <a:pt x="1396" y="588"/>
                </a:cubicBezTo>
                <a:cubicBezTo>
                  <a:pt x="1396" y="690"/>
                  <a:pt x="1396" y="690"/>
                  <a:pt x="1396" y="690"/>
                </a:cubicBezTo>
                <a:cubicBezTo>
                  <a:pt x="2019" y="690"/>
                  <a:pt x="2019" y="690"/>
                  <a:pt x="2019" y="690"/>
                </a:cubicBezTo>
                <a:lnTo>
                  <a:pt x="2019" y="849"/>
                </a:lnTo>
                <a:close/>
              </a:path>
            </a:pathLst>
          </a:custGeom>
          <a:solidFill>
            <a:srgbClr val="C700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17" name="直接连接符 16"/>
          <p:cNvCxnSpPr/>
          <p:nvPr userDrawn="1"/>
        </p:nvCxnSpPr>
        <p:spPr bwMode="auto">
          <a:xfrm>
            <a:off x="775749" y="759741"/>
            <a:ext cx="10889202" cy="0"/>
          </a:xfrm>
          <a:prstGeom prst="lin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3175" cap="flat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1_仅标题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B1ED5-726A-4A6F-9E90-CD1A4D43DBDC}" type="datetime1">
              <a:rPr lang="en-US" altLang="zh-CN" smtClean="0"/>
            </a:fld>
            <a:endParaRPr 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8E27FD-115D-4720-AE9C-63133A02825A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549279" y="6565900"/>
            <a:ext cx="551388" cy="181700"/>
            <a:chOff x="411958" y="6548368"/>
            <a:chExt cx="623471" cy="216764"/>
          </a:xfrm>
        </p:grpSpPr>
        <p:sp>
          <p:nvSpPr>
            <p:cNvPr id="10" name="左中括号 9"/>
            <p:cNvSpPr/>
            <p:nvPr userDrawn="1"/>
          </p:nvSpPr>
          <p:spPr bwMode="auto">
            <a:xfrm>
              <a:off x="411958" y="6548368"/>
              <a:ext cx="83343" cy="216764"/>
            </a:xfrm>
            <a:prstGeom prst="leftBracket">
              <a:avLst>
                <a:gd name="adj" fmla="val 0"/>
              </a:avLst>
            </a:prstGeom>
            <a:noFill/>
            <a:ln w="190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1" name="左中括号 10"/>
            <p:cNvSpPr/>
            <p:nvPr userDrawn="1"/>
          </p:nvSpPr>
          <p:spPr bwMode="auto">
            <a:xfrm flipH="1">
              <a:off x="952086" y="6548368"/>
              <a:ext cx="83343" cy="216764"/>
            </a:xfrm>
            <a:prstGeom prst="leftBracket">
              <a:avLst>
                <a:gd name="adj" fmla="val 0"/>
              </a:avLst>
            </a:prstGeom>
            <a:noFill/>
            <a:ln w="190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F9449C0-812A-408B-B4E5-C5576FEA4122}" type="datetime1">
              <a:rPr lang="en-US" altLang="zh-CN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6B8E27FD-115D-4720-AE9C-63133A02825A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49279" y="6565900"/>
            <a:ext cx="551388" cy="181700"/>
            <a:chOff x="411958" y="6548368"/>
            <a:chExt cx="623471" cy="216764"/>
          </a:xfrm>
        </p:grpSpPr>
        <p:sp>
          <p:nvSpPr>
            <p:cNvPr id="9" name="左中括号 8"/>
            <p:cNvSpPr/>
            <p:nvPr userDrawn="1"/>
          </p:nvSpPr>
          <p:spPr bwMode="auto">
            <a:xfrm>
              <a:off x="411958" y="6548368"/>
              <a:ext cx="83343" cy="216764"/>
            </a:xfrm>
            <a:prstGeom prst="leftBracket">
              <a:avLst>
                <a:gd name="adj" fmla="val 0"/>
              </a:avLst>
            </a:prstGeom>
            <a:noFill/>
            <a:ln w="190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0" name="左中括号 9"/>
            <p:cNvSpPr/>
            <p:nvPr userDrawn="1"/>
          </p:nvSpPr>
          <p:spPr bwMode="auto">
            <a:xfrm flipH="1">
              <a:off x="952086" y="6548368"/>
              <a:ext cx="83343" cy="216764"/>
            </a:xfrm>
            <a:prstGeom prst="leftBracket">
              <a:avLst>
                <a:gd name="adj" fmla="val 0"/>
              </a:avLst>
            </a:prstGeom>
            <a:noFill/>
            <a:ln w="1905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单圆角矩形 92" hidden="1"/>
          <p:cNvSpPr/>
          <p:nvPr/>
        </p:nvSpPr>
        <p:spPr bwMode="auto">
          <a:xfrm>
            <a:off x="4" y="2420987"/>
            <a:ext cx="11567584" cy="2873610"/>
          </a:xfrm>
          <a:prstGeom prst="round1Rect">
            <a:avLst>
              <a:gd name="adj" fmla="val 3456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vert="horz" wrap="none" lIns="91441" tIns="45720" rIns="91441" bIns="45720" numCol="1" rtlCol="0" anchor="ctr" anchorCtr="0" compatLnSpc="1"/>
          <a:lstStyle/>
          <a:p>
            <a:pPr marL="0" marR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1151467" y="3687226"/>
            <a:ext cx="9946469" cy="125644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0" fromWordArt="0" anchor="t"/>
          <a:lstStyle>
            <a:lvl1pPr marL="0" indent="0">
              <a:buNone/>
              <a:defRPr lang="zh-CN" altLang="en-US" sz="3600" b="1" kern="1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spcBef>
                <a:spcPct val="0"/>
              </a:spcBef>
            </a:pPr>
            <a:r>
              <a:rPr lang="zh-CN" altLang="en-US" dirty="0" smtClean="0"/>
              <a:t>感谢观看！</a:t>
            </a:r>
            <a:endParaRPr lang="zh-CN" altLang="en-US" dirty="0" smtClean="0"/>
          </a:p>
        </p:txBody>
      </p:sp>
      <p:sp>
        <p:nvSpPr>
          <p:cNvPr id="44" name="文本占位符 3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68" y="5007028"/>
            <a:ext cx="9946469" cy="883735"/>
          </a:xfrm>
        </p:spPr>
        <p:txBody>
          <a:bodyPr anchor="t"/>
          <a:lstStyle>
            <a:lvl1pPr marL="0" indent="0" algn="r">
              <a:buNone/>
              <a:defRPr sz="105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700"/>
            </a:lvl3pPr>
            <a:lvl4pPr marL="1371600" indent="0">
              <a:buNone/>
              <a:defRPr sz="6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zh-CN" altLang="en-US" dirty="0" smtClean="0"/>
              <a:t>集团 </a:t>
            </a:r>
            <a:r>
              <a:rPr lang="en-US" altLang="zh-CN" dirty="0" smtClean="0"/>
              <a:t>/ </a:t>
            </a:r>
            <a:r>
              <a:rPr lang="zh-CN" altLang="en-US" dirty="0" smtClean="0"/>
              <a:t>公司 </a:t>
            </a:r>
            <a:r>
              <a:rPr lang="en-US" altLang="zh-CN" dirty="0" smtClean="0"/>
              <a:t>/ </a:t>
            </a:r>
            <a:r>
              <a:rPr lang="zh-CN" altLang="en-US" dirty="0" smtClean="0"/>
              <a:t>部门名称</a:t>
            </a:r>
            <a:endParaRPr lang="zh-CN" altLang="en-US" dirty="0" smtClean="0"/>
          </a:p>
          <a:p>
            <a:pPr lvl="0"/>
            <a:r>
              <a:rPr lang="en-US" altLang="zh-CN" dirty="0" smtClean="0"/>
              <a:t>CRRC </a:t>
            </a:r>
            <a:endParaRPr lang="en-US" altLang="zh-CN" dirty="0" smtClean="0"/>
          </a:p>
        </p:txBody>
      </p:sp>
      <p:sp>
        <p:nvSpPr>
          <p:cNvPr id="22" name="矩形 21"/>
          <p:cNvSpPr/>
          <p:nvPr userDrawn="1"/>
        </p:nvSpPr>
        <p:spPr bwMode="auto">
          <a:xfrm>
            <a:off x="0" y="2796758"/>
            <a:ext cx="8710560" cy="4909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3" name="文本占位符 12"/>
          <p:cNvSpPr txBox="1"/>
          <p:nvPr userDrawn="1"/>
        </p:nvSpPr>
        <p:spPr>
          <a:xfrm>
            <a:off x="8751683" y="2796758"/>
            <a:ext cx="2913268" cy="490973"/>
          </a:xfrm>
          <a:custGeom>
            <a:avLst/>
            <a:gdLst>
              <a:gd name="connsiteX0" fmla="*/ 0 w 8353425"/>
              <a:gd name="connsiteY0" fmla="*/ 0 h 2555875"/>
              <a:gd name="connsiteX1" fmla="*/ 2141813 w 8353425"/>
              <a:gd name="connsiteY1" fmla="*/ 0 h 2555875"/>
              <a:gd name="connsiteX2" fmla="*/ 7547650 w 8353425"/>
              <a:gd name="connsiteY2" fmla="*/ 0 h 2555875"/>
              <a:gd name="connsiteX3" fmla="*/ 7839909 w 8353425"/>
              <a:gd name="connsiteY3" fmla="*/ 0 h 2555875"/>
              <a:gd name="connsiteX4" fmla="*/ 7839919 w 8353425"/>
              <a:gd name="connsiteY4" fmla="*/ 1 h 2555875"/>
              <a:gd name="connsiteX5" fmla="*/ 8353425 w 8353425"/>
              <a:gd name="connsiteY5" fmla="*/ 1 h 2555875"/>
              <a:gd name="connsiteX6" fmla="*/ 8353425 w 8353425"/>
              <a:gd name="connsiteY6" fmla="*/ 512248 h 2555875"/>
              <a:gd name="connsiteX7" fmla="*/ 8353425 w 8353425"/>
              <a:gd name="connsiteY7" fmla="*/ 1565823 h 2555875"/>
              <a:gd name="connsiteX8" fmla="*/ 8353425 w 8353425"/>
              <a:gd name="connsiteY8" fmla="*/ 2043627 h 2555875"/>
              <a:gd name="connsiteX9" fmla="*/ 7839909 w 8353425"/>
              <a:gd name="connsiteY9" fmla="*/ 2555875 h 2555875"/>
              <a:gd name="connsiteX10" fmla="*/ 7547650 w 8353425"/>
              <a:gd name="connsiteY10" fmla="*/ 2555875 h 2555875"/>
              <a:gd name="connsiteX11" fmla="*/ 2141813 w 8353425"/>
              <a:gd name="connsiteY11" fmla="*/ 2555875 h 2555875"/>
              <a:gd name="connsiteX12" fmla="*/ 0 w 8353425"/>
              <a:gd name="connsiteY12" fmla="*/ 2555875 h 255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53425" h="2555875">
                <a:moveTo>
                  <a:pt x="0" y="0"/>
                </a:moveTo>
                <a:lnTo>
                  <a:pt x="2141813" y="0"/>
                </a:lnTo>
                <a:lnTo>
                  <a:pt x="7547650" y="0"/>
                </a:lnTo>
                <a:lnTo>
                  <a:pt x="7839909" y="0"/>
                </a:lnTo>
                <a:lnTo>
                  <a:pt x="7839919" y="1"/>
                </a:lnTo>
                <a:lnTo>
                  <a:pt x="8353425" y="1"/>
                </a:lnTo>
                <a:lnTo>
                  <a:pt x="8353425" y="512248"/>
                </a:lnTo>
                <a:lnTo>
                  <a:pt x="8353425" y="1565823"/>
                </a:lnTo>
                <a:lnTo>
                  <a:pt x="8353425" y="2043627"/>
                </a:lnTo>
                <a:cubicBezTo>
                  <a:pt x="8353425" y="2326534"/>
                  <a:pt x="8123516" y="2555875"/>
                  <a:pt x="7839909" y="2555875"/>
                </a:cubicBezTo>
                <a:lnTo>
                  <a:pt x="7547650" y="2555875"/>
                </a:lnTo>
                <a:lnTo>
                  <a:pt x="2141813" y="2555875"/>
                </a:lnTo>
                <a:lnTo>
                  <a:pt x="0" y="255587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dirty="0"/>
          </a:p>
        </p:txBody>
      </p:sp>
      <p:sp>
        <p:nvSpPr>
          <p:cNvPr id="24" name="矩形 23"/>
          <p:cNvSpPr/>
          <p:nvPr userDrawn="1"/>
        </p:nvSpPr>
        <p:spPr bwMode="auto">
          <a:xfrm>
            <a:off x="0" y="2562132"/>
            <a:ext cx="11664949" cy="416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5" name="矩形 24"/>
          <p:cNvSpPr/>
          <p:nvPr userDrawn="1"/>
        </p:nvSpPr>
        <p:spPr bwMode="auto">
          <a:xfrm>
            <a:off x="8751683" y="1607848"/>
            <a:ext cx="2913268" cy="1343583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</a:pPr>
            <a:endParaRPr lang="zh-CN" altLang="en-US" sz="2400"/>
          </a:p>
        </p:txBody>
      </p:sp>
      <p:sp>
        <p:nvSpPr>
          <p:cNvPr id="26" name="图片占位符 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608138"/>
            <a:ext cx="8710559" cy="1343292"/>
          </a:xfrm>
          <a:solidFill>
            <a:schemeClr val="accent3"/>
          </a:solidFill>
        </p:spPr>
        <p:txBody>
          <a:bodyPr/>
          <a:lstStyle>
            <a:lvl1pPr marL="719455" indent="0">
              <a:buNone/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zh-CN" altLang="en-US" dirty="0" smtClean="0"/>
              <a:t>插入图片</a:t>
            </a:r>
            <a:endParaRPr lang="zh-CN" altLang="en-US" dirty="0"/>
          </a:p>
        </p:txBody>
      </p:sp>
      <p:sp>
        <p:nvSpPr>
          <p:cNvPr id="27" name="矩形 26"/>
          <p:cNvSpPr/>
          <p:nvPr userDrawn="1"/>
        </p:nvSpPr>
        <p:spPr>
          <a:xfrm>
            <a:off x="12192001" y="440615"/>
            <a:ext cx="5902476" cy="64173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Изменение и замена изображения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Прямо на этой странице выбрать меню [Вставка] вверху - [Изображение]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Провести одинарный щелчок, чтобы выбрать это поле заполнителя, чтобы скопировать изображение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Вышеуказанный метод может автоматически заполнять изображение непосредственно в эту форму изображения по умолчанию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Изменение положения изображения в форме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После вставки изображения выбрать это поле заполнителя в меню [Инструмент изображения - Формат] вверху и выбрать функцию заполнения в раскрывающемся меню [Вырезка], чтобы отрегулировать размер и положение изображения в форме. (Данная функция предназначена для версии PowerPoint2010 и выше)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28" name="矩形 27"/>
          <p:cNvSpPr/>
          <p:nvPr userDrawn="1"/>
        </p:nvSpPr>
        <p:spPr bwMode="auto">
          <a:xfrm>
            <a:off x="12192000" y="0"/>
            <a:ext cx="5943600" cy="4406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/>
                <a:ea typeface="Times New Roman" panose="02020603050405020304"/>
              </a:rPr>
              <a:t>Инструкция по эксплуатации версии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grpSp>
        <p:nvGrpSpPr>
          <p:cNvPr id="45" name="Group 4"/>
          <p:cNvGrpSpPr>
            <a:grpSpLocks noChangeAspect="1"/>
          </p:cNvGrpSpPr>
          <p:nvPr userDrawn="1"/>
        </p:nvGrpSpPr>
        <p:grpSpPr bwMode="auto">
          <a:xfrm>
            <a:off x="1151467" y="440615"/>
            <a:ext cx="2387601" cy="788991"/>
            <a:chOff x="545" y="279"/>
            <a:chExt cx="1504" cy="497"/>
          </a:xfrm>
        </p:grpSpPr>
        <p:sp>
          <p:nvSpPr>
            <p:cNvPr id="46" name="Freeform 5"/>
            <p:cNvSpPr/>
            <p:nvPr userDrawn="1"/>
          </p:nvSpPr>
          <p:spPr bwMode="auto">
            <a:xfrm>
              <a:off x="1190" y="545"/>
              <a:ext cx="190" cy="196"/>
            </a:xfrm>
            <a:custGeom>
              <a:avLst/>
              <a:gdLst>
                <a:gd name="T0" fmla="*/ 0 w 295"/>
                <a:gd name="T1" fmla="*/ 121 h 303"/>
                <a:gd name="T2" fmla="*/ 0 w 295"/>
                <a:gd name="T3" fmla="*/ 183 h 303"/>
                <a:gd name="T4" fmla="*/ 165 w 295"/>
                <a:gd name="T5" fmla="*/ 303 h 303"/>
                <a:gd name="T6" fmla="*/ 295 w 295"/>
                <a:gd name="T7" fmla="*/ 303 h 303"/>
                <a:gd name="T8" fmla="*/ 295 w 295"/>
                <a:gd name="T9" fmla="*/ 248 h 303"/>
                <a:gd name="T10" fmla="*/ 168 w 295"/>
                <a:gd name="T11" fmla="*/ 248 h 303"/>
                <a:gd name="T12" fmla="*/ 85 w 295"/>
                <a:gd name="T13" fmla="*/ 179 h 303"/>
                <a:gd name="T14" fmla="*/ 85 w 295"/>
                <a:gd name="T15" fmla="*/ 125 h 303"/>
                <a:gd name="T16" fmla="*/ 168 w 295"/>
                <a:gd name="T17" fmla="*/ 56 h 303"/>
                <a:gd name="T18" fmla="*/ 295 w 295"/>
                <a:gd name="T19" fmla="*/ 56 h 303"/>
                <a:gd name="T20" fmla="*/ 295 w 295"/>
                <a:gd name="T21" fmla="*/ 0 h 303"/>
                <a:gd name="T22" fmla="*/ 165 w 295"/>
                <a:gd name="T23" fmla="*/ 0 h 303"/>
                <a:gd name="T24" fmla="*/ 0 w 295"/>
                <a:gd name="T25" fmla="*/ 12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303">
                  <a:moveTo>
                    <a:pt x="0" y="121"/>
                  </a:moveTo>
                  <a:cubicBezTo>
                    <a:pt x="0" y="183"/>
                    <a:pt x="0" y="183"/>
                    <a:pt x="0" y="183"/>
                  </a:cubicBezTo>
                  <a:cubicBezTo>
                    <a:pt x="0" y="250"/>
                    <a:pt x="36" y="303"/>
                    <a:pt x="165" y="303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5" y="248"/>
                    <a:pt x="295" y="248"/>
                    <a:pt x="295" y="248"/>
                  </a:cubicBezTo>
                  <a:cubicBezTo>
                    <a:pt x="295" y="248"/>
                    <a:pt x="202" y="248"/>
                    <a:pt x="168" y="248"/>
                  </a:cubicBezTo>
                  <a:cubicBezTo>
                    <a:pt x="111" y="248"/>
                    <a:pt x="85" y="213"/>
                    <a:pt x="85" y="179"/>
                  </a:cubicBezTo>
                  <a:cubicBezTo>
                    <a:pt x="85" y="125"/>
                    <a:pt x="85" y="125"/>
                    <a:pt x="85" y="125"/>
                  </a:cubicBezTo>
                  <a:cubicBezTo>
                    <a:pt x="85" y="90"/>
                    <a:pt x="111" y="56"/>
                    <a:pt x="168" y="56"/>
                  </a:cubicBezTo>
                  <a:cubicBezTo>
                    <a:pt x="202" y="56"/>
                    <a:pt x="295" y="56"/>
                    <a:pt x="295" y="56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36" y="0"/>
                    <a:pt x="0" y="53"/>
                    <a:pt x="0" y="1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6"/>
            <p:cNvSpPr/>
            <p:nvPr userDrawn="1"/>
          </p:nvSpPr>
          <p:spPr bwMode="auto">
            <a:xfrm>
              <a:off x="1859" y="545"/>
              <a:ext cx="190" cy="196"/>
            </a:xfrm>
            <a:custGeom>
              <a:avLst/>
              <a:gdLst>
                <a:gd name="T0" fmla="*/ 168 w 295"/>
                <a:gd name="T1" fmla="*/ 56 h 303"/>
                <a:gd name="T2" fmla="*/ 295 w 295"/>
                <a:gd name="T3" fmla="*/ 56 h 303"/>
                <a:gd name="T4" fmla="*/ 295 w 295"/>
                <a:gd name="T5" fmla="*/ 0 h 303"/>
                <a:gd name="T6" fmla="*/ 165 w 295"/>
                <a:gd name="T7" fmla="*/ 0 h 303"/>
                <a:gd name="T8" fmla="*/ 0 w 295"/>
                <a:gd name="T9" fmla="*/ 121 h 303"/>
                <a:gd name="T10" fmla="*/ 0 w 295"/>
                <a:gd name="T11" fmla="*/ 183 h 303"/>
                <a:gd name="T12" fmla="*/ 165 w 295"/>
                <a:gd name="T13" fmla="*/ 303 h 303"/>
                <a:gd name="T14" fmla="*/ 295 w 295"/>
                <a:gd name="T15" fmla="*/ 303 h 303"/>
                <a:gd name="T16" fmla="*/ 295 w 295"/>
                <a:gd name="T17" fmla="*/ 248 h 303"/>
                <a:gd name="T18" fmla="*/ 168 w 295"/>
                <a:gd name="T19" fmla="*/ 248 h 303"/>
                <a:gd name="T20" fmla="*/ 85 w 295"/>
                <a:gd name="T21" fmla="*/ 179 h 303"/>
                <a:gd name="T22" fmla="*/ 85 w 295"/>
                <a:gd name="T23" fmla="*/ 125 h 303"/>
                <a:gd name="T24" fmla="*/ 168 w 295"/>
                <a:gd name="T25" fmla="*/ 5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303">
                  <a:moveTo>
                    <a:pt x="168" y="56"/>
                  </a:moveTo>
                  <a:cubicBezTo>
                    <a:pt x="202" y="56"/>
                    <a:pt x="295" y="56"/>
                    <a:pt x="295" y="56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36" y="0"/>
                    <a:pt x="0" y="53"/>
                    <a:pt x="0" y="121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250"/>
                    <a:pt x="36" y="303"/>
                    <a:pt x="165" y="303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5" y="248"/>
                    <a:pt x="295" y="248"/>
                    <a:pt x="295" y="248"/>
                  </a:cubicBezTo>
                  <a:cubicBezTo>
                    <a:pt x="295" y="248"/>
                    <a:pt x="202" y="248"/>
                    <a:pt x="168" y="248"/>
                  </a:cubicBezTo>
                  <a:cubicBezTo>
                    <a:pt x="111" y="248"/>
                    <a:pt x="85" y="213"/>
                    <a:pt x="85" y="179"/>
                  </a:cubicBezTo>
                  <a:cubicBezTo>
                    <a:pt x="85" y="125"/>
                    <a:pt x="85" y="125"/>
                    <a:pt x="85" y="125"/>
                  </a:cubicBezTo>
                  <a:cubicBezTo>
                    <a:pt x="85" y="90"/>
                    <a:pt x="111" y="56"/>
                    <a:pt x="168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7"/>
            <p:cNvSpPr/>
            <p:nvPr userDrawn="1"/>
          </p:nvSpPr>
          <p:spPr bwMode="auto">
            <a:xfrm>
              <a:off x="1408" y="545"/>
              <a:ext cx="203" cy="196"/>
            </a:xfrm>
            <a:custGeom>
              <a:avLst/>
              <a:gdLst>
                <a:gd name="T0" fmla="*/ 312 w 316"/>
                <a:gd name="T1" fmla="*/ 116 h 303"/>
                <a:gd name="T2" fmla="*/ 312 w 316"/>
                <a:gd name="T3" fmla="*/ 89 h 303"/>
                <a:gd name="T4" fmla="*/ 176 w 316"/>
                <a:gd name="T5" fmla="*/ 0 h 303"/>
                <a:gd name="T6" fmla="*/ 0 w 316"/>
                <a:gd name="T7" fmla="*/ 0 h 303"/>
                <a:gd name="T8" fmla="*/ 0 w 316"/>
                <a:gd name="T9" fmla="*/ 303 h 303"/>
                <a:gd name="T10" fmla="*/ 84 w 316"/>
                <a:gd name="T11" fmla="*/ 303 h 303"/>
                <a:gd name="T12" fmla="*/ 84 w 316"/>
                <a:gd name="T13" fmla="*/ 56 h 303"/>
                <a:gd name="T14" fmla="*/ 176 w 316"/>
                <a:gd name="T15" fmla="*/ 56 h 303"/>
                <a:gd name="T16" fmla="*/ 227 w 316"/>
                <a:gd name="T17" fmla="*/ 97 h 303"/>
                <a:gd name="T18" fmla="*/ 227 w 316"/>
                <a:gd name="T19" fmla="*/ 111 h 303"/>
                <a:gd name="T20" fmla="*/ 176 w 316"/>
                <a:gd name="T21" fmla="*/ 149 h 303"/>
                <a:gd name="T22" fmla="*/ 125 w 316"/>
                <a:gd name="T23" fmla="*/ 149 h 303"/>
                <a:gd name="T24" fmla="*/ 125 w 316"/>
                <a:gd name="T25" fmla="*/ 170 h 303"/>
                <a:gd name="T26" fmla="*/ 214 w 316"/>
                <a:gd name="T27" fmla="*/ 303 h 303"/>
                <a:gd name="T28" fmla="*/ 316 w 316"/>
                <a:gd name="T29" fmla="*/ 303 h 303"/>
                <a:gd name="T30" fmla="*/ 243 w 316"/>
                <a:gd name="T31" fmla="*/ 193 h 303"/>
                <a:gd name="T32" fmla="*/ 312 w 316"/>
                <a:gd name="T33" fmla="*/ 11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303">
                  <a:moveTo>
                    <a:pt x="312" y="116"/>
                  </a:moveTo>
                  <a:cubicBezTo>
                    <a:pt x="312" y="89"/>
                    <a:pt x="312" y="89"/>
                    <a:pt x="312" y="89"/>
                  </a:cubicBezTo>
                  <a:cubicBezTo>
                    <a:pt x="312" y="43"/>
                    <a:pt x="292" y="0"/>
                    <a:pt x="1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84" y="303"/>
                    <a:pt x="84" y="303"/>
                    <a:pt x="84" y="303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223" y="56"/>
                    <a:pt x="227" y="80"/>
                    <a:pt x="227" y="97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7" y="124"/>
                    <a:pt x="223" y="149"/>
                    <a:pt x="176" y="149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5" y="170"/>
                    <a:pt x="125" y="170"/>
                    <a:pt x="125" y="170"/>
                  </a:cubicBezTo>
                  <a:cubicBezTo>
                    <a:pt x="214" y="303"/>
                    <a:pt x="214" y="303"/>
                    <a:pt x="214" y="303"/>
                  </a:cubicBezTo>
                  <a:cubicBezTo>
                    <a:pt x="316" y="303"/>
                    <a:pt x="316" y="303"/>
                    <a:pt x="316" y="303"/>
                  </a:cubicBezTo>
                  <a:cubicBezTo>
                    <a:pt x="243" y="193"/>
                    <a:pt x="243" y="193"/>
                    <a:pt x="243" y="193"/>
                  </a:cubicBezTo>
                  <a:cubicBezTo>
                    <a:pt x="295" y="185"/>
                    <a:pt x="312" y="154"/>
                    <a:pt x="312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8"/>
            <p:cNvSpPr/>
            <p:nvPr userDrawn="1"/>
          </p:nvSpPr>
          <p:spPr bwMode="auto">
            <a:xfrm>
              <a:off x="1636" y="545"/>
              <a:ext cx="203" cy="196"/>
            </a:xfrm>
            <a:custGeom>
              <a:avLst/>
              <a:gdLst>
                <a:gd name="T0" fmla="*/ 311 w 315"/>
                <a:gd name="T1" fmla="*/ 116 h 303"/>
                <a:gd name="T2" fmla="*/ 311 w 315"/>
                <a:gd name="T3" fmla="*/ 89 h 303"/>
                <a:gd name="T4" fmla="*/ 176 w 315"/>
                <a:gd name="T5" fmla="*/ 0 h 303"/>
                <a:gd name="T6" fmla="*/ 0 w 315"/>
                <a:gd name="T7" fmla="*/ 0 h 303"/>
                <a:gd name="T8" fmla="*/ 0 w 315"/>
                <a:gd name="T9" fmla="*/ 303 h 303"/>
                <a:gd name="T10" fmla="*/ 83 w 315"/>
                <a:gd name="T11" fmla="*/ 303 h 303"/>
                <a:gd name="T12" fmla="*/ 83 w 315"/>
                <a:gd name="T13" fmla="*/ 56 h 303"/>
                <a:gd name="T14" fmla="*/ 175 w 315"/>
                <a:gd name="T15" fmla="*/ 56 h 303"/>
                <a:gd name="T16" fmla="*/ 227 w 315"/>
                <a:gd name="T17" fmla="*/ 97 h 303"/>
                <a:gd name="T18" fmla="*/ 227 w 315"/>
                <a:gd name="T19" fmla="*/ 111 h 303"/>
                <a:gd name="T20" fmla="*/ 175 w 315"/>
                <a:gd name="T21" fmla="*/ 149 h 303"/>
                <a:gd name="T22" fmla="*/ 125 w 315"/>
                <a:gd name="T23" fmla="*/ 149 h 303"/>
                <a:gd name="T24" fmla="*/ 125 w 315"/>
                <a:gd name="T25" fmla="*/ 170 h 303"/>
                <a:gd name="T26" fmla="*/ 213 w 315"/>
                <a:gd name="T27" fmla="*/ 303 h 303"/>
                <a:gd name="T28" fmla="*/ 315 w 315"/>
                <a:gd name="T29" fmla="*/ 303 h 303"/>
                <a:gd name="T30" fmla="*/ 242 w 315"/>
                <a:gd name="T31" fmla="*/ 193 h 303"/>
                <a:gd name="T32" fmla="*/ 311 w 315"/>
                <a:gd name="T33" fmla="*/ 11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5" h="303">
                  <a:moveTo>
                    <a:pt x="311" y="116"/>
                  </a:moveTo>
                  <a:cubicBezTo>
                    <a:pt x="311" y="89"/>
                    <a:pt x="311" y="89"/>
                    <a:pt x="311" y="89"/>
                  </a:cubicBezTo>
                  <a:cubicBezTo>
                    <a:pt x="311" y="43"/>
                    <a:pt x="292" y="0"/>
                    <a:pt x="1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83" y="303"/>
                    <a:pt x="83" y="303"/>
                    <a:pt x="83" y="303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222" y="56"/>
                    <a:pt x="227" y="80"/>
                    <a:pt x="227" y="97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7" y="124"/>
                    <a:pt x="222" y="149"/>
                    <a:pt x="175" y="149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5" y="170"/>
                    <a:pt x="125" y="170"/>
                    <a:pt x="125" y="170"/>
                  </a:cubicBezTo>
                  <a:cubicBezTo>
                    <a:pt x="213" y="303"/>
                    <a:pt x="213" y="303"/>
                    <a:pt x="213" y="303"/>
                  </a:cubicBezTo>
                  <a:cubicBezTo>
                    <a:pt x="315" y="303"/>
                    <a:pt x="315" y="303"/>
                    <a:pt x="315" y="303"/>
                  </a:cubicBezTo>
                  <a:cubicBezTo>
                    <a:pt x="242" y="193"/>
                    <a:pt x="242" y="193"/>
                    <a:pt x="242" y="193"/>
                  </a:cubicBezTo>
                  <a:cubicBezTo>
                    <a:pt x="294" y="185"/>
                    <a:pt x="311" y="154"/>
                    <a:pt x="311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9"/>
            <p:cNvSpPr/>
            <p:nvPr userDrawn="1"/>
          </p:nvSpPr>
          <p:spPr bwMode="auto">
            <a:xfrm>
              <a:off x="668" y="498"/>
              <a:ext cx="90" cy="60"/>
            </a:xfrm>
            <a:custGeom>
              <a:avLst/>
              <a:gdLst>
                <a:gd name="T0" fmla="*/ 16 w 139"/>
                <a:gd name="T1" fmla="*/ 0 h 93"/>
                <a:gd name="T2" fmla="*/ 0 w 139"/>
                <a:gd name="T3" fmla="*/ 15 h 93"/>
                <a:gd name="T4" fmla="*/ 0 w 139"/>
                <a:gd name="T5" fmla="*/ 77 h 93"/>
                <a:gd name="T6" fmla="*/ 16 w 139"/>
                <a:gd name="T7" fmla="*/ 93 h 93"/>
                <a:gd name="T8" fmla="*/ 139 w 139"/>
                <a:gd name="T9" fmla="*/ 93 h 93"/>
                <a:gd name="T10" fmla="*/ 139 w 139"/>
                <a:gd name="T11" fmla="*/ 0 h 93"/>
                <a:gd name="T12" fmla="*/ 16 w 139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93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6"/>
                    <a:pt x="7" y="93"/>
                    <a:pt x="16" y="93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0"/>
                    <a:pt x="139" y="0"/>
                    <a:pt x="139" y="0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10"/>
            <p:cNvSpPr/>
            <p:nvPr userDrawn="1"/>
          </p:nvSpPr>
          <p:spPr bwMode="auto">
            <a:xfrm>
              <a:off x="828" y="498"/>
              <a:ext cx="88" cy="60"/>
            </a:xfrm>
            <a:custGeom>
              <a:avLst/>
              <a:gdLst>
                <a:gd name="T0" fmla="*/ 123 w 138"/>
                <a:gd name="T1" fmla="*/ 0 h 93"/>
                <a:gd name="T2" fmla="*/ 138 w 138"/>
                <a:gd name="T3" fmla="*/ 15 h 93"/>
                <a:gd name="T4" fmla="*/ 138 w 138"/>
                <a:gd name="T5" fmla="*/ 77 h 93"/>
                <a:gd name="T6" fmla="*/ 123 w 138"/>
                <a:gd name="T7" fmla="*/ 93 h 93"/>
                <a:gd name="T8" fmla="*/ 0 w 138"/>
                <a:gd name="T9" fmla="*/ 93 h 93"/>
                <a:gd name="T10" fmla="*/ 0 w 138"/>
                <a:gd name="T11" fmla="*/ 0 h 93"/>
                <a:gd name="T12" fmla="*/ 123 w 138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93">
                  <a:moveTo>
                    <a:pt x="123" y="0"/>
                  </a:moveTo>
                  <a:cubicBezTo>
                    <a:pt x="132" y="0"/>
                    <a:pt x="138" y="7"/>
                    <a:pt x="138" y="15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8" y="86"/>
                    <a:pt x="132" y="93"/>
                    <a:pt x="123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3" y="0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11"/>
            <p:cNvSpPr/>
            <p:nvPr userDrawn="1"/>
          </p:nvSpPr>
          <p:spPr bwMode="auto">
            <a:xfrm>
              <a:off x="550" y="398"/>
              <a:ext cx="208" cy="259"/>
            </a:xfrm>
            <a:custGeom>
              <a:avLst/>
              <a:gdLst>
                <a:gd name="T0" fmla="*/ 100 w 323"/>
                <a:gd name="T1" fmla="*/ 123 h 401"/>
                <a:gd name="T2" fmla="*/ 138 w 323"/>
                <a:gd name="T3" fmla="*/ 85 h 401"/>
                <a:gd name="T4" fmla="*/ 323 w 323"/>
                <a:gd name="T5" fmla="*/ 85 h 401"/>
                <a:gd name="T6" fmla="*/ 323 w 323"/>
                <a:gd name="T7" fmla="*/ 0 h 401"/>
                <a:gd name="T8" fmla="*/ 107 w 323"/>
                <a:gd name="T9" fmla="*/ 0 h 401"/>
                <a:gd name="T10" fmla="*/ 0 w 323"/>
                <a:gd name="T11" fmla="*/ 108 h 401"/>
                <a:gd name="T12" fmla="*/ 0 w 323"/>
                <a:gd name="T13" fmla="*/ 293 h 401"/>
                <a:gd name="T14" fmla="*/ 107 w 323"/>
                <a:gd name="T15" fmla="*/ 401 h 401"/>
                <a:gd name="T16" fmla="*/ 323 w 323"/>
                <a:gd name="T17" fmla="*/ 401 h 401"/>
                <a:gd name="T18" fmla="*/ 323 w 323"/>
                <a:gd name="T19" fmla="*/ 316 h 401"/>
                <a:gd name="T20" fmla="*/ 138 w 323"/>
                <a:gd name="T21" fmla="*/ 316 h 401"/>
                <a:gd name="T22" fmla="*/ 100 w 323"/>
                <a:gd name="T23" fmla="*/ 277 h 401"/>
                <a:gd name="T24" fmla="*/ 100 w 323"/>
                <a:gd name="T25" fmla="*/ 123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401">
                  <a:moveTo>
                    <a:pt x="100" y="123"/>
                  </a:moveTo>
                  <a:cubicBezTo>
                    <a:pt x="100" y="102"/>
                    <a:pt x="117" y="85"/>
                    <a:pt x="138" y="85"/>
                  </a:cubicBezTo>
                  <a:cubicBezTo>
                    <a:pt x="323" y="85"/>
                    <a:pt x="323" y="85"/>
                    <a:pt x="323" y="85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48" y="0"/>
                    <a:pt x="0" y="48"/>
                    <a:pt x="0" y="108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352"/>
                    <a:pt x="48" y="401"/>
                    <a:pt x="107" y="401"/>
                  </a:cubicBezTo>
                  <a:cubicBezTo>
                    <a:pt x="323" y="401"/>
                    <a:pt x="323" y="401"/>
                    <a:pt x="323" y="401"/>
                  </a:cubicBezTo>
                  <a:cubicBezTo>
                    <a:pt x="323" y="316"/>
                    <a:pt x="323" y="316"/>
                    <a:pt x="323" y="316"/>
                  </a:cubicBezTo>
                  <a:cubicBezTo>
                    <a:pt x="138" y="316"/>
                    <a:pt x="138" y="316"/>
                    <a:pt x="138" y="316"/>
                  </a:cubicBezTo>
                  <a:cubicBezTo>
                    <a:pt x="117" y="316"/>
                    <a:pt x="100" y="299"/>
                    <a:pt x="100" y="277"/>
                  </a:cubicBezTo>
                  <a:lnTo>
                    <a:pt x="100" y="123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12"/>
            <p:cNvSpPr/>
            <p:nvPr userDrawn="1"/>
          </p:nvSpPr>
          <p:spPr bwMode="auto">
            <a:xfrm>
              <a:off x="828" y="398"/>
              <a:ext cx="208" cy="259"/>
            </a:xfrm>
            <a:custGeom>
              <a:avLst/>
              <a:gdLst>
                <a:gd name="T0" fmla="*/ 223 w 323"/>
                <a:gd name="T1" fmla="*/ 123 h 401"/>
                <a:gd name="T2" fmla="*/ 185 w 323"/>
                <a:gd name="T3" fmla="*/ 85 h 401"/>
                <a:gd name="T4" fmla="*/ 0 w 323"/>
                <a:gd name="T5" fmla="*/ 85 h 401"/>
                <a:gd name="T6" fmla="*/ 0 w 323"/>
                <a:gd name="T7" fmla="*/ 0 h 401"/>
                <a:gd name="T8" fmla="*/ 216 w 323"/>
                <a:gd name="T9" fmla="*/ 0 h 401"/>
                <a:gd name="T10" fmla="*/ 323 w 323"/>
                <a:gd name="T11" fmla="*/ 108 h 401"/>
                <a:gd name="T12" fmla="*/ 323 w 323"/>
                <a:gd name="T13" fmla="*/ 293 h 401"/>
                <a:gd name="T14" fmla="*/ 216 w 323"/>
                <a:gd name="T15" fmla="*/ 401 h 401"/>
                <a:gd name="T16" fmla="*/ 0 w 323"/>
                <a:gd name="T17" fmla="*/ 401 h 401"/>
                <a:gd name="T18" fmla="*/ 0 w 323"/>
                <a:gd name="T19" fmla="*/ 316 h 401"/>
                <a:gd name="T20" fmla="*/ 185 w 323"/>
                <a:gd name="T21" fmla="*/ 316 h 401"/>
                <a:gd name="T22" fmla="*/ 223 w 323"/>
                <a:gd name="T23" fmla="*/ 277 h 401"/>
                <a:gd name="T24" fmla="*/ 223 w 323"/>
                <a:gd name="T25" fmla="*/ 123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401">
                  <a:moveTo>
                    <a:pt x="223" y="123"/>
                  </a:moveTo>
                  <a:cubicBezTo>
                    <a:pt x="223" y="102"/>
                    <a:pt x="206" y="85"/>
                    <a:pt x="185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75" y="0"/>
                    <a:pt x="323" y="48"/>
                    <a:pt x="323" y="108"/>
                  </a:cubicBezTo>
                  <a:cubicBezTo>
                    <a:pt x="323" y="293"/>
                    <a:pt x="323" y="293"/>
                    <a:pt x="323" y="293"/>
                  </a:cubicBezTo>
                  <a:cubicBezTo>
                    <a:pt x="323" y="352"/>
                    <a:pt x="275" y="401"/>
                    <a:pt x="216" y="401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185" y="316"/>
                    <a:pt x="185" y="316"/>
                    <a:pt x="185" y="316"/>
                  </a:cubicBezTo>
                  <a:cubicBezTo>
                    <a:pt x="206" y="316"/>
                    <a:pt x="223" y="299"/>
                    <a:pt x="223" y="277"/>
                  </a:cubicBezTo>
                  <a:lnTo>
                    <a:pt x="223" y="123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13"/>
            <p:cNvSpPr/>
            <p:nvPr userDrawn="1"/>
          </p:nvSpPr>
          <p:spPr bwMode="auto">
            <a:xfrm>
              <a:off x="545" y="279"/>
              <a:ext cx="496" cy="89"/>
            </a:xfrm>
            <a:custGeom>
              <a:avLst/>
              <a:gdLst>
                <a:gd name="T0" fmla="*/ 283 w 496"/>
                <a:gd name="T1" fmla="*/ 35 h 89"/>
                <a:gd name="T2" fmla="*/ 283 w 496"/>
                <a:gd name="T3" fmla="*/ 0 h 89"/>
                <a:gd name="T4" fmla="*/ 213 w 496"/>
                <a:gd name="T5" fmla="*/ 0 h 89"/>
                <a:gd name="T6" fmla="*/ 213 w 496"/>
                <a:gd name="T7" fmla="*/ 35 h 89"/>
                <a:gd name="T8" fmla="*/ 0 w 496"/>
                <a:gd name="T9" fmla="*/ 35 h 89"/>
                <a:gd name="T10" fmla="*/ 0 w 496"/>
                <a:gd name="T11" fmla="*/ 89 h 89"/>
                <a:gd name="T12" fmla="*/ 496 w 496"/>
                <a:gd name="T13" fmla="*/ 89 h 89"/>
                <a:gd name="T14" fmla="*/ 496 w 496"/>
                <a:gd name="T15" fmla="*/ 35 h 89"/>
                <a:gd name="T16" fmla="*/ 283 w 496"/>
                <a:gd name="T17" fmla="*/ 3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" h="89">
                  <a:moveTo>
                    <a:pt x="283" y="35"/>
                  </a:moveTo>
                  <a:lnTo>
                    <a:pt x="283" y="0"/>
                  </a:lnTo>
                  <a:lnTo>
                    <a:pt x="213" y="0"/>
                  </a:lnTo>
                  <a:lnTo>
                    <a:pt x="213" y="35"/>
                  </a:lnTo>
                  <a:lnTo>
                    <a:pt x="0" y="35"/>
                  </a:lnTo>
                  <a:lnTo>
                    <a:pt x="0" y="89"/>
                  </a:lnTo>
                  <a:lnTo>
                    <a:pt x="496" y="89"/>
                  </a:lnTo>
                  <a:lnTo>
                    <a:pt x="496" y="35"/>
                  </a:lnTo>
                  <a:lnTo>
                    <a:pt x="283" y="35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14"/>
            <p:cNvSpPr/>
            <p:nvPr userDrawn="1"/>
          </p:nvSpPr>
          <p:spPr bwMode="auto">
            <a:xfrm>
              <a:off x="545" y="687"/>
              <a:ext cx="496" cy="89"/>
            </a:xfrm>
            <a:custGeom>
              <a:avLst/>
              <a:gdLst>
                <a:gd name="T0" fmla="*/ 283 w 496"/>
                <a:gd name="T1" fmla="*/ 55 h 89"/>
                <a:gd name="T2" fmla="*/ 283 w 496"/>
                <a:gd name="T3" fmla="*/ 89 h 89"/>
                <a:gd name="T4" fmla="*/ 213 w 496"/>
                <a:gd name="T5" fmla="*/ 89 h 89"/>
                <a:gd name="T6" fmla="*/ 213 w 496"/>
                <a:gd name="T7" fmla="*/ 55 h 89"/>
                <a:gd name="T8" fmla="*/ 0 w 496"/>
                <a:gd name="T9" fmla="*/ 55 h 89"/>
                <a:gd name="T10" fmla="*/ 0 w 496"/>
                <a:gd name="T11" fmla="*/ 0 h 89"/>
                <a:gd name="T12" fmla="*/ 496 w 496"/>
                <a:gd name="T13" fmla="*/ 0 h 89"/>
                <a:gd name="T14" fmla="*/ 496 w 496"/>
                <a:gd name="T15" fmla="*/ 55 h 89"/>
                <a:gd name="T16" fmla="*/ 283 w 496"/>
                <a:gd name="T17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" h="89">
                  <a:moveTo>
                    <a:pt x="283" y="55"/>
                  </a:moveTo>
                  <a:lnTo>
                    <a:pt x="283" y="89"/>
                  </a:lnTo>
                  <a:lnTo>
                    <a:pt x="213" y="89"/>
                  </a:lnTo>
                  <a:lnTo>
                    <a:pt x="213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496" y="0"/>
                  </a:lnTo>
                  <a:lnTo>
                    <a:pt x="496" y="55"/>
                  </a:lnTo>
                  <a:lnTo>
                    <a:pt x="283" y="55"/>
                  </a:lnTo>
                  <a:close/>
                </a:path>
              </a:pathLst>
            </a:custGeom>
            <a:solidFill>
              <a:srgbClr val="C7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15"/>
            <p:cNvSpPr>
              <a:spLocks noEditPoints="1"/>
            </p:cNvSpPr>
            <p:nvPr userDrawn="1"/>
          </p:nvSpPr>
          <p:spPr bwMode="auto">
            <a:xfrm>
              <a:off x="1190" y="313"/>
              <a:ext cx="183" cy="183"/>
            </a:xfrm>
            <a:custGeom>
              <a:avLst/>
              <a:gdLst>
                <a:gd name="T0" fmla="*/ 245 w 284"/>
                <a:gd name="T1" fmla="*/ 45 h 283"/>
                <a:gd name="T2" fmla="*/ 167 w 284"/>
                <a:gd name="T3" fmla="*/ 45 h 283"/>
                <a:gd name="T4" fmla="*/ 167 w 284"/>
                <a:gd name="T5" fmla="*/ 0 h 283"/>
                <a:gd name="T6" fmla="*/ 117 w 284"/>
                <a:gd name="T7" fmla="*/ 0 h 283"/>
                <a:gd name="T8" fmla="*/ 117 w 284"/>
                <a:gd name="T9" fmla="*/ 45 h 283"/>
                <a:gd name="T10" fmla="*/ 0 w 284"/>
                <a:gd name="T11" fmla="*/ 45 h 283"/>
                <a:gd name="T12" fmla="*/ 0 w 284"/>
                <a:gd name="T13" fmla="*/ 210 h 283"/>
                <a:gd name="T14" fmla="*/ 117 w 284"/>
                <a:gd name="T15" fmla="*/ 210 h 283"/>
                <a:gd name="T16" fmla="*/ 117 w 284"/>
                <a:gd name="T17" fmla="*/ 283 h 283"/>
                <a:gd name="T18" fmla="*/ 167 w 284"/>
                <a:gd name="T19" fmla="*/ 283 h 283"/>
                <a:gd name="T20" fmla="*/ 167 w 284"/>
                <a:gd name="T21" fmla="*/ 210 h 283"/>
                <a:gd name="T22" fmla="*/ 284 w 284"/>
                <a:gd name="T23" fmla="*/ 210 h 283"/>
                <a:gd name="T24" fmla="*/ 284 w 284"/>
                <a:gd name="T25" fmla="*/ 83 h 283"/>
                <a:gd name="T26" fmla="*/ 245 w 284"/>
                <a:gd name="T27" fmla="*/ 45 h 283"/>
                <a:gd name="T28" fmla="*/ 117 w 284"/>
                <a:gd name="T29" fmla="*/ 176 h 283"/>
                <a:gd name="T30" fmla="*/ 50 w 284"/>
                <a:gd name="T31" fmla="*/ 176 h 283"/>
                <a:gd name="T32" fmla="*/ 50 w 284"/>
                <a:gd name="T33" fmla="*/ 78 h 283"/>
                <a:gd name="T34" fmla="*/ 117 w 284"/>
                <a:gd name="T35" fmla="*/ 78 h 283"/>
                <a:gd name="T36" fmla="*/ 117 w 284"/>
                <a:gd name="T37" fmla="*/ 176 h 283"/>
                <a:gd name="T38" fmla="*/ 234 w 284"/>
                <a:gd name="T39" fmla="*/ 176 h 283"/>
                <a:gd name="T40" fmla="*/ 167 w 284"/>
                <a:gd name="T41" fmla="*/ 176 h 283"/>
                <a:gd name="T42" fmla="*/ 167 w 284"/>
                <a:gd name="T43" fmla="*/ 78 h 283"/>
                <a:gd name="T44" fmla="*/ 218 w 284"/>
                <a:gd name="T45" fmla="*/ 78 h 283"/>
                <a:gd name="T46" fmla="*/ 234 w 284"/>
                <a:gd name="T47" fmla="*/ 94 h 283"/>
                <a:gd name="T48" fmla="*/ 234 w 284"/>
                <a:gd name="T49" fmla="*/ 17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283">
                  <a:moveTo>
                    <a:pt x="245" y="45"/>
                  </a:moveTo>
                  <a:cubicBezTo>
                    <a:pt x="225" y="45"/>
                    <a:pt x="167" y="45"/>
                    <a:pt x="167" y="45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17" y="210"/>
                    <a:pt x="117" y="210"/>
                    <a:pt x="117" y="210"/>
                  </a:cubicBezTo>
                  <a:cubicBezTo>
                    <a:pt x="117" y="283"/>
                    <a:pt x="117" y="283"/>
                    <a:pt x="117" y="283"/>
                  </a:cubicBezTo>
                  <a:cubicBezTo>
                    <a:pt x="167" y="283"/>
                    <a:pt x="167" y="283"/>
                    <a:pt x="167" y="283"/>
                  </a:cubicBezTo>
                  <a:cubicBezTo>
                    <a:pt x="167" y="210"/>
                    <a:pt x="167" y="210"/>
                    <a:pt x="167" y="210"/>
                  </a:cubicBezTo>
                  <a:cubicBezTo>
                    <a:pt x="284" y="210"/>
                    <a:pt x="284" y="210"/>
                    <a:pt x="284" y="210"/>
                  </a:cubicBezTo>
                  <a:cubicBezTo>
                    <a:pt x="284" y="210"/>
                    <a:pt x="284" y="121"/>
                    <a:pt x="284" y="83"/>
                  </a:cubicBezTo>
                  <a:cubicBezTo>
                    <a:pt x="284" y="60"/>
                    <a:pt x="266" y="45"/>
                    <a:pt x="245" y="45"/>
                  </a:cubicBezTo>
                  <a:close/>
                  <a:moveTo>
                    <a:pt x="117" y="176"/>
                  </a:moveTo>
                  <a:cubicBezTo>
                    <a:pt x="50" y="176"/>
                    <a:pt x="50" y="176"/>
                    <a:pt x="50" y="176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117" y="78"/>
                    <a:pt x="117" y="78"/>
                    <a:pt x="117" y="78"/>
                  </a:cubicBezTo>
                  <a:lnTo>
                    <a:pt x="117" y="176"/>
                  </a:lnTo>
                  <a:close/>
                  <a:moveTo>
                    <a:pt x="234" y="176"/>
                  </a:moveTo>
                  <a:cubicBezTo>
                    <a:pt x="167" y="176"/>
                    <a:pt x="167" y="176"/>
                    <a:pt x="167" y="176"/>
                  </a:cubicBezTo>
                  <a:cubicBezTo>
                    <a:pt x="167" y="78"/>
                    <a:pt x="167" y="78"/>
                    <a:pt x="167" y="78"/>
                  </a:cubicBezTo>
                  <a:cubicBezTo>
                    <a:pt x="167" y="78"/>
                    <a:pt x="205" y="78"/>
                    <a:pt x="218" y="78"/>
                  </a:cubicBezTo>
                  <a:cubicBezTo>
                    <a:pt x="227" y="78"/>
                    <a:pt x="234" y="86"/>
                    <a:pt x="234" y="94"/>
                  </a:cubicBezTo>
                  <a:cubicBezTo>
                    <a:pt x="234" y="120"/>
                    <a:pt x="234" y="176"/>
                    <a:pt x="234" y="1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16"/>
            <p:cNvSpPr>
              <a:spLocks noEditPoints="1"/>
            </p:cNvSpPr>
            <p:nvPr userDrawn="1"/>
          </p:nvSpPr>
          <p:spPr bwMode="auto">
            <a:xfrm>
              <a:off x="1641" y="313"/>
              <a:ext cx="182" cy="183"/>
            </a:xfrm>
            <a:custGeom>
              <a:avLst/>
              <a:gdLst>
                <a:gd name="T0" fmla="*/ 244 w 283"/>
                <a:gd name="T1" fmla="*/ 45 h 283"/>
                <a:gd name="T2" fmla="*/ 167 w 283"/>
                <a:gd name="T3" fmla="*/ 45 h 283"/>
                <a:gd name="T4" fmla="*/ 167 w 283"/>
                <a:gd name="T5" fmla="*/ 0 h 283"/>
                <a:gd name="T6" fmla="*/ 116 w 283"/>
                <a:gd name="T7" fmla="*/ 0 h 283"/>
                <a:gd name="T8" fmla="*/ 116 w 283"/>
                <a:gd name="T9" fmla="*/ 45 h 283"/>
                <a:gd name="T10" fmla="*/ 0 w 283"/>
                <a:gd name="T11" fmla="*/ 45 h 283"/>
                <a:gd name="T12" fmla="*/ 0 w 283"/>
                <a:gd name="T13" fmla="*/ 210 h 283"/>
                <a:gd name="T14" fmla="*/ 116 w 283"/>
                <a:gd name="T15" fmla="*/ 210 h 283"/>
                <a:gd name="T16" fmla="*/ 116 w 283"/>
                <a:gd name="T17" fmla="*/ 283 h 283"/>
                <a:gd name="T18" fmla="*/ 167 w 283"/>
                <a:gd name="T19" fmla="*/ 283 h 283"/>
                <a:gd name="T20" fmla="*/ 167 w 283"/>
                <a:gd name="T21" fmla="*/ 210 h 283"/>
                <a:gd name="T22" fmla="*/ 283 w 283"/>
                <a:gd name="T23" fmla="*/ 210 h 283"/>
                <a:gd name="T24" fmla="*/ 283 w 283"/>
                <a:gd name="T25" fmla="*/ 83 h 283"/>
                <a:gd name="T26" fmla="*/ 244 w 283"/>
                <a:gd name="T27" fmla="*/ 45 h 283"/>
                <a:gd name="T28" fmla="*/ 116 w 283"/>
                <a:gd name="T29" fmla="*/ 176 h 283"/>
                <a:gd name="T30" fmla="*/ 50 w 283"/>
                <a:gd name="T31" fmla="*/ 176 h 283"/>
                <a:gd name="T32" fmla="*/ 50 w 283"/>
                <a:gd name="T33" fmla="*/ 78 h 283"/>
                <a:gd name="T34" fmla="*/ 116 w 283"/>
                <a:gd name="T35" fmla="*/ 78 h 283"/>
                <a:gd name="T36" fmla="*/ 116 w 283"/>
                <a:gd name="T37" fmla="*/ 176 h 283"/>
                <a:gd name="T38" fmla="*/ 233 w 283"/>
                <a:gd name="T39" fmla="*/ 176 h 283"/>
                <a:gd name="T40" fmla="*/ 167 w 283"/>
                <a:gd name="T41" fmla="*/ 176 h 283"/>
                <a:gd name="T42" fmla="*/ 167 w 283"/>
                <a:gd name="T43" fmla="*/ 78 h 283"/>
                <a:gd name="T44" fmla="*/ 218 w 283"/>
                <a:gd name="T45" fmla="*/ 78 h 283"/>
                <a:gd name="T46" fmla="*/ 233 w 283"/>
                <a:gd name="T47" fmla="*/ 94 h 283"/>
                <a:gd name="T48" fmla="*/ 233 w 283"/>
                <a:gd name="T49" fmla="*/ 17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3" h="283">
                  <a:moveTo>
                    <a:pt x="244" y="45"/>
                  </a:moveTo>
                  <a:cubicBezTo>
                    <a:pt x="225" y="45"/>
                    <a:pt x="167" y="45"/>
                    <a:pt x="167" y="45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16" y="210"/>
                    <a:pt x="116" y="210"/>
                    <a:pt x="116" y="210"/>
                  </a:cubicBezTo>
                  <a:cubicBezTo>
                    <a:pt x="116" y="283"/>
                    <a:pt x="116" y="283"/>
                    <a:pt x="116" y="283"/>
                  </a:cubicBezTo>
                  <a:cubicBezTo>
                    <a:pt x="167" y="283"/>
                    <a:pt x="167" y="283"/>
                    <a:pt x="167" y="283"/>
                  </a:cubicBezTo>
                  <a:cubicBezTo>
                    <a:pt x="167" y="210"/>
                    <a:pt x="167" y="210"/>
                    <a:pt x="167" y="210"/>
                  </a:cubicBezTo>
                  <a:cubicBezTo>
                    <a:pt x="283" y="210"/>
                    <a:pt x="283" y="210"/>
                    <a:pt x="283" y="210"/>
                  </a:cubicBezTo>
                  <a:cubicBezTo>
                    <a:pt x="283" y="210"/>
                    <a:pt x="283" y="121"/>
                    <a:pt x="283" y="83"/>
                  </a:cubicBezTo>
                  <a:cubicBezTo>
                    <a:pt x="283" y="60"/>
                    <a:pt x="265" y="45"/>
                    <a:pt x="244" y="45"/>
                  </a:cubicBezTo>
                  <a:close/>
                  <a:moveTo>
                    <a:pt x="116" y="176"/>
                  </a:moveTo>
                  <a:cubicBezTo>
                    <a:pt x="50" y="176"/>
                    <a:pt x="50" y="176"/>
                    <a:pt x="50" y="176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116" y="78"/>
                    <a:pt x="116" y="78"/>
                    <a:pt x="116" y="78"/>
                  </a:cubicBezTo>
                  <a:lnTo>
                    <a:pt x="116" y="176"/>
                  </a:lnTo>
                  <a:close/>
                  <a:moveTo>
                    <a:pt x="233" y="176"/>
                  </a:moveTo>
                  <a:cubicBezTo>
                    <a:pt x="167" y="176"/>
                    <a:pt x="167" y="176"/>
                    <a:pt x="167" y="176"/>
                  </a:cubicBezTo>
                  <a:cubicBezTo>
                    <a:pt x="167" y="78"/>
                    <a:pt x="167" y="78"/>
                    <a:pt x="167" y="78"/>
                  </a:cubicBezTo>
                  <a:cubicBezTo>
                    <a:pt x="167" y="78"/>
                    <a:pt x="205" y="78"/>
                    <a:pt x="218" y="78"/>
                  </a:cubicBezTo>
                  <a:cubicBezTo>
                    <a:pt x="227" y="78"/>
                    <a:pt x="233" y="86"/>
                    <a:pt x="233" y="94"/>
                  </a:cubicBezTo>
                  <a:cubicBezTo>
                    <a:pt x="233" y="120"/>
                    <a:pt x="233" y="176"/>
                    <a:pt x="233" y="1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17"/>
            <p:cNvSpPr/>
            <p:nvPr userDrawn="1"/>
          </p:nvSpPr>
          <p:spPr bwMode="auto">
            <a:xfrm>
              <a:off x="1453" y="351"/>
              <a:ext cx="109" cy="107"/>
            </a:xfrm>
            <a:custGeom>
              <a:avLst/>
              <a:gdLst>
                <a:gd name="T0" fmla="*/ 0 w 109"/>
                <a:gd name="T1" fmla="*/ 107 h 107"/>
                <a:gd name="T2" fmla="*/ 0 w 109"/>
                <a:gd name="T3" fmla="*/ 88 h 107"/>
                <a:gd name="T4" fmla="*/ 39 w 109"/>
                <a:gd name="T5" fmla="*/ 88 h 107"/>
                <a:gd name="T6" fmla="*/ 39 w 109"/>
                <a:gd name="T7" fmla="*/ 60 h 107"/>
                <a:gd name="T8" fmla="*/ 5 w 109"/>
                <a:gd name="T9" fmla="*/ 60 h 107"/>
                <a:gd name="T10" fmla="*/ 5 w 109"/>
                <a:gd name="T11" fmla="*/ 41 h 107"/>
                <a:gd name="T12" fmla="*/ 39 w 109"/>
                <a:gd name="T13" fmla="*/ 41 h 107"/>
                <a:gd name="T14" fmla="*/ 39 w 109"/>
                <a:gd name="T15" fmla="*/ 19 h 107"/>
                <a:gd name="T16" fmla="*/ 0 w 109"/>
                <a:gd name="T17" fmla="*/ 19 h 107"/>
                <a:gd name="T18" fmla="*/ 0 w 109"/>
                <a:gd name="T19" fmla="*/ 0 h 107"/>
                <a:gd name="T20" fmla="*/ 107 w 109"/>
                <a:gd name="T21" fmla="*/ 0 h 107"/>
                <a:gd name="T22" fmla="*/ 107 w 109"/>
                <a:gd name="T23" fmla="*/ 19 h 107"/>
                <a:gd name="T24" fmla="*/ 69 w 109"/>
                <a:gd name="T25" fmla="*/ 19 h 107"/>
                <a:gd name="T26" fmla="*/ 69 w 109"/>
                <a:gd name="T27" fmla="*/ 41 h 107"/>
                <a:gd name="T28" fmla="*/ 102 w 109"/>
                <a:gd name="T29" fmla="*/ 41 h 107"/>
                <a:gd name="T30" fmla="*/ 102 w 109"/>
                <a:gd name="T31" fmla="*/ 60 h 107"/>
                <a:gd name="T32" fmla="*/ 69 w 109"/>
                <a:gd name="T33" fmla="*/ 60 h 107"/>
                <a:gd name="T34" fmla="*/ 69 w 109"/>
                <a:gd name="T35" fmla="*/ 88 h 107"/>
                <a:gd name="T36" fmla="*/ 85 w 109"/>
                <a:gd name="T37" fmla="*/ 88 h 107"/>
                <a:gd name="T38" fmla="*/ 85 w 109"/>
                <a:gd name="T39" fmla="*/ 74 h 107"/>
                <a:gd name="T40" fmla="*/ 107 w 109"/>
                <a:gd name="T41" fmla="*/ 74 h 107"/>
                <a:gd name="T42" fmla="*/ 109 w 109"/>
                <a:gd name="T43" fmla="*/ 107 h 107"/>
                <a:gd name="T44" fmla="*/ 0 w 109"/>
                <a:gd name="T4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9" h="107">
                  <a:moveTo>
                    <a:pt x="0" y="107"/>
                  </a:moveTo>
                  <a:lnTo>
                    <a:pt x="0" y="88"/>
                  </a:lnTo>
                  <a:lnTo>
                    <a:pt x="39" y="88"/>
                  </a:lnTo>
                  <a:lnTo>
                    <a:pt x="39" y="60"/>
                  </a:lnTo>
                  <a:lnTo>
                    <a:pt x="5" y="60"/>
                  </a:lnTo>
                  <a:lnTo>
                    <a:pt x="5" y="41"/>
                  </a:lnTo>
                  <a:lnTo>
                    <a:pt x="39" y="41"/>
                  </a:lnTo>
                  <a:lnTo>
                    <a:pt x="39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19"/>
                  </a:lnTo>
                  <a:lnTo>
                    <a:pt x="69" y="19"/>
                  </a:lnTo>
                  <a:lnTo>
                    <a:pt x="69" y="41"/>
                  </a:lnTo>
                  <a:lnTo>
                    <a:pt x="102" y="41"/>
                  </a:lnTo>
                  <a:lnTo>
                    <a:pt x="102" y="60"/>
                  </a:lnTo>
                  <a:lnTo>
                    <a:pt x="69" y="60"/>
                  </a:lnTo>
                  <a:lnTo>
                    <a:pt x="69" y="88"/>
                  </a:lnTo>
                  <a:lnTo>
                    <a:pt x="85" y="88"/>
                  </a:lnTo>
                  <a:lnTo>
                    <a:pt x="85" y="74"/>
                  </a:lnTo>
                  <a:lnTo>
                    <a:pt x="107" y="74"/>
                  </a:lnTo>
                  <a:lnTo>
                    <a:pt x="109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18"/>
            <p:cNvSpPr>
              <a:spLocks noEditPoints="1"/>
            </p:cNvSpPr>
            <p:nvPr userDrawn="1"/>
          </p:nvSpPr>
          <p:spPr bwMode="auto">
            <a:xfrm>
              <a:off x="1415" y="316"/>
              <a:ext cx="183" cy="177"/>
            </a:xfrm>
            <a:custGeom>
              <a:avLst/>
              <a:gdLst>
                <a:gd name="T0" fmla="*/ 251 w 285"/>
                <a:gd name="T1" fmla="*/ 0 h 274"/>
                <a:gd name="T2" fmla="*/ 0 w 285"/>
                <a:gd name="T3" fmla="*/ 0 h 274"/>
                <a:gd name="T4" fmla="*/ 0 w 285"/>
                <a:gd name="T5" fmla="*/ 274 h 274"/>
                <a:gd name="T6" fmla="*/ 285 w 285"/>
                <a:gd name="T7" fmla="*/ 274 h 274"/>
                <a:gd name="T8" fmla="*/ 285 w 285"/>
                <a:gd name="T9" fmla="*/ 34 h 274"/>
                <a:gd name="T10" fmla="*/ 251 w 285"/>
                <a:gd name="T11" fmla="*/ 0 h 274"/>
                <a:gd name="T12" fmla="*/ 241 w 285"/>
                <a:gd name="T13" fmla="*/ 242 h 274"/>
                <a:gd name="T14" fmla="*/ 45 w 285"/>
                <a:gd name="T15" fmla="*/ 242 h 274"/>
                <a:gd name="T16" fmla="*/ 45 w 285"/>
                <a:gd name="T17" fmla="*/ 31 h 274"/>
                <a:gd name="T18" fmla="*/ 227 w 285"/>
                <a:gd name="T19" fmla="*/ 31 h 274"/>
                <a:gd name="T20" fmla="*/ 241 w 285"/>
                <a:gd name="T21" fmla="*/ 45 h 274"/>
                <a:gd name="T22" fmla="*/ 241 w 285"/>
                <a:gd name="T23" fmla="*/ 2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5" h="274">
                  <a:moveTo>
                    <a:pt x="251" y="0"/>
                  </a:moveTo>
                  <a:cubicBezTo>
                    <a:pt x="244" y="0"/>
                    <a:pt x="0" y="0"/>
                    <a:pt x="0" y="0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285" y="274"/>
                    <a:pt x="285" y="274"/>
                    <a:pt x="285" y="274"/>
                  </a:cubicBezTo>
                  <a:cubicBezTo>
                    <a:pt x="285" y="274"/>
                    <a:pt x="285" y="39"/>
                    <a:pt x="285" y="34"/>
                  </a:cubicBezTo>
                  <a:cubicBezTo>
                    <a:pt x="285" y="14"/>
                    <a:pt x="269" y="0"/>
                    <a:pt x="251" y="0"/>
                  </a:cubicBezTo>
                  <a:close/>
                  <a:moveTo>
                    <a:pt x="241" y="242"/>
                  </a:moveTo>
                  <a:cubicBezTo>
                    <a:pt x="45" y="242"/>
                    <a:pt x="45" y="242"/>
                    <a:pt x="45" y="24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35" y="31"/>
                    <a:pt x="241" y="38"/>
                    <a:pt x="241" y="45"/>
                  </a:cubicBezTo>
                  <a:lnTo>
                    <a:pt x="241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19"/>
            <p:cNvSpPr/>
            <p:nvPr userDrawn="1"/>
          </p:nvSpPr>
          <p:spPr bwMode="auto">
            <a:xfrm>
              <a:off x="1866" y="313"/>
              <a:ext cx="183" cy="183"/>
            </a:xfrm>
            <a:custGeom>
              <a:avLst/>
              <a:gdLst>
                <a:gd name="T0" fmla="*/ 173 w 285"/>
                <a:gd name="T1" fmla="*/ 200 h 283"/>
                <a:gd name="T2" fmla="*/ 173 w 285"/>
                <a:gd name="T3" fmla="*/ 162 h 283"/>
                <a:gd name="T4" fmla="*/ 277 w 285"/>
                <a:gd name="T5" fmla="*/ 162 h 283"/>
                <a:gd name="T6" fmla="*/ 277 w 285"/>
                <a:gd name="T7" fmla="*/ 127 h 283"/>
                <a:gd name="T8" fmla="*/ 173 w 285"/>
                <a:gd name="T9" fmla="*/ 127 h 283"/>
                <a:gd name="T10" fmla="*/ 173 w 285"/>
                <a:gd name="T11" fmla="*/ 87 h 283"/>
                <a:gd name="T12" fmla="*/ 124 w 285"/>
                <a:gd name="T13" fmla="*/ 87 h 283"/>
                <a:gd name="T14" fmla="*/ 124 w 285"/>
                <a:gd name="T15" fmla="*/ 127 h 283"/>
                <a:gd name="T16" fmla="*/ 60 w 285"/>
                <a:gd name="T17" fmla="*/ 127 h 283"/>
                <a:gd name="T18" fmla="*/ 99 w 285"/>
                <a:gd name="T19" fmla="*/ 61 h 283"/>
                <a:gd name="T20" fmla="*/ 281 w 285"/>
                <a:gd name="T21" fmla="*/ 61 h 283"/>
                <a:gd name="T22" fmla="*/ 281 w 285"/>
                <a:gd name="T23" fmla="*/ 26 h 283"/>
                <a:gd name="T24" fmla="*/ 120 w 285"/>
                <a:gd name="T25" fmla="*/ 26 h 283"/>
                <a:gd name="T26" fmla="*/ 135 w 285"/>
                <a:gd name="T27" fmla="*/ 0 h 283"/>
                <a:gd name="T28" fmla="*/ 83 w 285"/>
                <a:gd name="T29" fmla="*/ 0 h 283"/>
                <a:gd name="T30" fmla="*/ 68 w 285"/>
                <a:gd name="T31" fmla="*/ 26 h 283"/>
                <a:gd name="T32" fmla="*/ 5 w 285"/>
                <a:gd name="T33" fmla="*/ 26 h 283"/>
                <a:gd name="T34" fmla="*/ 5 w 285"/>
                <a:gd name="T35" fmla="*/ 61 h 283"/>
                <a:gd name="T36" fmla="*/ 47 w 285"/>
                <a:gd name="T37" fmla="*/ 61 h 283"/>
                <a:gd name="T38" fmla="*/ 14 w 285"/>
                <a:gd name="T39" fmla="*/ 117 h 283"/>
                <a:gd name="T40" fmla="*/ 8 w 285"/>
                <a:gd name="T41" fmla="*/ 138 h 283"/>
                <a:gd name="T42" fmla="*/ 8 w 285"/>
                <a:gd name="T43" fmla="*/ 162 h 283"/>
                <a:gd name="T44" fmla="*/ 124 w 285"/>
                <a:gd name="T45" fmla="*/ 162 h 283"/>
                <a:gd name="T46" fmla="*/ 124 w 285"/>
                <a:gd name="T47" fmla="*/ 200 h 283"/>
                <a:gd name="T48" fmla="*/ 0 w 285"/>
                <a:gd name="T49" fmla="*/ 200 h 283"/>
                <a:gd name="T50" fmla="*/ 0 w 285"/>
                <a:gd name="T51" fmla="*/ 235 h 283"/>
                <a:gd name="T52" fmla="*/ 124 w 285"/>
                <a:gd name="T53" fmla="*/ 235 h 283"/>
                <a:gd name="T54" fmla="*/ 124 w 285"/>
                <a:gd name="T55" fmla="*/ 283 h 283"/>
                <a:gd name="T56" fmla="*/ 173 w 285"/>
                <a:gd name="T57" fmla="*/ 283 h 283"/>
                <a:gd name="T58" fmla="*/ 173 w 285"/>
                <a:gd name="T59" fmla="*/ 235 h 283"/>
                <a:gd name="T60" fmla="*/ 285 w 285"/>
                <a:gd name="T61" fmla="*/ 235 h 283"/>
                <a:gd name="T62" fmla="*/ 285 w 285"/>
                <a:gd name="T63" fmla="*/ 200 h 283"/>
                <a:gd name="T64" fmla="*/ 173 w 285"/>
                <a:gd name="T65" fmla="*/ 20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5" h="283">
                  <a:moveTo>
                    <a:pt x="173" y="200"/>
                  </a:moveTo>
                  <a:cubicBezTo>
                    <a:pt x="173" y="162"/>
                    <a:pt x="173" y="162"/>
                    <a:pt x="173" y="162"/>
                  </a:cubicBezTo>
                  <a:cubicBezTo>
                    <a:pt x="277" y="162"/>
                    <a:pt x="277" y="162"/>
                    <a:pt x="277" y="162"/>
                  </a:cubicBezTo>
                  <a:cubicBezTo>
                    <a:pt x="277" y="127"/>
                    <a:pt x="277" y="127"/>
                    <a:pt x="277" y="127"/>
                  </a:cubicBezTo>
                  <a:cubicBezTo>
                    <a:pt x="173" y="127"/>
                    <a:pt x="173" y="127"/>
                    <a:pt x="173" y="12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24" y="87"/>
                    <a:pt x="124" y="87"/>
                    <a:pt x="124" y="87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60" y="127"/>
                    <a:pt x="60" y="127"/>
                    <a:pt x="60" y="127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281" y="61"/>
                    <a:pt x="281" y="61"/>
                    <a:pt x="281" y="61"/>
                  </a:cubicBezTo>
                  <a:cubicBezTo>
                    <a:pt x="281" y="26"/>
                    <a:pt x="281" y="26"/>
                    <a:pt x="281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0" y="124"/>
                    <a:pt x="8" y="130"/>
                    <a:pt x="8" y="138"/>
                  </a:cubicBezTo>
                  <a:cubicBezTo>
                    <a:pt x="8" y="162"/>
                    <a:pt x="8" y="162"/>
                    <a:pt x="8" y="162"/>
                  </a:cubicBezTo>
                  <a:cubicBezTo>
                    <a:pt x="124" y="162"/>
                    <a:pt x="124" y="162"/>
                    <a:pt x="124" y="162"/>
                  </a:cubicBezTo>
                  <a:cubicBezTo>
                    <a:pt x="124" y="200"/>
                    <a:pt x="124" y="200"/>
                    <a:pt x="124" y="20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124" y="235"/>
                    <a:pt x="124" y="235"/>
                    <a:pt x="124" y="235"/>
                  </a:cubicBezTo>
                  <a:cubicBezTo>
                    <a:pt x="124" y="283"/>
                    <a:pt x="124" y="283"/>
                    <a:pt x="124" y="283"/>
                  </a:cubicBezTo>
                  <a:cubicBezTo>
                    <a:pt x="173" y="283"/>
                    <a:pt x="173" y="283"/>
                    <a:pt x="173" y="283"/>
                  </a:cubicBezTo>
                  <a:cubicBezTo>
                    <a:pt x="173" y="235"/>
                    <a:pt x="173" y="235"/>
                    <a:pt x="173" y="235"/>
                  </a:cubicBezTo>
                  <a:cubicBezTo>
                    <a:pt x="285" y="235"/>
                    <a:pt x="285" y="235"/>
                    <a:pt x="285" y="235"/>
                  </a:cubicBezTo>
                  <a:cubicBezTo>
                    <a:pt x="285" y="200"/>
                    <a:pt x="285" y="200"/>
                    <a:pt x="285" y="200"/>
                  </a:cubicBezTo>
                  <a:lnTo>
                    <a:pt x="173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>
        <p:tmplLst>
          <p:tmpl lvl="0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3.emf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2" y="919630"/>
            <a:ext cx="11137899" cy="538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</p:txBody>
      </p:sp>
      <p:sp>
        <p:nvSpPr>
          <p:cNvPr id="1029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76275"/>
            <a:ext cx="11137900" cy="69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  <a:endParaRPr lang="zh-CN" altLang="en-US" dirty="0" smtClean="0"/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621330" y="768358"/>
            <a:ext cx="10961079" cy="0"/>
          </a:xfrm>
          <a:prstGeom prst="lin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3175" cap="flat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单圆角矩形 13"/>
          <p:cNvSpPr/>
          <p:nvPr userDrawn="1"/>
        </p:nvSpPr>
        <p:spPr bwMode="auto">
          <a:xfrm>
            <a:off x="0" y="6458380"/>
            <a:ext cx="10099040" cy="399621"/>
          </a:xfrm>
          <a:prstGeom prst="round1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vert="horz" wrap="none" lIns="91441" tIns="45720" rIns="91441" bIns="45720" numCol="1" rtlCol="0" anchor="ctr" anchorCtr="0" compatLnSpc="1"/>
          <a:lstStyle/>
          <a:p>
            <a:pPr marL="0" marR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527052" y="6478189"/>
            <a:ext cx="573616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>
          <a:xfrm>
            <a:off x="8153400" y="6478189"/>
            <a:ext cx="179493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900" smtClean="0">
                <a:solidFill>
                  <a:schemeClr val="bg1"/>
                </a:solidFill>
              </a:defRPr>
            </a:lvl1pPr>
          </a:lstStyle>
          <a:p>
            <a:fld id="{89A6C6AA-25E4-48E8-B663-02302D16EC68}" type="datetime1">
              <a:rPr lang="en-US" altLang="zh-CN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64522" y="6478189"/>
            <a:ext cx="4788879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900" dirty="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549279" y="6565900"/>
            <a:ext cx="551388" cy="181700"/>
            <a:chOff x="411958" y="6548368"/>
            <a:chExt cx="623471" cy="216764"/>
          </a:xfrm>
        </p:grpSpPr>
        <p:sp>
          <p:nvSpPr>
            <p:cNvPr id="11" name="左中括号 10"/>
            <p:cNvSpPr/>
            <p:nvPr userDrawn="1"/>
          </p:nvSpPr>
          <p:spPr bwMode="auto">
            <a:xfrm>
              <a:off x="411958" y="6548368"/>
              <a:ext cx="83343" cy="216764"/>
            </a:xfrm>
            <a:prstGeom prst="leftBracket">
              <a:avLst>
                <a:gd name="adj" fmla="val 0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左中括号 11"/>
            <p:cNvSpPr/>
            <p:nvPr userDrawn="1"/>
          </p:nvSpPr>
          <p:spPr bwMode="auto">
            <a:xfrm flipH="1">
              <a:off x="952086" y="6548368"/>
              <a:ext cx="83343" cy="216764"/>
            </a:xfrm>
            <a:prstGeom prst="leftBracket">
              <a:avLst>
                <a:gd name="adj" fmla="val 0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>
            <a:off x="10662091" y="6534320"/>
            <a:ext cx="1002860" cy="2448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70019"/>
        </a:buClr>
        <a:buSzPct val="5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1" fontAlgn="base" hangingPunct="1">
        <a:spcBef>
          <a:spcPct val="20000"/>
        </a:spcBef>
        <a:spcAft>
          <a:spcPct val="0"/>
        </a:spcAft>
        <a:buClr>
          <a:srgbClr val="C70019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rtl="0" eaLnBrk="1" fontAlgn="base" hangingPunct="1">
        <a:spcBef>
          <a:spcPct val="20000"/>
        </a:spcBef>
        <a:spcAft>
          <a:spcPct val="0"/>
        </a:spcAft>
        <a:buClr>
          <a:srgbClr val="C70019"/>
        </a:buClr>
        <a:buSzPct val="50000"/>
        <a:buFont typeface="Wingdings" panose="05000000000000000000" pitchFamily="2" charset="2"/>
        <a:buChar char="l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rtl="0" eaLnBrk="1" fontAlgn="base" hangingPunct="1">
        <a:spcBef>
          <a:spcPct val="20000"/>
        </a:spcBef>
        <a:spcAft>
          <a:spcPct val="0"/>
        </a:spcAft>
        <a:buClr>
          <a:srgbClr val="C70019"/>
        </a:buClr>
        <a:buSzPct val="50000"/>
        <a:buFont typeface="Wingdings" panose="05000000000000000000" pitchFamily="2" charset="2"/>
        <a:buChar char="l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4.GIF"/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image" Target="../media/image7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.xml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7.jpeg"/><Relationship Id="rId13" Type="http://schemas.openxmlformats.org/officeDocument/2006/relationships/image" Target="../media/image26.png"/><Relationship Id="rId12" Type="http://schemas.openxmlformats.org/officeDocument/2006/relationships/image" Target="../media/image25.jpeg"/><Relationship Id="rId11" Type="http://schemas.openxmlformats.org/officeDocument/2006/relationships/image" Target="../media/image24.wmf"/><Relationship Id="rId10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altLang="en-US" sz="10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</a:t>
            </a:r>
            <a:r>
              <a:rPr lang="en-US" altLang="en-US" sz="10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ОО </a:t>
            </a:r>
            <a:r>
              <a:rPr lang="ru-RU" altLang="en-US" sz="10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«</a:t>
            </a:r>
            <a:r>
              <a:rPr lang="en-US" altLang="en-US" sz="10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lt"/>
              </a:rPr>
              <a:t>CRRC</a:t>
            </a:r>
            <a:r>
              <a:rPr lang="ru-RU" altLang="en-US" sz="10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lt"/>
              </a:rPr>
              <a:t> </a:t>
            </a:r>
            <a:r>
              <a:rPr lang="ru-RU" altLang="en-US" sz="10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Датунская электровозостроительная компания»</a:t>
            </a:r>
            <a:endParaRPr lang="en-US" altLang="en-US" sz="1000" dirty="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altLang="en-US" sz="33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lt"/>
              </a:rPr>
              <a:t>CRRC Датун и ее карьерный самосвал </a:t>
            </a:r>
            <a:endParaRPr lang="en-US" altLang="en-US" sz="3300" dirty="0" smtClean="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1151467" y="5006789"/>
            <a:ext cx="10513483" cy="522895"/>
          </a:xfrm>
        </p:spPr>
        <p:txBody>
          <a:bodyPr/>
          <a:lstStyle/>
          <a:p>
            <a:r>
              <a:rPr lang="ru-RU" altLang="en-US" sz="10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lt"/>
              </a:rPr>
              <a:t>Июнь</a:t>
            </a:r>
            <a:r>
              <a:rPr lang="en-US" altLang="en-US" sz="10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lt"/>
              </a:rPr>
              <a:t> 2022 </a:t>
            </a:r>
            <a:endParaRPr lang="zh-CN" altLang="en-US" sz="105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占位符 7" descr="/Users/workroom/Desktop/摄图网_500331202_建筑（非企业商用）.jpg摄图网_500331202_建筑（非企业商用）"/>
          <p:cNvPicPr>
            <a:picLocks noGrp="1" noChangeAspect="1"/>
          </p:cNvPicPr>
          <p:nvPr>
            <p:ph type="pic" sz="quarter" idx="12"/>
          </p:nvPr>
        </p:nvPicPr>
        <p:blipFill>
          <a:blip r:embed="rId1"/>
          <a:srcRect/>
          <a:stretch>
            <a:fillRect/>
          </a:stretch>
        </p:blipFill>
        <p:spPr>
          <a:xfrm>
            <a:off x="3175" y="1608455"/>
            <a:ext cx="8704580" cy="1343025"/>
          </a:xfrm>
        </p:spPr>
      </p:pic>
      <p:grpSp>
        <p:nvGrpSpPr>
          <p:cNvPr id="12" name="组合 11"/>
          <p:cNvGrpSpPr/>
          <p:nvPr/>
        </p:nvGrpSpPr>
        <p:grpSpPr>
          <a:xfrm>
            <a:off x="9187815" y="1770380"/>
            <a:ext cx="1950720" cy="1018540"/>
            <a:chOff x="14259" y="2788"/>
            <a:chExt cx="3072" cy="1604"/>
          </a:xfrm>
        </p:grpSpPr>
        <p:sp>
          <p:nvSpPr>
            <p:cNvPr id="1134" name="Oval 110"/>
            <p:cNvSpPr>
              <a:spLocks noChangeArrowheads="1"/>
            </p:cNvSpPr>
            <p:nvPr/>
          </p:nvSpPr>
          <p:spPr bwMode="auto">
            <a:xfrm>
              <a:off x="15236" y="3955"/>
              <a:ext cx="61" cy="59"/>
            </a:xfrm>
            <a:prstGeom prst="ellipse">
              <a:avLst/>
            </a:prstGeom>
            <a:gradFill>
              <a:gsLst>
                <a:gs pos="0">
                  <a:schemeClr val="accent1">
                    <a:lumMod val="75000"/>
                    <a:alpha val="36000"/>
                  </a:schemeClr>
                </a:gs>
                <a:gs pos="100000">
                  <a:srgbClr val="760303">
                    <a:alpha val="45000"/>
                  </a:srgbClr>
                </a:gs>
              </a:gsLst>
              <a:lin ang="16320000" scaled="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35" name="Oval 111"/>
            <p:cNvSpPr>
              <a:spLocks noChangeArrowheads="1"/>
            </p:cNvSpPr>
            <p:nvPr/>
          </p:nvSpPr>
          <p:spPr bwMode="auto">
            <a:xfrm>
              <a:off x="16638" y="3955"/>
              <a:ext cx="59" cy="59"/>
            </a:xfrm>
            <a:prstGeom prst="ellipse">
              <a:avLst/>
            </a:prstGeom>
            <a:gradFill>
              <a:gsLst>
                <a:gs pos="0">
                  <a:schemeClr val="accent1">
                    <a:lumMod val="75000"/>
                    <a:alpha val="36000"/>
                  </a:schemeClr>
                </a:gs>
                <a:gs pos="100000">
                  <a:srgbClr val="760303">
                    <a:alpha val="45000"/>
                  </a:srgbClr>
                </a:gs>
              </a:gsLst>
              <a:lin ang="16320000" scaled="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36" name="Freeform 112"/>
            <p:cNvSpPr>
              <a:spLocks noEditPoints="1"/>
            </p:cNvSpPr>
            <p:nvPr/>
          </p:nvSpPr>
          <p:spPr bwMode="auto">
            <a:xfrm>
              <a:off x="16499" y="3818"/>
              <a:ext cx="329" cy="329"/>
            </a:xfrm>
            <a:custGeom>
              <a:avLst/>
              <a:gdLst/>
              <a:ahLst/>
              <a:cxnLst>
                <a:cxn ang="0">
                  <a:pos x="1" y="270"/>
                </a:cxn>
                <a:cxn ang="0">
                  <a:pos x="300" y="600"/>
                </a:cxn>
                <a:cxn ang="0">
                  <a:pos x="597" y="255"/>
                </a:cxn>
                <a:cxn ang="0">
                  <a:pos x="310" y="522"/>
                </a:cxn>
                <a:cxn ang="0">
                  <a:pos x="96" y="267"/>
                </a:cxn>
                <a:cxn ang="0">
                  <a:pos x="117" y="204"/>
                </a:cxn>
                <a:cxn ang="0">
                  <a:pos x="122" y="196"/>
                </a:cxn>
                <a:cxn ang="0">
                  <a:pos x="127" y="187"/>
                </a:cxn>
                <a:cxn ang="0">
                  <a:pos x="132" y="180"/>
                </a:cxn>
                <a:cxn ang="0">
                  <a:pos x="162" y="145"/>
                </a:cxn>
                <a:cxn ang="0">
                  <a:pos x="170" y="138"/>
                </a:cxn>
                <a:cxn ang="0">
                  <a:pos x="177" y="132"/>
                </a:cxn>
                <a:cxn ang="0">
                  <a:pos x="186" y="126"/>
                </a:cxn>
                <a:cxn ang="0">
                  <a:pos x="194" y="121"/>
                </a:cxn>
                <a:cxn ang="0">
                  <a:pos x="202" y="115"/>
                </a:cxn>
                <a:cxn ang="0">
                  <a:pos x="212" y="111"/>
                </a:cxn>
                <a:cxn ang="0">
                  <a:pos x="225" y="104"/>
                </a:cxn>
                <a:cxn ang="0">
                  <a:pos x="234" y="101"/>
                </a:cxn>
                <a:cxn ang="0">
                  <a:pos x="244" y="97"/>
                </a:cxn>
                <a:cxn ang="0">
                  <a:pos x="254" y="94"/>
                </a:cxn>
                <a:cxn ang="0">
                  <a:pos x="264" y="92"/>
                </a:cxn>
                <a:cxn ang="0">
                  <a:pos x="274" y="90"/>
                </a:cxn>
                <a:cxn ang="0">
                  <a:pos x="285" y="89"/>
                </a:cxn>
                <a:cxn ang="0">
                  <a:pos x="296" y="88"/>
                </a:cxn>
                <a:cxn ang="0">
                  <a:pos x="310" y="87"/>
                </a:cxn>
                <a:cxn ang="0">
                  <a:pos x="310" y="87"/>
                </a:cxn>
                <a:cxn ang="0">
                  <a:pos x="324" y="88"/>
                </a:cxn>
                <a:cxn ang="0">
                  <a:pos x="335" y="88"/>
                </a:cxn>
                <a:cxn ang="0">
                  <a:pos x="345" y="90"/>
                </a:cxn>
                <a:cxn ang="0">
                  <a:pos x="355" y="92"/>
                </a:cxn>
                <a:cxn ang="0">
                  <a:pos x="365" y="94"/>
                </a:cxn>
                <a:cxn ang="0">
                  <a:pos x="375" y="97"/>
                </a:cxn>
                <a:cxn ang="0">
                  <a:pos x="388" y="101"/>
                </a:cxn>
                <a:cxn ang="0">
                  <a:pos x="397" y="105"/>
                </a:cxn>
                <a:cxn ang="0">
                  <a:pos x="407" y="110"/>
                </a:cxn>
                <a:cxn ang="0">
                  <a:pos x="415" y="114"/>
                </a:cxn>
                <a:cxn ang="0">
                  <a:pos x="424" y="119"/>
                </a:cxn>
                <a:cxn ang="0">
                  <a:pos x="432" y="125"/>
                </a:cxn>
                <a:cxn ang="0">
                  <a:pos x="445" y="134"/>
                </a:cxn>
                <a:cxn ang="0">
                  <a:pos x="452" y="140"/>
                </a:cxn>
                <a:cxn ang="0">
                  <a:pos x="459" y="146"/>
                </a:cxn>
                <a:cxn ang="0">
                  <a:pos x="466" y="153"/>
                </a:cxn>
                <a:cxn ang="0">
                  <a:pos x="472" y="160"/>
                </a:cxn>
                <a:cxn ang="0">
                  <a:pos x="499" y="197"/>
                </a:cxn>
                <a:cxn ang="0">
                  <a:pos x="503" y="205"/>
                </a:cxn>
                <a:cxn ang="0">
                  <a:pos x="522" y="257"/>
                </a:cxn>
                <a:cxn ang="0">
                  <a:pos x="310" y="522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44" y="0"/>
                    <a:pt x="16" y="118"/>
                    <a:pt x="1" y="270"/>
                  </a:cubicBezTo>
                  <a:cubicBezTo>
                    <a:pt x="1" y="280"/>
                    <a:pt x="0" y="289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6" y="600"/>
                    <a:pt x="600" y="465"/>
                    <a:pt x="600" y="300"/>
                  </a:cubicBezTo>
                  <a:cubicBezTo>
                    <a:pt x="600" y="284"/>
                    <a:pt x="599" y="270"/>
                    <a:pt x="597" y="255"/>
                  </a:cubicBezTo>
                  <a:cubicBezTo>
                    <a:pt x="575" y="110"/>
                    <a:pt x="451" y="0"/>
                    <a:pt x="300" y="0"/>
                  </a:cubicBezTo>
                  <a:close/>
                  <a:moveTo>
                    <a:pt x="310" y="522"/>
                  </a:moveTo>
                  <a:cubicBezTo>
                    <a:pt x="190" y="522"/>
                    <a:pt x="92" y="424"/>
                    <a:pt x="92" y="304"/>
                  </a:cubicBezTo>
                  <a:cubicBezTo>
                    <a:pt x="92" y="292"/>
                    <a:pt x="94" y="279"/>
                    <a:pt x="96" y="267"/>
                  </a:cubicBezTo>
                  <a:cubicBezTo>
                    <a:pt x="100" y="245"/>
                    <a:pt x="107" y="224"/>
                    <a:pt x="117" y="204"/>
                  </a:cubicBezTo>
                  <a:cubicBezTo>
                    <a:pt x="117" y="204"/>
                    <a:pt x="117" y="204"/>
                    <a:pt x="117" y="204"/>
                  </a:cubicBezTo>
                  <a:cubicBezTo>
                    <a:pt x="118" y="202"/>
                    <a:pt x="120" y="199"/>
                    <a:pt x="121" y="196"/>
                  </a:cubicBezTo>
                  <a:cubicBezTo>
                    <a:pt x="121" y="196"/>
                    <a:pt x="122" y="196"/>
                    <a:pt x="122" y="196"/>
                  </a:cubicBezTo>
                  <a:cubicBezTo>
                    <a:pt x="123" y="193"/>
                    <a:pt x="125" y="191"/>
                    <a:pt x="126" y="188"/>
                  </a:cubicBezTo>
                  <a:cubicBezTo>
                    <a:pt x="126" y="188"/>
                    <a:pt x="126" y="188"/>
                    <a:pt x="127" y="187"/>
                  </a:cubicBezTo>
                  <a:cubicBezTo>
                    <a:pt x="128" y="185"/>
                    <a:pt x="130" y="183"/>
                    <a:pt x="131" y="180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0" y="167"/>
                    <a:pt x="150" y="156"/>
                    <a:pt x="161" y="146"/>
                  </a:cubicBezTo>
                  <a:cubicBezTo>
                    <a:pt x="162" y="146"/>
                    <a:pt x="162" y="145"/>
                    <a:pt x="162" y="145"/>
                  </a:cubicBezTo>
                  <a:cubicBezTo>
                    <a:pt x="164" y="143"/>
                    <a:pt x="166" y="142"/>
                    <a:pt x="168" y="140"/>
                  </a:cubicBezTo>
                  <a:cubicBezTo>
                    <a:pt x="168" y="140"/>
                    <a:pt x="169" y="139"/>
                    <a:pt x="170" y="138"/>
                  </a:cubicBezTo>
                  <a:cubicBezTo>
                    <a:pt x="171" y="137"/>
                    <a:pt x="173" y="136"/>
                    <a:pt x="175" y="134"/>
                  </a:cubicBezTo>
                  <a:cubicBezTo>
                    <a:pt x="176" y="133"/>
                    <a:pt x="177" y="133"/>
                    <a:pt x="177" y="132"/>
                  </a:cubicBezTo>
                  <a:cubicBezTo>
                    <a:pt x="179" y="131"/>
                    <a:pt x="181" y="130"/>
                    <a:pt x="182" y="128"/>
                  </a:cubicBezTo>
                  <a:cubicBezTo>
                    <a:pt x="183" y="128"/>
                    <a:pt x="184" y="127"/>
                    <a:pt x="186" y="126"/>
                  </a:cubicBezTo>
                  <a:cubicBezTo>
                    <a:pt x="187" y="125"/>
                    <a:pt x="189" y="124"/>
                    <a:pt x="190" y="123"/>
                  </a:cubicBezTo>
                  <a:cubicBezTo>
                    <a:pt x="192" y="122"/>
                    <a:pt x="193" y="121"/>
                    <a:pt x="194" y="121"/>
                  </a:cubicBezTo>
                  <a:cubicBezTo>
                    <a:pt x="195" y="120"/>
                    <a:pt x="197" y="119"/>
                    <a:pt x="199" y="118"/>
                  </a:cubicBezTo>
                  <a:cubicBezTo>
                    <a:pt x="200" y="117"/>
                    <a:pt x="201" y="116"/>
                    <a:pt x="202" y="115"/>
                  </a:cubicBezTo>
                  <a:cubicBezTo>
                    <a:pt x="204" y="115"/>
                    <a:pt x="206" y="114"/>
                    <a:pt x="207" y="113"/>
                  </a:cubicBezTo>
                  <a:cubicBezTo>
                    <a:pt x="209" y="112"/>
                    <a:pt x="210" y="111"/>
                    <a:pt x="212" y="111"/>
                  </a:cubicBezTo>
                  <a:cubicBezTo>
                    <a:pt x="213" y="110"/>
                    <a:pt x="215" y="109"/>
                    <a:pt x="216" y="108"/>
                  </a:cubicBezTo>
                  <a:cubicBezTo>
                    <a:pt x="219" y="107"/>
                    <a:pt x="222" y="106"/>
                    <a:pt x="225" y="104"/>
                  </a:cubicBezTo>
                  <a:cubicBezTo>
                    <a:pt x="226" y="104"/>
                    <a:pt x="227" y="103"/>
                    <a:pt x="229" y="103"/>
                  </a:cubicBezTo>
                  <a:cubicBezTo>
                    <a:pt x="231" y="102"/>
                    <a:pt x="232" y="101"/>
                    <a:pt x="234" y="101"/>
                  </a:cubicBezTo>
                  <a:cubicBezTo>
                    <a:pt x="236" y="100"/>
                    <a:pt x="237" y="100"/>
                    <a:pt x="238" y="99"/>
                  </a:cubicBezTo>
                  <a:cubicBezTo>
                    <a:pt x="240" y="98"/>
                    <a:pt x="242" y="98"/>
                    <a:pt x="244" y="97"/>
                  </a:cubicBezTo>
                  <a:cubicBezTo>
                    <a:pt x="245" y="97"/>
                    <a:pt x="247" y="96"/>
                    <a:pt x="248" y="96"/>
                  </a:cubicBezTo>
                  <a:cubicBezTo>
                    <a:pt x="250" y="95"/>
                    <a:pt x="252" y="95"/>
                    <a:pt x="254" y="94"/>
                  </a:cubicBezTo>
                  <a:cubicBezTo>
                    <a:pt x="255" y="94"/>
                    <a:pt x="257" y="94"/>
                    <a:pt x="258" y="93"/>
                  </a:cubicBezTo>
                  <a:cubicBezTo>
                    <a:pt x="260" y="93"/>
                    <a:pt x="262" y="92"/>
                    <a:pt x="264" y="92"/>
                  </a:cubicBezTo>
                  <a:cubicBezTo>
                    <a:pt x="265" y="92"/>
                    <a:pt x="267" y="91"/>
                    <a:pt x="268" y="91"/>
                  </a:cubicBezTo>
                  <a:cubicBezTo>
                    <a:pt x="270" y="91"/>
                    <a:pt x="272" y="90"/>
                    <a:pt x="274" y="90"/>
                  </a:cubicBezTo>
                  <a:cubicBezTo>
                    <a:pt x="275" y="90"/>
                    <a:pt x="277" y="90"/>
                    <a:pt x="278" y="89"/>
                  </a:cubicBezTo>
                  <a:cubicBezTo>
                    <a:pt x="280" y="89"/>
                    <a:pt x="282" y="89"/>
                    <a:pt x="285" y="89"/>
                  </a:cubicBezTo>
                  <a:cubicBezTo>
                    <a:pt x="286" y="88"/>
                    <a:pt x="287" y="88"/>
                    <a:pt x="289" y="88"/>
                  </a:cubicBezTo>
                  <a:cubicBezTo>
                    <a:pt x="291" y="88"/>
                    <a:pt x="293" y="88"/>
                    <a:pt x="296" y="88"/>
                  </a:cubicBezTo>
                  <a:cubicBezTo>
                    <a:pt x="297" y="87"/>
                    <a:pt x="298" y="87"/>
                    <a:pt x="299" y="87"/>
                  </a:cubicBezTo>
                  <a:cubicBezTo>
                    <a:pt x="303" y="87"/>
                    <a:pt x="306" y="87"/>
                    <a:pt x="310" y="87"/>
                  </a:cubicBezTo>
                  <a:cubicBezTo>
                    <a:pt x="310" y="87"/>
                    <a:pt x="310" y="87"/>
                    <a:pt x="310" y="87"/>
                  </a:cubicBezTo>
                  <a:cubicBezTo>
                    <a:pt x="310" y="87"/>
                    <a:pt x="310" y="87"/>
                    <a:pt x="310" y="87"/>
                  </a:cubicBezTo>
                  <a:cubicBezTo>
                    <a:pt x="313" y="87"/>
                    <a:pt x="317" y="87"/>
                    <a:pt x="320" y="87"/>
                  </a:cubicBezTo>
                  <a:cubicBezTo>
                    <a:pt x="321" y="87"/>
                    <a:pt x="323" y="87"/>
                    <a:pt x="324" y="88"/>
                  </a:cubicBezTo>
                  <a:cubicBezTo>
                    <a:pt x="326" y="88"/>
                    <a:pt x="328" y="88"/>
                    <a:pt x="331" y="88"/>
                  </a:cubicBezTo>
                  <a:cubicBezTo>
                    <a:pt x="332" y="88"/>
                    <a:pt x="333" y="88"/>
                    <a:pt x="335" y="88"/>
                  </a:cubicBezTo>
                  <a:cubicBezTo>
                    <a:pt x="337" y="89"/>
                    <a:pt x="339" y="89"/>
                    <a:pt x="341" y="89"/>
                  </a:cubicBezTo>
                  <a:cubicBezTo>
                    <a:pt x="342" y="89"/>
                    <a:pt x="344" y="90"/>
                    <a:pt x="345" y="90"/>
                  </a:cubicBezTo>
                  <a:cubicBezTo>
                    <a:pt x="347" y="90"/>
                    <a:pt x="349" y="91"/>
                    <a:pt x="351" y="91"/>
                  </a:cubicBezTo>
                  <a:cubicBezTo>
                    <a:pt x="353" y="91"/>
                    <a:pt x="354" y="92"/>
                    <a:pt x="355" y="92"/>
                  </a:cubicBezTo>
                  <a:cubicBezTo>
                    <a:pt x="357" y="92"/>
                    <a:pt x="359" y="93"/>
                    <a:pt x="361" y="93"/>
                  </a:cubicBezTo>
                  <a:cubicBezTo>
                    <a:pt x="363" y="94"/>
                    <a:pt x="364" y="94"/>
                    <a:pt x="365" y="94"/>
                  </a:cubicBezTo>
                  <a:cubicBezTo>
                    <a:pt x="367" y="95"/>
                    <a:pt x="370" y="95"/>
                    <a:pt x="372" y="96"/>
                  </a:cubicBezTo>
                  <a:cubicBezTo>
                    <a:pt x="373" y="96"/>
                    <a:pt x="374" y="97"/>
                    <a:pt x="375" y="97"/>
                  </a:cubicBezTo>
                  <a:cubicBezTo>
                    <a:pt x="378" y="98"/>
                    <a:pt x="381" y="99"/>
                    <a:pt x="384" y="100"/>
                  </a:cubicBezTo>
                  <a:cubicBezTo>
                    <a:pt x="385" y="100"/>
                    <a:pt x="386" y="101"/>
                    <a:pt x="388" y="101"/>
                  </a:cubicBezTo>
                  <a:cubicBezTo>
                    <a:pt x="389" y="102"/>
                    <a:pt x="391" y="103"/>
                    <a:pt x="393" y="104"/>
                  </a:cubicBezTo>
                  <a:cubicBezTo>
                    <a:pt x="395" y="104"/>
                    <a:pt x="396" y="105"/>
                    <a:pt x="397" y="105"/>
                  </a:cubicBezTo>
                  <a:cubicBezTo>
                    <a:pt x="399" y="106"/>
                    <a:pt x="401" y="107"/>
                    <a:pt x="402" y="108"/>
                  </a:cubicBezTo>
                  <a:cubicBezTo>
                    <a:pt x="404" y="108"/>
                    <a:pt x="405" y="109"/>
                    <a:pt x="407" y="110"/>
                  </a:cubicBezTo>
                  <a:cubicBezTo>
                    <a:pt x="408" y="110"/>
                    <a:pt x="409" y="111"/>
                    <a:pt x="411" y="112"/>
                  </a:cubicBezTo>
                  <a:cubicBezTo>
                    <a:pt x="412" y="113"/>
                    <a:pt x="414" y="114"/>
                    <a:pt x="415" y="114"/>
                  </a:cubicBezTo>
                  <a:cubicBezTo>
                    <a:pt x="417" y="115"/>
                    <a:pt x="418" y="116"/>
                    <a:pt x="419" y="117"/>
                  </a:cubicBezTo>
                  <a:cubicBezTo>
                    <a:pt x="421" y="118"/>
                    <a:pt x="422" y="118"/>
                    <a:pt x="424" y="119"/>
                  </a:cubicBezTo>
                  <a:cubicBezTo>
                    <a:pt x="425" y="120"/>
                    <a:pt x="426" y="121"/>
                    <a:pt x="427" y="122"/>
                  </a:cubicBezTo>
                  <a:cubicBezTo>
                    <a:pt x="429" y="123"/>
                    <a:pt x="431" y="124"/>
                    <a:pt x="432" y="125"/>
                  </a:cubicBezTo>
                  <a:cubicBezTo>
                    <a:pt x="432" y="125"/>
                    <a:pt x="432" y="125"/>
                    <a:pt x="433" y="125"/>
                  </a:cubicBezTo>
                  <a:cubicBezTo>
                    <a:pt x="437" y="128"/>
                    <a:pt x="441" y="131"/>
                    <a:pt x="445" y="134"/>
                  </a:cubicBezTo>
                  <a:cubicBezTo>
                    <a:pt x="446" y="135"/>
                    <a:pt x="446" y="135"/>
                    <a:pt x="447" y="136"/>
                  </a:cubicBezTo>
                  <a:cubicBezTo>
                    <a:pt x="449" y="137"/>
                    <a:pt x="450" y="139"/>
                    <a:pt x="452" y="140"/>
                  </a:cubicBezTo>
                  <a:cubicBezTo>
                    <a:pt x="453" y="141"/>
                    <a:pt x="453" y="141"/>
                    <a:pt x="454" y="142"/>
                  </a:cubicBezTo>
                  <a:cubicBezTo>
                    <a:pt x="456" y="143"/>
                    <a:pt x="457" y="145"/>
                    <a:pt x="459" y="146"/>
                  </a:cubicBezTo>
                  <a:cubicBezTo>
                    <a:pt x="460" y="147"/>
                    <a:pt x="460" y="148"/>
                    <a:pt x="461" y="148"/>
                  </a:cubicBezTo>
                  <a:cubicBezTo>
                    <a:pt x="463" y="150"/>
                    <a:pt x="464" y="151"/>
                    <a:pt x="466" y="153"/>
                  </a:cubicBezTo>
                  <a:cubicBezTo>
                    <a:pt x="466" y="154"/>
                    <a:pt x="467" y="154"/>
                    <a:pt x="467" y="155"/>
                  </a:cubicBezTo>
                  <a:cubicBezTo>
                    <a:pt x="469" y="157"/>
                    <a:pt x="471" y="158"/>
                    <a:pt x="472" y="160"/>
                  </a:cubicBezTo>
                  <a:cubicBezTo>
                    <a:pt x="473" y="161"/>
                    <a:pt x="473" y="161"/>
                    <a:pt x="473" y="161"/>
                  </a:cubicBezTo>
                  <a:cubicBezTo>
                    <a:pt x="483" y="172"/>
                    <a:pt x="491" y="184"/>
                    <a:pt x="499" y="197"/>
                  </a:cubicBezTo>
                  <a:cubicBezTo>
                    <a:pt x="499" y="197"/>
                    <a:pt x="499" y="197"/>
                    <a:pt x="499" y="197"/>
                  </a:cubicBezTo>
                  <a:cubicBezTo>
                    <a:pt x="500" y="200"/>
                    <a:pt x="502" y="202"/>
                    <a:pt x="503" y="205"/>
                  </a:cubicBezTo>
                  <a:cubicBezTo>
                    <a:pt x="503" y="205"/>
                    <a:pt x="503" y="205"/>
                    <a:pt x="503" y="205"/>
                  </a:cubicBezTo>
                  <a:cubicBezTo>
                    <a:pt x="512" y="222"/>
                    <a:pt x="518" y="239"/>
                    <a:pt x="522" y="257"/>
                  </a:cubicBezTo>
                  <a:cubicBezTo>
                    <a:pt x="525" y="272"/>
                    <a:pt x="527" y="288"/>
                    <a:pt x="527" y="304"/>
                  </a:cubicBezTo>
                  <a:cubicBezTo>
                    <a:pt x="527" y="424"/>
                    <a:pt x="430" y="522"/>
                    <a:pt x="310" y="52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alpha val="36000"/>
                  </a:schemeClr>
                </a:gs>
                <a:gs pos="100000">
                  <a:srgbClr val="760303">
                    <a:alpha val="45000"/>
                  </a:srgbClr>
                </a:gs>
              </a:gsLst>
              <a:lin ang="16320000" scaled="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37" name="Freeform 113"/>
            <p:cNvSpPr>
              <a:spLocks noEditPoints="1"/>
            </p:cNvSpPr>
            <p:nvPr/>
          </p:nvSpPr>
          <p:spPr bwMode="auto">
            <a:xfrm>
              <a:off x="15096" y="3818"/>
              <a:ext cx="329" cy="329"/>
            </a:xfrm>
            <a:custGeom>
              <a:avLst/>
              <a:gdLst/>
              <a:ahLst/>
              <a:cxnLst>
                <a:cxn ang="0">
                  <a:pos x="300" y="0"/>
                </a:cxn>
                <a:cxn ang="0">
                  <a:pos x="0" y="300"/>
                </a:cxn>
                <a:cxn ang="0">
                  <a:pos x="300" y="600"/>
                </a:cxn>
                <a:cxn ang="0">
                  <a:pos x="600" y="300"/>
                </a:cxn>
                <a:cxn ang="0">
                  <a:pos x="300" y="0"/>
                </a:cxn>
                <a:cxn ang="0">
                  <a:pos x="310" y="522"/>
                </a:cxn>
                <a:cxn ang="0">
                  <a:pos x="93" y="304"/>
                </a:cxn>
                <a:cxn ang="0">
                  <a:pos x="310" y="87"/>
                </a:cxn>
                <a:cxn ang="0">
                  <a:pos x="527" y="304"/>
                </a:cxn>
                <a:cxn ang="0">
                  <a:pos x="310" y="522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6" y="600"/>
                    <a:pt x="600" y="465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310" y="522"/>
                  </a:moveTo>
                  <a:cubicBezTo>
                    <a:pt x="190" y="522"/>
                    <a:pt x="93" y="424"/>
                    <a:pt x="93" y="304"/>
                  </a:cubicBezTo>
                  <a:cubicBezTo>
                    <a:pt x="93" y="184"/>
                    <a:pt x="190" y="87"/>
                    <a:pt x="310" y="87"/>
                  </a:cubicBezTo>
                  <a:cubicBezTo>
                    <a:pt x="430" y="87"/>
                    <a:pt x="527" y="184"/>
                    <a:pt x="527" y="304"/>
                  </a:cubicBezTo>
                  <a:cubicBezTo>
                    <a:pt x="527" y="424"/>
                    <a:pt x="430" y="522"/>
                    <a:pt x="310" y="52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alpha val="36000"/>
                  </a:schemeClr>
                </a:gs>
                <a:gs pos="100000">
                  <a:srgbClr val="760303">
                    <a:alpha val="45000"/>
                  </a:srgbClr>
                </a:gs>
              </a:gsLst>
              <a:lin ang="16320000" scaled="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38" name="Freeform 114"/>
            <p:cNvSpPr>
              <a:spLocks noEditPoints="1"/>
            </p:cNvSpPr>
            <p:nvPr/>
          </p:nvSpPr>
          <p:spPr bwMode="auto">
            <a:xfrm>
              <a:off x="14259" y="2788"/>
              <a:ext cx="3073" cy="1605"/>
            </a:xfrm>
            <a:custGeom>
              <a:avLst/>
              <a:gdLst/>
              <a:ahLst/>
              <a:cxnLst>
                <a:cxn ang="0">
                  <a:pos x="4833" y="1102"/>
                </a:cxn>
                <a:cxn ang="0">
                  <a:pos x="4881" y="544"/>
                </a:cxn>
                <a:cxn ang="0">
                  <a:pos x="4192" y="171"/>
                </a:cxn>
                <a:cxn ang="0">
                  <a:pos x="3726" y="461"/>
                </a:cxn>
                <a:cxn ang="0">
                  <a:pos x="5459" y="159"/>
                </a:cxn>
                <a:cxn ang="0">
                  <a:pos x="5492" y="16"/>
                </a:cxn>
                <a:cxn ang="0">
                  <a:pos x="3873" y="4"/>
                </a:cxn>
                <a:cxn ang="0">
                  <a:pos x="621" y="256"/>
                </a:cxn>
                <a:cxn ang="0">
                  <a:pos x="102" y="1005"/>
                </a:cxn>
                <a:cxn ang="0">
                  <a:pos x="1632" y="1458"/>
                </a:cxn>
                <a:cxn ang="0">
                  <a:pos x="1838" y="2927"/>
                </a:cxn>
                <a:cxn ang="0">
                  <a:pos x="2624" y="2317"/>
                </a:cxn>
                <a:cxn ang="0">
                  <a:pos x="2820" y="2472"/>
                </a:cxn>
                <a:cxn ang="0">
                  <a:pos x="3357" y="2420"/>
                </a:cxn>
                <a:cxn ang="0">
                  <a:pos x="3433" y="2164"/>
                </a:cxn>
                <a:cxn ang="0">
                  <a:pos x="3645" y="2178"/>
                </a:cxn>
                <a:cxn ang="0">
                  <a:pos x="5140" y="2249"/>
                </a:cxn>
                <a:cxn ang="0">
                  <a:pos x="5572" y="2344"/>
                </a:cxn>
                <a:cxn ang="0">
                  <a:pos x="5604" y="2210"/>
                </a:cxn>
                <a:cxn ang="0">
                  <a:pos x="1006" y="1069"/>
                </a:cxn>
                <a:cxn ang="0">
                  <a:pos x="290" y="741"/>
                </a:cxn>
                <a:cxn ang="0">
                  <a:pos x="1006" y="1069"/>
                </a:cxn>
                <a:cxn ang="0">
                  <a:pos x="382" y="650"/>
                </a:cxn>
                <a:cxn ang="0">
                  <a:pos x="1089" y="437"/>
                </a:cxn>
                <a:cxn ang="0">
                  <a:pos x="1584" y="1172"/>
                </a:cxn>
                <a:cxn ang="0">
                  <a:pos x="1173" y="913"/>
                </a:cxn>
                <a:cxn ang="0">
                  <a:pos x="1605" y="980"/>
                </a:cxn>
                <a:cxn ang="0">
                  <a:pos x="1620" y="869"/>
                </a:cxn>
                <a:cxn ang="0">
                  <a:pos x="1252" y="448"/>
                </a:cxn>
                <a:cxn ang="0">
                  <a:pos x="1620" y="869"/>
                </a:cxn>
                <a:cxn ang="0">
                  <a:pos x="1455" y="2178"/>
                </a:cxn>
                <a:cxn ang="0">
                  <a:pos x="2199" y="2178"/>
                </a:cxn>
                <a:cxn ang="0">
                  <a:pos x="2297" y="1298"/>
                </a:cxn>
                <a:cxn ang="0">
                  <a:pos x="1753" y="1008"/>
                </a:cxn>
                <a:cxn ang="0">
                  <a:pos x="2297" y="1298"/>
                </a:cxn>
                <a:cxn ang="0">
                  <a:pos x="1768" y="884"/>
                </a:cxn>
                <a:cxn ang="0">
                  <a:pos x="2439" y="448"/>
                </a:cxn>
                <a:cxn ang="0">
                  <a:pos x="2876" y="1416"/>
                </a:cxn>
                <a:cxn ang="0">
                  <a:pos x="2465" y="1136"/>
                </a:cxn>
                <a:cxn ang="0">
                  <a:pos x="2876" y="1416"/>
                </a:cxn>
                <a:cxn ang="0">
                  <a:pos x="2599" y="448"/>
                </a:cxn>
                <a:cxn ang="0">
                  <a:pos x="2928" y="1081"/>
                </a:cxn>
                <a:cxn ang="0">
                  <a:pos x="3462" y="1501"/>
                </a:cxn>
                <a:cxn ang="0">
                  <a:pos x="3048" y="1236"/>
                </a:cxn>
                <a:cxn ang="0">
                  <a:pos x="3462" y="1501"/>
                </a:cxn>
                <a:cxn ang="0">
                  <a:pos x="3084" y="1104"/>
                </a:cxn>
                <a:cxn ang="0">
                  <a:pos x="3511" y="448"/>
                </a:cxn>
                <a:cxn ang="0">
                  <a:pos x="3612" y="1019"/>
                </a:cxn>
                <a:cxn ang="0">
                  <a:pos x="4383" y="2550"/>
                </a:cxn>
                <a:cxn ang="0">
                  <a:pos x="4012" y="2149"/>
                </a:cxn>
                <a:cxn ang="0">
                  <a:pos x="4752" y="2131"/>
                </a:cxn>
                <a:cxn ang="0">
                  <a:pos x="4383" y="2550"/>
                </a:cxn>
              </a:cxnLst>
              <a:rect l="0" t="0" r="r" b="b"/>
              <a:pathLst>
                <a:path w="5604" h="2927">
                  <a:moveTo>
                    <a:pt x="5593" y="1130"/>
                  </a:moveTo>
                  <a:cubicBezTo>
                    <a:pt x="4833" y="1102"/>
                    <a:pt x="4833" y="1102"/>
                    <a:pt x="4833" y="1102"/>
                  </a:cubicBezTo>
                  <a:cubicBezTo>
                    <a:pt x="4823" y="550"/>
                    <a:pt x="4823" y="550"/>
                    <a:pt x="4823" y="550"/>
                  </a:cubicBezTo>
                  <a:cubicBezTo>
                    <a:pt x="4881" y="544"/>
                    <a:pt x="4881" y="544"/>
                    <a:pt x="4881" y="544"/>
                  </a:cubicBezTo>
                  <a:cubicBezTo>
                    <a:pt x="4881" y="544"/>
                    <a:pt x="5357" y="224"/>
                    <a:pt x="5440" y="171"/>
                  </a:cubicBezTo>
                  <a:cubicBezTo>
                    <a:pt x="4192" y="171"/>
                    <a:pt x="4192" y="171"/>
                    <a:pt x="4192" y="171"/>
                  </a:cubicBezTo>
                  <a:cubicBezTo>
                    <a:pt x="3732" y="471"/>
                    <a:pt x="3732" y="471"/>
                    <a:pt x="3732" y="471"/>
                  </a:cubicBezTo>
                  <a:cubicBezTo>
                    <a:pt x="3726" y="461"/>
                    <a:pt x="3726" y="461"/>
                    <a:pt x="3726" y="461"/>
                  </a:cubicBezTo>
                  <a:cubicBezTo>
                    <a:pt x="4189" y="159"/>
                    <a:pt x="4189" y="159"/>
                    <a:pt x="4189" y="159"/>
                  </a:cubicBezTo>
                  <a:cubicBezTo>
                    <a:pt x="5459" y="159"/>
                    <a:pt x="5459" y="159"/>
                    <a:pt x="5459" y="159"/>
                  </a:cubicBezTo>
                  <a:cubicBezTo>
                    <a:pt x="5499" y="132"/>
                    <a:pt x="5492" y="115"/>
                    <a:pt x="5492" y="115"/>
                  </a:cubicBezTo>
                  <a:cubicBezTo>
                    <a:pt x="5492" y="115"/>
                    <a:pt x="5492" y="33"/>
                    <a:pt x="5492" y="16"/>
                  </a:cubicBezTo>
                  <a:cubicBezTo>
                    <a:pt x="5492" y="0"/>
                    <a:pt x="5470" y="1"/>
                    <a:pt x="5470" y="1"/>
                  </a:cubicBezTo>
                  <a:cubicBezTo>
                    <a:pt x="3873" y="4"/>
                    <a:pt x="3873" y="4"/>
                    <a:pt x="3873" y="4"/>
                  </a:cubicBezTo>
                  <a:cubicBezTo>
                    <a:pt x="3421" y="256"/>
                    <a:pt x="3421" y="256"/>
                    <a:pt x="3421" y="256"/>
                  </a:cubicBezTo>
                  <a:cubicBezTo>
                    <a:pt x="621" y="256"/>
                    <a:pt x="621" y="256"/>
                    <a:pt x="621" y="256"/>
                  </a:cubicBezTo>
                  <a:cubicBezTo>
                    <a:pt x="621" y="256"/>
                    <a:pt x="102" y="795"/>
                    <a:pt x="51" y="880"/>
                  </a:cubicBezTo>
                  <a:cubicBezTo>
                    <a:pt x="0" y="964"/>
                    <a:pt x="102" y="1005"/>
                    <a:pt x="102" y="1005"/>
                  </a:cubicBezTo>
                  <a:cubicBezTo>
                    <a:pt x="1292" y="1279"/>
                    <a:pt x="1292" y="1279"/>
                    <a:pt x="1292" y="1279"/>
                  </a:cubicBezTo>
                  <a:cubicBezTo>
                    <a:pt x="1632" y="1458"/>
                    <a:pt x="1632" y="1458"/>
                    <a:pt x="1632" y="1458"/>
                  </a:cubicBezTo>
                  <a:cubicBezTo>
                    <a:pt x="1319" y="1548"/>
                    <a:pt x="1089" y="1836"/>
                    <a:pt x="1089" y="2178"/>
                  </a:cubicBezTo>
                  <a:cubicBezTo>
                    <a:pt x="1089" y="2591"/>
                    <a:pt x="1425" y="2927"/>
                    <a:pt x="1838" y="2927"/>
                  </a:cubicBezTo>
                  <a:cubicBezTo>
                    <a:pt x="2219" y="2927"/>
                    <a:pt x="2533" y="2643"/>
                    <a:pt x="2581" y="2275"/>
                  </a:cubicBezTo>
                  <a:cubicBezTo>
                    <a:pt x="2624" y="2317"/>
                    <a:pt x="2624" y="2317"/>
                    <a:pt x="2624" y="2317"/>
                  </a:cubicBezTo>
                  <a:cubicBezTo>
                    <a:pt x="2820" y="2352"/>
                    <a:pt x="2820" y="2352"/>
                    <a:pt x="2820" y="2352"/>
                  </a:cubicBezTo>
                  <a:cubicBezTo>
                    <a:pt x="2820" y="2472"/>
                    <a:pt x="2820" y="2472"/>
                    <a:pt x="2820" y="2472"/>
                  </a:cubicBezTo>
                  <a:cubicBezTo>
                    <a:pt x="3281" y="2472"/>
                    <a:pt x="3281" y="2472"/>
                    <a:pt x="3281" y="2472"/>
                  </a:cubicBezTo>
                  <a:cubicBezTo>
                    <a:pt x="3357" y="2420"/>
                    <a:pt x="3357" y="2420"/>
                    <a:pt x="3357" y="2420"/>
                  </a:cubicBezTo>
                  <a:cubicBezTo>
                    <a:pt x="3353" y="2232"/>
                    <a:pt x="3353" y="2232"/>
                    <a:pt x="3353" y="2232"/>
                  </a:cubicBezTo>
                  <a:cubicBezTo>
                    <a:pt x="3433" y="2164"/>
                    <a:pt x="3433" y="2164"/>
                    <a:pt x="3433" y="2164"/>
                  </a:cubicBezTo>
                  <a:cubicBezTo>
                    <a:pt x="3646" y="2158"/>
                    <a:pt x="3646" y="2158"/>
                    <a:pt x="3646" y="2158"/>
                  </a:cubicBezTo>
                  <a:cubicBezTo>
                    <a:pt x="3645" y="2165"/>
                    <a:pt x="3645" y="2171"/>
                    <a:pt x="3645" y="2178"/>
                  </a:cubicBezTo>
                  <a:cubicBezTo>
                    <a:pt x="3645" y="2591"/>
                    <a:pt x="3981" y="2927"/>
                    <a:pt x="4394" y="2927"/>
                  </a:cubicBezTo>
                  <a:cubicBezTo>
                    <a:pt x="4784" y="2927"/>
                    <a:pt x="5104" y="2629"/>
                    <a:pt x="5140" y="2249"/>
                  </a:cubicBezTo>
                  <a:cubicBezTo>
                    <a:pt x="5388" y="2344"/>
                    <a:pt x="5388" y="2344"/>
                    <a:pt x="5388" y="2344"/>
                  </a:cubicBezTo>
                  <a:cubicBezTo>
                    <a:pt x="5572" y="2344"/>
                    <a:pt x="5572" y="2344"/>
                    <a:pt x="5572" y="2344"/>
                  </a:cubicBezTo>
                  <a:cubicBezTo>
                    <a:pt x="5604" y="2322"/>
                    <a:pt x="5604" y="2322"/>
                    <a:pt x="5604" y="2322"/>
                  </a:cubicBezTo>
                  <a:cubicBezTo>
                    <a:pt x="5604" y="2210"/>
                    <a:pt x="5604" y="2210"/>
                    <a:pt x="5604" y="2210"/>
                  </a:cubicBezTo>
                  <a:lnTo>
                    <a:pt x="5593" y="1130"/>
                  </a:lnTo>
                  <a:close/>
                  <a:moveTo>
                    <a:pt x="1006" y="1069"/>
                  </a:moveTo>
                  <a:cubicBezTo>
                    <a:pt x="193" y="920"/>
                    <a:pt x="193" y="920"/>
                    <a:pt x="193" y="920"/>
                  </a:cubicBezTo>
                  <a:cubicBezTo>
                    <a:pt x="150" y="874"/>
                    <a:pt x="290" y="741"/>
                    <a:pt x="290" y="741"/>
                  </a:cubicBezTo>
                  <a:cubicBezTo>
                    <a:pt x="1006" y="880"/>
                    <a:pt x="1006" y="880"/>
                    <a:pt x="1006" y="880"/>
                  </a:cubicBezTo>
                  <a:lnTo>
                    <a:pt x="1006" y="1069"/>
                  </a:lnTo>
                  <a:close/>
                  <a:moveTo>
                    <a:pt x="1022" y="773"/>
                  </a:moveTo>
                  <a:cubicBezTo>
                    <a:pt x="382" y="650"/>
                    <a:pt x="382" y="650"/>
                    <a:pt x="382" y="650"/>
                  </a:cubicBezTo>
                  <a:cubicBezTo>
                    <a:pt x="580" y="437"/>
                    <a:pt x="580" y="437"/>
                    <a:pt x="580" y="437"/>
                  </a:cubicBezTo>
                  <a:cubicBezTo>
                    <a:pt x="1089" y="437"/>
                    <a:pt x="1089" y="437"/>
                    <a:pt x="1089" y="437"/>
                  </a:cubicBezTo>
                  <a:lnTo>
                    <a:pt x="1022" y="773"/>
                  </a:lnTo>
                  <a:close/>
                  <a:moveTo>
                    <a:pt x="1584" y="1172"/>
                  </a:moveTo>
                  <a:cubicBezTo>
                    <a:pt x="1173" y="1093"/>
                    <a:pt x="1173" y="1093"/>
                    <a:pt x="1173" y="1093"/>
                  </a:cubicBezTo>
                  <a:cubicBezTo>
                    <a:pt x="1144" y="1065"/>
                    <a:pt x="1173" y="913"/>
                    <a:pt x="1173" y="913"/>
                  </a:cubicBezTo>
                  <a:cubicBezTo>
                    <a:pt x="1172" y="905"/>
                    <a:pt x="1172" y="905"/>
                    <a:pt x="1172" y="905"/>
                  </a:cubicBezTo>
                  <a:cubicBezTo>
                    <a:pt x="1605" y="980"/>
                    <a:pt x="1605" y="980"/>
                    <a:pt x="1605" y="980"/>
                  </a:cubicBezTo>
                  <a:lnTo>
                    <a:pt x="1584" y="1172"/>
                  </a:lnTo>
                  <a:close/>
                  <a:moveTo>
                    <a:pt x="1620" y="869"/>
                  </a:moveTo>
                  <a:cubicBezTo>
                    <a:pt x="1196" y="800"/>
                    <a:pt x="1196" y="800"/>
                    <a:pt x="1196" y="800"/>
                  </a:cubicBezTo>
                  <a:cubicBezTo>
                    <a:pt x="1252" y="448"/>
                    <a:pt x="1252" y="448"/>
                    <a:pt x="1252" y="448"/>
                  </a:cubicBezTo>
                  <a:cubicBezTo>
                    <a:pt x="1697" y="448"/>
                    <a:pt x="1697" y="448"/>
                    <a:pt x="1697" y="448"/>
                  </a:cubicBezTo>
                  <a:lnTo>
                    <a:pt x="1620" y="869"/>
                  </a:lnTo>
                  <a:close/>
                  <a:moveTo>
                    <a:pt x="1827" y="2550"/>
                  </a:moveTo>
                  <a:cubicBezTo>
                    <a:pt x="1622" y="2550"/>
                    <a:pt x="1455" y="2383"/>
                    <a:pt x="1455" y="2178"/>
                  </a:cubicBezTo>
                  <a:cubicBezTo>
                    <a:pt x="1455" y="1972"/>
                    <a:pt x="1622" y="1805"/>
                    <a:pt x="1827" y="1805"/>
                  </a:cubicBezTo>
                  <a:cubicBezTo>
                    <a:pt x="2033" y="1805"/>
                    <a:pt x="2199" y="1972"/>
                    <a:pt x="2199" y="2178"/>
                  </a:cubicBezTo>
                  <a:cubicBezTo>
                    <a:pt x="2199" y="2383"/>
                    <a:pt x="2033" y="2550"/>
                    <a:pt x="1827" y="2550"/>
                  </a:cubicBezTo>
                  <a:close/>
                  <a:moveTo>
                    <a:pt x="2297" y="1298"/>
                  </a:moveTo>
                  <a:cubicBezTo>
                    <a:pt x="1740" y="1200"/>
                    <a:pt x="1740" y="1200"/>
                    <a:pt x="1740" y="1200"/>
                  </a:cubicBezTo>
                  <a:cubicBezTo>
                    <a:pt x="1710" y="1178"/>
                    <a:pt x="1753" y="1008"/>
                    <a:pt x="1753" y="1008"/>
                  </a:cubicBezTo>
                  <a:cubicBezTo>
                    <a:pt x="2321" y="1114"/>
                    <a:pt x="2321" y="1114"/>
                    <a:pt x="2321" y="1114"/>
                  </a:cubicBezTo>
                  <a:lnTo>
                    <a:pt x="2297" y="1298"/>
                  </a:lnTo>
                  <a:close/>
                  <a:moveTo>
                    <a:pt x="2341" y="980"/>
                  </a:moveTo>
                  <a:cubicBezTo>
                    <a:pt x="1768" y="884"/>
                    <a:pt x="1768" y="884"/>
                    <a:pt x="1768" y="884"/>
                  </a:cubicBezTo>
                  <a:cubicBezTo>
                    <a:pt x="1852" y="448"/>
                    <a:pt x="1852" y="448"/>
                    <a:pt x="1852" y="448"/>
                  </a:cubicBezTo>
                  <a:cubicBezTo>
                    <a:pt x="2439" y="448"/>
                    <a:pt x="2439" y="448"/>
                    <a:pt x="2439" y="448"/>
                  </a:cubicBezTo>
                  <a:lnTo>
                    <a:pt x="2341" y="980"/>
                  </a:lnTo>
                  <a:close/>
                  <a:moveTo>
                    <a:pt x="2876" y="1416"/>
                  </a:moveTo>
                  <a:cubicBezTo>
                    <a:pt x="2876" y="1416"/>
                    <a:pt x="2449" y="1330"/>
                    <a:pt x="2439" y="1330"/>
                  </a:cubicBezTo>
                  <a:cubicBezTo>
                    <a:pt x="2429" y="1330"/>
                    <a:pt x="2465" y="1136"/>
                    <a:pt x="2465" y="1136"/>
                  </a:cubicBezTo>
                  <a:cubicBezTo>
                    <a:pt x="2910" y="1216"/>
                    <a:pt x="2910" y="1216"/>
                    <a:pt x="2910" y="1216"/>
                  </a:cubicBezTo>
                  <a:lnTo>
                    <a:pt x="2876" y="1416"/>
                  </a:lnTo>
                  <a:close/>
                  <a:moveTo>
                    <a:pt x="2503" y="1001"/>
                  </a:moveTo>
                  <a:cubicBezTo>
                    <a:pt x="2599" y="448"/>
                    <a:pt x="2599" y="448"/>
                    <a:pt x="2599" y="448"/>
                  </a:cubicBezTo>
                  <a:cubicBezTo>
                    <a:pt x="3048" y="448"/>
                    <a:pt x="3048" y="448"/>
                    <a:pt x="3048" y="448"/>
                  </a:cubicBezTo>
                  <a:cubicBezTo>
                    <a:pt x="2928" y="1081"/>
                    <a:pt x="2928" y="1081"/>
                    <a:pt x="2928" y="1081"/>
                  </a:cubicBezTo>
                  <a:lnTo>
                    <a:pt x="2503" y="1001"/>
                  </a:lnTo>
                  <a:close/>
                  <a:moveTo>
                    <a:pt x="3462" y="1501"/>
                  </a:moveTo>
                  <a:cubicBezTo>
                    <a:pt x="3020" y="1442"/>
                    <a:pt x="3020" y="1442"/>
                    <a:pt x="3020" y="1442"/>
                  </a:cubicBezTo>
                  <a:cubicBezTo>
                    <a:pt x="3048" y="1236"/>
                    <a:pt x="3048" y="1236"/>
                    <a:pt x="3048" y="1236"/>
                  </a:cubicBezTo>
                  <a:cubicBezTo>
                    <a:pt x="3516" y="1325"/>
                    <a:pt x="3516" y="1325"/>
                    <a:pt x="3516" y="1325"/>
                  </a:cubicBezTo>
                  <a:lnTo>
                    <a:pt x="3462" y="1501"/>
                  </a:lnTo>
                  <a:close/>
                  <a:moveTo>
                    <a:pt x="3544" y="1189"/>
                  </a:moveTo>
                  <a:cubicBezTo>
                    <a:pt x="3084" y="1104"/>
                    <a:pt x="3084" y="1104"/>
                    <a:pt x="3084" y="1104"/>
                  </a:cubicBezTo>
                  <a:cubicBezTo>
                    <a:pt x="3191" y="448"/>
                    <a:pt x="3191" y="448"/>
                    <a:pt x="3191" y="448"/>
                  </a:cubicBezTo>
                  <a:cubicBezTo>
                    <a:pt x="3511" y="448"/>
                    <a:pt x="3511" y="448"/>
                    <a:pt x="3511" y="448"/>
                  </a:cubicBezTo>
                  <a:cubicBezTo>
                    <a:pt x="3612" y="743"/>
                    <a:pt x="3553" y="1019"/>
                    <a:pt x="3553" y="1019"/>
                  </a:cubicBezTo>
                  <a:cubicBezTo>
                    <a:pt x="3612" y="1019"/>
                    <a:pt x="3612" y="1019"/>
                    <a:pt x="3612" y="1019"/>
                  </a:cubicBezTo>
                  <a:lnTo>
                    <a:pt x="3544" y="1189"/>
                  </a:lnTo>
                  <a:close/>
                  <a:moveTo>
                    <a:pt x="4383" y="2550"/>
                  </a:moveTo>
                  <a:cubicBezTo>
                    <a:pt x="4177" y="2550"/>
                    <a:pt x="4011" y="2383"/>
                    <a:pt x="4011" y="2178"/>
                  </a:cubicBezTo>
                  <a:cubicBezTo>
                    <a:pt x="4011" y="2168"/>
                    <a:pt x="4011" y="2159"/>
                    <a:pt x="4012" y="2149"/>
                  </a:cubicBezTo>
                  <a:cubicBezTo>
                    <a:pt x="4026" y="1957"/>
                    <a:pt x="4187" y="1805"/>
                    <a:pt x="4383" y="1805"/>
                  </a:cubicBezTo>
                  <a:cubicBezTo>
                    <a:pt x="4573" y="1805"/>
                    <a:pt x="4730" y="1948"/>
                    <a:pt x="4752" y="2131"/>
                  </a:cubicBezTo>
                  <a:cubicBezTo>
                    <a:pt x="4754" y="2146"/>
                    <a:pt x="4755" y="2162"/>
                    <a:pt x="4755" y="2178"/>
                  </a:cubicBezTo>
                  <a:cubicBezTo>
                    <a:pt x="4755" y="2383"/>
                    <a:pt x="4589" y="2550"/>
                    <a:pt x="4383" y="255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alpha val="36000"/>
                  </a:schemeClr>
                </a:gs>
                <a:gs pos="100000">
                  <a:srgbClr val="760303">
                    <a:alpha val="45000"/>
                  </a:srgbClr>
                </a:gs>
              </a:gsLst>
              <a:lin ang="16320000" scaled="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/>
                <a:ea typeface="Times New Roman" panose="02020603050405020304"/>
              </a:rPr>
              <a:t>CRRC. Все права защищены, 2015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/>
                <a:ea typeface="Times New Roman" panose="02020603050405020304"/>
              </a:rPr>
              <a:t>8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7654" y="146050"/>
            <a:ext cx="5319933" cy="768367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en-US" sz="2400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III | </a:t>
            </a:r>
            <a:r>
              <a:rPr lang="ru-RU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Описание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о карьерных самосвалах CRRC Датун</a:t>
            </a:r>
            <a:b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</a:b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5420360" y="231775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</a:t>
            </a:r>
            <a:r>
              <a:rPr lang="ru-RU" altLang="en-US" sz="1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Описание о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продукци</a:t>
            </a:r>
            <a:r>
              <a:rPr lang="ru-RU" altLang="en-US" sz="1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и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ru-RU" altLang="en-US" sz="1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карьерного самосвала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типа CR240E </a:t>
            </a:r>
            <a:endParaRPr lang="en-US" altLang="en-US" sz="1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8995" y="914400"/>
            <a:ext cx="7976235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微软雅黑" panose="020B0503020204020204" pitchFamily="34" charset="-122"/>
              </a:rPr>
              <a:t>2. Карьерный самосвал с электроприводом типа CR240E </a:t>
            </a:r>
            <a:endParaRPr lang="en-US" altLang="en-US" sz="1600" b="1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t="14310" b="21782"/>
          <a:stretch>
            <a:fillRect/>
          </a:stretch>
        </p:blipFill>
        <p:spPr>
          <a:xfrm>
            <a:off x="2880995" y="1570355"/>
            <a:ext cx="6429375" cy="462343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379762" y="6478189"/>
            <a:ext cx="4788879" cy="360000"/>
          </a:xfrm>
        </p:spPr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CRRC. Все права защищены, 2015 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9 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5749" y="0"/>
            <a:ext cx="5198331" cy="768367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III | </a:t>
            </a:r>
            <a:r>
              <a:rPr lang="ru-RU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Описание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о карьерных самосвалах CRRC Датун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5313045" y="214630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Описание о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продукци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и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карьерного самосвала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типа CR240E 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945" y="1056005"/>
            <a:ext cx="5520055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Aft>
                <a:spcPts val="600"/>
              </a:spcAft>
            </a:pPr>
            <a:r>
              <a:rPr lang="en-US" altLang="en-US" sz="16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en-US" sz="16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. Карьерный самосвал с электроприводом типа CR240E </a:t>
            </a:r>
            <a:endParaRPr lang="zh-CN" altLang="en-US" sz="1600" b="1" dirty="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0" fontAlgn="auto">
              <a:lnSpc>
                <a:spcPct val="13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03600" algn="l"/>
                <a:tab pos="349250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Габаритный размер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15288х8050х7100 мм </a:t>
            </a:r>
            <a:endParaRPr lang="en-US" altLang="zh-CN" sz="1600" dirty="0" smtClean="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0" fontAlgn="auto">
              <a:lnSpc>
                <a:spcPct val="13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03600" algn="l"/>
                <a:tab pos="349250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Номинальная грузоподъемность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220000 кг </a:t>
            </a:r>
            <a:endParaRPr lang="en-US" altLang="zh-CN" sz="1600" dirty="0" smtClean="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0" fontAlgn="auto">
              <a:lnSpc>
                <a:spcPct val="13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03600" algn="l"/>
                <a:tab pos="349250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Снаряженная масса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172000 кг </a:t>
            </a:r>
            <a:endParaRPr lang="en-US" altLang="zh-CN" sz="1600" dirty="0" smtClean="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0" fontAlgn="auto">
              <a:lnSpc>
                <a:spcPct val="13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03600" algn="l"/>
                <a:tab pos="349250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Максимальная общая масса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392000 кг </a:t>
            </a:r>
            <a:endParaRPr lang="en-US" altLang="zh-CN" sz="1600" dirty="0" smtClean="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0" fontAlgn="auto">
              <a:lnSpc>
                <a:spcPct val="13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03600" algn="l"/>
                <a:tab pos="349250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Максимальная вместимость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160 м</a:t>
            </a:r>
            <a:r>
              <a:rPr lang="en-US" altLang="en-US" sz="1600" baseline="300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1600" dirty="0" smtClean="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0" fontAlgn="auto">
              <a:lnSpc>
                <a:spcPct val="13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03600" algn="l"/>
                <a:tab pos="349250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Общая мощность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2500 hp </a:t>
            </a:r>
            <a:endParaRPr lang="en-US" altLang="zh-CN" sz="1600" dirty="0" smtClean="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0" fontAlgn="auto">
              <a:lnSpc>
                <a:spcPct val="13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03600" algn="l"/>
                <a:tab pos="349250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Шина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46/90R57 </a:t>
            </a:r>
            <a:endParaRPr lang="en-US" altLang="zh-CN" sz="1600" dirty="0" smtClean="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indent="0" fontAlgn="auto">
              <a:lnSpc>
                <a:spcPct val="13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03600" algn="l"/>
                <a:tab pos="349250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Максимальная скорость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57 км/ч </a:t>
            </a:r>
            <a:endParaRPr lang="en-US" altLang="zh-CN" sz="1600" dirty="0" smtClean="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41999" y="1193507"/>
            <a:ext cx="6349999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55925" indent="-2955925" fontAlgn="auto">
              <a:lnSpc>
                <a:spcPct val="100000"/>
              </a:lnSpc>
              <a:spcAft>
                <a:spcPts val="0"/>
              </a:spcAft>
              <a:tabLst>
                <a:tab pos="3140075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преобразования тока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tPower-TC4 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5925" indent="-2955925" fontAlgn="auto">
              <a:lnSpc>
                <a:spcPct val="100000"/>
              </a:lnSpc>
              <a:spcAft>
                <a:spcPts val="0"/>
              </a:spcAft>
              <a:tabLst>
                <a:tab pos="3140075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Дизельный двигатель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MTU16V4000C13L 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5925" indent="-2955925" fontAlgn="auto">
              <a:lnSpc>
                <a:spcPct val="100000"/>
              </a:lnSpc>
              <a:spcAft>
                <a:spcPts val="0"/>
              </a:spcAft>
              <a:tabLst>
                <a:tab pos="3140075" algn="l"/>
              </a:tabLst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(опция Cummins QSK60) 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5925" indent="-2955925" fontAlgn="auto">
              <a:lnSpc>
                <a:spcPct val="100000"/>
              </a:lnSpc>
              <a:spcAft>
                <a:spcPts val="0"/>
              </a:spcAft>
              <a:tabLst>
                <a:tab pos="3140075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YJ177E 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5925" indent="-2955925" fontAlgn="auto">
              <a:lnSpc>
                <a:spcPct val="100000"/>
              </a:lnSpc>
              <a:spcAft>
                <a:spcPts val="0"/>
              </a:spcAft>
              <a:tabLst>
                <a:tab pos="3140075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Тяговый электродвигатель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YP763-6 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5925" indent="-2955925" fontAlgn="auto">
              <a:lnSpc>
                <a:spcPct val="100000"/>
              </a:lnSpc>
              <a:spcAft>
                <a:spcPts val="0"/>
              </a:spcAft>
              <a:tabLst>
                <a:tab pos="3140075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Подвеска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передняя подвеска/тип Макферсона, задняя подвеска/четырехзвенная конструкция </a:t>
            </a:r>
            <a:endParaRPr lang="ru-RU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5925" indent="-2955925" fontAlgn="auto">
              <a:lnSpc>
                <a:spcPct val="100000"/>
              </a:lnSpc>
              <a:spcAft>
                <a:spcPts val="0"/>
              </a:spcAft>
              <a:tabLst>
                <a:tab pos="3140075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Тормоз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сухой тормоз + пружинный стояночный тормоз 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5925" indent="-2955925" fontAlgn="auto">
              <a:lnSpc>
                <a:spcPct val="100000"/>
              </a:lnSpc>
              <a:spcAft>
                <a:spcPts val="0"/>
              </a:spcAft>
              <a:tabLst>
                <a:tab pos="3140075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Рулевое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рулевое управление с автоматическим возвратом с гидравлическим усилением 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5925" indent="-2955925" fontAlgn="auto">
              <a:lnSpc>
                <a:spcPct val="100000"/>
              </a:lnSpc>
              <a:spcAft>
                <a:spcPts val="0"/>
              </a:spcAft>
              <a:tabLst>
                <a:tab pos="3140075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Подъемная система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двухступенчатый подъемный гидравлический цилиндр  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175" y="4986655"/>
            <a:ext cx="11342370" cy="1198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ru-RU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Статус проекта</a:t>
            </a:r>
            <a:endParaRPr lang="ru-RU" altLang="zh-CN" sz="1600" b="1" dirty="0">
              <a:latin typeface="Times New Roman" panose="02020603050405020304" pitchFamily="18" charset="0"/>
              <a:ea typeface="微软雅黑" panose="020B0503020204020204" pitchFamily="34" charset="-122"/>
              <a:cs typeface="仿宋_GB2312" panose="02010609030101010101" pitchFamily="49" charset="-122"/>
              <a:sym typeface="+mn-ea"/>
            </a:endParaRPr>
          </a:p>
          <a:p>
            <a:pPr indent="0" fontAlgn="auto">
              <a:lnSpc>
                <a:spcPct val="10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   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Первый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карьерный самосвал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собран в мае 2018 г. Он прошел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заводские испытания, пробег с полной нагрузкой превысил 1500 км.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Заверш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ил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испытания и ввод в эксплуатацию после установки двухтопливной системы СПГ-дизель.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В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торой карьерный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самосвал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CR240E был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введен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в эксплуатацию 27 июня 2019 года и 26 августа был отправлен на рудник Цидашань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</a:t>
            </a:r>
            <a:r>
              <a:rPr lang="en-US" altLang="zh-CN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(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+mn-ea"/>
                <a:sym typeface="+mn-ea"/>
              </a:rPr>
              <a:t>Ansteel Group Mining Co., Ltd.</a:t>
            </a:r>
            <a:r>
              <a:rPr lang="en-US" altLang="zh-CN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)</a:t>
            </a:r>
            <a:r>
              <a:rPr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 для промышленных испытаний.</a:t>
            </a:r>
            <a:endParaRPr sz="1400" b="1" dirty="0" smtClean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824865" y="234315"/>
            <a:ext cx="5684520" cy="76835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III | </a:t>
            </a:r>
            <a:r>
              <a:rPr lang="ru-RU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Описание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о карьерных самосвалах CRRC Датун</a:t>
            </a:r>
            <a:b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zh-CN" altLang="en-US">
                <a:solidFill>
                  <a:srgbClr val="C00000"/>
                </a:solidFill>
              </a:rPr>
              <a:t>  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5044440" y="234315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2000" dirty="0">
                <a:solidFill>
                  <a:schemeClr val="tx1"/>
                </a:solidFill>
                <a:sym typeface="+mn-ea"/>
              </a:rPr>
              <a:t>   </a:t>
            </a:r>
            <a:r>
              <a:rPr lang="zh-CN" altLang="en-US" sz="20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Описание о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продукци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и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карьерного самосвала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типа CR240E</a:t>
            </a:r>
            <a:endParaRPr lang="zh-CN" altLang="en-US" sz="18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0230" y="929005"/>
            <a:ext cx="11094720" cy="17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342900" indent="-342900" fontAlgn="auto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sz="1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ea"/>
                <a:sym typeface="+mn-ea"/>
              </a:rPr>
              <a:t>Общая ситуация промышленных испытаний карьерного самосвала CR240E</a:t>
            </a:r>
            <a:endParaRPr sz="16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ea"/>
              <a:sym typeface="+mn-ea"/>
            </a:endParaRPr>
          </a:p>
          <a:p>
            <a:pPr indent="0" fontAlgn="auto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27 декабря 2018 года CRRC </a:t>
            </a:r>
            <a:r>
              <a:rPr lang="ru-RU" altLang="zh-CN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Датун</a:t>
            </a:r>
            <a:r>
              <a:rPr lang="en-US" altLang="zh-CN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 и </a:t>
            </a:r>
            <a:r>
              <a:rPr lang="en-US" altLang="zh-CN" sz="1400" dirty="0" smtClean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ea"/>
              </a:rPr>
              <a:t>рудник Цидашань (Ansteel Group Mining Co., Ltd.)</a:t>
            </a:r>
            <a:r>
              <a:rPr lang="ru-RU" altLang="en-US" sz="1400" dirty="0" smtClean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подписали соглашение о промышленных испытаниях карьерного самосвала CR240E. 27 июня 2019 года карьерный самосвал CR240E, изготовленный специально для Ansteel, </a:t>
            </a:r>
            <a:r>
              <a:rPr lang="en-US" altLang="zh-CN" sz="1400" dirty="0" smtClean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ea"/>
              </a:rPr>
              <a:t>был готов к эксплуатации</a:t>
            </a:r>
            <a:r>
              <a:rPr lang="en-US" altLang="zh-CN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. 26 август</a:t>
            </a:r>
            <a:r>
              <a:rPr lang="ru-RU" altLang="en-US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карьерные самосвалы CR240E были доставлены на</a:t>
            </a:r>
            <a:r>
              <a:rPr lang="ru-RU" altLang="en-US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промышленную площадку металлургического рудника Цидашань в виде крупных деталей и начали собираться после прохождения инструктажа по безопасности на входе на</a:t>
            </a:r>
            <a:r>
              <a:rPr lang="ru-RU" altLang="en-US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рудник Цидашань.</a:t>
            </a:r>
            <a:endParaRPr lang="en-US" altLang="zh-CN" sz="1400" dirty="0" smtClean="0">
              <a:solidFill>
                <a:schemeClr val="tx1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38655" y="3116580"/>
            <a:ext cx="7844155" cy="3185160"/>
            <a:chOff x="861" y="1287"/>
            <a:chExt cx="17538" cy="8684"/>
          </a:xfrm>
        </p:grpSpPr>
        <p:sp>
          <p:nvSpPr>
            <p:cNvPr id="8" name="圆角矩形 7"/>
            <p:cNvSpPr/>
            <p:nvPr/>
          </p:nvSpPr>
          <p:spPr>
            <a:xfrm>
              <a:off x="861" y="1287"/>
              <a:ext cx="17538" cy="8685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softEdge rad="152400"/>
            </a:effectLst>
          </p:spPr>
          <p:txBody>
            <a:bodyPr vert="horz" wrap="none" lIns="91440" tIns="45720" rIns="91440" bIns="45720" numCol="1" rtlCol="0" anchor="ctr" anchorCtr="0" compatLnSpc="1"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3" name="图片 -214748235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33" y="2203"/>
              <a:ext cx="11649" cy="70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2866" name="图片 1073742865" descr="c63a4243b1aa6c8e0023155dad86da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24" y="6438"/>
              <a:ext cx="3821" cy="27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2867" name="图片 1073742866" descr="9cc3f5726ef5fb31ce78f51a5c6cdf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25" y="2203"/>
              <a:ext cx="3820" cy="401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5970" y="0"/>
            <a:ext cx="6042025" cy="76835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III | </a:t>
            </a:r>
            <a:r>
              <a:rPr lang="ru-RU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Описание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о карьерных самосвалах CRRC Датун</a:t>
            </a:r>
            <a:r>
              <a:rPr lang="zh-CN" altLang="en-US" sz="2400">
                <a:solidFill>
                  <a:srgbClr val="C00000"/>
                </a:solidFill>
              </a:rPr>
              <a:t>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5049520" y="240665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2000" dirty="0">
                <a:solidFill>
                  <a:schemeClr val="tx1"/>
                </a:solidFill>
                <a:sym typeface="+mn-ea"/>
              </a:rPr>
              <a:t>   </a:t>
            </a:r>
            <a:r>
              <a:rPr lang="zh-CN" altLang="en-US" sz="20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Описание о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продукци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и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карьерного самосвала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типа CR240E</a:t>
            </a:r>
            <a:endParaRPr lang="zh-CN" altLang="en-US" sz="18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单圆角矩形 9"/>
          <p:cNvSpPr/>
          <p:nvPr/>
        </p:nvSpPr>
        <p:spPr>
          <a:xfrm>
            <a:off x="0" y="1047750"/>
            <a:ext cx="11405870" cy="5430520"/>
          </a:xfrm>
          <a:prstGeom prst="round1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140000" scaled="0"/>
          </a:gra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2" name="内容占位符 8"/>
          <p:cNvSpPr>
            <a:spLocks noGrp="1"/>
          </p:cNvSpPr>
          <p:nvPr/>
        </p:nvSpPr>
        <p:spPr>
          <a:xfrm>
            <a:off x="949960" y="1113790"/>
            <a:ext cx="10052685" cy="2078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Char char="»"/>
              <a:defRPr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C70019"/>
              </a:buClr>
              <a:buFont typeface="Wingdings" panose="05000000000000000000" charset="0"/>
              <a:buNone/>
            </a:pPr>
            <a:r>
              <a:rPr lang="en-US" altLang="zh-CN" sz="1800" dirty="0">
                <a:solidFill>
                  <a:schemeClr val="tx1"/>
                </a:solidFill>
                <a:sym typeface="+mn-lt"/>
              </a:rPr>
              <a:t>   </a:t>
            </a:r>
            <a:r>
              <a:rPr lang="en-US" altLang="zh-CN"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   </a:t>
            </a:r>
            <a:r>
              <a:rPr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29 сентября карьерный самосвал CR240E был собран и 30 сентября успешно вошел в зону автомобильных перевозок</a:t>
            </a:r>
            <a:r>
              <a:rPr lang="ru-RU"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 </a:t>
            </a:r>
            <a:r>
              <a:rPr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рудника Цидашань и начал выполнять различные статические и динамические </a:t>
            </a:r>
            <a:r>
              <a:rPr lang="ru-RU"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 </a:t>
            </a:r>
            <a:r>
              <a:rPr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работы</a:t>
            </a:r>
            <a:r>
              <a:rPr lang="ru-RU"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 наладки</a:t>
            </a:r>
            <a:r>
              <a:rPr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.</a:t>
            </a:r>
            <a:r>
              <a:rPr lang="en-US" altLang="zh-CN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 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22 ноября соответствующие отделы железного рудника Цидашань провели специальную встречу с руководителем компании CRRC </a:t>
            </a:r>
            <a:r>
              <a:rPr lang="ru-RU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Датун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 на месте и официально доставили карьерный самосвал CR240E на железный рудник Цидашань. </a:t>
            </a:r>
            <a:r>
              <a:rPr lang="ru-RU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К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арьерный самосвал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 CR240E начала годичные промышленные испытания.</a:t>
            </a:r>
            <a:endParaRPr sz="1400" kern="0" dirty="0">
              <a:uFillTx/>
              <a:latin typeface="Times New Roman" panose="02020603050405020304" pitchFamily="18" charset="0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570355" y="3017520"/>
            <a:ext cx="9028430" cy="3324407"/>
            <a:chOff x="1185" y="3993"/>
            <a:chExt cx="12008" cy="4071"/>
          </a:xfrm>
        </p:grpSpPr>
        <p:sp>
          <p:nvSpPr>
            <p:cNvPr id="14" name="流程图: 资料带 13"/>
            <p:cNvSpPr/>
            <p:nvPr/>
          </p:nvSpPr>
          <p:spPr>
            <a:xfrm>
              <a:off x="1185" y="3993"/>
              <a:ext cx="12008" cy="4071"/>
            </a:xfrm>
            <a:prstGeom prst="flowChartPunchedTap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3" name="图片 2" descr="微信图片_202001081510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580" y="4334"/>
              <a:ext cx="2905" cy="2776"/>
            </a:xfrm>
            <a:prstGeom prst="rect">
              <a:avLst/>
            </a:prstGeom>
            <a:noFill/>
            <a:ln w="9525">
              <a:noFill/>
            </a:ln>
            <a:effectLst>
              <a:softEdge rad="127000"/>
            </a:effectLst>
          </p:spPr>
        </p:pic>
        <p:pic>
          <p:nvPicPr>
            <p:cNvPr id="11" name="图片 -21474823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1" y="5289"/>
              <a:ext cx="3296" cy="2377"/>
            </a:xfrm>
            <a:prstGeom prst="rect">
              <a:avLst/>
            </a:prstGeom>
            <a:noFill/>
            <a:ln w="9525">
              <a:noFill/>
            </a:ln>
            <a:effectLst>
              <a:softEdge rad="127000"/>
            </a:effectLst>
          </p:spPr>
        </p:pic>
        <p:pic>
          <p:nvPicPr>
            <p:cNvPr id="15" name="图片 14" descr="cdac917181f5edf5fb97eefd0b33c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2" y="4828"/>
              <a:ext cx="3330" cy="2492"/>
            </a:xfrm>
            <a:prstGeom prst="rect">
              <a:avLst/>
            </a:prstGeom>
            <a:noFill/>
            <a:ln w="9525">
              <a:noFill/>
            </a:ln>
            <a:effectLst>
              <a:softEdge rad="114300"/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805180" y="202565"/>
            <a:ext cx="5889625" cy="76835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III | </a:t>
            </a:r>
            <a:r>
              <a:rPr lang="ru-RU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Описание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о карьерных самосвалах CRRC Датун</a:t>
            </a:r>
            <a:r>
              <a:rPr lang="zh-CN" altLang="en-US" sz="2400">
                <a:solidFill>
                  <a:srgbClr val="C00000"/>
                </a:solidFill>
                <a:sym typeface="+mn-ea"/>
              </a:rPr>
              <a:t> </a:t>
            </a:r>
            <a:b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zh-CN" altLang="en-US" sz="2400">
                <a:solidFill>
                  <a:srgbClr val="C00000"/>
                </a:solidFill>
              </a:rPr>
              <a:t> 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5106035" y="202565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2000" dirty="0">
                <a:solidFill>
                  <a:schemeClr val="tx1"/>
                </a:solidFill>
                <a:sym typeface="+mn-ea"/>
              </a:rPr>
              <a:t>   </a:t>
            </a:r>
            <a:r>
              <a:rPr lang="zh-CN" altLang="en-US" sz="2000" dirty="0">
                <a:sym typeface="+mn-ea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Описание о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продукци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и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карьерного самосвала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типа CR240E</a:t>
            </a:r>
            <a:endParaRPr lang="zh-CN" altLang="en-US" sz="18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内容占位符 8"/>
          <p:cNvSpPr>
            <a:spLocks noGrp="1"/>
          </p:cNvSpPr>
          <p:nvPr/>
        </p:nvSpPr>
        <p:spPr>
          <a:xfrm>
            <a:off x="1123315" y="1393190"/>
            <a:ext cx="5253990" cy="2047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Char char="»"/>
              <a:defRPr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C70019"/>
              </a:buClr>
              <a:buFont typeface="Wingdings" panose="05000000000000000000" charset="0"/>
              <a:buNone/>
            </a:pPr>
            <a:r>
              <a:rPr lang="en-US" altLang="zh-CN" sz="1800" dirty="0">
                <a:solidFill>
                  <a:schemeClr val="tx1"/>
                </a:solidFill>
                <a:sym typeface="+mn-lt"/>
              </a:rPr>
              <a:t>      </a:t>
            </a:r>
            <a:r>
              <a:rPr lang="en-US" altLang="zh-CN" sz="1400" dirty="0">
                <a:solidFill>
                  <a:schemeClr val="tx1"/>
                </a:solidFill>
                <a:sym typeface="+mn-lt"/>
              </a:rPr>
              <a:t> </a:t>
            </a:r>
            <a:r>
              <a:rPr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Во время испытаний CRRC </a:t>
            </a:r>
            <a:r>
              <a:rPr lang="ru-RU"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Датун</a:t>
            </a:r>
            <a:r>
              <a:rPr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 пригласил стороннее испытательное агентство «</a:t>
            </a:r>
            <a:r>
              <a:rPr lang="ru-RU"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Государственный</a:t>
            </a:r>
            <a:r>
              <a:rPr sz="14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sym typeface="+mn-lt"/>
              </a:rPr>
              <a:t> центр надзора и инспекции качества строительной техники» для проверки производительности, безопасности и надежности карьерного самосвала CR240E, и все результаты испытаний были в пределах допустимого диапазона.</a:t>
            </a:r>
            <a:endParaRPr sz="1800" dirty="0">
              <a:solidFill>
                <a:schemeClr val="tx1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sym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C70019"/>
              </a:buClr>
              <a:buFont typeface="Wingdings" panose="05000000000000000000" charset="0"/>
              <a:buNone/>
            </a:pPr>
            <a:endParaRPr lang="en-US" altLang="zh-CN" sz="1800" dirty="0">
              <a:solidFill>
                <a:schemeClr val="tx1"/>
              </a:solidFill>
              <a:sym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C70019"/>
              </a:buClr>
              <a:buFont typeface="Wingdings" panose="05000000000000000000" charset="0"/>
              <a:buNone/>
            </a:pPr>
            <a:endParaRPr lang="en-US" altLang="zh-CN" sz="1800" dirty="0">
              <a:solidFill>
                <a:schemeClr val="tx1"/>
              </a:solidFill>
              <a:sym typeface="+mn-lt"/>
            </a:endParaRPr>
          </a:p>
          <a:p>
            <a:pPr marL="0" indent="0" algn="just" fontAlgn="base">
              <a:lnSpc>
                <a:spcPct val="180000"/>
              </a:lnSpc>
              <a:spcBef>
                <a:spcPct val="20000"/>
              </a:spcBef>
              <a:buClr>
                <a:srgbClr val="C70019"/>
              </a:buClr>
              <a:buFont typeface="Wingdings" panose="05000000000000000000" charset="0"/>
              <a:buNone/>
            </a:pPr>
            <a:endParaRPr lang="en-US" altLang="zh-CN" sz="1800" dirty="0">
              <a:solidFill>
                <a:schemeClr val="tx1"/>
              </a:solidFill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53440" y="3731260"/>
            <a:ext cx="10628630" cy="2966521"/>
            <a:chOff x="1232" y="6657"/>
            <a:chExt cx="16450" cy="2779"/>
          </a:xfrm>
        </p:grpSpPr>
        <p:sp>
          <p:nvSpPr>
            <p:cNvPr id="8" name="横卷形 7"/>
            <p:cNvSpPr/>
            <p:nvPr/>
          </p:nvSpPr>
          <p:spPr>
            <a:xfrm>
              <a:off x="1232" y="6657"/>
              <a:ext cx="16450" cy="2502"/>
            </a:xfrm>
            <a:prstGeom prst="horizontalScroll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91440" tIns="252095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" name="内容占位符 8"/>
            <p:cNvSpPr>
              <a:spLocks noGrp="1"/>
            </p:cNvSpPr>
            <p:nvPr/>
          </p:nvSpPr>
          <p:spPr>
            <a:xfrm>
              <a:off x="1614" y="6781"/>
              <a:ext cx="15276" cy="26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32" tIns="431800" rIns="91432" bIns="45716" numCol="1" anchor="t" anchorCtr="0" compatLnSpc="1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01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573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Char char="»"/>
                <a:defRPr kern="12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365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565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lnSpc>
                  <a:spcPct val="100000"/>
                </a:lnSpc>
                <a:spcBef>
                  <a:spcPts val="1200"/>
                </a:spcBef>
                <a:buClr>
                  <a:srgbClr val="C70019"/>
                </a:buClr>
                <a:buFont typeface="Wingdings" panose="05000000000000000000" charset="0"/>
                <a:buNone/>
              </a:pPr>
              <a:r>
                <a:rPr lang="en-US" altLang="zh-CN" sz="1800" dirty="0">
                  <a:solidFill>
                    <a:schemeClr val="tx1"/>
                  </a:solidFill>
                  <a:sym typeface="+mn-lt"/>
                </a:rPr>
                <a:t>     </a:t>
              </a:r>
              <a:r>
                <a:rPr lang="en-US" altLang="zh-CN" sz="1600" dirty="0">
                  <a:solidFill>
                    <a:schemeClr val="tx1"/>
                  </a:solidFill>
                  <a:sym typeface="+mn-lt"/>
                </a:rPr>
                <a:t>  </a:t>
              </a:r>
              <a:r>
                <a:rPr lang="en-US" altLang="zh-CN" sz="1600" b="1" dirty="0">
                  <a:solidFill>
                    <a:schemeClr val="bg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22 ноября 2020 года успешно завершились годичные промышленные испытания.11 декабря карьерный самосвал</a:t>
              </a:r>
              <a:r>
                <a:rPr lang="ru-RU" alt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CR240E успешно прошел окончательную проверку сертификации</a:t>
              </a:r>
              <a:r>
                <a:rPr lang="ru-RU" alt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промышленных испытаний</a:t>
              </a:r>
              <a:r>
                <a:rPr lang="ru-RU" alt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горнодобывающей компанией Ansteel Group и получил сертификат технического качества продукта, выданный горнодобывающей компанией Ansteel Group.</a:t>
              </a:r>
              <a:r>
                <a:rPr lang="ru-RU" alt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Во время промышленных испытаний скорость движения карьерного самосвала CR240E достигла 98,84%, </a:t>
              </a:r>
              <a:r>
                <a:rPr lang="ru-RU" alt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характеристика </a:t>
              </a:r>
              <a:r>
                <a:rPr lang="en-US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и качество продукта были высоко оценены пользователями.</a:t>
              </a:r>
              <a:endParaRPr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l="36633" t="17691" r="34407" b="9766"/>
          <a:stretch>
            <a:fillRect/>
          </a:stretch>
        </p:blipFill>
        <p:spPr>
          <a:xfrm>
            <a:off x="6665595" y="1316355"/>
            <a:ext cx="1837690" cy="2589530"/>
          </a:xfrm>
          <a:prstGeom prst="rect">
            <a:avLst/>
          </a:prstGeom>
        </p:spPr>
      </p:pic>
      <p:pic>
        <p:nvPicPr>
          <p:cNvPr id="13" name="图片 12" descr="无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155" y="1316355"/>
            <a:ext cx="1843405" cy="258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/>
                <a:ea typeface="Times New Roman" panose="02020603050405020304"/>
              </a:rPr>
              <a:t>CRRC. Все права защищены, 2015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/>
                <a:ea typeface="Times New Roman" panose="02020603050405020304"/>
              </a:rPr>
              <a:t>10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5750" y="0"/>
            <a:ext cx="5322156" cy="768367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III | </a:t>
            </a:r>
            <a:r>
              <a:rPr lang="ru-RU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Описание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о карьерных самосвалах CRRC Датун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5448935" y="232410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18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Описание о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продукци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и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карьерного самосвала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типа CR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33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0E</a:t>
            </a:r>
            <a:endParaRPr lang="en-US" altLang="en-US" sz="1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0875" y="927735"/>
            <a:ext cx="818959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Aft>
                <a:spcPts val="600"/>
              </a:spcAft>
            </a:pPr>
            <a:r>
              <a:rPr lang="en-US" altLang="en-US" sz="1600" dirty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仿宋_GB2312" panose="02010609030101010101" pitchFamily="49" charset="-122"/>
              </a:rPr>
              <a:t>  </a:t>
            </a:r>
            <a:r>
              <a:rPr lang="en-US" altLang="en-US" sz="1600" b="1" dirty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仿宋_GB2312" panose="02010609030101010101" pitchFamily="49" charset="-122"/>
              </a:rPr>
              <a:t>3. Карьерный самосвал с электроприводом типа CR330E </a:t>
            </a:r>
            <a:endParaRPr lang="en-US" altLang="en-US" sz="1600" b="1" dirty="0">
              <a:solidFill>
                <a:schemeClr val="tx1"/>
              </a:solidFill>
              <a:uFillTx/>
              <a:latin typeface="Times New Roman" panose="02020603050405020304"/>
              <a:ea typeface="Times New Roman" panose="02020603050405020304"/>
              <a:cs typeface="仿宋_GB2312" panose="02010609030101010101" pitchFamily="49" charset="-122"/>
            </a:endParaRPr>
          </a:p>
          <a:p>
            <a:pPr marL="342900" indent="0" fontAlgn="auto">
              <a:lnSpc>
                <a:spcPct val="150000"/>
              </a:lnSpc>
              <a:buClr>
                <a:srgbClr val="C70019"/>
              </a:buClr>
              <a:buFont typeface="Wingdings" panose="05000000000000000000" charset="0"/>
              <a:buChar char="l"/>
              <a:defRPr/>
            </a:pPr>
            <a:endParaRPr lang="zh-CN" altLang="en-US" sz="1600" b="1" dirty="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仿宋_GB2312" panose="0201060903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3790" y="1481455"/>
            <a:ext cx="7216140" cy="481711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/>
                <a:ea typeface="Times New Roman" panose="02020603050405020304"/>
              </a:rPr>
              <a:t>CRRC. Все права защищены, 2015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/>
                <a:ea typeface="Times New Roman" panose="02020603050405020304"/>
              </a:rPr>
              <a:t>11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5750" y="0"/>
            <a:ext cx="5322156" cy="768367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III | </a:t>
            </a:r>
            <a:r>
              <a:rPr lang="ru-RU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Описание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о карьерных самосвалах CRRC Датун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5277485" y="402590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18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Описание о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продукци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и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карьерного самосвала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типа CR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33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0E</a:t>
            </a:r>
            <a:endParaRPr lang="en-US" altLang="en-US" sz="1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endParaRPr lang="en-US" altLang="en-US" sz="1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2245" y="1170940"/>
            <a:ext cx="5608955" cy="383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Aft>
                <a:spcPts val="600"/>
              </a:spcAft>
            </a:pPr>
            <a:r>
              <a:rPr lang="en-US" altLang="en-US" sz="12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+mn-ea"/>
              </a:rPr>
              <a:t>  </a:t>
            </a:r>
            <a:r>
              <a:rPr lang="en-US" altLang="en-US" sz="1600" b="1" dirty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</a:rPr>
              <a:t>3. Карьерный самосвал с электроприводом типа CR330E </a:t>
            </a:r>
            <a:endParaRPr lang="en-US" altLang="en-US" sz="1600" b="1" dirty="0">
              <a:solidFill>
                <a:schemeClr val="tx1"/>
              </a:solidFill>
              <a:uFillTx/>
              <a:latin typeface="Times New Roman" panose="02020603050405020304"/>
              <a:ea typeface="Times New Roman" panose="02020603050405020304"/>
              <a:cs typeface="+mn-ea"/>
            </a:endParaRPr>
          </a:p>
          <a:p>
            <a:pPr marL="342900" indent="0" fontAlgn="auto">
              <a:lnSpc>
                <a:spcPct val="14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89325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Габаритный размер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	</a:t>
            </a:r>
            <a:r>
              <a:rPr lang="en-US" altLang="en-US" sz="1600" dirty="0" smtClean="0">
                <a:latin typeface="Times New Roman" panose="02020603050405020304"/>
                <a:ea typeface="Times New Roman" panose="02020603050405020304"/>
                <a:cs typeface="微软雅黑" panose="020B0503020204020204" pitchFamily="34" charset="-122"/>
                <a:sym typeface="+mn-ea"/>
              </a:rPr>
              <a:t>15600х8700х7400мм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 </a:t>
            </a:r>
            <a:endParaRPr lang="en-US" altLang="zh-CN" sz="1600" dirty="0" smtClean="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  <a:p>
            <a:pPr marL="342900" indent="0" fontAlgn="auto">
              <a:lnSpc>
                <a:spcPct val="14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89325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Номинальная грузоподъемность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300000 кг</a:t>
            </a:r>
            <a:r>
              <a:rPr lang="en-US" altLang="en-US" sz="1600" dirty="0">
                <a:latin typeface="Times New Roman" panose="02020603050405020304"/>
                <a:ea typeface="Times New Roman" panose="02020603050405020304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1600" dirty="0" smtClean="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  <a:p>
            <a:pPr marL="342900" indent="0" fontAlgn="auto">
              <a:lnSpc>
                <a:spcPct val="14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89325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Снаряженная масса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216000 кг</a:t>
            </a:r>
            <a:r>
              <a:rPr lang="en-US" altLang="en-US" sz="1600" dirty="0">
                <a:latin typeface="Times New Roman" panose="02020603050405020304"/>
                <a:ea typeface="Times New Roman" panose="02020603050405020304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1600" dirty="0" smtClean="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  <a:p>
            <a:pPr marL="342900" indent="0" fontAlgn="auto">
              <a:lnSpc>
                <a:spcPct val="14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89325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Максимальная общая масса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516000 кг</a:t>
            </a:r>
            <a:r>
              <a:rPr lang="en-US" altLang="en-US" sz="1600" dirty="0">
                <a:latin typeface="Times New Roman" panose="02020603050405020304"/>
                <a:ea typeface="Times New Roman" panose="02020603050405020304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1600" dirty="0" smtClean="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  <a:p>
            <a:pPr marL="342900" indent="0" fontAlgn="auto">
              <a:lnSpc>
                <a:spcPct val="14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89325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Максимальная вместимость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218 м3</a:t>
            </a:r>
            <a:r>
              <a:rPr lang="en-US" altLang="en-US" sz="1600" dirty="0">
                <a:latin typeface="Times New Roman" panose="02020603050405020304"/>
                <a:ea typeface="Times New Roman" panose="02020603050405020304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1600" dirty="0" smtClean="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  <a:p>
            <a:pPr marL="342900" indent="0" fontAlgn="auto">
              <a:lnSpc>
                <a:spcPct val="14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89325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Общая мощность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3000hp</a:t>
            </a:r>
            <a:r>
              <a:rPr lang="en-US" altLang="en-US" sz="1600" dirty="0" smtClean="0">
                <a:latin typeface="Times New Roman" panose="02020603050405020304"/>
                <a:ea typeface="Times New Roman" panose="02020603050405020304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1600" dirty="0" smtClean="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  <a:p>
            <a:pPr marL="342900" indent="0" fontAlgn="auto">
              <a:lnSpc>
                <a:spcPct val="14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89325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Шина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	</a:t>
            </a:r>
            <a:r>
              <a:rPr lang="en-US" altLang="en-US" sz="1600" dirty="0" smtClean="0">
                <a:latin typeface="Times New Roman" panose="02020603050405020304"/>
                <a:ea typeface="Times New Roman" panose="02020603050405020304"/>
                <a:cs typeface="微软雅黑" panose="020B0503020204020204" pitchFamily="34" charset="-122"/>
                <a:sym typeface="+mn-ea"/>
              </a:rPr>
              <a:t>53/80R63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 </a:t>
            </a:r>
            <a:endParaRPr lang="en-US" altLang="zh-CN" sz="1600" dirty="0" smtClean="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  <a:p>
            <a:pPr marL="342900" indent="0" fontAlgn="auto">
              <a:lnSpc>
                <a:spcPct val="140000"/>
              </a:lnSpc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489325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Максимальная скорость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	</a:t>
            </a:r>
            <a:r>
              <a:rPr lang="en-US" altLang="en-US" sz="1600" dirty="0" smtClean="0">
                <a:latin typeface="Times New Roman" panose="02020603050405020304"/>
                <a:ea typeface="Times New Roman" panose="02020603050405020304"/>
                <a:cs typeface="微软雅黑" panose="020B0503020204020204" pitchFamily="34" charset="-122"/>
                <a:sym typeface="+mn-ea"/>
              </a:rPr>
              <a:t>58 </a:t>
            </a:r>
            <a:r>
              <a:rPr lang="en-US" altLang="en-US" sz="1600" dirty="0">
                <a:latin typeface="Times New Roman" panose="02020603050405020304"/>
                <a:ea typeface="Times New Roman" panose="02020603050405020304"/>
                <a:cs typeface="微软雅黑" panose="020B0503020204020204" pitchFamily="34" charset="-122"/>
                <a:sym typeface="+mn-ea"/>
              </a:rPr>
              <a:t>км/ч</a:t>
            </a:r>
            <a:r>
              <a:rPr lang="en-US" altLang="en-US" sz="1600" dirty="0" smtClean="0">
                <a:solidFill>
                  <a:schemeClr val="tx1"/>
                </a:solidFill>
                <a:uFillTx/>
                <a:latin typeface="Times New Roman" panose="02020603050405020304"/>
                <a:ea typeface="Times New Roman" panose="02020603050405020304"/>
                <a:cs typeface="+mn-ea"/>
                <a:sym typeface="+mn-ea"/>
              </a:rPr>
              <a:t> </a:t>
            </a:r>
            <a:endParaRPr lang="en-US" altLang="zh-CN" sz="1600" dirty="0" smtClean="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84496" y="1467485"/>
            <a:ext cx="6428837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00" indent="-3048000" fontAlgn="auto">
              <a:lnSpc>
                <a:spcPct val="100000"/>
              </a:lnSpc>
              <a:spcAft>
                <a:spcPts val="0"/>
              </a:spcAft>
              <a:tabLst>
                <a:tab pos="3048000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преобразования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тока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комплектация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CRRC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0" indent="-3048000" fontAlgn="auto">
              <a:lnSpc>
                <a:spcPct val="100000"/>
              </a:lnSpc>
              <a:spcAft>
                <a:spcPts val="0"/>
              </a:spcAft>
              <a:tabLst>
                <a:tab pos="3048000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Дизельный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MTU16V4000C23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0" indent="-3048000" fontAlgn="auto">
              <a:lnSpc>
                <a:spcPct val="100000"/>
              </a:lnSpc>
              <a:spcAft>
                <a:spcPts val="0"/>
              </a:spcAft>
              <a:tabLst>
                <a:tab pos="3048000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YJ177E2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0" indent="-3048000" fontAlgn="auto">
              <a:lnSpc>
                <a:spcPct val="100000"/>
              </a:lnSpc>
              <a:spcAft>
                <a:spcPts val="0"/>
              </a:spcAft>
              <a:tabLst>
                <a:tab pos="3048000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Тяговый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электродвигатель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YP930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0" indent="-3048000" fontAlgn="auto">
              <a:lnSpc>
                <a:spcPct val="100000"/>
              </a:lnSpc>
              <a:spcAft>
                <a:spcPts val="0"/>
              </a:spcAft>
              <a:tabLst>
                <a:tab pos="3048000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Подвеска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передняя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подвеска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Макферсона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А-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образная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рама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поперечной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тяги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0" indent="-3048000" fontAlgn="auto">
              <a:lnSpc>
                <a:spcPct val="100000"/>
              </a:lnSpc>
              <a:spcAft>
                <a:spcPts val="0"/>
              </a:spcAft>
              <a:tabLst>
                <a:tab pos="3048000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Тормоз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мокрый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тормоз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пружинный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стояночный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тормоз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0" indent="-3048000" fontAlgn="auto">
              <a:lnSpc>
                <a:spcPct val="100000"/>
              </a:lnSpc>
              <a:spcAft>
                <a:spcPts val="0"/>
              </a:spcAft>
              <a:tabLst>
                <a:tab pos="3048000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Рулевое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рулевое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автоматическим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возвратом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гидравлическим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усилением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0" indent="-3048000" fontAlgn="auto">
              <a:lnSpc>
                <a:spcPct val="100000"/>
              </a:lnSpc>
              <a:spcAft>
                <a:spcPts val="0"/>
              </a:spcAft>
              <a:tabLst>
                <a:tab pos="3048000" algn="l"/>
              </a:tabLst>
            </a:pPr>
            <a:r>
              <a:rPr lang="en-US" altLang="zh-CN" sz="1600" dirty="0">
                <a:solidFill>
                  <a:srgbClr val="C700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/>
              </a:rPr>
              <a:t>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Подъемная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трехступенчатый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подъемный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гидравлический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6570" y="5005705"/>
            <a:ext cx="11198860" cy="1491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Статус проекта</a:t>
            </a:r>
            <a:endParaRPr lang="zh-CN" altLang="en-US" b="1" dirty="0">
              <a:latin typeface="Times New Roman" panose="02020603050405020304" pitchFamily="18" charset="0"/>
              <a:cs typeface="+mn-ea"/>
              <a:sym typeface="+mn-ea"/>
            </a:endParaRPr>
          </a:p>
          <a:p>
            <a:pPr algn="just" fontAlgn="auto">
              <a:lnSpc>
                <a:spcPct val="100000"/>
              </a:lnSpc>
              <a:buClr>
                <a:srgbClr val="C00000"/>
              </a:buClr>
              <a:buSzTx/>
              <a:buFont typeface="Wingdings" panose="05000000000000000000" charset="0"/>
            </a:pPr>
            <a:r>
              <a:rPr lang="en-US" altLang="zh-CN" sz="1600" b="1" dirty="0" smtClean="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ea"/>
              </a:rPr>
              <a:t>31 декабря 2020 года был успешно разработан первый отечественный 300-тонный карьерный самосвал CR330E с полностью независимыми правами интеллектуальной собственности. 25 октября 2021 года карьерный самосвал CR330E был собран и введен в эксплуатацию на </a:t>
            </a:r>
            <a:r>
              <a:rPr lang="ru-RU" altLang="en-US" sz="1600" b="1" dirty="0" smtClean="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ea"/>
              </a:rPr>
              <a:t>в</a:t>
            </a:r>
            <a:r>
              <a:rPr lang="en-US" altLang="zh-CN" sz="1600" b="1" dirty="0" smtClean="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+mn-ea"/>
              </a:rPr>
              <a:t>осточном карьере China Coal Pingshuo Group, и официально начались промышленные испытания.</a:t>
            </a:r>
            <a:endParaRPr lang="en-US" altLang="zh-CN" sz="1600" b="1" dirty="0" smtClean="0">
              <a:solidFill>
                <a:srgbClr val="C00000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802005" y="239395"/>
            <a:ext cx="5893435" cy="76835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III | </a:t>
            </a:r>
            <a:r>
              <a:rPr lang="ru-RU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Описание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о карьерных самосвалах CRRC Датун</a:t>
            </a:r>
            <a:b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>
                <a:solidFill>
                  <a:srgbClr val="C00000"/>
                </a:solidFill>
              </a:rPr>
              <a:t>   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单圆角矩形 9"/>
          <p:cNvSpPr/>
          <p:nvPr/>
        </p:nvSpPr>
        <p:spPr>
          <a:xfrm>
            <a:off x="55880" y="1047750"/>
            <a:ext cx="11405870" cy="5430520"/>
          </a:xfrm>
          <a:prstGeom prst="round1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6140000" scaled="0"/>
          </a:gra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2" name="内容占位符 8"/>
          <p:cNvSpPr>
            <a:spLocks noGrp="1"/>
          </p:cNvSpPr>
          <p:nvPr/>
        </p:nvSpPr>
        <p:spPr>
          <a:xfrm>
            <a:off x="925195" y="995045"/>
            <a:ext cx="10100945" cy="26530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Char char="»"/>
              <a:defRPr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70000"/>
              </a:lnSpc>
              <a:spcBef>
                <a:spcPct val="20000"/>
              </a:spcBef>
              <a:buClr>
                <a:srgbClr val="C70019"/>
              </a:buClr>
              <a:buFont typeface="Wingdings" panose="05000000000000000000" charset="0"/>
              <a:buNone/>
            </a:pP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 сентября 2021 года карьерный самосвал CR330E был перевезен на рудник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в виде крупных деталей, и началась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сборка 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ладка. 18 октября карьерный самосвал CR330E успешно завершил монтажные и пуско-наладочные работы, а 21 октября после испытаний на холостом ходу, с половинной и полной нагрузкой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успешно прошел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все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испытания.</a:t>
            </a:r>
            <a:r>
              <a:rPr lang="ru-RU" altLang="en-US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После подтверждения </a:t>
            </a:r>
            <a:r>
              <a:rPr lang="ru-RU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карьерный самосвал CR330E был включен в</a:t>
            </a:r>
            <a:r>
              <a:rPr lang="ru-RU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парк шахты и начал годичные промышленные испытания. 25 октября</a:t>
            </a:r>
            <a:r>
              <a:rPr lang="ru-RU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карьерый самосвал 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официально перешел в</a:t>
            </a:r>
            <a:r>
              <a:rPr lang="ru-RU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работый 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режим </a:t>
            </a:r>
            <a:r>
              <a:rPr lang="ru-RU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с 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полной загрузк</a:t>
            </a:r>
            <a:r>
              <a:rPr lang="ru-RU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ой</a:t>
            </a:r>
            <a:r>
              <a:rPr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и в настоящее время находится в исправном состоянии.</a:t>
            </a:r>
            <a:r>
              <a:rPr lang="ru-RU" sz="1400" kern="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40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По состоянию на 16 декабря карьерный самосвал CR330E отработал с полной нагрузкой 411 часов на </a:t>
            </a:r>
            <a:r>
              <a:rPr lang="ru-RU" altLang="en-US" sz="140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zh-CN" sz="1400" dirty="0"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осточном карьере China Coal Pingshuo Group с пробегом 3 329 километров и объемом перевозки около 127 184 тонн.</a:t>
            </a:r>
            <a:endParaRPr lang="en-US" altLang="zh-CN" sz="1400" dirty="0"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流程图: 可选过程 3"/>
          <p:cNvSpPr/>
          <p:nvPr/>
        </p:nvSpPr>
        <p:spPr>
          <a:xfrm>
            <a:off x="1161415" y="3927475"/>
            <a:ext cx="9194800" cy="2550795"/>
          </a:xfrm>
          <a:prstGeom prst="flowChartAlternateProcess">
            <a:avLst/>
          </a:prstGeom>
          <a:solidFill>
            <a:srgbClr val="C00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图片 4" descr="9b967ad14bf57f578daa255e83b0d5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568" b="18970"/>
          <a:stretch>
            <a:fillRect/>
          </a:stretch>
        </p:blipFill>
        <p:spPr>
          <a:xfrm>
            <a:off x="1797050" y="4097655"/>
            <a:ext cx="3903980" cy="21545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图片 1" descr="807312421b82b29dd1c9f97d94a6965"/>
          <p:cNvPicPr>
            <a:picLocks noChangeAspect="1"/>
          </p:cNvPicPr>
          <p:nvPr/>
        </p:nvPicPr>
        <p:blipFill>
          <a:blip r:embed="rId3">
            <a:lum contrast="-18000"/>
          </a:blip>
          <a:stretch>
            <a:fillRect/>
          </a:stretch>
        </p:blipFill>
        <p:spPr>
          <a:xfrm>
            <a:off x="6098540" y="4164330"/>
            <a:ext cx="3602355" cy="20764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标题 7"/>
          <p:cNvSpPr>
            <a:spLocks noGrp="1"/>
          </p:cNvSpPr>
          <p:nvPr/>
        </p:nvSpPr>
        <p:spPr>
          <a:xfrm>
            <a:off x="5277485" y="402590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18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Описание о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продукци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и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карьерного самосвала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 типа CR</a:t>
            </a:r>
            <a:r>
              <a:rPr lang="ru-RU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33</a:t>
            </a:r>
            <a:r>
              <a:rPr lang="en-US" altLang="en-US" sz="1800" dirty="0">
                <a:latin typeface="Times New Roman" panose="02020603050405020304"/>
                <a:ea typeface="Times New Roman" panose="02020603050405020304"/>
                <a:sym typeface="+mn-ea"/>
              </a:rPr>
              <a:t>0E</a:t>
            </a:r>
            <a:endParaRPr lang="en-US" altLang="en-US" sz="1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endParaRPr lang="en-US" altLang="en-US" sz="1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3626142" y="3176555"/>
            <a:ext cx="772795" cy="467360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4217661" y="2299089"/>
            <a:ext cx="4848225" cy="46736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СОДЕРЖАНИЕ </a:t>
            </a:r>
            <a:endParaRPr lang="zh-CN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五边形 1"/>
          <p:cNvSpPr/>
          <p:nvPr/>
        </p:nvSpPr>
        <p:spPr>
          <a:xfrm>
            <a:off x="3609331" y="1523754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4247506" y="1519944"/>
            <a:ext cx="4848225" cy="46736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3474076" y="1523754"/>
            <a:ext cx="772795" cy="46736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63101" y="1531374"/>
            <a:ext cx="27997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компании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25841" y="1540264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I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22" name="五边形 21"/>
          <p:cNvSpPr/>
          <p:nvPr/>
        </p:nvSpPr>
        <p:spPr>
          <a:xfrm>
            <a:off x="3609331" y="2324489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4" name="五边形 23"/>
          <p:cNvSpPr/>
          <p:nvPr/>
        </p:nvSpPr>
        <p:spPr>
          <a:xfrm>
            <a:off x="3474076" y="2324489"/>
            <a:ext cx="772795" cy="467360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95081" y="768104"/>
            <a:ext cx="4150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09331" y="2349254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II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588501" y="3091569"/>
            <a:ext cx="3722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Введение о карьерных самосвалах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609331" y="3149989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  <a:sym typeface="+mn-ea"/>
              </a:rPr>
              <a:t>III</a:t>
            </a:r>
            <a:endParaRPr lang="en-US" altLang="zh-CN" sz="1400" b="1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82966" y="3986919"/>
            <a:ext cx="5612765" cy="467360"/>
            <a:chOff x="5428" y="6517"/>
            <a:chExt cx="8839" cy="736"/>
          </a:xfrm>
        </p:grpSpPr>
        <p:sp>
          <p:nvSpPr>
            <p:cNvPr id="89" name="五边形 88"/>
            <p:cNvSpPr/>
            <p:nvPr/>
          </p:nvSpPr>
          <p:spPr>
            <a:xfrm>
              <a:off x="5641" y="6517"/>
              <a:ext cx="1217" cy="736"/>
            </a:xfrm>
            <a:prstGeom prst="homePlate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en-US" altLang="zh-CN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90" name="燕尾形 89"/>
            <p:cNvSpPr/>
            <p:nvPr/>
          </p:nvSpPr>
          <p:spPr>
            <a:xfrm>
              <a:off x="6632" y="6517"/>
              <a:ext cx="7635" cy="736"/>
            </a:xfrm>
            <a:prstGeom prst="chevron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en-US" altLang="zh-CN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91" name="五边形 90"/>
            <p:cNvSpPr/>
            <p:nvPr/>
          </p:nvSpPr>
          <p:spPr>
            <a:xfrm>
              <a:off x="5428" y="6517"/>
              <a:ext cx="1217" cy="736"/>
            </a:xfrm>
            <a:prstGeom prst="homePlate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en-US" altLang="zh-CN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7272" y="6624"/>
              <a:ext cx="5656" cy="427"/>
            </a:xfrm>
            <a:prstGeom prst="rect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l" fontAlgn="base">
                <a:buClrTx/>
                <a:buSzTx/>
                <a:buFontTx/>
              </a:pPr>
              <a:r>
                <a:rPr lang="en-US" altLang="zh-CN" sz="1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Введение о комплектации основных детале</a:t>
              </a:r>
              <a:r>
                <a:rPr lang="en-US" altLang="zh-CN" sz="1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й </a:t>
              </a:r>
              <a:endParaRPr lang="en-US" altLang="zh-CN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5641" y="6565"/>
              <a:ext cx="628" cy="580"/>
            </a:xfrm>
            <a:prstGeom prst="rect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IV</a:t>
              </a:r>
              <a:endParaRPr lang="en-US" altLang="zh-CN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474076" y="4734314"/>
            <a:ext cx="5612765" cy="467360"/>
            <a:chOff x="5428" y="7778"/>
            <a:chExt cx="8839" cy="736"/>
          </a:xfrm>
        </p:grpSpPr>
        <p:sp>
          <p:nvSpPr>
            <p:cNvPr id="95" name="五边形 94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6" name="燕尾形 95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7" name="五边形 96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7352" y="7922"/>
              <a:ext cx="440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Т</a:t>
              </a:r>
              <a:r>
                <a:rPr lang="zh-CN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ехнология в разработке</a:t>
              </a:r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5641" y="7818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V</a:t>
              </a:r>
              <a:endParaRPr lang="en-US" altLang="zh-CN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74711" y="5503893"/>
            <a:ext cx="5612765" cy="467360"/>
            <a:chOff x="5428" y="7778"/>
            <a:chExt cx="8839" cy="736"/>
          </a:xfrm>
        </p:grpSpPr>
        <p:sp>
          <p:nvSpPr>
            <p:cNvPr id="33" name="五边形 32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4" name="燕尾形 33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5" name="五边形 34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182" y="7827"/>
              <a:ext cx="627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Преимущества  карьерных самосвалов  </a:t>
              </a:r>
              <a:r>
                <a:rPr lang="en-US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CRRC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641" y="7818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sym typeface="+mn-ea"/>
                </a:rPr>
                <a:t>VI</a:t>
              </a:r>
              <a:endParaRPr lang="en-US" altLang="zh-CN" sz="1400" b="1" dirty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588510" y="2256155"/>
            <a:ext cx="48539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五边形 14"/>
          <p:cNvSpPr/>
          <p:nvPr/>
        </p:nvSpPr>
        <p:spPr>
          <a:xfrm>
            <a:off x="3444866" y="3176024"/>
            <a:ext cx="772795" cy="467360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r>
              <a:rPr lang="en-US" altLang="zh-CN" b="1">
                <a:solidFill>
                  <a:schemeClr val="bg1"/>
                </a:solidFill>
                <a:sym typeface="+mn-ea"/>
              </a:rPr>
              <a:t>III</a:t>
            </a: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4247506" y="3179199"/>
            <a:ext cx="4848225" cy="467360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  <a:scene3d>
              <a:camera prst="orthographicFront"/>
              <a:lightRig rig="threePt" dir="t"/>
            </a:scene3d>
          </a:bodyPr>
          <a:p>
            <a:pPr lvl="0" algn="ctr" fontAlgn="base">
              <a:buClrTx/>
              <a:buSzTx/>
              <a:buFontTx/>
            </a:pPr>
            <a:endParaRPr lang="zh-CN" altLang="en-US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88510" y="3288030"/>
            <a:ext cx="41979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Описание о карьерных самосвалах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874395" y="228600"/>
            <a:ext cx="5969635" cy="76835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IV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|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Введение </a:t>
            </a:r>
            <a:r>
              <a:rPr lang="en-US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комплектации основных деталей </a:t>
            </a:r>
            <a:br>
              <a:rPr lang="en-US" altLang="zh-CN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zh-CN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</a:t>
            </a:r>
            <a:endParaRPr lang="zh-CN" altLang="en-US" sz="20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6619875" y="375920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2000" dirty="0">
                <a:solidFill>
                  <a:schemeClr val="tx1"/>
                </a:solidFill>
                <a:sym typeface="+mn-ea"/>
              </a:rPr>
              <a:t>   </a:t>
            </a:r>
            <a:r>
              <a:rPr lang="zh-CN" altLang="en-US" sz="2000" dirty="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1800" dirty="0">
                <a:solidFill>
                  <a:schemeClr val="tx1"/>
                </a:solidFill>
                <a:sym typeface="+mn-ea"/>
              </a:rPr>
              <a:t>——</a:t>
            </a:r>
            <a:r>
              <a:rPr lang="en-US" altLang="zh-C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комплектаци</a:t>
            </a:r>
            <a:r>
              <a:rPr lang="ru-RU" altLang="zh-C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</a:t>
            </a:r>
            <a:r>
              <a:rPr lang="en-US" altLang="zh-C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основных деталей </a:t>
            </a:r>
            <a:br>
              <a:rPr lang="en-US" altLang="zh-C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altLang="zh-C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ectangle 27"/>
          <p:cNvSpPr/>
          <p:nvPr/>
        </p:nvSpPr>
        <p:spPr>
          <a:xfrm>
            <a:off x="346710" y="948055"/>
            <a:ext cx="11213465" cy="177228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indent="528955" fontAlgn="auto">
              <a:lnSpc>
                <a:spcPct val="150000"/>
              </a:lnSpc>
            </a:pP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основе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сильных системных научно-исследовательских и производственных преимуществах CRRC, основные компоненты карьерных самосвалов CRRC Datong поставляются внутренними дочерними компаниями CRRC,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включая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главный генератор, шкаф преобразователя, шкаф сопротивления, тяговый двигатель и колесный редуктор.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-341630" fontAlgn="auto">
              <a:lnSpc>
                <a:spcPct val="100000"/>
              </a:lnSpc>
              <a:spcBef>
                <a:spcPct val="30000"/>
              </a:spcBef>
              <a:buClr>
                <a:srgbClr val="C70019"/>
              </a:buClr>
              <a:buSzPct val="50000"/>
              <a:buNone/>
            </a:pP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仿宋_GB2312" panose="0201060903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 cstate="print"/>
          <a:srcRect l="5121"/>
          <a:stretch>
            <a:fillRect/>
          </a:stretch>
        </p:blipFill>
        <p:spPr bwMode="auto">
          <a:xfrm>
            <a:off x="3644900" y="2720340"/>
            <a:ext cx="4901565" cy="338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СОДЕРЖАНИЕ </a:t>
            </a:r>
            <a:endParaRPr lang="en-US" altLang="en-US" sz="28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CRRC. Все права защищены, 2015 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2 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364522" y="1711694"/>
            <a:ext cx="5612820" cy="637186"/>
            <a:chOff x="1263" y="2209"/>
            <a:chExt cx="11228" cy="1042"/>
          </a:xfrm>
        </p:grpSpPr>
        <p:sp>
          <p:nvSpPr>
            <p:cNvPr id="2" name="五边形 1"/>
            <p:cNvSpPr/>
            <p:nvPr/>
          </p:nvSpPr>
          <p:spPr>
            <a:xfrm>
              <a:off x="1534" y="2231"/>
              <a:ext cx="1546" cy="1020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" name="燕尾形 2"/>
            <p:cNvSpPr/>
            <p:nvPr/>
          </p:nvSpPr>
          <p:spPr>
            <a:xfrm>
              <a:off x="2792" y="2209"/>
              <a:ext cx="9699" cy="1020"/>
            </a:xfrm>
            <a:prstGeom prst="chevron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五边形 3"/>
            <p:cNvSpPr/>
            <p:nvPr/>
          </p:nvSpPr>
          <p:spPr>
            <a:xfrm>
              <a:off x="1263" y="2231"/>
              <a:ext cx="1546" cy="1020"/>
            </a:xfrm>
            <a:prstGeom prst="homePlate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441" y="2343"/>
              <a:ext cx="5600" cy="6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О компании </a:t>
              </a:r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534" y="2316"/>
              <a:ext cx="943" cy="6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I </a:t>
              </a:r>
              <a:endParaRPr lang="en-US" altLang="en-US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57245" y="2474595"/>
            <a:ext cx="5612765" cy="521970"/>
            <a:chOff x="5428" y="3931"/>
            <a:chExt cx="8839" cy="822"/>
          </a:xfrm>
        </p:grpSpPr>
        <p:sp>
          <p:nvSpPr>
            <p:cNvPr id="9" name="五边形 8"/>
            <p:cNvSpPr/>
            <p:nvPr/>
          </p:nvSpPr>
          <p:spPr>
            <a:xfrm>
              <a:off x="5641" y="3983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6632" y="3983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五边形 12"/>
            <p:cNvSpPr/>
            <p:nvPr/>
          </p:nvSpPr>
          <p:spPr>
            <a:xfrm>
              <a:off x="5428" y="3983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142" y="3931"/>
              <a:ext cx="712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Способность к разработке и производству карьерных самосвалов </a:t>
              </a:r>
              <a:r>
                <a:rPr lang="en-US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CRRC Датун</a:t>
              </a:r>
              <a:endPara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641" y="4023"/>
              <a:ext cx="74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II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357537" y="3121310"/>
            <a:ext cx="5612765" cy="727710"/>
            <a:chOff x="5428" y="5250"/>
            <a:chExt cx="8839" cy="1146"/>
          </a:xfrm>
        </p:grpSpPr>
        <p:sp>
          <p:nvSpPr>
            <p:cNvPr id="17" name="五边形 16"/>
            <p:cNvSpPr/>
            <p:nvPr/>
          </p:nvSpPr>
          <p:spPr>
            <a:xfrm>
              <a:off x="5641" y="5250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21" name="燕尾形 20"/>
            <p:cNvSpPr/>
            <p:nvPr/>
          </p:nvSpPr>
          <p:spPr>
            <a:xfrm>
              <a:off x="6632" y="5250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27" name="五边形 26"/>
            <p:cNvSpPr/>
            <p:nvPr/>
          </p:nvSpPr>
          <p:spPr>
            <a:xfrm>
              <a:off x="5428" y="5250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154" y="5356"/>
              <a:ext cx="659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Введение о карьерных самосвалах </a:t>
              </a:r>
              <a:r>
                <a:rPr lang="en-US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CRRC Датун</a:t>
              </a:r>
              <a:endPara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641" y="5283"/>
              <a:ext cx="74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III</a:t>
              </a:r>
              <a:endParaRPr lang="zh-CN" altLang="en-US" sz="2200" b="1">
                <a:solidFill>
                  <a:schemeClr val="bg1"/>
                </a:solidFill>
              </a:endParaRPr>
            </a:p>
            <a:p>
              <a:endParaRPr lang="zh-CN" altLang="en-US" sz="2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364522" y="3687730"/>
            <a:ext cx="5612765" cy="467360"/>
            <a:chOff x="5428" y="6517"/>
            <a:chExt cx="8839" cy="736"/>
          </a:xfrm>
        </p:grpSpPr>
        <p:sp>
          <p:nvSpPr>
            <p:cNvPr id="89" name="五边形 88"/>
            <p:cNvSpPr/>
            <p:nvPr/>
          </p:nvSpPr>
          <p:spPr>
            <a:xfrm>
              <a:off x="5641" y="6517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0" name="燕尾形 89"/>
            <p:cNvSpPr/>
            <p:nvPr/>
          </p:nvSpPr>
          <p:spPr>
            <a:xfrm>
              <a:off x="6632" y="6517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1" name="五边形 90"/>
            <p:cNvSpPr/>
            <p:nvPr/>
          </p:nvSpPr>
          <p:spPr>
            <a:xfrm>
              <a:off x="5428" y="6517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7143" y="6557"/>
              <a:ext cx="687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Введение о комплектации основных деталей </a:t>
              </a:r>
              <a:endPara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641" y="6544"/>
              <a:ext cx="742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IV</a:t>
              </a:r>
              <a:r>
                <a:rPr lang="en-US" alt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.</a:t>
              </a:r>
              <a:endParaRPr lang="zh-CN" altLang="en-US" sz="2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357537" y="4330985"/>
            <a:ext cx="5612765" cy="467360"/>
            <a:chOff x="5428" y="7778"/>
            <a:chExt cx="8839" cy="736"/>
          </a:xfrm>
        </p:grpSpPr>
        <p:sp>
          <p:nvSpPr>
            <p:cNvPr id="95" name="五边形 94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6" name="燕尾形 95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7" name="五边形 96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7154" y="7825"/>
              <a:ext cx="440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Т</a:t>
              </a:r>
              <a:r>
                <a:rPr lang="zh-CN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ехнология в разработке</a:t>
              </a:r>
              <a:endParaRPr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5641" y="7818"/>
              <a:ext cx="74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V</a:t>
              </a:r>
              <a:endPara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357537" y="4897405"/>
            <a:ext cx="5612765" cy="467360"/>
            <a:chOff x="5428" y="7778"/>
            <a:chExt cx="8839" cy="736"/>
          </a:xfrm>
        </p:grpSpPr>
        <p:sp>
          <p:nvSpPr>
            <p:cNvPr id="32" name="五边形 31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3" name="燕尾形 32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4" name="五边形 33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154" y="7825"/>
              <a:ext cx="711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Преимущества  карьерных самосвалов  </a:t>
              </a:r>
              <a:r>
                <a:rPr lang="en-US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CRRC </a:t>
              </a:r>
              <a:endPara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641" y="7818"/>
              <a:ext cx="74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VI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5970" y="0"/>
            <a:ext cx="6888480" cy="76835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IV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|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Введение </a:t>
            </a:r>
            <a:r>
              <a:rPr lang="en-US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комплектации основных деталей </a:t>
            </a:r>
            <a:r>
              <a:rPr lang="zh-CN" altLang="en-US" sz="2400">
                <a:solidFill>
                  <a:srgbClr val="C00000"/>
                </a:solidFill>
              </a:rPr>
              <a:t>  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6112510" y="269240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   </a:t>
            </a:r>
            <a:r>
              <a:rPr lang="zh-CN" altLang="en-US" sz="1800" dirty="0">
                <a:solidFill>
                  <a:schemeClr val="tx1"/>
                </a:solidFill>
                <a:sym typeface="+mn-ea"/>
              </a:rPr>
              <a:t> ——</a:t>
            </a:r>
            <a:r>
              <a:rPr lang="ru-RU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каф преобразователя, шкаф сопротивления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872" name="Rectangle 27"/>
          <p:cNvSpPr/>
          <p:nvPr/>
        </p:nvSpPr>
        <p:spPr>
          <a:xfrm>
            <a:off x="670560" y="1621155"/>
            <a:ext cx="11186160" cy="12223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indent="-341630">
              <a:lnSpc>
                <a:spcPct val="150000"/>
              </a:lnSpc>
              <a:spcBef>
                <a:spcPct val="30000"/>
              </a:spcBef>
              <a:buClr>
                <a:srgbClr val="C70019"/>
              </a:buClr>
              <a:buSzPct val="5000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仿宋_GB2312" panose="02010609030101010101" pitchFamily="49" charset="-122"/>
                <a:sym typeface="Arial" panose="020B0604020202020204" pitchFamily="34" charset="0"/>
              </a:rPr>
              <a:t>       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仿宋_GB2312" panose="02010609030101010101" pitchFamily="49" charset="-122"/>
              <a:sym typeface="Arial" panose="020B0604020202020204" pitchFamily="34" charset="0"/>
            </a:endParaRPr>
          </a:p>
          <a:p>
            <a:pPr indent="-341630">
              <a:lnSpc>
                <a:spcPct val="150000"/>
              </a:lnSpc>
              <a:spcBef>
                <a:spcPct val="30000"/>
              </a:spcBef>
              <a:buClr>
                <a:srgbClr val="C70019"/>
              </a:buClr>
              <a:buSzPct val="50000"/>
              <a:buNone/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Ш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каф преобразователя, шкаф сопротивления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-341630" algn="l" fontAlgn="auto">
              <a:lnSpc>
                <a:spcPct val="150000"/>
              </a:lnSpc>
              <a:spcBef>
                <a:spcPts val="0"/>
              </a:spcBef>
              <a:buClr>
                <a:srgbClr val="C70019"/>
              </a:buClr>
              <a:buSzPct val="50000"/>
              <a:buNone/>
            </a:pP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Поставщиком оборудования является CRRC Zhuzhou Institute. Компания является крупнейшим системным поставщиком в области тягового привода и систем управления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железнодорожной транспортной техники в Китае.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В 2010 году компания вышла на рынок преобразователей для карьерных самосвалов.До сих пор уровень мощности продукта составлял 540-2600 кВт, включая различные модели, такие как 60-360т.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004060" y="3147695"/>
            <a:ext cx="7801718" cy="3014376"/>
            <a:chOff x="2335" y="5834"/>
            <a:chExt cx="10504" cy="3590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2335" y="5834"/>
              <a:ext cx="10478" cy="2559"/>
              <a:chOff x="275772" y="1851729"/>
              <a:chExt cx="5515958" cy="1390273"/>
            </a:xfrm>
          </p:grpSpPr>
          <p:pic>
            <p:nvPicPr>
              <p:cNvPr id="21" name="图片 20" descr="IMG_3164.jpg"/>
              <p:cNvPicPr>
                <a:picLocks noChangeAspect="1"/>
              </p:cNvPicPr>
              <p:nvPr/>
            </p:nvPicPr>
            <p:blipFill>
              <a:blip r:embed="rId1" cstate="email"/>
              <a:srcRect/>
              <a:stretch>
                <a:fillRect/>
              </a:stretch>
            </p:blipFill>
            <p:spPr bwMode="auto">
              <a:xfrm>
                <a:off x="275772" y="2204040"/>
                <a:ext cx="730794" cy="685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虚尾箭头 21"/>
              <p:cNvSpPr/>
              <p:nvPr/>
            </p:nvSpPr>
            <p:spPr bwMode="auto">
              <a:xfrm>
                <a:off x="1225211" y="2375416"/>
                <a:ext cx="488950" cy="342900"/>
              </a:xfrm>
              <a:prstGeom prst="stripedRightArrow">
                <a:avLst/>
              </a:prstGeom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p>
                <a:pPr algn="ctr">
                  <a:defRPr/>
                </a:pPr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3" name="虚尾箭头 22"/>
              <p:cNvSpPr/>
              <p:nvPr/>
            </p:nvSpPr>
            <p:spPr bwMode="auto">
              <a:xfrm>
                <a:off x="3268786" y="2333506"/>
                <a:ext cx="488950" cy="342900"/>
              </a:xfrm>
              <a:prstGeom prst="stripedRightArrow">
                <a:avLst/>
              </a:prstGeom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p>
                <a:pPr algn="ctr">
                  <a:defRPr/>
                </a:pPr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pic>
            <p:nvPicPr>
              <p:cNvPr id="24" name="Picture 14" descr="2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1803503" y="2032440"/>
                <a:ext cx="1158241" cy="9466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5" name="图片 4" descr="220_3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4779" y="1851729"/>
                <a:ext cx="1836951" cy="1390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矩形 25"/>
            <p:cNvSpPr/>
            <p:nvPr/>
          </p:nvSpPr>
          <p:spPr>
            <a:xfrm>
              <a:off x="5266" y="8546"/>
              <a:ext cx="2429" cy="87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ru-RU" alt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Модуль 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питания</a:t>
              </a:r>
              <a:endPara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Более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4200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единиц</a:t>
              </a:r>
              <a:endPara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9144" y="8675"/>
              <a:ext cx="3695" cy="6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/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Тяговый преобразователь</a:t>
              </a:r>
              <a:endPara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Более</a:t>
              </a: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9500</a:t>
              </a:r>
              <a:r>
                <a:rPr lang="ru-RU" altLang="zh-CN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ru-RU" alt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единиц</a:t>
              </a:r>
              <a:endParaRPr lang="ru-RU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5970" y="0"/>
            <a:ext cx="6102350" cy="76835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IV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|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Введение </a:t>
            </a:r>
            <a:r>
              <a:rPr lang="en-US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комплектации основных деталей </a:t>
            </a:r>
            <a:r>
              <a:rPr lang="zh-CN" altLang="en-US" sz="2400">
                <a:solidFill>
                  <a:srgbClr val="C00000"/>
                </a:solidFill>
              </a:rPr>
              <a:t>  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7228205" y="254000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   </a:t>
            </a:r>
            <a:r>
              <a:rPr lang="zh-CN" altLang="en-US" sz="1800" dirty="0">
                <a:solidFill>
                  <a:schemeClr val="tx1"/>
                </a:solidFill>
                <a:sym typeface="+mn-ea"/>
              </a:rPr>
              <a:t> ——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главный генератор</a:t>
            </a:r>
            <a:endParaRPr lang="zh-CN" altLang="en-US" sz="18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6872" name="Rectangle 27"/>
          <p:cNvSpPr/>
          <p:nvPr/>
        </p:nvSpPr>
        <p:spPr>
          <a:xfrm>
            <a:off x="797560" y="1970405"/>
            <a:ext cx="10655300" cy="12223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indent="-341630">
              <a:lnSpc>
                <a:spcPct val="150000"/>
              </a:lnSpc>
              <a:spcBef>
                <a:spcPct val="30000"/>
              </a:spcBef>
              <a:buClr>
                <a:srgbClr val="C70019"/>
              </a:buClr>
              <a:buSzPct val="5000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Главный генератор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-341630" fontAlgn="auto">
              <a:lnSpc>
                <a:spcPct val="150000"/>
              </a:lnSpc>
              <a:spcBef>
                <a:spcPts val="0"/>
              </a:spcBef>
              <a:buClr>
                <a:srgbClr val="C70019"/>
              </a:buClr>
              <a:buSzPct val="5000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    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Поставщиком оборудования является CRRC Yongji Electric Company. Компания является крупнейшим поставщиком двигателей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железнодорожного транспорта в Китае и важным поставщиком генератор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а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ветроэнергетической установки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Генераторы для карьерных самосвалов с электроприводом сформировали 3 серии из 14 продуктов, электродвигатели сформировали 4 серии из 10 продуктов, а продукты с двигателями охватили карьерные самосвалы грузоподъемностью 150–400 тонн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. Среди них синхронные главные и вспомогательные генераторы с бесщеточным возбуждением поставляют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Siemens партиями с 2010 г., а в автомобил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ях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установлено более 100 единиц.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Его передовой характер и надежность находятся 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первых рядах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в той же отрасли в Мир.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-341630">
              <a:lnSpc>
                <a:spcPct val="190000"/>
              </a:lnSpc>
              <a:spcBef>
                <a:spcPct val="30000"/>
              </a:spcBef>
              <a:buClr>
                <a:srgbClr val="C70019"/>
              </a:buClr>
              <a:buSzPct val="50000"/>
              <a:buNone/>
            </a:pP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2917190" y="3733165"/>
            <a:ext cx="2357120" cy="2130425"/>
          </a:xfrm>
          <a:prstGeom prst="rect">
            <a:avLst/>
          </a:prstGeom>
          <a:blipFill dpi="0" rotWithShape="1">
            <a:blip r:embed="rId1" cstate="email"/>
            <a:srcRect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softEdge rad="63500"/>
          </a:effectLst>
        </p:spPr>
        <p:txBody>
          <a:bodyPr wrap="none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172" name="Picture 7" descr="outlin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7930" y="3733800"/>
            <a:ext cx="2534285" cy="2129790"/>
          </a:xfrm>
          <a:prstGeom prst="rect">
            <a:avLst/>
          </a:prstGeom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730500" y="3000375"/>
            <a:ext cx="6731000" cy="3596005"/>
          </a:xfrm>
          <a:prstGeom prst="rect">
            <a:avLst/>
          </a:prstGeom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5970" y="0"/>
            <a:ext cx="5930265" cy="76835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IV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|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Введение </a:t>
            </a:r>
            <a:r>
              <a:rPr lang="en-US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комплектации основных деталей </a:t>
            </a:r>
            <a:r>
              <a:rPr lang="zh-CN" altLang="en-US" sz="2400">
                <a:solidFill>
                  <a:srgbClr val="C00000"/>
                </a:solidFill>
              </a:rPr>
              <a:t>  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7066915" y="257175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——</a:t>
            </a:r>
            <a:r>
              <a:rPr lang="ru-RU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Тяговый двигатель</a:t>
            </a:r>
            <a:endParaRPr lang="ru-RU" altLang="zh-C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ectangle 27"/>
          <p:cNvSpPr/>
          <p:nvPr/>
        </p:nvSpPr>
        <p:spPr>
          <a:xfrm>
            <a:off x="647700" y="1377950"/>
            <a:ext cx="10895965" cy="184404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indent="-341630" algn="l">
              <a:lnSpc>
                <a:spcPct val="150000"/>
              </a:lnSpc>
              <a:spcBef>
                <a:spcPct val="30000"/>
              </a:spcBef>
              <a:buClr>
                <a:srgbClr val="C70019"/>
              </a:buClr>
              <a:buSzPct val="50000"/>
              <a:buNone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 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Тяговый двигатель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-341630" algn="l">
              <a:lnSpc>
                <a:spcPct val="150000"/>
              </a:lnSpc>
              <a:spcBef>
                <a:spcPct val="30000"/>
              </a:spcBef>
              <a:buClr>
                <a:srgbClr val="C70019"/>
              </a:buClr>
              <a:buSzPct val="5000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    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Поставщиком оборудования является CRRC Zhuzhou Electric Company.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Компания является ведущим китайским предприятием в области железнодорожных </a:t>
            </a:r>
            <a:r>
              <a:rPr lang="ru-RU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транспортов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и производства 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оборудования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ветряных электростанций.</a:t>
            </a:r>
            <a:r>
              <a:rPr lang="ru-RU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Моторная продукция широко используется в электроэнергетике, металлургии, химической промышленности, нефтяной промышленности, электромобилях, угольных шахтах, водном хозяйстве, кораблях и других областях. В настоящее время </a:t>
            </a:r>
            <a:r>
              <a:rPr lang="ru-RU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постав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ились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продукции установленные на 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более 300 электрических</a:t>
            </a:r>
            <a:r>
              <a:rPr lang="ru-RU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карьерных самосвал</a:t>
            </a:r>
            <a:r>
              <a:rPr lang="ru-RU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ах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-341630">
              <a:lnSpc>
                <a:spcPct val="150000"/>
              </a:lnSpc>
              <a:spcBef>
                <a:spcPct val="30000"/>
              </a:spcBef>
              <a:buClr>
                <a:srgbClr val="C70019"/>
              </a:buClr>
              <a:buSzPct val="50000"/>
              <a:buNone/>
            </a:pP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1630">
              <a:lnSpc>
                <a:spcPct val="150000"/>
              </a:lnSpc>
              <a:spcBef>
                <a:spcPct val="30000"/>
              </a:spcBef>
              <a:buClr>
                <a:srgbClr val="C70019"/>
              </a:buClr>
              <a:buSzPct val="50000"/>
              <a:buNone/>
            </a:pP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08850" y="3275330"/>
            <a:ext cx="899795" cy="30670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Ветряной генератор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55570" y="3221990"/>
            <a:ext cx="847725" cy="30670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Dtnhz</a:t>
            </a: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Скоростный моторваганный поезд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84590" y="3831590"/>
            <a:ext cx="899795" cy="30670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Dtnhz</a:t>
            </a: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Грузовой электровоз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55570" y="6289675"/>
            <a:ext cx="899795" cy="30670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Пассажирский электровоз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71570" y="5982970"/>
            <a:ext cx="899795" cy="30670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Трамвай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06440" y="5982970"/>
            <a:ext cx="899795" cy="30670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Метро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87570" y="5676265"/>
            <a:ext cx="899795" cy="30670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Передача и респределение 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электрической энергии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05730" y="6289675"/>
            <a:ext cx="899795" cy="30670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Строительная техника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739890" y="6289675"/>
            <a:ext cx="899795" cy="30670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Магнитная подвеска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274050" y="6406515"/>
            <a:ext cx="899795" cy="30670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Автомобили на новых 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источниках энергии</a:t>
            </a:r>
            <a:endParaRPr kumimoji="0" lang="ru-RU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5970" y="0"/>
            <a:ext cx="6307455" cy="76835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IV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|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Введение </a:t>
            </a:r>
            <a:r>
              <a:rPr lang="en-US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комплектации основных деталей </a:t>
            </a:r>
            <a:r>
              <a:rPr lang="zh-CN" altLang="en-US" sz="2400">
                <a:solidFill>
                  <a:srgbClr val="C00000"/>
                </a:solidFill>
                <a:sym typeface="+mn-ea"/>
              </a:rPr>
              <a:t> </a:t>
            </a:r>
            <a:r>
              <a:rPr lang="zh-CN" altLang="en-US" sz="2400">
                <a:solidFill>
                  <a:srgbClr val="C00000"/>
                </a:solidFill>
              </a:rPr>
              <a:t> 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6690360" y="164465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20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——</a:t>
            </a:r>
            <a:r>
              <a:rPr lang="ru-RU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олесный редуктор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8138" name="Group 23"/>
          <p:cNvGrpSpPr/>
          <p:nvPr/>
        </p:nvGrpSpPr>
        <p:grpSpPr>
          <a:xfrm>
            <a:off x="6398895" y="2430145"/>
            <a:ext cx="1252220" cy="1049655"/>
            <a:chOff x="1595" y="1574"/>
            <a:chExt cx="832" cy="1273"/>
          </a:xfrm>
        </p:grpSpPr>
        <p:pic>
          <p:nvPicPr>
            <p:cNvPr id="48141" name="右箭头​​ 5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595" y="1574"/>
              <a:ext cx="832" cy="12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42" name="Text Box 25"/>
            <p:cNvSpPr txBox="1"/>
            <p:nvPr/>
          </p:nvSpPr>
          <p:spPr>
            <a:xfrm>
              <a:off x="1598" y="1577"/>
              <a:ext cx="827" cy="12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p>
              <a:pPr algn="ctr" eaLnBrk="1" hangingPunct="1"/>
              <a:endParaRPr lang="zh-CN" altLang="en-US" dirty="0">
                <a:latin typeface="Calibri" panose="020F0502020204030204" charset="0"/>
              </a:endParaRPr>
            </a:p>
          </p:txBody>
        </p:sp>
      </p:grpSp>
      <p:sp>
        <p:nvSpPr>
          <p:cNvPr id="48139" name="Text Box 6"/>
          <p:cNvSpPr txBox="1"/>
          <p:nvPr/>
        </p:nvSpPr>
        <p:spPr>
          <a:xfrm>
            <a:off x="755015" y="4618355"/>
            <a:ext cx="11046460" cy="2030095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7000F"/>
            </a:prstShdw>
          </a:effectLst>
        </p:spPr>
        <p:txBody>
          <a:bodyPr wrap="square">
            <a:spAutoFit/>
          </a:bodyPr>
          <a:p>
            <a:pPr indent="-341630" fontAlgn="auto">
              <a:lnSpc>
                <a:spcPct val="150000"/>
              </a:lnSpc>
              <a:spcBef>
                <a:spcPts val="0"/>
              </a:spcBef>
              <a:buClr>
                <a:srgbClr val="C70019"/>
              </a:buClr>
              <a:buSzPct val="50000"/>
              <a:buNone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) 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Колесный редуктор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-198120" algn="l" fontAlgn="auto">
              <a:lnSpc>
                <a:spcPct val="150000"/>
              </a:lnSpc>
              <a:spcBef>
                <a:spcPts val="0"/>
              </a:spcBef>
              <a:buClr>
                <a:srgbClr val="C70019"/>
              </a:buClr>
              <a:buSzPct val="50000"/>
              <a:buFontTx/>
              <a:buNone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Поставщиком оборудования является CRRC Qishuyan Institute. Компания является крупнейшим поставщиком зубчатых передач</a:t>
            </a:r>
            <a:r>
              <a:rPr lang="ru-RU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железнодорожн</a:t>
            </a:r>
            <a:r>
              <a:rPr lang="ru-RU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ого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транспорт</a:t>
            </a:r>
            <a:r>
              <a:rPr lang="ru-RU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а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в Китае.</a:t>
            </a:r>
            <a:r>
              <a:rPr lang="ru-RU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В 2010 году </a:t>
            </a:r>
            <a:r>
              <a:rPr lang="ru-RU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компания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официально вышла на рынок колесных редукторов для карьерных самосвалов, поставляя запасные части для клиентов в Австралии и Южной Америке.</a:t>
            </a:r>
            <a:r>
              <a:rPr lang="ru-RU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В 2017 году </a:t>
            </a:r>
            <a:r>
              <a:rPr lang="ru-RU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предоставила интегральные электрические колеса (колесный редуктор + </a:t>
            </a:r>
            <a:r>
              <a:rPr lang="ru-RU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двигатель производственный 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CRRC Zhuzhou) ).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8900" y="1080770"/>
            <a:ext cx="1572895" cy="183959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4300" y="1335405"/>
            <a:ext cx="1560830" cy="15849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58900" y="3215005"/>
            <a:ext cx="1572895" cy="14033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图片 12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23665" y="3126105"/>
            <a:ext cx="1562100" cy="149288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073742869" name="图片 10737428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1445895"/>
            <a:ext cx="2861310" cy="2897505"/>
          </a:xfrm>
          <a:prstGeom prst="rect">
            <a:avLst/>
          </a:prstGeom>
          <a:noFill/>
          <a:ln w="9525">
            <a:noFill/>
          </a:ln>
          <a:effectLst>
            <a:softEdge rad="1016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五边形 29"/>
          <p:cNvSpPr/>
          <p:nvPr/>
        </p:nvSpPr>
        <p:spPr>
          <a:xfrm>
            <a:off x="3636626" y="4610088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0" name="五边形 19"/>
          <p:cNvSpPr/>
          <p:nvPr/>
        </p:nvSpPr>
        <p:spPr>
          <a:xfrm>
            <a:off x="3626142" y="3176555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4217661" y="2299089"/>
            <a:ext cx="4848225" cy="46736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СОДЕРЖАНИЕ </a:t>
            </a:r>
            <a:endParaRPr lang="zh-CN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五边形 1"/>
          <p:cNvSpPr/>
          <p:nvPr/>
        </p:nvSpPr>
        <p:spPr>
          <a:xfrm>
            <a:off x="3609331" y="1523754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4247506" y="1519944"/>
            <a:ext cx="4848225" cy="46736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3474076" y="1523754"/>
            <a:ext cx="772795" cy="46736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63101" y="1531374"/>
            <a:ext cx="27997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компании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25841" y="1540264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I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22" name="五边形 21"/>
          <p:cNvSpPr/>
          <p:nvPr/>
        </p:nvSpPr>
        <p:spPr>
          <a:xfrm>
            <a:off x="3609331" y="2324489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4" name="五边形 23"/>
          <p:cNvSpPr/>
          <p:nvPr/>
        </p:nvSpPr>
        <p:spPr>
          <a:xfrm>
            <a:off x="3474076" y="2324489"/>
            <a:ext cx="772795" cy="467360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95081" y="768104"/>
            <a:ext cx="4150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09331" y="2349254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II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588501" y="3091569"/>
            <a:ext cx="3722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Введение о карьерных самосвалах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609331" y="3149989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  <a:sym typeface="+mn-ea"/>
              </a:rPr>
              <a:t>III</a:t>
            </a:r>
            <a:endParaRPr lang="en-US" altLang="zh-CN" sz="1400" b="1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74076" y="3933579"/>
            <a:ext cx="5612765" cy="467360"/>
            <a:chOff x="5428" y="6517"/>
            <a:chExt cx="8839" cy="736"/>
          </a:xfrm>
        </p:grpSpPr>
        <p:sp>
          <p:nvSpPr>
            <p:cNvPr id="89" name="五边形 88"/>
            <p:cNvSpPr/>
            <p:nvPr/>
          </p:nvSpPr>
          <p:spPr>
            <a:xfrm>
              <a:off x="5641" y="6517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0" name="燕尾形 89"/>
            <p:cNvSpPr/>
            <p:nvPr/>
          </p:nvSpPr>
          <p:spPr>
            <a:xfrm>
              <a:off x="6632" y="6517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1" name="五边形 90"/>
            <p:cNvSpPr/>
            <p:nvPr/>
          </p:nvSpPr>
          <p:spPr>
            <a:xfrm>
              <a:off x="5428" y="6517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7232" y="6617"/>
              <a:ext cx="654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Введение о комплектации основных деталей </a:t>
              </a:r>
              <a:endPara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641" y="6544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IV</a:t>
              </a:r>
              <a:endParaRPr lang="en-US" altLang="zh-CN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74711" y="5503893"/>
            <a:ext cx="5612765" cy="467360"/>
            <a:chOff x="5428" y="7778"/>
            <a:chExt cx="8839" cy="736"/>
          </a:xfrm>
        </p:grpSpPr>
        <p:sp>
          <p:nvSpPr>
            <p:cNvPr id="33" name="五边形 32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4" name="燕尾形 33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5" name="五边形 34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182" y="7827"/>
              <a:ext cx="627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Преимущества  карьерных самосвалов  </a:t>
              </a:r>
              <a:r>
                <a:rPr lang="en-US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CRRC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641" y="7818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sym typeface="+mn-ea"/>
                </a:rPr>
                <a:t>VI</a:t>
              </a:r>
              <a:endParaRPr lang="en-US" altLang="zh-CN" sz="1400" b="1" dirty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588510" y="2256155"/>
            <a:ext cx="47701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五边形 14"/>
          <p:cNvSpPr/>
          <p:nvPr/>
        </p:nvSpPr>
        <p:spPr>
          <a:xfrm>
            <a:off x="3444866" y="3163324"/>
            <a:ext cx="772795" cy="467360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r>
              <a:rPr lang="en-US" altLang="zh-CN" b="1">
                <a:solidFill>
                  <a:schemeClr val="bg1"/>
                </a:solidFill>
                <a:sym typeface="+mn-ea"/>
              </a:rPr>
              <a:t>III</a:t>
            </a: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4247506" y="3179199"/>
            <a:ext cx="4848225" cy="467360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19625" y="3259455"/>
            <a:ext cx="41573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Описание о карьерных самосвалах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28" name="燕尾形 27"/>
          <p:cNvSpPr/>
          <p:nvPr/>
        </p:nvSpPr>
        <p:spPr>
          <a:xfrm>
            <a:off x="4274166" y="4610088"/>
            <a:ext cx="4848225" cy="467360"/>
          </a:xfrm>
          <a:prstGeom prst="chevron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9" name="五边形 28"/>
          <p:cNvSpPr/>
          <p:nvPr/>
        </p:nvSpPr>
        <p:spPr>
          <a:xfrm>
            <a:off x="3501371" y="4610088"/>
            <a:ext cx="772795" cy="467360"/>
          </a:xfrm>
          <a:prstGeom prst="homePlat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652511" y="4727329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solidFill>
                  <a:schemeClr val="bg1"/>
                </a:solidFill>
                <a:sym typeface="+mn-ea"/>
              </a:rPr>
              <a:t>V</a:t>
            </a:r>
            <a:endParaRPr lang="en-US" altLang="zh-CN" sz="1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19625" y="4673600"/>
            <a:ext cx="21907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</a:t>
            </a:r>
            <a:r>
              <a:rPr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ехнология в разработке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813210" y="957580"/>
            <a:ext cx="2834801" cy="42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797339" y="0"/>
            <a:ext cx="10889201" cy="768367"/>
          </a:xfrm>
        </p:spPr>
        <p:txBody>
          <a:bodyPr/>
          <a:lstStyle/>
          <a:p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|</a:t>
            </a:r>
            <a:r>
              <a:rPr lang="en-US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</a:t>
            </a:r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ехнология в разработке</a:t>
            </a:r>
            <a:endParaRPr lang="zh-CN" alt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16206" y="876935"/>
            <a:ext cx="309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/>
          </a:p>
        </p:txBody>
      </p:sp>
      <p:sp>
        <p:nvSpPr>
          <p:cNvPr id="34" name="页脚占位符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35" name="灯片编号占位符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916206" y="876935"/>
            <a:ext cx="309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775708" y="908894"/>
            <a:ext cx="29648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zh-CN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zh-CN" alt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Гибридная энергосберегающая </a:t>
            </a:r>
            <a:br>
              <a:rPr lang="zh-CN" alt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zh-CN" alt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технология</a:t>
            </a:r>
            <a:endParaRPr lang="zh-CN" altLang="en-US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57813" y="2382585"/>
            <a:ext cx="5098415" cy="1340489"/>
            <a:chOff x="1162051" y="3051419"/>
            <a:chExt cx="9746801" cy="2716921"/>
          </a:xfrm>
        </p:grpSpPr>
        <p:pic>
          <p:nvPicPr>
            <p:cNvPr id="4" name="图片 3"/>
            <p:cNvPicPr/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520" y="3327400"/>
              <a:ext cx="3793490" cy="2352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图片 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9280" y="3105150"/>
              <a:ext cx="3497580" cy="2625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矩形 4"/>
            <p:cNvSpPr/>
            <p:nvPr/>
          </p:nvSpPr>
          <p:spPr>
            <a:xfrm>
              <a:off x="1162051" y="3081020"/>
              <a:ext cx="4420963" cy="268668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542407" y="3081655"/>
              <a:ext cx="4365479" cy="268668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" name="右箭头 8"/>
            <p:cNvSpPr/>
            <p:nvPr/>
          </p:nvSpPr>
          <p:spPr bwMode="auto">
            <a:xfrm>
              <a:off x="5802749" y="4309519"/>
              <a:ext cx="436881" cy="27241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右箭头 9"/>
            <p:cNvSpPr/>
            <p:nvPr/>
          </p:nvSpPr>
          <p:spPr bwMode="auto">
            <a:xfrm>
              <a:off x="5802749" y="3236370"/>
              <a:ext cx="436881" cy="27241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右箭头 11"/>
            <p:cNvSpPr/>
            <p:nvPr/>
          </p:nvSpPr>
          <p:spPr bwMode="auto">
            <a:xfrm>
              <a:off x="5802749" y="5382670"/>
              <a:ext cx="436881" cy="27241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1198469" y="3051419"/>
              <a:ext cx="4384785" cy="3796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1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Текущая система электропривода</a:t>
              </a:r>
              <a:endParaRPr lang="zh-CN" altLang="en-US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550773" y="3122205"/>
              <a:ext cx="4358079" cy="5971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Система электропривода с </a:t>
              </a:r>
              <a:endParaRPr lang="zh-CN" alt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двунаправленным</a:t>
              </a:r>
              <a:r>
                <a:rPr lang="ru-RU" altLang="zh-CN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zh-CN" altLang="en-US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потоком</a:t>
              </a:r>
              <a:endParaRPr lang="zh-CN" alt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624897" y="1009104"/>
            <a:ext cx="899160" cy="356235"/>
            <a:chOff x="8890" y="1707"/>
            <a:chExt cx="1416" cy="561"/>
          </a:xfrm>
        </p:grpSpPr>
        <p:grpSp>
          <p:nvGrpSpPr>
            <p:cNvPr id="14" name="组合 13"/>
            <p:cNvGrpSpPr/>
            <p:nvPr/>
          </p:nvGrpSpPr>
          <p:grpSpPr>
            <a:xfrm>
              <a:off x="9107" y="1707"/>
              <a:ext cx="1057" cy="555"/>
              <a:chOff x="3227" y="2040"/>
              <a:chExt cx="1276" cy="670"/>
            </a:xfrm>
          </p:grpSpPr>
          <p:sp>
            <p:nvSpPr>
              <p:cNvPr id="1030" name="Oval 6"/>
              <p:cNvSpPr>
                <a:spLocks noChangeArrowheads="1"/>
              </p:cNvSpPr>
              <p:nvPr/>
            </p:nvSpPr>
            <p:spPr bwMode="auto">
              <a:xfrm>
                <a:off x="3633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1" name="Freeform 7"/>
              <p:cNvSpPr>
                <a:spLocks noEditPoints="1"/>
              </p:cNvSpPr>
              <p:nvPr/>
            </p:nvSpPr>
            <p:spPr bwMode="auto">
              <a:xfrm>
                <a:off x="3575" y="2470"/>
                <a:ext cx="136" cy="138"/>
              </a:xfrm>
              <a:custGeom>
                <a:avLst/>
                <a:gdLst/>
                <a:ahLst/>
                <a:cxnLst>
                  <a:cxn ang="0">
                    <a:pos x="300" y="0"/>
                  </a:cxn>
                  <a:cxn ang="0">
                    <a:pos x="0" y="300"/>
                  </a:cxn>
                  <a:cxn ang="0">
                    <a:pos x="300" y="600"/>
                  </a:cxn>
                  <a:cxn ang="0">
                    <a:pos x="600" y="300"/>
                  </a:cxn>
                  <a:cxn ang="0">
                    <a:pos x="300" y="0"/>
                  </a:cxn>
                  <a:cxn ang="0">
                    <a:pos x="310" y="522"/>
                  </a:cxn>
                  <a:cxn ang="0">
                    <a:pos x="93" y="305"/>
                  </a:cxn>
                  <a:cxn ang="0">
                    <a:pos x="310" y="87"/>
                  </a:cxn>
                  <a:cxn ang="0">
                    <a:pos x="527" y="305"/>
                  </a:cxn>
                  <a:cxn ang="0">
                    <a:pos x="310" y="522"/>
                  </a:cxn>
                </a:cxnLst>
                <a:rect l="0" t="0" r="r" b="b"/>
                <a:pathLst>
                  <a:path w="600" h="600">
                    <a:moveTo>
                      <a:pt x="300" y="0"/>
                    </a:moveTo>
                    <a:cubicBezTo>
                      <a:pt x="135" y="0"/>
                      <a:pt x="0" y="134"/>
                      <a:pt x="0" y="300"/>
                    </a:cubicBezTo>
                    <a:cubicBezTo>
                      <a:pt x="0" y="466"/>
                      <a:pt x="135" y="600"/>
                      <a:pt x="300" y="600"/>
                    </a:cubicBezTo>
                    <a:cubicBezTo>
                      <a:pt x="466" y="600"/>
                      <a:pt x="600" y="466"/>
                      <a:pt x="600" y="300"/>
                    </a:cubicBezTo>
                    <a:cubicBezTo>
                      <a:pt x="600" y="134"/>
                      <a:pt x="466" y="0"/>
                      <a:pt x="300" y="0"/>
                    </a:cubicBezTo>
                    <a:close/>
                    <a:moveTo>
                      <a:pt x="310" y="522"/>
                    </a:moveTo>
                    <a:cubicBezTo>
                      <a:pt x="190" y="522"/>
                      <a:pt x="93" y="425"/>
                      <a:pt x="93" y="305"/>
                    </a:cubicBezTo>
                    <a:cubicBezTo>
                      <a:pt x="93" y="185"/>
                      <a:pt x="190" y="87"/>
                      <a:pt x="310" y="87"/>
                    </a:cubicBezTo>
                    <a:cubicBezTo>
                      <a:pt x="430" y="87"/>
                      <a:pt x="527" y="185"/>
                      <a:pt x="527" y="305"/>
                    </a:cubicBezTo>
                    <a:cubicBezTo>
                      <a:pt x="527" y="425"/>
                      <a:pt x="430" y="522"/>
                      <a:pt x="310" y="52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2" name="Freeform 8"/>
              <p:cNvSpPr>
                <a:spLocks noEditPoints="1"/>
              </p:cNvSpPr>
              <p:nvPr/>
            </p:nvSpPr>
            <p:spPr bwMode="auto">
              <a:xfrm>
                <a:off x="3475" y="2367"/>
                <a:ext cx="341" cy="343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49"/>
                  </a:cxn>
                  <a:cxn ang="0">
                    <a:pos x="748" y="1498"/>
                  </a:cxn>
                  <a:cxn ang="0">
                    <a:pos x="1497" y="749"/>
                  </a:cxn>
                  <a:cxn ang="0">
                    <a:pos x="748" y="0"/>
                  </a:cxn>
                  <a:cxn ang="0">
                    <a:pos x="737" y="1121"/>
                  </a:cxn>
                  <a:cxn ang="0">
                    <a:pos x="365" y="749"/>
                  </a:cxn>
                  <a:cxn ang="0">
                    <a:pos x="737" y="377"/>
                  </a:cxn>
                  <a:cxn ang="0">
                    <a:pos x="1109" y="749"/>
                  </a:cxn>
                  <a:cxn ang="0">
                    <a:pos x="737" y="1121"/>
                  </a:cxn>
                </a:cxnLst>
                <a:rect l="0" t="0" r="r" b="b"/>
                <a:pathLst>
                  <a:path w="1497" h="1498">
                    <a:moveTo>
                      <a:pt x="748" y="0"/>
                    </a:moveTo>
                    <a:cubicBezTo>
                      <a:pt x="335" y="0"/>
                      <a:pt x="0" y="335"/>
                      <a:pt x="0" y="749"/>
                    </a:cubicBezTo>
                    <a:cubicBezTo>
                      <a:pt x="0" y="1162"/>
                      <a:pt x="335" y="1498"/>
                      <a:pt x="748" y="1498"/>
                    </a:cubicBezTo>
                    <a:cubicBezTo>
                      <a:pt x="1162" y="1498"/>
                      <a:pt x="1497" y="1162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  <a:moveTo>
                      <a:pt x="737" y="1121"/>
                    </a:moveTo>
                    <a:cubicBezTo>
                      <a:pt x="532" y="1121"/>
                      <a:pt x="365" y="954"/>
                      <a:pt x="365" y="749"/>
                    </a:cubicBezTo>
                    <a:cubicBezTo>
                      <a:pt x="365" y="543"/>
                      <a:pt x="532" y="377"/>
                      <a:pt x="737" y="377"/>
                    </a:cubicBezTo>
                    <a:cubicBezTo>
                      <a:pt x="943" y="377"/>
                      <a:pt x="1109" y="543"/>
                      <a:pt x="1109" y="749"/>
                    </a:cubicBezTo>
                    <a:cubicBezTo>
                      <a:pt x="1109" y="954"/>
                      <a:pt x="943" y="1121"/>
                      <a:pt x="737" y="112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3" name="Oval 9"/>
              <p:cNvSpPr>
                <a:spLocks noChangeArrowheads="1"/>
              </p:cNvSpPr>
              <p:nvPr/>
            </p:nvSpPr>
            <p:spPr bwMode="auto">
              <a:xfrm>
                <a:off x="4215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4" name="Freeform 10"/>
              <p:cNvSpPr/>
              <p:nvPr/>
            </p:nvSpPr>
            <p:spPr bwMode="auto">
              <a:xfrm>
                <a:off x="4219" y="2528"/>
                <a:ext cx="16" cy="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69" y="12"/>
                  </a:cxn>
                  <a:cxn ang="0">
                    <a:pos x="36" y="0"/>
                  </a:cxn>
                </a:cxnLst>
                <a:rect l="0" t="0" r="r" b="b"/>
                <a:pathLst>
                  <a:path w="69" h="13">
                    <a:moveTo>
                      <a:pt x="36" y="0"/>
                    </a:moveTo>
                    <a:cubicBezTo>
                      <a:pt x="22" y="0"/>
                      <a:pt x="10" y="5"/>
                      <a:pt x="0" y="13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0" y="4"/>
                      <a:pt x="49" y="0"/>
                      <a:pt x="36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5" name="Freeform 11"/>
              <p:cNvSpPr/>
              <p:nvPr/>
            </p:nvSpPr>
            <p:spPr bwMode="auto">
              <a:xfrm>
                <a:off x="4205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6" name="Freeform 12"/>
              <p:cNvSpPr/>
              <p:nvPr/>
            </p:nvSpPr>
            <p:spPr bwMode="auto">
              <a:xfrm>
                <a:off x="423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7" name="Freeform 13"/>
              <p:cNvSpPr/>
              <p:nvPr/>
            </p:nvSpPr>
            <p:spPr bwMode="auto">
              <a:xfrm>
                <a:off x="4239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8" name="Freeform 14"/>
              <p:cNvSpPr/>
              <p:nvPr/>
            </p:nvSpPr>
            <p:spPr bwMode="auto">
              <a:xfrm>
                <a:off x="424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9" name="Freeform 15"/>
              <p:cNvSpPr/>
              <p:nvPr/>
            </p:nvSpPr>
            <p:spPr bwMode="auto">
              <a:xfrm>
                <a:off x="4201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0" name="Freeform 16"/>
              <p:cNvSpPr/>
              <p:nvPr/>
            </p:nvSpPr>
            <p:spPr bwMode="auto">
              <a:xfrm>
                <a:off x="4203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1" name="Freeform 17"/>
              <p:cNvSpPr/>
              <p:nvPr/>
            </p:nvSpPr>
            <p:spPr bwMode="auto">
              <a:xfrm>
                <a:off x="4215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2" name="Freeform 18"/>
              <p:cNvSpPr/>
              <p:nvPr/>
            </p:nvSpPr>
            <p:spPr bwMode="auto">
              <a:xfrm>
                <a:off x="4250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3" y="2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3" name="Freeform 19"/>
              <p:cNvSpPr/>
              <p:nvPr/>
            </p:nvSpPr>
            <p:spPr bwMode="auto">
              <a:xfrm>
                <a:off x="4252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3" y="2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4" name="Freeform 20"/>
              <p:cNvSpPr/>
              <p:nvPr/>
            </p:nvSpPr>
            <p:spPr bwMode="auto">
              <a:xfrm>
                <a:off x="4248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1"/>
                      <a:pt x="3" y="1"/>
                      <a:pt x="5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5" name="Freeform 21"/>
              <p:cNvSpPr/>
              <p:nvPr/>
            </p:nvSpPr>
            <p:spPr bwMode="auto">
              <a:xfrm>
                <a:off x="4199" y="2499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6" name="Freeform 22"/>
              <p:cNvSpPr/>
              <p:nvPr/>
            </p:nvSpPr>
            <p:spPr bwMode="auto">
              <a:xfrm>
                <a:off x="4246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7" name="Freeform 23"/>
              <p:cNvSpPr/>
              <p:nvPr/>
            </p:nvSpPr>
            <p:spPr bwMode="auto">
              <a:xfrm>
                <a:off x="4210" y="2493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8" name="Freeform 24"/>
              <p:cNvSpPr/>
              <p:nvPr/>
            </p:nvSpPr>
            <p:spPr bwMode="auto">
              <a:xfrm>
                <a:off x="4212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9" name="Freeform 25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0" name="Freeform 26"/>
              <p:cNvSpPr/>
              <p:nvPr/>
            </p:nvSpPr>
            <p:spPr bwMode="auto">
              <a:xfrm>
                <a:off x="4219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1" name="Freeform 27"/>
              <p:cNvSpPr/>
              <p:nvPr/>
            </p:nvSpPr>
            <p:spPr bwMode="auto">
              <a:xfrm>
                <a:off x="422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2" name="Freeform 28"/>
              <p:cNvSpPr/>
              <p:nvPr/>
            </p:nvSpPr>
            <p:spPr bwMode="auto">
              <a:xfrm>
                <a:off x="421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3" name="Freeform 29"/>
              <p:cNvSpPr/>
              <p:nvPr/>
            </p:nvSpPr>
            <p:spPr bwMode="auto">
              <a:xfrm>
                <a:off x="4227" y="24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4" name="Freeform 30"/>
              <p:cNvSpPr/>
              <p:nvPr/>
            </p:nvSpPr>
            <p:spPr bwMode="auto">
              <a:xfrm>
                <a:off x="423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5" name="Freeform 31"/>
              <p:cNvSpPr/>
              <p:nvPr/>
            </p:nvSpPr>
            <p:spPr bwMode="auto">
              <a:xfrm>
                <a:off x="4208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1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6" name="Freeform 32"/>
              <p:cNvSpPr/>
              <p:nvPr/>
            </p:nvSpPr>
            <p:spPr bwMode="auto">
              <a:xfrm>
                <a:off x="4197" y="2500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7" name="Freeform 33"/>
              <p:cNvSpPr/>
              <p:nvPr/>
            </p:nvSpPr>
            <p:spPr bwMode="auto">
              <a:xfrm>
                <a:off x="4230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8" name="Freeform 34"/>
              <p:cNvSpPr/>
              <p:nvPr/>
            </p:nvSpPr>
            <p:spPr bwMode="auto">
              <a:xfrm>
                <a:off x="423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9" name="Freeform 35"/>
              <p:cNvSpPr/>
              <p:nvPr/>
            </p:nvSpPr>
            <p:spPr bwMode="auto">
              <a:xfrm>
                <a:off x="4244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0" name="Freeform 36"/>
              <p:cNvSpPr/>
              <p:nvPr/>
            </p:nvSpPr>
            <p:spPr bwMode="auto">
              <a:xfrm>
                <a:off x="4187" y="2504"/>
                <a:ext cx="6" cy="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34"/>
                  </a:cxn>
                  <a:cxn ang="0">
                    <a:pos x="29" y="0"/>
                  </a:cxn>
                </a:cxnLst>
                <a:rect l="0" t="0" r="r" b="b"/>
                <a:pathLst>
                  <a:path w="29" h="34">
                    <a:moveTo>
                      <a:pt x="29" y="0"/>
                    </a:moveTo>
                    <a:cubicBezTo>
                      <a:pt x="18" y="10"/>
                      <a:pt x="9" y="22"/>
                      <a:pt x="0" y="34"/>
                    </a:cubicBezTo>
                    <a:cubicBezTo>
                      <a:pt x="9" y="22"/>
                      <a:pt x="18" y="10"/>
                      <a:pt x="29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1" name="Freeform 37"/>
              <p:cNvSpPr/>
              <p:nvPr/>
            </p:nvSpPr>
            <p:spPr bwMode="auto">
              <a:xfrm>
                <a:off x="4271" y="2518"/>
                <a:ext cx="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1"/>
                  </a:cxn>
                  <a:cxn ang="0">
                    <a:pos x="0" y="0"/>
                  </a:cxn>
                </a:cxnLst>
                <a:rect l="0" t="0" r="r" b="b"/>
                <a:pathLst>
                  <a:path w="19" h="51">
                    <a:moveTo>
                      <a:pt x="0" y="0"/>
                    </a:moveTo>
                    <a:cubicBezTo>
                      <a:pt x="9" y="16"/>
                      <a:pt x="15" y="33"/>
                      <a:pt x="19" y="51"/>
                    </a:cubicBezTo>
                    <a:cubicBezTo>
                      <a:pt x="15" y="33"/>
                      <a:pt x="9" y="16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2" name="Freeform 38"/>
              <p:cNvSpPr/>
              <p:nvPr/>
            </p:nvSpPr>
            <p:spPr bwMode="auto">
              <a:xfrm>
                <a:off x="4270" y="251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7"/>
                  </a:cxn>
                  <a:cxn ang="0">
                    <a:pos x="0" y="0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cubicBezTo>
                      <a:pt x="1" y="2"/>
                      <a:pt x="3" y="5"/>
                      <a:pt x="4" y="7"/>
                    </a:cubicBezTo>
                    <a:cubicBezTo>
                      <a:pt x="3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3" name="Freeform 39"/>
              <p:cNvSpPr/>
              <p:nvPr/>
            </p:nvSpPr>
            <p:spPr bwMode="auto">
              <a:xfrm>
                <a:off x="4186" y="2512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4" name="Freeform 40"/>
              <p:cNvSpPr/>
              <p:nvPr/>
            </p:nvSpPr>
            <p:spPr bwMode="auto">
              <a:xfrm>
                <a:off x="4264" y="2507"/>
                <a:ext cx="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36"/>
                  </a:cxn>
                  <a:cxn ang="0">
                    <a:pos x="0" y="0"/>
                  </a:cxn>
                </a:cxnLst>
                <a:rect l="0" t="0" r="r" b="b"/>
                <a:pathLst>
                  <a:path w="26" h="36">
                    <a:moveTo>
                      <a:pt x="0" y="0"/>
                    </a:moveTo>
                    <a:cubicBezTo>
                      <a:pt x="10" y="11"/>
                      <a:pt x="18" y="23"/>
                      <a:pt x="26" y="36"/>
                    </a:cubicBezTo>
                    <a:cubicBezTo>
                      <a:pt x="18" y="23"/>
                      <a:pt x="10" y="1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5" name="Freeform 41"/>
              <p:cNvSpPr/>
              <p:nvPr/>
            </p:nvSpPr>
            <p:spPr bwMode="auto">
              <a:xfrm>
                <a:off x="4263" y="250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3" y="4"/>
                      <a:pt x="4" y="5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6" name="Freeform 42"/>
              <p:cNvSpPr/>
              <p:nvPr/>
            </p:nvSpPr>
            <p:spPr bwMode="auto">
              <a:xfrm>
                <a:off x="4183" y="2515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2"/>
                      <a:pt x="4" y="0"/>
                    </a:cubicBezTo>
                    <a:cubicBezTo>
                      <a:pt x="3" y="2"/>
                      <a:pt x="1" y="5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7" name="Freeform 43"/>
              <p:cNvSpPr>
                <a:spLocks noEditPoints="1"/>
              </p:cNvSpPr>
              <p:nvPr/>
            </p:nvSpPr>
            <p:spPr bwMode="auto">
              <a:xfrm>
                <a:off x="3227" y="2040"/>
                <a:ext cx="1276" cy="566"/>
              </a:xfrm>
              <a:custGeom>
                <a:avLst/>
                <a:gdLst/>
                <a:ahLst/>
                <a:cxnLst>
                  <a:cxn ang="0">
                    <a:pos x="4833" y="1102"/>
                  </a:cxn>
                  <a:cxn ang="0">
                    <a:pos x="4881" y="544"/>
                  </a:cxn>
                  <a:cxn ang="0">
                    <a:pos x="4192" y="171"/>
                  </a:cxn>
                  <a:cxn ang="0">
                    <a:pos x="3726" y="462"/>
                  </a:cxn>
                  <a:cxn ang="0">
                    <a:pos x="5459" y="159"/>
                  </a:cxn>
                  <a:cxn ang="0">
                    <a:pos x="5492" y="17"/>
                  </a:cxn>
                  <a:cxn ang="0">
                    <a:pos x="3873" y="4"/>
                  </a:cxn>
                  <a:cxn ang="0">
                    <a:pos x="621" y="256"/>
                  </a:cxn>
                  <a:cxn ang="0">
                    <a:pos x="102" y="1005"/>
                  </a:cxn>
                  <a:cxn ang="0">
                    <a:pos x="1886" y="1592"/>
                  </a:cxn>
                  <a:cxn ang="0">
                    <a:pos x="2820" y="2352"/>
                  </a:cxn>
                  <a:cxn ang="0">
                    <a:pos x="3281" y="2472"/>
                  </a:cxn>
                  <a:cxn ang="0">
                    <a:pos x="3353" y="2232"/>
                  </a:cxn>
                  <a:cxn ang="0">
                    <a:pos x="3646" y="2159"/>
                  </a:cxn>
                  <a:cxn ang="0">
                    <a:pos x="5143" y="2178"/>
                  </a:cxn>
                  <a:cxn ang="0">
                    <a:pos x="5388" y="2344"/>
                  </a:cxn>
                  <a:cxn ang="0">
                    <a:pos x="5604" y="2323"/>
                  </a:cxn>
                  <a:cxn ang="0">
                    <a:pos x="5593" y="1131"/>
                  </a:cxn>
                  <a:cxn ang="0">
                    <a:pos x="193" y="920"/>
                  </a:cxn>
                  <a:cxn ang="0">
                    <a:pos x="1006" y="880"/>
                  </a:cxn>
                  <a:cxn ang="0">
                    <a:pos x="1022" y="773"/>
                  </a:cxn>
                  <a:cxn ang="0">
                    <a:pos x="580" y="437"/>
                  </a:cxn>
                  <a:cxn ang="0">
                    <a:pos x="1022" y="773"/>
                  </a:cxn>
                  <a:cxn ang="0">
                    <a:pos x="1173" y="1093"/>
                  </a:cxn>
                  <a:cxn ang="0">
                    <a:pos x="1172" y="905"/>
                  </a:cxn>
                  <a:cxn ang="0">
                    <a:pos x="1584" y="1172"/>
                  </a:cxn>
                  <a:cxn ang="0">
                    <a:pos x="1196" y="800"/>
                  </a:cxn>
                  <a:cxn ang="0">
                    <a:pos x="1697" y="448"/>
                  </a:cxn>
                  <a:cxn ang="0">
                    <a:pos x="2297" y="1299"/>
                  </a:cxn>
                  <a:cxn ang="0">
                    <a:pos x="1753" y="1008"/>
                  </a:cxn>
                  <a:cxn ang="0">
                    <a:pos x="2297" y="1299"/>
                  </a:cxn>
                  <a:cxn ang="0">
                    <a:pos x="1852" y="448"/>
                  </a:cxn>
                  <a:cxn ang="0">
                    <a:pos x="2341" y="980"/>
                  </a:cxn>
                  <a:cxn ang="0">
                    <a:pos x="2876" y="1416"/>
                  </a:cxn>
                  <a:cxn ang="0">
                    <a:pos x="2465" y="1136"/>
                  </a:cxn>
                  <a:cxn ang="0">
                    <a:pos x="2876" y="1416"/>
                  </a:cxn>
                  <a:cxn ang="0">
                    <a:pos x="2599" y="448"/>
                  </a:cxn>
                  <a:cxn ang="0">
                    <a:pos x="2928" y="1081"/>
                  </a:cxn>
                  <a:cxn ang="0">
                    <a:pos x="3462" y="1501"/>
                  </a:cxn>
                  <a:cxn ang="0">
                    <a:pos x="3048" y="1237"/>
                  </a:cxn>
                  <a:cxn ang="0">
                    <a:pos x="3462" y="1501"/>
                  </a:cxn>
                  <a:cxn ang="0">
                    <a:pos x="3084" y="1104"/>
                  </a:cxn>
                  <a:cxn ang="0">
                    <a:pos x="3511" y="448"/>
                  </a:cxn>
                  <a:cxn ang="0">
                    <a:pos x="3612" y="1020"/>
                  </a:cxn>
                </a:cxnLst>
                <a:rect l="0" t="0" r="r" b="b"/>
                <a:pathLst>
                  <a:path w="5604" h="2472">
                    <a:moveTo>
                      <a:pt x="5593" y="1131"/>
                    </a:moveTo>
                    <a:cubicBezTo>
                      <a:pt x="4833" y="1102"/>
                      <a:pt x="4833" y="1102"/>
                      <a:pt x="4833" y="1102"/>
                    </a:cubicBezTo>
                    <a:cubicBezTo>
                      <a:pt x="4823" y="550"/>
                      <a:pt x="4823" y="550"/>
                      <a:pt x="4823" y="550"/>
                    </a:cubicBezTo>
                    <a:cubicBezTo>
                      <a:pt x="4881" y="544"/>
                      <a:pt x="4881" y="544"/>
                      <a:pt x="4881" y="544"/>
                    </a:cubicBezTo>
                    <a:cubicBezTo>
                      <a:pt x="4881" y="544"/>
                      <a:pt x="5357" y="225"/>
                      <a:pt x="5441" y="171"/>
                    </a:cubicBezTo>
                    <a:cubicBezTo>
                      <a:pt x="4192" y="171"/>
                      <a:pt x="4192" y="171"/>
                      <a:pt x="4192" y="171"/>
                    </a:cubicBezTo>
                    <a:cubicBezTo>
                      <a:pt x="3732" y="472"/>
                      <a:pt x="3732" y="472"/>
                      <a:pt x="3732" y="472"/>
                    </a:cubicBezTo>
                    <a:cubicBezTo>
                      <a:pt x="3726" y="462"/>
                      <a:pt x="3726" y="462"/>
                      <a:pt x="3726" y="462"/>
                    </a:cubicBezTo>
                    <a:cubicBezTo>
                      <a:pt x="4189" y="159"/>
                      <a:pt x="4189" y="159"/>
                      <a:pt x="4189" y="159"/>
                    </a:cubicBezTo>
                    <a:cubicBezTo>
                      <a:pt x="5459" y="159"/>
                      <a:pt x="5459" y="159"/>
                      <a:pt x="5459" y="159"/>
                    </a:cubicBezTo>
                    <a:cubicBezTo>
                      <a:pt x="5499" y="132"/>
                      <a:pt x="5492" y="115"/>
                      <a:pt x="5492" y="115"/>
                    </a:cubicBezTo>
                    <a:cubicBezTo>
                      <a:pt x="5492" y="115"/>
                      <a:pt x="5492" y="33"/>
                      <a:pt x="5492" y="17"/>
                    </a:cubicBezTo>
                    <a:cubicBezTo>
                      <a:pt x="5492" y="0"/>
                      <a:pt x="5470" y="1"/>
                      <a:pt x="5470" y="1"/>
                    </a:cubicBezTo>
                    <a:cubicBezTo>
                      <a:pt x="3873" y="4"/>
                      <a:pt x="3873" y="4"/>
                      <a:pt x="3873" y="4"/>
                    </a:cubicBezTo>
                    <a:cubicBezTo>
                      <a:pt x="3421" y="256"/>
                      <a:pt x="3421" y="256"/>
                      <a:pt x="3421" y="256"/>
                    </a:cubicBezTo>
                    <a:cubicBezTo>
                      <a:pt x="621" y="256"/>
                      <a:pt x="621" y="256"/>
                      <a:pt x="621" y="256"/>
                    </a:cubicBezTo>
                    <a:cubicBezTo>
                      <a:pt x="621" y="256"/>
                      <a:pt x="102" y="795"/>
                      <a:pt x="51" y="880"/>
                    </a:cubicBezTo>
                    <a:cubicBezTo>
                      <a:pt x="0" y="965"/>
                      <a:pt x="102" y="1005"/>
                      <a:pt x="102" y="1005"/>
                    </a:cubicBezTo>
                    <a:cubicBezTo>
                      <a:pt x="1292" y="1280"/>
                      <a:pt x="1292" y="1280"/>
                      <a:pt x="1292" y="1280"/>
                    </a:cubicBezTo>
                    <a:cubicBezTo>
                      <a:pt x="1886" y="1592"/>
                      <a:pt x="1886" y="1592"/>
                      <a:pt x="1886" y="1592"/>
                    </a:cubicBezTo>
                    <a:cubicBezTo>
                      <a:pt x="2624" y="2317"/>
                      <a:pt x="2624" y="2317"/>
                      <a:pt x="2624" y="2317"/>
                    </a:cubicBezTo>
                    <a:cubicBezTo>
                      <a:pt x="2820" y="2352"/>
                      <a:pt x="2820" y="2352"/>
                      <a:pt x="2820" y="2352"/>
                    </a:cubicBezTo>
                    <a:cubicBezTo>
                      <a:pt x="2820" y="2472"/>
                      <a:pt x="2820" y="2472"/>
                      <a:pt x="2820" y="2472"/>
                    </a:cubicBezTo>
                    <a:cubicBezTo>
                      <a:pt x="3281" y="2472"/>
                      <a:pt x="3281" y="2472"/>
                      <a:pt x="3281" y="2472"/>
                    </a:cubicBezTo>
                    <a:cubicBezTo>
                      <a:pt x="3357" y="2420"/>
                      <a:pt x="3357" y="2420"/>
                      <a:pt x="3357" y="2420"/>
                    </a:cubicBezTo>
                    <a:cubicBezTo>
                      <a:pt x="3353" y="2232"/>
                      <a:pt x="3353" y="2232"/>
                      <a:pt x="3353" y="2232"/>
                    </a:cubicBezTo>
                    <a:cubicBezTo>
                      <a:pt x="3433" y="2164"/>
                      <a:pt x="3433" y="2164"/>
                      <a:pt x="3433" y="2164"/>
                    </a:cubicBezTo>
                    <a:cubicBezTo>
                      <a:pt x="3646" y="2159"/>
                      <a:pt x="3646" y="2159"/>
                      <a:pt x="3646" y="2159"/>
                    </a:cubicBezTo>
                    <a:cubicBezTo>
                      <a:pt x="3656" y="1754"/>
                      <a:pt x="3987" y="1429"/>
                      <a:pt x="4394" y="1429"/>
                    </a:cubicBezTo>
                    <a:cubicBezTo>
                      <a:pt x="4808" y="1429"/>
                      <a:pt x="5143" y="1764"/>
                      <a:pt x="5143" y="2178"/>
                    </a:cubicBezTo>
                    <a:cubicBezTo>
                      <a:pt x="5143" y="2202"/>
                      <a:pt x="5142" y="2226"/>
                      <a:pt x="5140" y="2249"/>
                    </a:cubicBezTo>
                    <a:cubicBezTo>
                      <a:pt x="5388" y="2344"/>
                      <a:pt x="5388" y="2344"/>
                      <a:pt x="5388" y="2344"/>
                    </a:cubicBezTo>
                    <a:cubicBezTo>
                      <a:pt x="5572" y="2344"/>
                      <a:pt x="5572" y="2344"/>
                      <a:pt x="5572" y="2344"/>
                    </a:cubicBezTo>
                    <a:cubicBezTo>
                      <a:pt x="5604" y="2323"/>
                      <a:pt x="5604" y="2323"/>
                      <a:pt x="5604" y="2323"/>
                    </a:cubicBezTo>
                    <a:cubicBezTo>
                      <a:pt x="5604" y="2211"/>
                      <a:pt x="5604" y="2211"/>
                      <a:pt x="5604" y="2211"/>
                    </a:cubicBezTo>
                    <a:lnTo>
                      <a:pt x="5593" y="1131"/>
                    </a:lnTo>
                    <a:close/>
                    <a:moveTo>
                      <a:pt x="1006" y="1069"/>
                    </a:moveTo>
                    <a:cubicBezTo>
                      <a:pt x="193" y="920"/>
                      <a:pt x="193" y="920"/>
                      <a:pt x="193" y="920"/>
                    </a:cubicBezTo>
                    <a:cubicBezTo>
                      <a:pt x="150" y="875"/>
                      <a:pt x="290" y="741"/>
                      <a:pt x="290" y="741"/>
                    </a:cubicBezTo>
                    <a:cubicBezTo>
                      <a:pt x="1006" y="880"/>
                      <a:pt x="1006" y="880"/>
                      <a:pt x="1006" y="880"/>
                    </a:cubicBezTo>
                    <a:lnTo>
                      <a:pt x="1006" y="1069"/>
                    </a:lnTo>
                    <a:close/>
                    <a:moveTo>
                      <a:pt x="1022" y="773"/>
                    </a:moveTo>
                    <a:cubicBezTo>
                      <a:pt x="382" y="651"/>
                      <a:pt x="382" y="651"/>
                      <a:pt x="382" y="651"/>
                    </a:cubicBezTo>
                    <a:cubicBezTo>
                      <a:pt x="580" y="437"/>
                      <a:pt x="580" y="437"/>
                      <a:pt x="580" y="437"/>
                    </a:cubicBezTo>
                    <a:cubicBezTo>
                      <a:pt x="1090" y="437"/>
                      <a:pt x="1090" y="437"/>
                      <a:pt x="1090" y="437"/>
                    </a:cubicBezTo>
                    <a:lnTo>
                      <a:pt x="1022" y="773"/>
                    </a:lnTo>
                    <a:close/>
                    <a:moveTo>
                      <a:pt x="1584" y="1172"/>
                    </a:moveTo>
                    <a:cubicBezTo>
                      <a:pt x="1173" y="1093"/>
                      <a:pt x="1173" y="1093"/>
                      <a:pt x="1173" y="1093"/>
                    </a:cubicBezTo>
                    <a:cubicBezTo>
                      <a:pt x="1144" y="1065"/>
                      <a:pt x="1173" y="913"/>
                      <a:pt x="1173" y="913"/>
                    </a:cubicBezTo>
                    <a:cubicBezTo>
                      <a:pt x="1172" y="905"/>
                      <a:pt x="1172" y="905"/>
                      <a:pt x="1172" y="905"/>
                    </a:cubicBezTo>
                    <a:cubicBezTo>
                      <a:pt x="1605" y="980"/>
                      <a:pt x="1605" y="980"/>
                      <a:pt x="1605" y="980"/>
                    </a:cubicBezTo>
                    <a:lnTo>
                      <a:pt x="1584" y="1172"/>
                    </a:lnTo>
                    <a:close/>
                    <a:moveTo>
                      <a:pt x="1620" y="869"/>
                    </a:moveTo>
                    <a:cubicBezTo>
                      <a:pt x="1196" y="800"/>
                      <a:pt x="1196" y="800"/>
                      <a:pt x="1196" y="800"/>
                    </a:cubicBezTo>
                    <a:cubicBezTo>
                      <a:pt x="1252" y="448"/>
                      <a:pt x="1252" y="448"/>
                      <a:pt x="1252" y="448"/>
                    </a:cubicBezTo>
                    <a:cubicBezTo>
                      <a:pt x="1697" y="448"/>
                      <a:pt x="1697" y="448"/>
                      <a:pt x="1697" y="448"/>
                    </a:cubicBezTo>
                    <a:lnTo>
                      <a:pt x="1620" y="869"/>
                    </a:lnTo>
                    <a:close/>
                    <a:moveTo>
                      <a:pt x="2297" y="1299"/>
                    </a:moveTo>
                    <a:cubicBezTo>
                      <a:pt x="1740" y="1200"/>
                      <a:pt x="1740" y="1200"/>
                      <a:pt x="1740" y="1200"/>
                    </a:cubicBezTo>
                    <a:cubicBezTo>
                      <a:pt x="1710" y="1179"/>
                      <a:pt x="1753" y="1008"/>
                      <a:pt x="1753" y="1008"/>
                    </a:cubicBezTo>
                    <a:cubicBezTo>
                      <a:pt x="2321" y="1115"/>
                      <a:pt x="2321" y="1115"/>
                      <a:pt x="2321" y="1115"/>
                    </a:cubicBezTo>
                    <a:lnTo>
                      <a:pt x="2297" y="1299"/>
                    </a:lnTo>
                    <a:close/>
                    <a:moveTo>
                      <a:pt x="1768" y="884"/>
                    </a:moveTo>
                    <a:cubicBezTo>
                      <a:pt x="1852" y="448"/>
                      <a:pt x="1852" y="448"/>
                      <a:pt x="1852" y="448"/>
                    </a:cubicBezTo>
                    <a:cubicBezTo>
                      <a:pt x="2439" y="448"/>
                      <a:pt x="2439" y="448"/>
                      <a:pt x="2439" y="448"/>
                    </a:cubicBezTo>
                    <a:cubicBezTo>
                      <a:pt x="2341" y="980"/>
                      <a:pt x="2341" y="980"/>
                      <a:pt x="2341" y="980"/>
                    </a:cubicBezTo>
                    <a:lnTo>
                      <a:pt x="1768" y="884"/>
                    </a:lnTo>
                    <a:close/>
                    <a:moveTo>
                      <a:pt x="2876" y="1416"/>
                    </a:moveTo>
                    <a:cubicBezTo>
                      <a:pt x="2876" y="1416"/>
                      <a:pt x="2449" y="1331"/>
                      <a:pt x="2439" y="1331"/>
                    </a:cubicBezTo>
                    <a:cubicBezTo>
                      <a:pt x="2429" y="1331"/>
                      <a:pt x="2465" y="1136"/>
                      <a:pt x="2465" y="1136"/>
                    </a:cubicBezTo>
                    <a:cubicBezTo>
                      <a:pt x="2910" y="1216"/>
                      <a:pt x="2910" y="1216"/>
                      <a:pt x="2910" y="1216"/>
                    </a:cubicBezTo>
                    <a:lnTo>
                      <a:pt x="2876" y="1416"/>
                    </a:lnTo>
                    <a:close/>
                    <a:moveTo>
                      <a:pt x="2503" y="1001"/>
                    </a:moveTo>
                    <a:cubicBezTo>
                      <a:pt x="2599" y="448"/>
                      <a:pt x="2599" y="448"/>
                      <a:pt x="2599" y="448"/>
                    </a:cubicBezTo>
                    <a:cubicBezTo>
                      <a:pt x="3048" y="448"/>
                      <a:pt x="3048" y="448"/>
                      <a:pt x="3048" y="448"/>
                    </a:cubicBezTo>
                    <a:cubicBezTo>
                      <a:pt x="2928" y="1081"/>
                      <a:pt x="2928" y="1081"/>
                      <a:pt x="2928" y="1081"/>
                    </a:cubicBezTo>
                    <a:lnTo>
                      <a:pt x="2503" y="1001"/>
                    </a:lnTo>
                    <a:close/>
                    <a:moveTo>
                      <a:pt x="3462" y="1501"/>
                    </a:moveTo>
                    <a:cubicBezTo>
                      <a:pt x="3020" y="1443"/>
                      <a:pt x="3020" y="1443"/>
                      <a:pt x="3020" y="1443"/>
                    </a:cubicBezTo>
                    <a:cubicBezTo>
                      <a:pt x="3048" y="1237"/>
                      <a:pt x="3048" y="1237"/>
                      <a:pt x="3048" y="1237"/>
                    </a:cubicBezTo>
                    <a:cubicBezTo>
                      <a:pt x="3516" y="1325"/>
                      <a:pt x="3516" y="1325"/>
                      <a:pt x="3516" y="1325"/>
                    </a:cubicBezTo>
                    <a:lnTo>
                      <a:pt x="3462" y="1501"/>
                    </a:lnTo>
                    <a:close/>
                    <a:moveTo>
                      <a:pt x="3544" y="1189"/>
                    </a:moveTo>
                    <a:cubicBezTo>
                      <a:pt x="3084" y="1104"/>
                      <a:pt x="3084" y="1104"/>
                      <a:pt x="3084" y="1104"/>
                    </a:cubicBezTo>
                    <a:cubicBezTo>
                      <a:pt x="3191" y="448"/>
                      <a:pt x="3191" y="448"/>
                      <a:pt x="3191" y="448"/>
                    </a:cubicBezTo>
                    <a:cubicBezTo>
                      <a:pt x="3511" y="448"/>
                      <a:pt x="3511" y="448"/>
                      <a:pt x="3511" y="448"/>
                    </a:cubicBezTo>
                    <a:cubicBezTo>
                      <a:pt x="3612" y="743"/>
                      <a:pt x="3553" y="1020"/>
                      <a:pt x="3553" y="1020"/>
                    </a:cubicBezTo>
                    <a:cubicBezTo>
                      <a:pt x="3612" y="1020"/>
                      <a:pt x="3612" y="1020"/>
                      <a:pt x="3612" y="1020"/>
                    </a:cubicBezTo>
                    <a:lnTo>
                      <a:pt x="3544" y="1189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8" name="Freeform 44"/>
              <p:cNvSpPr/>
              <p:nvPr/>
            </p:nvSpPr>
            <p:spPr bwMode="auto">
              <a:xfrm>
                <a:off x="4179" y="2517"/>
                <a:ext cx="5" cy="1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21" y="0"/>
                  </a:cxn>
                </a:cxnLst>
                <a:rect l="0" t="0" r="r" b="b"/>
                <a:pathLst>
                  <a:path w="21" h="63">
                    <a:moveTo>
                      <a:pt x="21" y="0"/>
                    </a:moveTo>
                    <a:cubicBezTo>
                      <a:pt x="11" y="19"/>
                      <a:pt x="4" y="40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4" y="40"/>
                      <a:pt x="11" y="19"/>
                      <a:pt x="21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9" name="Freeform 45"/>
              <p:cNvSpPr/>
              <p:nvPr/>
            </p:nvSpPr>
            <p:spPr bwMode="auto">
              <a:xfrm>
                <a:off x="4185" y="2514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0" name="Freeform 46"/>
              <p:cNvSpPr/>
              <p:nvPr/>
            </p:nvSpPr>
            <p:spPr bwMode="auto">
              <a:xfrm>
                <a:off x="4195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2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1" name="Freeform 47"/>
              <p:cNvSpPr/>
              <p:nvPr/>
            </p:nvSpPr>
            <p:spPr bwMode="auto">
              <a:xfrm>
                <a:off x="4260" y="250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2" y="2"/>
                      <a:pt x="3" y="3"/>
                      <a:pt x="5" y="5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2" name="Freeform 48"/>
              <p:cNvSpPr/>
              <p:nvPr/>
            </p:nvSpPr>
            <p:spPr bwMode="auto">
              <a:xfrm>
                <a:off x="4255" y="2499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0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4" y="3"/>
                      <a:pt x="8" y="6"/>
                      <a:pt x="12" y="10"/>
                    </a:cubicBezTo>
                    <a:cubicBezTo>
                      <a:pt x="8" y="6"/>
                      <a:pt x="4" y="3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3" name="Freeform 49"/>
              <p:cNvSpPr/>
              <p:nvPr/>
            </p:nvSpPr>
            <p:spPr bwMode="auto">
              <a:xfrm>
                <a:off x="4259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4" name="Freeform 50"/>
              <p:cNvSpPr/>
              <p:nvPr/>
            </p:nvSpPr>
            <p:spPr bwMode="auto">
              <a:xfrm>
                <a:off x="4194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6" y="0"/>
                  </a:cxn>
                  <a:cxn ang="0">
                    <a:pos x="0" y="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2" y="3"/>
                      <a:pt x="4" y="2"/>
                      <a:pt x="6" y="0"/>
                    </a:cubicBezTo>
                    <a:cubicBezTo>
                      <a:pt x="4" y="2"/>
                      <a:pt x="2" y="3"/>
                      <a:pt x="0" y="5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5" name="Freeform 51"/>
              <p:cNvSpPr/>
              <p:nvPr/>
            </p:nvSpPr>
            <p:spPr bwMode="auto">
              <a:xfrm>
                <a:off x="4254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6" name="Freeform 52"/>
              <p:cNvSpPr/>
              <p:nvPr/>
            </p:nvSpPr>
            <p:spPr bwMode="auto">
              <a:xfrm>
                <a:off x="4262" y="250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7" name="Freeform 53"/>
              <p:cNvSpPr/>
              <p:nvPr/>
            </p:nvSpPr>
            <p:spPr bwMode="auto">
              <a:xfrm>
                <a:off x="4184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8" name="Freeform 54"/>
              <p:cNvSpPr/>
              <p:nvPr/>
            </p:nvSpPr>
            <p:spPr bwMode="auto">
              <a:xfrm>
                <a:off x="4193" y="250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9" name="Freeform 55"/>
              <p:cNvSpPr/>
              <p:nvPr/>
            </p:nvSpPr>
            <p:spPr bwMode="auto">
              <a:xfrm>
                <a:off x="4197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0"/>
                  </a:cxn>
                  <a:cxn ang="0">
                    <a:pos x="0" y="2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0" name="Freeform 56"/>
              <p:cNvSpPr/>
              <p:nvPr/>
            </p:nvSpPr>
            <p:spPr bwMode="auto">
              <a:xfrm>
                <a:off x="4213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1" name="Freeform 57"/>
              <p:cNvSpPr/>
              <p:nvPr/>
            </p:nvSpPr>
            <p:spPr bwMode="auto">
              <a:xfrm>
                <a:off x="4198" y="2499"/>
                <a:ext cx="1" cy="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2" name="Freeform 58"/>
              <p:cNvSpPr/>
              <p:nvPr/>
            </p:nvSpPr>
            <p:spPr bwMode="auto">
              <a:xfrm>
                <a:off x="4183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3" name="Freeform 59"/>
              <p:cNvSpPr/>
              <p:nvPr/>
            </p:nvSpPr>
            <p:spPr bwMode="auto">
              <a:xfrm>
                <a:off x="4186" y="2512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4" name="Freeform 60"/>
              <p:cNvSpPr/>
              <p:nvPr/>
            </p:nvSpPr>
            <p:spPr bwMode="auto">
              <a:xfrm>
                <a:off x="4202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5" name="Freeform 61"/>
              <p:cNvSpPr/>
              <p:nvPr/>
            </p:nvSpPr>
            <p:spPr bwMode="auto">
              <a:xfrm>
                <a:off x="4204" y="2496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6" name="Freeform 62"/>
              <p:cNvSpPr/>
              <p:nvPr/>
            </p:nvSpPr>
            <p:spPr bwMode="auto">
              <a:xfrm>
                <a:off x="4206" y="2494"/>
                <a:ext cx="2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2"/>
                      <a:pt x="6" y="1"/>
                      <a:pt x="9" y="0"/>
                    </a:cubicBezTo>
                    <a:cubicBezTo>
                      <a:pt x="6" y="1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7" name="Freeform 63"/>
              <p:cNvSpPr/>
              <p:nvPr/>
            </p:nvSpPr>
            <p:spPr bwMode="auto">
              <a:xfrm>
                <a:off x="4209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8" name="Freeform 64"/>
              <p:cNvSpPr/>
              <p:nvPr/>
            </p:nvSpPr>
            <p:spPr bwMode="auto">
              <a:xfrm>
                <a:off x="4200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9" name="Freeform 65"/>
              <p:cNvSpPr/>
              <p:nvPr/>
            </p:nvSpPr>
            <p:spPr bwMode="auto">
              <a:xfrm>
                <a:off x="4185" y="251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0" name="Freeform 66"/>
              <p:cNvSpPr/>
              <p:nvPr/>
            </p:nvSpPr>
            <p:spPr bwMode="auto">
              <a:xfrm>
                <a:off x="4195" y="2502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1" name="Freeform 67"/>
              <p:cNvSpPr/>
              <p:nvPr/>
            </p:nvSpPr>
            <p:spPr bwMode="auto">
              <a:xfrm>
                <a:off x="421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2" name="Freeform 68"/>
              <p:cNvSpPr/>
              <p:nvPr/>
            </p:nvSpPr>
            <p:spPr bwMode="auto">
              <a:xfrm>
                <a:off x="4255" y="24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3" name="Freeform 69"/>
              <p:cNvSpPr/>
              <p:nvPr/>
            </p:nvSpPr>
            <p:spPr bwMode="auto">
              <a:xfrm>
                <a:off x="4258" y="25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4" name="Freeform 70"/>
              <p:cNvSpPr/>
              <p:nvPr/>
            </p:nvSpPr>
            <p:spPr bwMode="auto">
              <a:xfrm>
                <a:off x="4253" y="2498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5" name="Freeform 71"/>
              <p:cNvSpPr/>
              <p:nvPr/>
            </p:nvSpPr>
            <p:spPr bwMode="auto">
              <a:xfrm>
                <a:off x="4250" y="249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6" name="Freeform 72"/>
              <p:cNvSpPr/>
              <p:nvPr/>
            </p:nvSpPr>
            <p:spPr bwMode="auto">
              <a:xfrm>
                <a:off x="4251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7" name="Freeform 73"/>
              <p:cNvSpPr/>
              <p:nvPr/>
            </p:nvSpPr>
            <p:spPr bwMode="auto">
              <a:xfrm>
                <a:off x="4260" y="2502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8" name="Freeform 74"/>
              <p:cNvSpPr/>
              <p:nvPr/>
            </p:nvSpPr>
            <p:spPr bwMode="auto">
              <a:xfrm>
                <a:off x="4263" y="25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9" name="Freeform 75"/>
              <p:cNvSpPr/>
              <p:nvPr/>
            </p:nvSpPr>
            <p:spPr bwMode="auto">
              <a:xfrm>
                <a:off x="4270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0" name="Freeform 76"/>
              <p:cNvSpPr/>
              <p:nvPr/>
            </p:nvSpPr>
            <p:spPr bwMode="auto">
              <a:xfrm>
                <a:off x="4271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1" name="Freeform 77"/>
              <p:cNvSpPr/>
              <p:nvPr/>
            </p:nvSpPr>
            <p:spPr bwMode="auto">
              <a:xfrm>
                <a:off x="4157" y="2529"/>
                <a:ext cx="136" cy="79"/>
              </a:xfrm>
              <a:custGeom>
                <a:avLst/>
                <a:gdLst/>
                <a:ahLst/>
                <a:cxnLst>
                  <a:cxn ang="0">
                    <a:pos x="522" y="2"/>
                  </a:cxn>
                  <a:cxn ang="0">
                    <a:pos x="527" y="50"/>
                  </a:cxn>
                  <a:cxn ang="0">
                    <a:pos x="310" y="267"/>
                  </a:cxn>
                  <a:cxn ang="0">
                    <a:pos x="93" y="50"/>
                  </a:cxn>
                  <a:cxn ang="0">
                    <a:pos x="96" y="13"/>
                  </a:cxn>
                  <a:cxn ang="0">
                    <a:pos x="2" y="15"/>
                  </a:cxn>
                  <a:cxn ang="0">
                    <a:pos x="0" y="45"/>
                  </a:cxn>
                  <a:cxn ang="0">
                    <a:pos x="300" y="345"/>
                  </a:cxn>
                  <a:cxn ang="0">
                    <a:pos x="600" y="45"/>
                  </a:cxn>
                  <a:cxn ang="0">
                    <a:pos x="597" y="0"/>
                  </a:cxn>
                  <a:cxn ang="0">
                    <a:pos x="522" y="2"/>
                  </a:cxn>
                  <a:cxn ang="0">
                    <a:pos x="522" y="2"/>
                  </a:cxn>
                </a:cxnLst>
                <a:rect l="0" t="0" r="r" b="b"/>
                <a:pathLst>
                  <a:path w="600" h="345">
                    <a:moveTo>
                      <a:pt x="522" y="2"/>
                    </a:moveTo>
                    <a:cubicBezTo>
                      <a:pt x="525" y="17"/>
                      <a:pt x="527" y="33"/>
                      <a:pt x="527" y="50"/>
                    </a:cubicBezTo>
                    <a:cubicBezTo>
                      <a:pt x="527" y="170"/>
                      <a:pt x="430" y="267"/>
                      <a:pt x="310" y="267"/>
                    </a:cubicBezTo>
                    <a:cubicBezTo>
                      <a:pt x="190" y="267"/>
                      <a:pt x="93" y="170"/>
                      <a:pt x="93" y="50"/>
                    </a:cubicBezTo>
                    <a:cubicBezTo>
                      <a:pt x="93" y="37"/>
                      <a:pt x="94" y="25"/>
                      <a:pt x="96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25"/>
                      <a:pt x="0" y="35"/>
                      <a:pt x="0" y="45"/>
                    </a:cubicBezTo>
                    <a:cubicBezTo>
                      <a:pt x="0" y="211"/>
                      <a:pt x="134" y="345"/>
                      <a:pt x="300" y="345"/>
                    </a:cubicBezTo>
                    <a:cubicBezTo>
                      <a:pt x="466" y="345"/>
                      <a:pt x="600" y="211"/>
                      <a:pt x="600" y="45"/>
                    </a:cubicBezTo>
                    <a:cubicBezTo>
                      <a:pt x="600" y="30"/>
                      <a:pt x="599" y="15"/>
                      <a:pt x="597" y="0"/>
                    </a:cubicBezTo>
                    <a:cubicBezTo>
                      <a:pt x="522" y="2"/>
                      <a:pt x="522" y="2"/>
                      <a:pt x="522" y="2"/>
                    </a:cubicBezTo>
                    <a:cubicBezTo>
                      <a:pt x="522" y="2"/>
                      <a:pt x="522" y="2"/>
                      <a:pt x="522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2" name="Freeform 78"/>
              <p:cNvSpPr/>
              <p:nvPr/>
            </p:nvSpPr>
            <p:spPr bwMode="auto">
              <a:xfrm>
                <a:off x="4261" y="250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3" name="Freeform 79"/>
              <p:cNvSpPr/>
              <p:nvPr/>
            </p:nvSpPr>
            <p:spPr bwMode="auto">
              <a:xfrm>
                <a:off x="4247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4" name="Freeform 80"/>
              <p:cNvSpPr/>
              <p:nvPr/>
            </p:nvSpPr>
            <p:spPr bwMode="auto">
              <a:xfrm>
                <a:off x="4264" y="25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5" name="Freeform 81"/>
              <p:cNvSpPr/>
              <p:nvPr/>
            </p:nvSpPr>
            <p:spPr bwMode="auto">
              <a:xfrm>
                <a:off x="421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6" name="Freeform 82"/>
              <p:cNvSpPr/>
              <p:nvPr/>
            </p:nvSpPr>
            <p:spPr bwMode="auto">
              <a:xfrm>
                <a:off x="423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7" name="Freeform 83"/>
              <p:cNvSpPr/>
              <p:nvPr/>
            </p:nvSpPr>
            <p:spPr bwMode="auto">
              <a:xfrm>
                <a:off x="4227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7" y="0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8" name="Freeform 84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9" name="Freeform 85"/>
              <p:cNvSpPr/>
              <p:nvPr/>
            </p:nvSpPr>
            <p:spPr bwMode="auto">
              <a:xfrm>
                <a:off x="4225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1" y="0"/>
                  </a:cxn>
                  <a:cxn ang="0">
                    <a:pos x="0" y="1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cubicBezTo>
                      <a:pt x="4" y="0"/>
                      <a:pt x="7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0" name="Freeform 86"/>
              <p:cNvSpPr/>
              <p:nvPr/>
            </p:nvSpPr>
            <p:spPr bwMode="auto">
              <a:xfrm>
                <a:off x="421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0" y="2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1" name="Freeform 87"/>
              <p:cNvSpPr/>
              <p:nvPr/>
            </p:nvSpPr>
            <p:spPr bwMode="auto">
              <a:xfrm>
                <a:off x="422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7" y="0"/>
                  </a:cxn>
                  <a:cxn ang="0">
                    <a:pos x="0" y="1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5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2" name="Freeform 88"/>
              <p:cNvSpPr/>
              <p:nvPr/>
            </p:nvSpPr>
            <p:spPr bwMode="auto">
              <a:xfrm>
                <a:off x="4242" y="2493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0" y="0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cubicBezTo>
                      <a:pt x="3" y="1"/>
                      <a:pt x="6" y="2"/>
                      <a:pt x="9" y="3"/>
                    </a:cubicBezTo>
                    <a:cubicBezTo>
                      <a:pt x="6" y="2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3" name="Freeform 89"/>
              <p:cNvSpPr/>
              <p:nvPr/>
            </p:nvSpPr>
            <p:spPr bwMode="auto">
              <a:xfrm>
                <a:off x="4245" y="249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1"/>
                      <a:pt x="5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4" name="Freeform 90"/>
              <p:cNvSpPr/>
              <p:nvPr/>
            </p:nvSpPr>
            <p:spPr bwMode="auto">
              <a:xfrm>
                <a:off x="4240" y="249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2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1"/>
                      <a:pt x="5" y="2"/>
                      <a:pt x="7" y="2"/>
                    </a:cubicBezTo>
                    <a:cubicBezTo>
                      <a:pt x="5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5" name="Freeform 91"/>
              <p:cNvSpPr/>
              <p:nvPr/>
            </p:nvSpPr>
            <p:spPr bwMode="auto">
              <a:xfrm>
                <a:off x="423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6" name="Freeform 92"/>
              <p:cNvSpPr/>
              <p:nvPr/>
            </p:nvSpPr>
            <p:spPr bwMode="auto">
              <a:xfrm>
                <a:off x="4233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7" name="Freeform 93"/>
              <p:cNvSpPr/>
              <p:nvPr/>
            </p:nvSpPr>
            <p:spPr bwMode="auto">
              <a:xfrm>
                <a:off x="423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8" name="Freeform 94"/>
              <p:cNvSpPr/>
              <p:nvPr/>
            </p:nvSpPr>
            <p:spPr bwMode="auto">
              <a:xfrm>
                <a:off x="4157" y="2470"/>
                <a:ext cx="136" cy="62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115" y="205"/>
                  </a:cxn>
                  <a:cxn ang="0">
                    <a:pos x="119" y="197"/>
                  </a:cxn>
                  <a:cxn ang="0">
                    <a:pos x="124" y="189"/>
                  </a:cxn>
                  <a:cxn ang="0">
                    <a:pos x="129" y="181"/>
                  </a:cxn>
                  <a:cxn ang="0">
                    <a:pos x="159" y="146"/>
                  </a:cxn>
                  <a:cxn ang="0">
                    <a:pos x="166" y="140"/>
                  </a:cxn>
                  <a:cxn ang="0">
                    <a:pos x="173" y="134"/>
                  </a:cxn>
                  <a:cxn ang="0">
                    <a:pos x="180" y="129"/>
                  </a:cxn>
                  <a:cxn ang="0">
                    <a:pos x="188" y="123"/>
                  </a:cxn>
                  <a:cxn ang="0">
                    <a:pos x="197" y="118"/>
                  </a:cxn>
                  <a:cxn ang="0">
                    <a:pos x="205" y="113"/>
                  </a:cxn>
                  <a:cxn ang="0">
                    <a:pos x="214" y="109"/>
                  </a:cxn>
                  <a:cxn ang="0">
                    <a:pos x="227" y="103"/>
                  </a:cxn>
                  <a:cxn ang="0">
                    <a:pos x="236" y="99"/>
                  </a:cxn>
                  <a:cxn ang="0">
                    <a:pos x="246" y="96"/>
                  </a:cxn>
                  <a:cxn ang="0">
                    <a:pos x="256" y="94"/>
                  </a:cxn>
                  <a:cxn ang="0">
                    <a:pos x="266" y="91"/>
                  </a:cxn>
                  <a:cxn ang="0">
                    <a:pos x="276" y="90"/>
                  </a:cxn>
                  <a:cxn ang="0">
                    <a:pos x="287" y="88"/>
                  </a:cxn>
                  <a:cxn ang="0">
                    <a:pos x="297" y="88"/>
                  </a:cxn>
                  <a:cxn ang="0">
                    <a:pos x="308" y="87"/>
                  </a:cxn>
                  <a:cxn ang="0">
                    <a:pos x="308" y="87"/>
                  </a:cxn>
                  <a:cxn ang="0">
                    <a:pos x="322" y="88"/>
                  </a:cxn>
                  <a:cxn ang="0">
                    <a:pos x="333" y="89"/>
                  </a:cxn>
                  <a:cxn ang="0">
                    <a:pos x="343" y="90"/>
                  </a:cxn>
                  <a:cxn ang="0">
                    <a:pos x="353" y="92"/>
                  </a:cxn>
                  <a:cxn ang="0">
                    <a:pos x="363" y="94"/>
                  </a:cxn>
                  <a:cxn ang="0">
                    <a:pos x="373" y="97"/>
                  </a:cxn>
                  <a:cxn ang="0">
                    <a:pos x="386" y="102"/>
                  </a:cxn>
                  <a:cxn ang="0">
                    <a:pos x="395" y="106"/>
                  </a:cxn>
                  <a:cxn ang="0">
                    <a:pos x="405" y="110"/>
                  </a:cxn>
                  <a:cxn ang="0">
                    <a:pos x="413" y="115"/>
                  </a:cxn>
                  <a:cxn ang="0">
                    <a:pos x="422" y="120"/>
                  </a:cxn>
                  <a:cxn ang="0">
                    <a:pos x="430" y="125"/>
                  </a:cxn>
                  <a:cxn ang="0">
                    <a:pos x="443" y="135"/>
                  </a:cxn>
                  <a:cxn ang="0">
                    <a:pos x="450" y="140"/>
                  </a:cxn>
                  <a:cxn ang="0">
                    <a:pos x="457" y="147"/>
                  </a:cxn>
                  <a:cxn ang="0">
                    <a:pos x="464" y="153"/>
                  </a:cxn>
                  <a:cxn ang="0">
                    <a:pos x="470" y="160"/>
                  </a:cxn>
                  <a:cxn ang="0">
                    <a:pos x="497" y="197"/>
                  </a:cxn>
                  <a:cxn ang="0">
                    <a:pos x="501" y="205"/>
                  </a:cxn>
                  <a:cxn ang="0">
                    <a:pos x="520" y="257"/>
                  </a:cxn>
                  <a:cxn ang="0">
                    <a:pos x="595" y="255"/>
                  </a:cxn>
                </a:cxnLst>
                <a:rect l="0" t="0" r="r" b="b"/>
                <a:pathLst>
                  <a:path w="595" h="270">
                    <a:moveTo>
                      <a:pt x="298" y="0"/>
                    </a:moveTo>
                    <a:cubicBezTo>
                      <a:pt x="142" y="0"/>
                      <a:pt x="15" y="118"/>
                      <a:pt x="0" y="270"/>
                    </a:cubicBezTo>
                    <a:cubicBezTo>
                      <a:pt x="94" y="268"/>
                      <a:pt x="94" y="268"/>
                      <a:pt x="94" y="268"/>
                    </a:cubicBezTo>
                    <a:cubicBezTo>
                      <a:pt x="98" y="245"/>
                      <a:pt x="105" y="224"/>
                      <a:pt x="115" y="205"/>
                    </a:cubicBezTo>
                    <a:cubicBezTo>
                      <a:pt x="115" y="205"/>
                      <a:pt x="115" y="204"/>
                      <a:pt x="115" y="204"/>
                    </a:cubicBezTo>
                    <a:cubicBezTo>
                      <a:pt x="116" y="202"/>
                      <a:pt x="118" y="199"/>
                      <a:pt x="119" y="197"/>
                    </a:cubicBezTo>
                    <a:cubicBezTo>
                      <a:pt x="119" y="196"/>
                      <a:pt x="120" y="196"/>
                      <a:pt x="120" y="196"/>
                    </a:cubicBezTo>
                    <a:cubicBezTo>
                      <a:pt x="121" y="193"/>
                      <a:pt x="123" y="191"/>
                      <a:pt x="124" y="189"/>
                    </a:cubicBezTo>
                    <a:cubicBezTo>
                      <a:pt x="124" y="188"/>
                      <a:pt x="125" y="188"/>
                      <a:pt x="125" y="188"/>
                    </a:cubicBezTo>
                    <a:cubicBezTo>
                      <a:pt x="126" y="185"/>
                      <a:pt x="128" y="183"/>
                      <a:pt x="129" y="181"/>
                    </a:cubicBezTo>
                    <a:cubicBezTo>
                      <a:pt x="130" y="180"/>
                      <a:pt x="130" y="180"/>
                      <a:pt x="130" y="180"/>
                    </a:cubicBezTo>
                    <a:cubicBezTo>
                      <a:pt x="139" y="168"/>
                      <a:pt x="148" y="156"/>
                      <a:pt x="159" y="146"/>
                    </a:cubicBezTo>
                    <a:cubicBezTo>
                      <a:pt x="160" y="146"/>
                      <a:pt x="160" y="145"/>
                      <a:pt x="160" y="145"/>
                    </a:cubicBezTo>
                    <a:cubicBezTo>
                      <a:pt x="162" y="143"/>
                      <a:pt x="164" y="142"/>
                      <a:pt x="166" y="140"/>
                    </a:cubicBezTo>
                    <a:cubicBezTo>
                      <a:pt x="166" y="140"/>
                      <a:pt x="167" y="139"/>
                      <a:pt x="168" y="138"/>
                    </a:cubicBezTo>
                    <a:cubicBezTo>
                      <a:pt x="169" y="137"/>
                      <a:pt x="171" y="136"/>
                      <a:pt x="173" y="134"/>
                    </a:cubicBezTo>
                    <a:cubicBezTo>
                      <a:pt x="174" y="134"/>
                      <a:pt x="175" y="133"/>
                      <a:pt x="176" y="132"/>
                    </a:cubicBezTo>
                    <a:cubicBezTo>
                      <a:pt x="177" y="131"/>
                      <a:pt x="179" y="130"/>
                      <a:pt x="180" y="129"/>
                    </a:cubicBezTo>
                    <a:cubicBezTo>
                      <a:pt x="181" y="128"/>
                      <a:pt x="183" y="127"/>
                      <a:pt x="184" y="126"/>
                    </a:cubicBezTo>
                    <a:cubicBezTo>
                      <a:pt x="185" y="125"/>
                      <a:pt x="187" y="124"/>
                      <a:pt x="188" y="123"/>
                    </a:cubicBezTo>
                    <a:cubicBezTo>
                      <a:pt x="190" y="122"/>
                      <a:pt x="191" y="122"/>
                      <a:pt x="192" y="121"/>
                    </a:cubicBezTo>
                    <a:cubicBezTo>
                      <a:pt x="194" y="120"/>
                      <a:pt x="195" y="119"/>
                      <a:pt x="197" y="118"/>
                    </a:cubicBezTo>
                    <a:cubicBezTo>
                      <a:pt x="198" y="117"/>
                      <a:pt x="199" y="116"/>
                      <a:pt x="201" y="116"/>
                    </a:cubicBezTo>
                    <a:cubicBezTo>
                      <a:pt x="202" y="115"/>
                      <a:pt x="204" y="114"/>
                      <a:pt x="205" y="113"/>
                    </a:cubicBezTo>
                    <a:cubicBezTo>
                      <a:pt x="207" y="112"/>
                      <a:pt x="208" y="112"/>
                      <a:pt x="210" y="111"/>
                    </a:cubicBezTo>
                    <a:cubicBezTo>
                      <a:pt x="211" y="110"/>
                      <a:pt x="213" y="109"/>
                      <a:pt x="214" y="109"/>
                    </a:cubicBezTo>
                    <a:cubicBezTo>
                      <a:pt x="217" y="107"/>
                      <a:pt x="220" y="106"/>
                      <a:pt x="223" y="105"/>
                    </a:cubicBezTo>
                    <a:cubicBezTo>
                      <a:pt x="224" y="104"/>
                      <a:pt x="225" y="104"/>
                      <a:pt x="227" y="103"/>
                    </a:cubicBezTo>
                    <a:cubicBezTo>
                      <a:pt x="229" y="102"/>
                      <a:pt x="230" y="102"/>
                      <a:pt x="232" y="101"/>
                    </a:cubicBezTo>
                    <a:cubicBezTo>
                      <a:pt x="234" y="100"/>
                      <a:pt x="235" y="100"/>
                      <a:pt x="236" y="99"/>
                    </a:cubicBezTo>
                    <a:cubicBezTo>
                      <a:pt x="238" y="99"/>
                      <a:pt x="240" y="98"/>
                      <a:pt x="242" y="98"/>
                    </a:cubicBezTo>
                    <a:cubicBezTo>
                      <a:pt x="243" y="97"/>
                      <a:pt x="245" y="97"/>
                      <a:pt x="246" y="96"/>
                    </a:cubicBezTo>
                    <a:cubicBezTo>
                      <a:pt x="248" y="96"/>
                      <a:pt x="250" y="95"/>
                      <a:pt x="252" y="95"/>
                    </a:cubicBezTo>
                    <a:cubicBezTo>
                      <a:pt x="253" y="94"/>
                      <a:pt x="255" y="94"/>
                      <a:pt x="256" y="94"/>
                    </a:cubicBezTo>
                    <a:cubicBezTo>
                      <a:pt x="258" y="93"/>
                      <a:pt x="260" y="93"/>
                      <a:pt x="262" y="92"/>
                    </a:cubicBezTo>
                    <a:cubicBezTo>
                      <a:pt x="263" y="92"/>
                      <a:pt x="265" y="92"/>
                      <a:pt x="266" y="91"/>
                    </a:cubicBezTo>
                    <a:cubicBezTo>
                      <a:pt x="268" y="91"/>
                      <a:pt x="270" y="91"/>
                      <a:pt x="272" y="90"/>
                    </a:cubicBezTo>
                    <a:cubicBezTo>
                      <a:pt x="274" y="90"/>
                      <a:pt x="275" y="90"/>
                      <a:pt x="276" y="90"/>
                    </a:cubicBezTo>
                    <a:cubicBezTo>
                      <a:pt x="278" y="89"/>
                      <a:pt x="281" y="89"/>
                      <a:pt x="283" y="89"/>
                    </a:cubicBezTo>
                    <a:cubicBezTo>
                      <a:pt x="284" y="89"/>
                      <a:pt x="285" y="88"/>
                      <a:pt x="287" y="88"/>
                    </a:cubicBezTo>
                    <a:cubicBezTo>
                      <a:pt x="289" y="88"/>
                      <a:pt x="291" y="88"/>
                      <a:pt x="294" y="88"/>
                    </a:cubicBezTo>
                    <a:cubicBezTo>
                      <a:pt x="295" y="88"/>
                      <a:pt x="296" y="88"/>
                      <a:pt x="297" y="88"/>
                    </a:cubicBezTo>
                    <a:cubicBezTo>
                      <a:pt x="301" y="87"/>
                      <a:pt x="304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11" y="87"/>
                      <a:pt x="315" y="87"/>
                      <a:pt x="318" y="88"/>
                    </a:cubicBezTo>
                    <a:cubicBezTo>
                      <a:pt x="320" y="88"/>
                      <a:pt x="321" y="88"/>
                      <a:pt x="322" y="88"/>
                    </a:cubicBezTo>
                    <a:cubicBezTo>
                      <a:pt x="324" y="88"/>
                      <a:pt x="326" y="88"/>
                      <a:pt x="329" y="88"/>
                    </a:cubicBezTo>
                    <a:cubicBezTo>
                      <a:pt x="330" y="88"/>
                      <a:pt x="331" y="89"/>
                      <a:pt x="333" y="89"/>
                    </a:cubicBezTo>
                    <a:cubicBezTo>
                      <a:pt x="335" y="89"/>
                      <a:pt x="337" y="89"/>
                      <a:pt x="339" y="90"/>
                    </a:cubicBezTo>
                    <a:cubicBezTo>
                      <a:pt x="340" y="90"/>
                      <a:pt x="342" y="90"/>
                      <a:pt x="343" y="90"/>
                    </a:cubicBezTo>
                    <a:cubicBezTo>
                      <a:pt x="345" y="91"/>
                      <a:pt x="347" y="91"/>
                      <a:pt x="349" y="91"/>
                    </a:cubicBezTo>
                    <a:cubicBezTo>
                      <a:pt x="351" y="92"/>
                      <a:pt x="352" y="92"/>
                      <a:pt x="353" y="92"/>
                    </a:cubicBezTo>
                    <a:cubicBezTo>
                      <a:pt x="355" y="93"/>
                      <a:pt x="357" y="93"/>
                      <a:pt x="359" y="93"/>
                    </a:cubicBezTo>
                    <a:cubicBezTo>
                      <a:pt x="361" y="94"/>
                      <a:pt x="362" y="94"/>
                      <a:pt x="363" y="94"/>
                    </a:cubicBezTo>
                    <a:cubicBezTo>
                      <a:pt x="365" y="95"/>
                      <a:pt x="368" y="96"/>
                      <a:pt x="370" y="96"/>
                    </a:cubicBezTo>
                    <a:cubicBezTo>
                      <a:pt x="371" y="97"/>
                      <a:pt x="372" y="97"/>
                      <a:pt x="373" y="97"/>
                    </a:cubicBezTo>
                    <a:cubicBezTo>
                      <a:pt x="376" y="98"/>
                      <a:pt x="379" y="99"/>
                      <a:pt x="382" y="100"/>
                    </a:cubicBezTo>
                    <a:cubicBezTo>
                      <a:pt x="383" y="101"/>
                      <a:pt x="384" y="101"/>
                      <a:pt x="386" y="102"/>
                    </a:cubicBezTo>
                    <a:cubicBezTo>
                      <a:pt x="388" y="102"/>
                      <a:pt x="389" y="103"/>
                      <a:pt x="391" y="104"/>
                    </a:cubicBezTo>
                    <a:cubicBezTo>
                      <a:pt x="393" y="104"/>
                      <a:pt x="394" y="105"/>
                      <a:pt x="395" y="106"/>
                    </a:cubicBezTo>
                    <a:cubicBezTo>
                      <a:pt x="397" y="106"/>
                      <a:pt x="399" y="107"/>
                      <a:pt x="400" y="108"/>
                    </a:cubicBezTo>
                    <a:cubicBezTo>
                      <a:pt x="402" y="109"/>
                      <a:pt x="403" y="109"/>
                      <a:pt x="405" y="110"/>
                    </a:cubicBezTo>
                    <a:cubicBezTo>
                      <a:pt x="406" y="111"/>
                      <a:pt x="408" y="111"/>
                      <a:pt x="409" y="112"/>
                    </a:cubicBezTo>
                    <a:cubicBezTo>
                      <a:pt x="410" y="113"/>
                      <a:pt x="412" y="114"/>
                      <a:pt x="413" y="115"/>
                    </a:cubicBezTo>
                    <a:cubicBezTo>
                      <a:pt x="415" y="115"/>
                      <a:pt x="416" y="116"/>
                      <a:pt x="417" y="117"/>
                    </a:cubicBezTo>
                    <a:cubicBezTo>
                      <a:pt x="419" y="118"/>
                      <a:pt x="420" y="119"/>
                      <a:pt x="422" y="120"/>
                    </a:cubicBezTo>
                    <a:cubicBezTo>
                      <a:pt x="423" y="120"/>
                      <a:pt x="424" y="121"/>
                      <a:pt x="425" y="122"/>
                    </a:cubicBezTo>
                    <a:cubicBezTo>
                      <a:pt x="427" y="123"/>
                      <a:pt x="429" y="124"/>
                      <a:pt x="430" y="125"/>
                    </a:cubicBezTo>
                    <a:cubicBezTo>
                      <a:pt x="430" y="125"/>
                      <a:pt x="430" y="125"/>
                      <a:pt x="431" y="125"/>
                    </a:cubicBezTo>
                    <a:cubicBezTo>
                      <a:pt x="435" y="128"/>
                      <a:pt x="439" y="131"/>
                      <a:pt x="443" y="135"/>
                    </a:cubicBezTo>
                    <a:cubicBezTo>
                      <a:pt x="444" y="135"/>
                      <a:pt x="444" y="135"/>
                      <a:pt x="445" y="136"/>
                    </a:cubicBezTo>
                    <a:cubicBezTo>
                      <a:pt x="447" y="137"/>
                      <a:pt x="448" y="139"/>
                      <a:pt x="450" y="140"/>
                    </a:cubicBezTo>
                    <a:cubicBezTo>
                      <a:pt x="451" y="141"/>
                      <a:pt x="451" y="141"/>
                      <a:pt x="452" y="142"/>
                    </a:cubicBezTo>
                    <a:cubicBezTo>
                      <a:pt x="454" y="144"/>
                      <a:pt x="455" y="145"/>
                      <a:pt x="457" y="147"/>
                    </a:cubicBezTo>
                    <a:cubicBezTo>
                      <a:pt x="458" y="147"/>
                      <a:pt x="458" y="148"/>
                      <a:pt x="459" y="149"/>
                    </a:cubicBezTo>
                    <a:cubicBezTo>
                      <a:pt x="461" y="150"/>
                      <a:pt x="462" y="152"/>
                      <a:pt x="464" y="153"/>
                    </a:cubicBezTo>
                    <a:cubicBezTo>
                      <a:pt x="464" y="154"/>
                      <a:pt x="465" y="155"/>
                      <a:pt x="466" y="155"/>
                    </a:cubicBezTo>
                    <a:cubicBezTo>
                      <a:pt x="467" y="157"/>
                      <a:pt x="469" y="159"/>
                      <a:pt x="470" y="160"/>
                    </a:cubicBezTo>
                    <a:cubicBezTo>
                      <a:pt x="471" y="161"/>
                      <a:pt x="471" y="161"/>
                      <a:pt x="471" y="161"/>
                    </a:cubicBezTo>
                    <a:cubicBezTo>
                      <a:pt x="481" y="172"/>
                      <a:pt x="489" y="184"/>
                      <a:pt x="497" y="197"/>
                    </a:cubicBezTo>
                    <a:cubicBezTo>
                      <a:pt x="497" y="197"/>
                      <a:pt x="497" y="197"/>
                      <a:pt x="497" y="198"/>
                    </a:cubicBezTo>
                    <a:cubicBezTo>
                      <a:pt x="498" y="200"/>
                      <a:pt x="500" y="203"/>
                      <a:pt x="501" y="205"/>
                    </a:cubicBezTo>
                    <a:cubicBezTo>
                      <a:pt x="501" y="205"/>
                      <a:pt x="501" y="206"/>
                      <a:pt x="501" y="206"/>
                    </a:cubicBezTo>
                    <a:cubicBezTo>
                      <a:pt x="510" y="222"/>
                      <a:pt x="516" y="239"/>
                      <a:pt x="520" y="257"/>
                    </a:cubicBezTo>
                    <a:cubicBezTo>
                      <a:pt x="520" y="257"/>
                      <a:pt x="520" y="257"/>
                      <a:pt x="520" y="257"/>
                    </a:cubicBezTo>
                    <a:cubicBezTo>
                      <a:pt x="595" y="255"/>
                      <a:pt x="595" y="255"/>
                      <a:pt x="595" y="255"/>
                    </a:cubicBezTo>
                    <a:cubicBezTo>
                      <a:pt x="573" y="111"/>
                      <a:pt x="449" y="0"/>
                      <a:pt x="29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9" name="Freeform 95"/>
              <p:cNvSpPr/>
              <p:nvPr/>
            </p:nvSpPr>
            <p:spPr bwMode="auto">
              <a:xfrm>
                <a:off x="4057" y="2528"/>
                <a:ext cx="340" cy="183"/>
              </a:xfrm>
              <a:custGeom>
                <a:avLst/>
                <a:gdLst/>
                <a:ahLst/>
                <a:cxnLst>
                  <a:cxn ang="0">
                    <a:pos x="1252" y="0"/>
                  </a:cxn>
                  <a:cxn ang="0">
                    <a:pos x="1107" y="4"/>
                  </a:cxn>
                  <a:cxn ang="0">
                    <a:pos x="1110" y="50"/>
                  </a:cxn>
                  <a:cxn ang="0">
                    <a:pos x="738" y="422"/>
                  </a:cxn>
                  <a:cxn ang="0">
                    <a:pos x="366" y="50"/>
                  </a:cxn>
                  <a:cxn ang="0">
                    <a:pos x="367" y="22"/>
                  </a:cxn>
                  <a:cxn ang="0">
                    <a:pos x="1" y="31"/>
                  </a:cxn>
                  <a:cxn ang="0">
                    <a:pos x="0" y="50"/>
                  </a:cxn>
                  <a:cxn ang="0">
                    <a:pos x="749" y="799"/>
                  </a:cxn>
                  <a:cxn ang="0">
                    <a:pos x="1495" y="121"/>
                  </a:cxn>
                  <a:cxn ang="0">
                    <a:pos x="1484" y="117"/>
                  </a:cxn>
                  <a:cxn ang="0">
                    <a:pos x="1252" y="0"/>
                  </a:cxn>
                </a:cxnLst>
                <a:rect l="0" t="0" r="r" b="b"/>
                <a:pathLst>
                  <a:path w="1495" h="799">
                    <a:moveTo>
                      <a:pt x="1252" y="0"/>
                    </a:moveTo>
                    <a:cubicBezTo>
                      <a:pt x="1107" y="4"/>
                      <a:pt x="1107" y="4"/>
                      <a:pt x="1107" y="4"/>
                    </a:cubicBezTo>
                    <a:cubicBezTo>
                      <a:pt x="1109" y="19"/>
                      <a:pt x="1110" y="34"/>
                      <a:pt x="1110" y="50"/>
                    </a:cubicBezTo>
                    <a:cubicBezTo>
                      <a:pt x="1110" y="255"/>
                      <a:pt x="944" y="422"/>
                      <a:pt x="738" y="422"/>
                    </a:cubicBezTo>
                    <a:cubicBezTo>
                      <a:pt x="533" y="422"/>
                      <a:pt x="366" y="255"/>
                      <a:pt x="366" y="50"/>
                    </a:cubicBezTo>
                    <a:cubicBezTo>
                      <a:pt x="366" y="40"/>
                      <a:pt x="366" y="31"/>
                      <a:pt x="367" y="22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7"/>
                      <a:pt x="0" y="44"/>
                      <a:pt x="0" y="50"/>
                    </a:cubicBezTo>
                    <a:cubicBezTo>
                      <a:pt x="0" y="463"/>
                      <a:pt x="336" y="799"/>
                      <a:pt x="749" y="799"/>
                    </a:cubicBezTo>
                    <a:cubicBezTo>
                      <a:pt x="1139" y="799"/>
                      <a:pt x="1459" y="501"/>
                      <a:pt x="1495" y="121"/>
                    </a:cubicBezTo>
                    <a:cubicBezTo>
                      <a:pt x="1484" y="117"/>
                      <a:pt x="1484" y="117"/>
                      <a:pt x="1484" y="117"/>
                    </a:cubicBezTo>
                    <a:lnTo>
                      <a:pt x="1252" y="0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0" name="Freeform 96"/>
              <p:cNvSpPr/>
              <p:nvPr/>
            </p:nvSpPr>
            <p:spPr bwMode="auto">
              <a:xfrm>
                <a:off x="4057" y="2367"/>
                <a:ext cx="341" cy="188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30"/>
                  </a:cxn>
                  <a:cxn ang="0">
                    <a:pos x="366" y="721"/>
                  </a:cxn>
                  <a:cxn ang="0">
                    <a:pos x="737" y="377"/>
                  </a:cxn>
                  <a:cxn ang="0">
                    <a:pos x="1106" y="703"/>
                  </a:cxn>
                  <a:cxn ang="0">
                    <a:pos x="1251" y="699"/>
                  </a:cxn>
                  <a:cxn ang="0">
                    <a:pos x="1483" y="816"/>
                  </a:cxn>
                  <a:cxn ang="0">
                    <a:pos x="1494" y="820"/>
                  </a:cxn>
                  <a:cxn ang="0">
                    <a:pos x="1497" y="749"/>
                  </a:cxn>
                  <a:cxn ang="0">
                    <a:pos x="748" y="0"/>
                  </a:cxn>
                </a:cxnLst>
                <a:rect l="0" t="0" r="r" b="b"/>
                <a:pathLst>
                  <a:path w="1497" h="820">
                    <a:moveTo>
                      <a:pt x="748" y="0"/>
                    </a:moveTo>
                    <a:cubicBezTo>
                      <a:pt x="341" y="0"/>
                      <a:pt x="10" y="325"/>
                      <a:pt x="0" y="730"/>
                    </a:cubicBezTo>
                    <a:cubicBezTo>
                      <a:pt x="366" y="721"/>
                      <a:pt x="366" y="721"/>
                      <a:pt x="366" y="721"/>
                    </a:cubicBezTo>
                    <a:cubicBezTo>
                      <a:pt x="380" y="528"/>
                      <a:pt x="541" y="377"/>
                      <a:pt x="737" y="377"/>
                    </a:cubicBezTo>
                    <a:cubicBezTo>
                      <a:pt x="927" y="377"/>
                      <a:pt x="1084" y="519"/>
                      <a:pt x="1106" y="703"/>
                    </a:cubicBezTo>
                    <a:cubicBezTo>
                      <a:pt x="1251" y="699"/>
                      <a:pt x="1251" y="699"/>
                      <a:pt x="1251" y="699"/>
                    </a:cubicBezTo>
                    <a:cubicBezTo>
                      <a:pt x="1483" y="816"/>
                      <a:pt x="1483" y="816"/>
                      <a:pt x="1483" y="816"/>
                    </a:cubicBezTo>
                    <a:cubicBezTo>
                      <a:pt x="1494" y="820"/>
                      <a:pt x="1494" y="820"/>
                      <a:pt x="1494" y="820"/>
                    </a:cubicBezTo>
                    <a:cubicBezTo>
                      <a:pt x="1496" y="797"/>
                      <a:pt x="1497" y="773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18" name="直接连接符 17"/>
            <p:cNvCxnSpPr/>
            <p:nvPr/>
          </p:nvCxnSpPr>
          <p:spPr>
            <a:xfrm>
              <a:off x="8890" y="2262"/>
              <a:ext cx="1417" cy="7"/>
            </a:xfrm>
            <a:prstGeom prst="lin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 algn="ctr">
              <a:solidFill>
                <a:srgbClr val="C7001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" name="文本框 18"/>
          <p:cNvSpPr txBox="1"/>
          <p:nvPr/>
        </p:nvSpPr>
        <p:spPr>
          <a:xfrm>
            <a:off x="776279" y="1331357"/>
            <a:ext cx="548648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систему электропривода с двунаправленным потоком，</a:t>
            </a:r>
            <a:r>
              <a:rPr lang="ru-RU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</a:t>
            </a:r>
            <a:r>
              <a:rPr lang="ru-RU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управления энергопотреблением реализованы такие техн</a:t>
            </a:r>
            <a:r>
              <a:rPr lang="ru-RU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ологии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антиторможение тормозов, автоматический </a:t>
            </a:r>
            <a:r>
              <a:rPr lang="ru-RU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двухрежимный кондиционер и т. д., так что двигатель всегда работает в наиболее экономичном состоянии.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6400800" y="967740"/>
            <a:ext cx="3367405" cy="42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7467842" y="943700"/>
            <a:ext cx="309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/>
          </a:p>
        </p:txBody>
      </p:sp>
      <p:sp>
        <p:nvSpPr>
          <p:cNvPr id="119" name="文本框 118"/>
          <p:cNvSpPr txBox="1"/>
          <p:nvPr/>
        </p:nvSpPr>
        <p:spPr>
          <a:xfrm>
            <a:off x="7467842" y="943700"/>
            <a:ext cx="309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/>
          </a:p>
        </p:txBody>
      </p:sp>
      <p:sp>
        <p:nvSpPr>
          <p:cNvPr id="120" name="文本框 119"/>
          <p:cNvSpPr txBox="1"/>
          <p:nvPr/>
        </p:nvSpPr>
        <p:spPr>
          <a:xfrm>
            <a:off x="6377305" y="896620"/>
            <a:ext cx="43656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(II)</a:t>
            </a:r>
            <a:r>
              <a:rPr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Технология привода с постоянными </a:t>
            </a:r>
            <a:br>
              <a:rPr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магнитами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 карьерного самосвала</a:t>
            </a:r>
            <a:endParaRPr lang="ru-RU" altLang="zh-CN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9657761" y="1031003"/>
            <a:ext cx="899160" cy="356235"/>
            <a:chOff x="8890" y="1707"/>
            <a:chExt cx="1416" cy="561"/>
          </a:xfrm>
        </p:grpSpPr>
        <p:grpSp>
          <p:nvGrpSpPr>
            <p:cNvPr id="122" name="组合 121"/>
            <p:cNvGrpSpPr/>
            <p:nvPr/>
          </p:nvGrpSpPr>
          <p:grpSpPr>
            <a:xfrm>
              <a:off x="9107" y="1707"/>
              <a:ext cx="1057" cy="555"/>
              <a:chOff x="3227" y="2040"/>
              <a:chExt cx="1276" cy="670"/>
            </a:xfrm>
          </p:grpSpPr>
          <p:sp>
            <p:nvSpPr>
              <p:cNvPr id="124" name="Oval 6"/>
              <p:cNvSpPr>
                <a:spLocks noChangeArrowheads="1"/>
              </p:cNvSpPr>
              <p:nvPr/>
            </p:nvSpPr>
            <p:spPr bwMode="auto">
              <a:xfrm>
                <a:off x="3633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Freeform 7"/>
              <p:cNvSpPr>
                <a:spLocks noEditPoints="1"/>
              </p:cNvSpPr>
              <p:nvPr/>
            </p:nvSpPr>
            <p:spPr bwMode="auto">
              <a:xfrm>
                <a:off x="3575" y="2470"/>
                <a:ext cx="136" cy="138"/>
              </a:xfrm>
              <a:custGeom>
                <a:avLst/>
                <a:gdLst/>
                <a:ahLst/>
                <a:cxnLst>
                  <a:cxn ang="0">
                    <a:pos x="300" y="0"/>
                  </a:cxn>
                  <a:cxn ang="0">
                    <a:pos x="0" y="300"/>
                  </a:cxn>
                  <a:cxn ang="0">
                    <a:pos x="300" y="600"/>
                  </a:cxn>
                  <a:cxn ang="0">
                    <a:pos x="600" y="300"/>
                  </a:cxn>
                  <a:cxn ang="0">
                    <a:pos x="300" y="0"/>
                  </a:cxn>
                  <a:cxn ang="0">
                    <a:pos x="310" y="522"/>
                  </a:cxn>
                  <a:cxn ang="0">
                    <a:pos x="93" y="305"/>
                  </a:cxn>
                  <a:cxn ang="0">
                    <a:pos x="310" y="87"/>
                  </a:cxn>
                  <a:cxn ang="0">
                    <a:pos x="527" y="305"/>
                  </a:cxn>
                  <a:cxn ang="0">
                    <a:pos x="310" y="522"/>
                  </a:cxn>
                </a:cxnLst>
                <a:rect l="0" t="0" r="r" b="b"/>
                <a:pathLst>
                  <a:path w="600" h="600">
                    <a:moveTo>
                      <a:pt x="300" y="0"/>
                    </a:moveTo>
                    <a:cubicBezTo>
                      <a:pt x="135" y="0"/>
                      <a:pt x="0" y="134"/>
                      <a:pt x="0" y="300"/>
                    </a:cubicBezTo>
                    <a:cubicBezTo>
                      <a:pt x="0" y="466"/>
                      <a:pt x="135" y="600"/>
                      <a:pt x="300" y="600"/>
                    </a:cubicBezTo>
                    <a:cubicBezTo>
                      <a:pt x="466" y="600"/>
                      <a:pt x="600" y="466"/>
                      <a:pt x="600" y="300"/>
                    </a:cubicBezTo>
                    <a:cubicBezTo>
                      <a:pt x="600" y="134"/>
                      <a:pt x="466" y="0"/>
                      <a:pt x="300" y="0"/>
                    </a:cubicBezTo>
                    <a:close/>
                    <a:moveTo>
                      <a:pt x="310" y="522"/>
                    </a:moveTo>
                    <a:cubicBezTo>
                      <a:pt x="190" y="522"/>
                      <a:pt x="93" y="425"/>
                      <a:pt x="93" y="305"/>
                    </a:cubicBezTo>
                    <a:cubicBezTo>
                      <a:pt x="93" y="185"/>
                      <a:pt x="190" y="87"/>
                      <a:pt x="310" y="87"/>
                    </a:cubicBezTo>
                    <a:cubicBezTo>
                      <a:pt x="430" y="87"/>
                      <a:pt x="527" y="185"/>
                      <a:pt x="527" y="305"/>
                    </a:cubicBezTo>
                    <a:cubicBezTo>
                      <a:pt x="527" y="425"/>
                      <a:pt x="430" y="522"/>
                      <a:pt x="310" y="52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Freeform 8"/>
              <p:cNvSpPr>
                <a:spLocks noEditPoints="1"/>
              </p:cNvSpPr>
              <p:nvPr/>
            </p:nvSpPr>
            <p:spPr bwMode="auto">
              <a:xfrm>
                <a:off x="3475" y="2367"/>
                <a:ext cx="341" cy="343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49"/>
                  </a:cxn>
                  <a:cxn ang="0">
                    <a:pos x="748" y="1498"/>
                  </a:cxn>
                  <a:cxn ang="0">
                    <a:pos x="1497" y="749"/>
                  </a:cxn>
                  <a:cxn ang="0">
                    <a:pos x="748" y="0"/>
                  </a:cxn>
                  <a:cxn ang="0">
                    <a:pos x="737" y="1121"/>
                  </a:cxn>
                  <a:cxn ang="0">
                    <a:pos x="365" y="749"/>
                  </a:cxn>
                  <a:cxn ang="0">
                    <a:pos x="737" y="377"/>
                  </a:cxn>
                  <a:cxn ang="0">
                    <a:pos x="1109" y="749"/>
                  </a:cxn>
                  <a:cxn ang="0">
                    <a:pos x="737" y="1121"/>
                  </a:cxn>
                </a:cxnLst>
                <a:rect l="0" t="0" r="r" b="b"/>
                <a:pathLst>
                  <a:path w="1497" h="1498">
                    <a:moveTo>
                      <a:pt x="748" y="0"/>
                    </a:moveTo>
                    <a:cubicBezTo>
                      <a:pt x="335" y="0"/>
                      <a:pt x="0" y="335"/>
                      <a:pt x="0" y="749"/>
                    </a:cubicBezTo>
                    <a:cubicBezTo>
                      <a:pt x="0" y="1162"/>
                      <a:pt x="335" y="1498"/>
                      <a:pt x="748" y="1498"/>
                    </a:cubicBezTo>
                    <a:cubicBezTo>
                      <a:pt x="1162" y="1498"/>
                      <a:pt x="1497" y="1162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  <a:moveTo>
                      <a:pt x="737" y="1121"/>
                    </a:moveTo>
                    <a:cubicBezTo>
                      <a:pt x="532" y="1121"/>
                      <a:pt x="365" y="954"/>
                      <a:pt x="365" y="749"/>
                    </a:cubicBezTo>
                    <a:cubicBezTo>
                      <a:pt x="365" y="543"/>
                      <a:pt x="532" y="377"/>
                      <a:pt x="737" y="377"/>
                    </a:cubicBezTo>
                    <a:cubicBezTo>
                      <a:pt x="943" y="377"/>
                      <a:pt x="1109" y="543"/>
                      <a:pt x="1109" y="749"/>
                    </a:cubicBezTo>
                    <a:cubicBezTo>
                      <a:pt x="1109" y="954"/>
                      <a:pt x="943" y="1121"/>
                      <a:pt x="737" y="112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9"/>
              <p:cNvSpPr>
                <a:spLocks noChangeArrowheads="1"/>
              </p:cNvSpPr>
              <p:nvPr/>
            </p:nvSpPr>
            <p:spPr bwMode="auto">
              <a:xfrm>
                <a:off x="4215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Freeform 10"/>
              <p:cNvSpPr/>
              <p:nvPr/>
            </p:nvSpPr>
            <p:spPr bwMode="auto">
              <a:xfrm>
                <a:off x="4219" y="2528"/>
                <a:ext cx="16" cy="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69" y="12"/>
                  </a:cxn>
                  <a:cxn ang="0">
                    <a:pos x="36" y="0"/>
                  </a:cxn>
                </a:cxnLst>
                <a:rect l="0" t="0" r="r" b="b"/>
                <a:pathLst>
                  <a:path w="69" h="13">
                    <a:moveTo>
                      <a:pt x="36" y="0"/>
                    </a:moveTo>
                    <a:cubicBezTo>
                      <a:pt x="22" y="0"/>
                      <a:pt x="10" y="5"/>
                      <a:pt x="0" y="13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0" y="4"/>
                      <a:pt x="49" y="0"/>
                      <a:pt x="36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Freeform 11"/>
              <p:cNvSpPr/>
              <p:nvPr/>
            </p:nvSpPr>
            <p:spPr bwMode="auto">
              <a:xfrm>
                <a:off x="4205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Freeform 12"/>
              <p:cNvSpPr/>
              <p:nvPr/>
            </p:nvSpPr>
            <p:spPr bwMode="auto">
              <a:xfrm>
                <a:off x="423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Freeform 13"/>
              <p:cNvSpPr/>
              <p:nvPr/>
            </p:nvSpPr>
            <p:spPr bwMode="auto">
              <a:xfrm>
                <a:off x="4239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Freeform 14"/>
              <p:cNvSpPr/>
              <p:nvPr/>
            </p:nvSpPr>
            <p:spPr bwMode="auto">
              <a:xfrm>
                <a:off x="424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15"/>
              <p:cNvSpPr/>
              <p:nvPr/>
            </p:nvSpPr>
            <p:spPr bwMode="auto">
              <a:xfrm>
                <a:off x="4201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16"/>
              <p:cNvSpPr/>
              <p:nvPr/>
            </p:nvSpPr>
            <p:spPr bwMode="auto">
              <a:xfrm>
                <a:off x="4203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17"/>
              <p:cNvSpPr/>
              <p:nvPr/>
            </p:nvSpPr>
            <p:spPr bwMode="auto">
              <a:xfrm>
                <a:off x="4215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18"/>
              <p:cNvSpPr/>
              <p:nvPr/>
            </p:nvSpPr>
            <p:spPr bwMode="auto">
              <a:xfrm>
                <a:off x="4250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3" y="2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19"/>
              <p:cNvSpPr/>
              <p:nvPr/>
            </p:nvSpPr>
            <p:spPr bwMode="auto">
              <a:xfrm>
                <a:off x="4252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3" y="2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Freeform 20"/>
              <p:cNvSpPr/>
              <p:nvPr/>
            </p:nvSpPr>
            <p:spPr bwMode="auto">
              <a:xfrm>
                <a:off x="4248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1"/>
                      <a:pt x="3" y="1"/>
                      <a:pt x="5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Freeform 21"/>
              <p:cNvSpPr/>
              <p:nvPr/>
            </p:nvSpPr>
            <p:spPr bwMode="auto">
              <a:xfrm>
                <a:off x="4199" y="2499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Freeform 22"/>
              <p:cNvSpPr/>
              <p:nvPr/>
            </p:nvSpPr>
            <p:spPr bwMode="auto">
              <a:xfrm>
                <a:off x="4246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Freeform 23"/>
              <p:cNvSpPr/>
              <p:nvPr/>
            </p:nvSpPr>
            <p:spPr bwMode="auto">
              <a:xfrm>
                <a:off x="4210" y="2493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Freeform 24"/>
              <p:cNvSpPr/>
              <p:nvPr/>
            </p:nvSpPr>
            <p:spPr bwMode="auto">
              <a:xfrm>
                <a:off x="4212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Freeform 25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Freeform 26"/>
              <p:cNvSpPr/>
              <p:nvPr/>
            </p:nvSpPr>
            <p:spPr bwMode="auto">
              <a:xfrm>
                <a:off x="4219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Freeform 27"/>
              <p:cNvSpPr/>
              <p:nvPr/>
            </p:nvSpPr>
            <p:spPr bwMode="auto">
              <a:xfrm>
                <a:off x="422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Freeform 28"/>
              <p:cNvSpPr/>
              <p:nvPr/>
            </p:nvSpPr>
            <p:spPr bwMode="auto">
              <a:xfrm>
                <a:off x="421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Freeform 29"/>
              <p:cNvSpPr/>
              <p:nvPr/>
            </p:nvSpPr>
            <p:spPr bwMode="auto">
              <a:xfrm>
                <a:off x="4227" y="24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Freeform 30"/>
              <p:cNvSpPr/>
              <p:nvPr/>
            </p:nvSpPr>
            <p:spPr bwMode="auto">
              <a:xfrm>
                <a:off x="423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Freeform 31"/>
              <p:cNvSpPr/>
              <p:nvPr/>
            </p:nvSpPr>
            <p:spPr bwMode="auto">
              <a:xfrm>
                <a:off x="4208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1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Freeform 32"/>
              <p:cNvSpPr/>
              <p:nvPr/>
            </p:nvSpPr>
            <p:spPr bwMode="auto">
              <a:xfrm>
                <a:off x="4197" y="2500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Freeform 33"/>
              <p:cNvSpPr/>
              <p:nvPr/>
            </p:nvSpPr>
            <p:spPr bwMode="auto">
              <a:xfrm>
                <a:off x="4230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Freeform 34"/>
              <p:cNvSpPr/>
              <p:nvPr/>
            </p:nvSpPr>
            <p:spPr bwMode="auto">
              <a:xfrm>
                <a:off x="423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Freeform 35"/>
              <p:cNvSpPr/>
              <p:nvPr/>
            </p:nvSpPr>
            <p:spPr bwMode="auto">
              <a:xfrm>
                <a:off x="4244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Freeform 36"/>
              <p:cNvSpPr/>
              <p:nvPr/>
            </p:nvSpPr>
            <p:spPr bwMode="auto">
              <a:xfrm>
                <a:off x="4187" y="2504"/>
                <a:ext cx="6" cy="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34"/>
                  </a:cxn>
                  <a:cxn ang="0">
                    <a:pos x="29" y="0"/>
                  </a:cxn>
                </a:cxnLst>
                <a:rect l="0" t="0" r="r" b="b"/>
                <a:pathLst>
                  <a:path w="29" h="34">
                    <a:moveTo>
                      <a:pt x="29" y="0"/>
                    </a:moveTo>
                    <a:cubicBezTo>
                      <a:pt x="18" y="10"/>
                      <a:pt x="9" y="22"/>
                      <a:pt x="0" y="34"/>
                    </a:cubicBezTo>
                    <a:cubicBezTo>
                      <a:pt x="9" y="22"/>
                      <a:pt x="18" y="10"/>
                      <a:pt x="29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Freeform 37"/>
              <p:cNvSpPr/>
              <p:nvPr/>
            </p:nvSpPr>
            <p:spPr bwMode="auto">
              <a:xfrm>
                <a:off x="4271" y="2518"/>
                <a:ext cx="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1"/>
                  </a:cxn>
                  <a:cxn ang="0">
                    <a:pos x="0" y="0"/>
                  </a:cxn>
                </a:cxnLst>
                <a:rect l="0" t="0" r="r" b="b"/>
                <a:pathLst>
                  <a:path w="19" h="51">
                    <a:moveTo>
                      <a:pt x="0" y="0"/>
                    </a:moveTo>
                    <a:cubicBezTo>
                      <a:pt x="9" y="16"/>
                      <a:pt x="15" y="33"/>
                      <a:pt x="19" y="51"/>
                    </a:cubicBezTo>
                    <a:cubicBezTo>
                      <a:pt x="15" y="33"/>
                      <a:pt x="9" y="16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Freeform 38"/>
              <p:cNvSpPr/>
              <p:nvPr/>
            </p:nvSpPr>
            <p:spPr bwMode="auto">
              <a:xfrm>
                <a:off x="4270" y="251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7"/>
                  </a:cxn>
                  <a:cxn ang="0">
                    <a:pos x="0" y="0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cubicBezTo>
                      <a:pt x="1" y="2"/>
                      <a:pt x="3" y="5"/>
                      <a:pt x="4" y="7"/>
                    </a:cubicBezTo>
                    <a:cubicBezTo>
                      <a:pt x="3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Freeform 39"/>
              <p:cNvSpPr/>
              <p:nvPr/>
            </p:nvSpPr>
            <p:spPr bwMode="auto">
              <a:xfrm>
                <a:off x="4186" y="2512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Freeform 40"/>
              <p:cNvSpPr/>
              <p:nvPr/>
            </p:nvSpPr>
            <p:spPr bwMode="auto">
              <a:xfrm>
                <a:off x="4264" y="2507"/>
                <a:ext cx="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36"/>
                  </a:cxn>
                  <a:cxn ang="0">
                    <a:pos x="0" y="0"/>
                  </a:cxn>
                </a:cxnLst>
                <a:rect l="0" t="0" r="r" b="b"/>
                <a:pathLst>
                  <a:path w="26" h="36">
                    <a:moveTo>
                      <a:pt x="0" y="0"/>
                    </a:moveTo>
                    <a:cubicBezTo>
                      <a:pt x="10" y="11"/>
                      <a:pt x="18" y="23"/>
                      <a:pt x="26" y="36"/>
                    </a:cubicBezTo>
                    <a:cubicBezTo>
                      <a:pt x="18" y="23"/>
                      <a:pt x="10" y="1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Freeform 41"/>
              <p:cNvSpPr/>
              <p:nvPr/>
            </p:nvSpPr>
            <p:spPr bwMode="auto">
              <a:xfrm>
                <a:off x="4263" y="250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3" y="4"/>
                      <a:pt x="4" y="5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Freeform 42"/>
              <p:cNvSpPr/>
              <p:nvPr/>
            </p:nvSpPr>
            <p:spPr bwMode="auto">
              <a:xfrm>
                <a:off x="4183" y="2515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2"/>
                      <a:pt x="4" y="0"/>
                    </a:cubicBezTo>
                    <a:cubicBezTo>
                      <a:pt x="3" y="2"/>
                      <a:pt x="1" y="5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Freeform 43"/>
              <p:cNvSpPr>
                <a:spLocks noEditPoints="1"/>
              </p:cNvSpPr>
              <p:nvPr/>
            </p:nvSpPr>
            <p:spPr bwMode="auto">
              <a:xfrm>
                <a:off x="3227" y="2040"/>
                <a:ext cx="1276" cy="566"/>
              </a:xfrm>
              <a:custGeom>
                <a:avLst/>
                <a:gdLst/>
                <a:ahLst/>
                <a:cxnLst>
                  <a:cxn ang="0">
                    <a:pos x="4833" y="1102"/>
                  </a:cxn>
                  <a:cxn ang="0">
                    <a:pos x="4881" y="544"/>
                  </a:cxn>
                  <a:cxn ang="0">
                    <a:pos x="4192" y="171"/>
                  </a:cxn>
                  <a:cxn ang="0">
                    <a:pos x="3726" y="462"/>
                  </a:cxn>
                  <a:cxn ang="0">
                    <a:pos x="5459" y="159"/>
                  </a:cxn>
                  <a:cxn ang="0">
                    <a:pos x="5492" y="17"/>
                  </a:cxn>
                  <a:cxn ang="0">
                    <a:pos x="3873" y="4"/>
                  </a:cxn>
                  <a:cxn ang="0">
                    <a:pos x="621" y="256"/>
                  </a:cxn>
                  <a:cxn ang="0">
                    <a:pos x="102" y="1005"/>
                  </a:cxn>
                  <a:cxn ang="0">
                    <a:pos x="1886" y="1592"/>
                  </a:cxn>
                  <a:cxn ang="0">
                    <a:pos x="2820" y="2352"/>
                  </a:cxn>
                  <a:cxn ang="0">
                    <a:pos x="3281" y="2472"/>
                  </a:cxn>
                  <a:cxn ang="0">
                    <a:pos x="3353" y="2232"/>
                  </a:cxn>
                  <a:cxn ang="0">
                    <a:pos x="3646" y="2159"/>
                  </a:cxn>
                  <a:cxn ang="0">
                    <a:pos x="5143" y="2178"/>
                  </a:cxn>
                  <a:cxn ang="0">
                    <a:pos x="5388" y="2344"/>
                  </a:cxn>
                  <a:cxn ang="0">
                    <a:pos x="5604" y="2323"/>
                  </a:cxn>
                  <a:cxn ang="0">
                    <a:pos x="5593" y="1131"/>
                  </a:cxn>
                  <a:cxn ang="0">
                    <a:pos x="193" y="920"/>
                  </a:cxn>
                  <a:cxn ang="0">
                    <a:pos x="1006" y="880"/>
                  </a:cxn>
                  <a:cxn ang="0">
                    <a:pos x="1022" y="773"/>
                  </a:cxn>
                  <a:cxn ang="0">
                    <a:pos x="580" y="437"/>
                  </a:cxn>
                  <a:cxn ang="0">
                    <a:pos x="1022" y="773"/>
                  </a:cxn>
                  <a:cxn ang="0">
                    <a:pos x="1173" y="1093"/>
                  </a:cxn>
                  <a:cxn ang="0">
                    <a:pos x="1172" y="905"/>
                  </a:cxn>
                  <a:cxn ang="0">
                    <a:pos x="1584" y="1172"/>
                  </a:cxn>
                  <a:cxn ang="0">
                    <a:pos x="1196" y="800"/>
                  </a:cxn>
                  <a:cxn ang="0">
                    <a:pos x="1697" y="448"/>
                  </a:cxn>
                  <a:cxn ang="0">
                    <a:pos x="2297" y="1299"/>
                  </a:cxn>
                  <a:cxn ang="0">
                    <a:pos x="1753" y="1008"/>
                  </a:cxn>
                  <a:cxn ang="0">
                    <a:pos x="2297" y="1299"/>
                  </a:cxn>
                  <a:cxn ang="0">
                    <a:pos x="1852" y="448"/>
                  </a:cxn>
                  <a:cxn ang="0">
                    <a:pos x="2341" y="980"/>
                  </a:cxn>
                  <a:cxn ang="0">
                    <a:pos x="2876" y="1416"/>
                  </a:cxn>
                  <a:cxn ang="0">
                    <a:pos x="2465" y="1136"/>
                  </a:cxn>
                  <a:cxn ang="0">
                    <a:pos x="2876" y="1416"/>
                  </a:cxn>
                  <a:cxn ang="0">
                    <a:pos x="2599" y="448"/>
                  </a:cxn>
                  <a:cxn ang="0">
                    <a:pos x="2928" y="1081"/>
                  </a:cxn>
                  <a:cxn ang="0">
                    <a:pos x="3462" y="1501"/>
                  </a:cxn>
                  <a:cxn ang="0">
                    <a:pos x="3048" y="1237"/>
                  </a:cxn>
                  <a:cxn ang="0">
                    <a:pos x="3462" y="1501"/>
                  </a:cxn>
                  <a:cxn ang="0">
                    <a:pos x="3084" y="1104"/>
                  </a:cxn>
                  <a:cxn ang="0">
                    <a:pos x="3511" y="448"/>
                  </a:cxn>
                  <a:cxn ang="0">
                    <a:pos x="3612" y="1020"/>
                  </a:cxn>
                </a:cxnLst>
                <a:rect l="0" t="0" r="r" b="b"/>
                <a:pathLst>
                  <a:path w="5604" h="2472">
                    <a:moveTo>
                      <a:pt x="5593" y="1131"/>
                    </a:moveTo>
                    <a:cubicBezTo>
                      <a:pt x="4833" y="1102"/>
                      <a:pt x="4833" y="1102"/>
                      <a:pt x="4833" y="1102"/>
                    </a:cubicBezTo>
                    <a:cubicBezTo>
                      <a:pt x="4823" y="550"/>
                      <a:pt x="4823" y="550"/>
                      <a:pt x="4823" y="550"/>
                    </a:cubicBezTo>
                    <a:cubicBezTo>
                      <a:pt x="4881" y="544"/>
                      <a:pt x="4881" y="544"/>
                      <a:pt x="4881" y="544"/>
                    </a:cubicBezTo>
                    <a:cubicBezTo>
                      <a:pt x="4881" y="544"/>
                      <a:pt x="5357" y="225"/>
                      <a:pt x="5441" y="171"/>
                    </a:cubicBezTo>
                    <a:cubicBezTo>
                      <a:pt x="4192" y="171"/>
                      <a:pt x="4192" y="171"/>
                      <a:pt x="4192" y="171"/>
                    </a:cubicBezTo>
                    <a:cubicBezTo>
                      <a:pt x="3732" y="472"/>
                      <a:pt x="3732" y="472"/>
                      <a:pt x="3732" y="472"/>
                    </a:cubicBezTo>
                    <a:cubicBezTo>
                      <a:pt x="3726" y="462"/>
                      <a:pt x="3726" y="462"/>
                      <a:pt x="3726" y="462"/>
                    </a:cubicBezTo>
                    <a:cubicBezTo>
                      <a:pt x="4189" y="159"/>
                      <a:pt x="4189" y="159"/>
                      <a:pt x="4189" y="159"/>
                    </a:cubicBezTo>
                    <a:cubicBezTo>
                      <a:pt x="5459" y="159"/>
                      <a:pt x="5459" y="159"/>
                      <a:pt x="5459" y="159"/>
                    </a:cubicBezTo>
                    <a:cubicBezTo>
                      <a:pt x="5499" y="132"/>
                      <a:pt x="5492" y="115"/>
                      <a:pt x="5492" y="115"/>
                    </a:cubicBezTo>
                    <a:cubicBezTo>
                      <a:pt x="5492" y="115"/>
                      <a:pt x="5492" y="33"/>
                      <a:pt x="5492" y="17"/>
                    </a:cubicBezTo>
                    <a:cubicBezTo>
                      <a:pt x="5492" y="0"/>
                      <a:pt x="5470" y="1"/>
                      <a:pt x="5470" y="1"/>
                    </a:cubicBezTo>
                    <a:cubicBezTo>
                      <a:pt x="3873" y="4"/>
                      <a:pt x="3873" y="4"/>
                      <a:pt x="3873" y="4"/>
                    </a:cubicBezTo>
                    <a:cubicBezTo>
                      <a:pt x="3421" y="256"/>
                      <a:pt x="3421" y="256"/>
                      <a:pt x="3421" y="256"/>
                    </a:cubicBezTo>
                    <a:cubicBezTo>
                      <a:pt x="621" y="256"/>
                      <a:pt x="621" y="256"/>
                      <a:pt x="621" y="256"/>
                    </a:cubicBezTo>
                    <a:cubicBezTo>
                      <a:pt x="621" y="256"/>
                      <a:pt x="102" y="795"/>
                      <a:pt x="51" y="880"/>
                    </a:cubicBezTo>
                    <a:cubicBezTo>
                      <a:pt x="0" y="965"/>
                      <a:pt x="102" y="1005"/>
                      <a:pt x="102" y="1005"/>
                    </a:cubicBezTo>
                    <a:cubicBezTo>
                      <a:pt x="1292" y="1280"/>
                      <a:pt x="1292" y="1280"/>
                      <a:pt x="1292" y="1280"/>
                    </a:cubicBezTo>
                    <a:cubicBezTo>
                      <a:pt x="1886" y="1592"/>
                      <a:pt x="1886" y="1592"/>
                      <a:pt x="1886" y="1592"/>
                    </a:cubicBezTo>
                    <a:cubicBezTo>
                      <a:pt x="2624" y="2317"/>
                      <a:pt x="2624" y="2317"/>
                      <a:pt x="2624" y="2317"/>
                    </a:cubicBezTo>
                    <a:cubicBezTo>
                      <a:pt x="2820" y="2352"/>
                      <a:pt x="2820" y="2352"/>
                      <a:pt x="2820" y="2352"/>
                    </a:cubicBezTo>
                    <a:cubicBezTo>
                      <a:pt x="2820" y="2472"/>
                      <a:pt x="2820" y="2472"/>
                      <a:pt x="2820" y="2472"/>
                    </a:cubicBezTo>
                    <a:cubicBezTo>
                      <a:pt x="3281" y="2472"/>
                      <a:pt x="3281" y="2472"/>
                      <a:pt x="3281" y="2472"/>
                    </a:cubicBezTo>
                    <a:cubicBezTo>
                      <a:pt x="3357" y="2420"/>
                      <a:pt x="3357" y="2420"/>
                      <a:pt x="3357" y="2420"/>
                    </a:cubicBezTo>
                    <a:cubicBezTo>
                      <a:pt x="3353" y="2232"/>
                      <a:pt x="3353" y="2232"/>
                      <a:pt x="3353" y="2232"/>
                    </a:cubicBezTo>
                    <a:cubicBezTo>
                      <a:pt x="3433" y="2164"/>
                      <a:pt x="3433" y="2164"/>
                      <a:pt x="3433" y="2164"/>
                    </a:cubicBezTo>
                    <a:cubicBezTo>
                      <a:pt x="3646" y="2159"/>
                      <a:pt x="3646" y="2159"/>
                      <a:pt x="3646" y="2159"/>
                    </a:cubicBezTo>
                    <a:cubicBezTo>
                      <a:pt x="3656" y="1754"/>
                      <a:pt x="3987" y="1429"/>
                      <a:pt x="4394" y="1429"/>
                    </a:cubicBezTo>
                    <a:cubicBezTo>
                      <a:pt x="4808" y="1429"/>
                      <a:pt x="5143" y="1764"/>
                      <a:pt x="5143" y="2178"/>
                    </a:cubicBezTo>
                    <a:cubicBezTo>
                      <a:pt x="5143" y="2202"/>
                      <a:pt x="5142" y="2226"/>
                      <a:pt x="5140" y="2249"/>
                    </a:cubicBezTo>
                    <a:cubicBezTo>
                      <a:pt x="5388" y="2344"/>
                      <a:pt x="5388" y="2344"/>
                      <a:pt x="5388" y="2344"/>
                    </a:cubicBezTo>
                    <a:cubicBezTo>
                      <a:pt x="5572" y="2344"/>
                      <a:pt x="5572" y="2344"/>
                      <a:pt x="5572" y="2344"/>
                    </a:cubicBezTo>
                    <a:cubicBezTo>
                      <a:pt x="5604" y="2323"/>
                      <a:pt x="5604" y="2323"/>
                      <a:pt x="5604" y="2323"/>
                    </a:cubicBezTo>
                    <a:cubicBezTo>
                      <a:pt x="5604" y="2211"/>
                      <a:pt x="5604" y="2211"/>
                      <a:pt x="5604" y="2211"/>
                    </a:cubicBezTo>
                    <a:lnTo>
                      <a:pt x="5593" y="1131"/>
                    </a:lnTo>
                    <a:close/>
                    <a:moveTo>
                      <a:pt x="1006" y="1069"/>
                    </a:moveTo>
                    <a:cubicBezTo>
                      <a:pt x="193" y="920"/>
                      <a:pt x="193" y="920"/>
                      <a:pt x="193" y="920"/>
                    </a:cubicBezTo>
                    <a:cubicBezTo>
                      <a:pt x="150" y="875"/>
                      <a:pt x="290" y="741"/>
                      <a:pt x="290" y="741"/>
                    </a:cubicBezTo>
                    <a:cubicBezTo>
                      <a:pt x="1006" y="880"/>
                      <a:pt x="1006" y="880"/>
                      <a:pt x="1006" y="880"/>
                    </a:cubicBezTo>
                    <a:lnTo>
                      <a:pt x="1006" y="1069"/>
                    </a:lnTo>
                    <a:close/>
                    <a:moveTo>
                      <a:pt x="1022" y="773"/>
                    </a:moveTo>
                    <a:cubicBezTo>
                      <a:pt x="382" y="651"/>
                      <a:pt x="382" y="651"/>
                      <a:pt x="382" y="651"/>
                    </a:cubicBezTo>
                    <a:cubicBezTo>
                      <a:pt x="580" y="437"/>
                      <a:pt x="580" y="437"/>
                      <a:pt x="580" y="437"/>
                    </a:cubicBezTo>
                    <a:cubicBezTo>
                      <a:pt x="1090" y="437"/>
                      <a:pt x="1090" y="437"/>
                      <a:pt x="1090" y="437"/>
                    </a:cubicBezTo>
                    <a:lnTo>
                      <a:pt x="1022" y="773"/>
                    </a:lnTo>
                    <a:close/>
                    <a:moveTo>
                      <a:pt x="1584" y="1172"/>
                    </a:moveTo>
                    <a:cubicBezTo>
                      <a:pt x="1173" y="1093"/>
                      <a:pt x="1173" y="1093"/>
                      <a:pt x="1173" y="1093"/>
                    </a:cubicBezTo>
                    <a:cubicBezTo>
                      <a:pt x="1144" y="1065"/>
                      <a:pt x="1173" y="913"/>
                      <a:pt x="1173" y="913"/>
                    </a:cubicBezTo>
                    <a:cubicBezTo>
                      <a:pt x="1172" y="905"/>
                      <a:pt x="1172" y="905"/>
                      <a:pt x="1172" y="905"/>
                    </a:cubicBezTo>
                    <a:cubicBezTo>
                      <a:pt x="1605" y="980"/>
                      <a:pt x="1605" y="980"/>
                      <a:pt x="1605" y="980"/>
                    </a:cubicBezTo>
                    <a:lnTo>
                      <a:pt x="1584" y="1172"/>
                    </a:lnTo>
                    <a:close/>
                    <a:moveTo>
                      <a:pt x="1620" y="869"/>
                    </a:moveTo>
                    <a:cubicBezTo>
                      <a:pt x="1196" y="800"/>
                      <a:pt x="1196" y="800"/>
                      <a:pt x="1196" y="800"/>
                    </a:cubicBezTo>
                    <a:cubicBezTo>
                      <a:pt x="1252" y="448"/>
                      <a:pt x="1252" y="448"/>
                      <a:pt x="1252" y="448"/>
                    </a:cubicBezTo>
                    <a:cubicBezTo>
                      <a:pt x="1697" y="448"/>
                      <a:pt x="1697" y="448"/>
                      <a:pt x="1697" y="448"/>
                    </a:cubicBezTo>
                    <a:lnTo>
                      <a:pt x="1620" y="869"/>
                    </a:lnTo>
                    <a:close/>
                    <a:moveTo>
                      <a:pt x="2297" y="1299"/>
                    </a:moveTo>
                    <a:cubicBezTo>
                      <a:pt x="1740" y="1200"/>
                      <a:pt x="1740" y="1200"/>
                      <a:pt x="1740" y="1200"/>
                    </a:cubicBezTo>
                    <a:cubicBezTo>
                      <a:pt x="1710" y="1179"/>
                      <a:pt x="1753" y="1008"/>
                      <a:pt x="1753" y="1008"/>
                    </a:cubicBezTo>
                    <a:cubicBezTo>
                      <a:pt x="2321" y="1115"/>
                      <a:pt x="2321" y="1115"/>
                      <a:pt x="2321" y="1115"/>
                    </a:cubicBezTo>
                    <a:lnTo>
                      <a:pt x="2297" y="1299"/>
                    </a:lnTo>
                    <a:close/>
                    <a:moveTo>
                      <a:pt x="1768" y="884"/>
                    </a:moveTo>
                    <a:cubicBezTo>
                      <a:pt x="1852" y="448"/>
                      <a:pt x="1852" y="448"/>
                      <a:pt x="1852" y="448"/>
                    </a:cubicBezTo>
                    <a:cubicBezTo>
                      <a:pt x="2439" y="448"/>
                      <a:pt x="2439" y="448"/>
                      <a:pt x="2439" y="448"/>
                    </a:cubicBezTo>
                    <a:cubicBezTo>
                      <a:pt x="2341" y="980"/>
                      <a:pt x="2341" y="980"/>
                      <a:pt x="2341" y="980"/>
                    </a:cubicBezTo>
                    <a:lnTo>
                      <a:pt x="1768" y="884"/>
                    </a:lnTo>
                    <a:close/>
                    <a:moveTo>
                      <a:pt x="2876" y="1416"/>
                    </a:moveTo>
                    <a:cubicBezTo>
                      <a:pt x="2876" y="1416"/>
                      <a:pt x="2449" y="1331"/>
                      <a:pt x="2439" y="1331"/>
                    </a:cubicBezTo>
                    <a:cubicBezTo>
                      <a:pt x="2429" y="1331"/>
                      <a:pt x="2465" y="1136"/>
                      <a:pt x="2465" y="1136"/>
                    </a:cubicBezTo>
                    <a:cubicBezTo>
                      <a:pt x="2910" y="1216"/>
                      <a:pt x="2910" y="1216"/>
                      <a:pt x="2910" y="1216"/>
                    </a:cubicBezTo>
                    <a:lnTo>
                      <a:pt x="2876" y="1416"/>
                    </a:lnTo>
                    <a:close/>
                    <a:moveTo>
                      <a:pt x="2503" y="1001"/>
                    </a:moveTo>
                    <a:cubicBezTo>
                      <a:pt x="2599" y="448"/>
                      <a:pt x="2599" y="448"/>
                      <a:pt x="2599" y="448"/>
                    </a:cubicBezTo>
                    <a:cubicBezTo>
                      <a:pt x="3048" y="448"/>
                      <a:pt x="3048" y="448"/>
                      <a:pt x="3048" y="448"/>
                    </a:cubicBezTo>
                    <a:cubicBezTo>
                      <a:pt x="2928" y="1081"/>
                      <a:pt x="2928" y="1081"/>
                      <a:pt x="2928" y="1081"/>
                    </a:cubicBezTo>
                    <a:lnTo>
                      <a:pt x="2503" y="1001"/>
                    </a:lnTo>
                    <a:close/>
                    <a:moveTo>
                      <a:pt x="3462" y="1501"/>
                    </a:moveTo>
                    <a:cubicBezTo>
                      <a:pt x="3020" y="1443"/>
                      <a:pt x="3020" y="1443"/>
                      <a:pt x="3020" y="1443"/>
                    </a:cubicBezTo>
                    <a:cubicBezTo>
                      <a:pt x="3048" y="1237"/>
                      <a:pt x="3048" y="1237"/>
                      <a:pt x="3048" y="1237"/>
                    </a:cubicBezTo>
                    <a:cubicBezTo>
                      <a:pt x="3516" y="1325"/>
                      <a:pt x="3516" y="1325"/>
                      <a:pt x="3516" y="1325"/>
                    </a:cubicBezTo>
                    <a:lnTo>
                      <a:pt x="3462" y="1501"/>
                    </a:lnTo>
                    <a:close/>
                    <a:moveTo>
                      <a:pt x="3544" y="1189"/>
                    </a:moveTo>
                    <a:cubicBezTo>
                      <a:pt x="3084" y="1104"/>
                      <a:pt x="3084" y="1104"/>
                      <a:pt x="3084" y="1104"/>
                    </a:cubicBezTo>
                    <a:cubicBezTo>
                      <a:pt x="3191" y="448"/>
                      <a:pt x="3191" y="448"/>
                      <a:pt x="3191" y="448"/>
                    </a:cubicBezTo>
                    <a:cubicBezTo>
                      <a:pt x="3511" y="448"/>
                      <a:pt x="3511" y="448"/>
                      <a:pt x="3511" y="448"/>
                    </a:cubicBezTo>
                    <a:cubicBezTo>
                      <a:pt x="3612" y="743"/>
                      <a:pt x="3553" y="1020"/>
                      <a:pt x="3553" y="1020"/>
                    </a:cubicBezTo>
                    <a:cubicBezTo>
                      <a:pt x="3612" y="1020"/>
                      <a:pt x="3612" y="1020"/>
                      <a:pt x="3612" y="1020"/>
                    </a:cubicBezTo>
                    <a:lnTo>
                      <a:pt x="3544" y="1189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Freeform 44"/>
              <p:cNvSpPr/>
              <p:nvPr/>
            </p:nvSpPr>
            <p:spPr bwMode="auto">
              <a:xfrm>
                <a:off x="4179" y="2517"/>
                <a:ext cx="5" cy="1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21" y="0"/>
                  </a:cxn>
                </a:cxnLst>
                <a:rect l="0" t="0" r="r" b="b"/>
                <a:pathLst>
                  <a:path w="21" h="63">
                    <a:moveTo>
                      <a:pt x="21" y="0"/>
                    </a:moveTo>
                    <a:cubicBezTo>
                      <a:pt x="11" y="19"/>
                      <a:pt x="4" y="40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4" y="40"/>
                      <a:pt x="11" y="19"/>
                      <a:pt x="21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Freeform 45"/>
              <p:cNvSpPr/>
              <p:nvPr/>
            </p:nvSpPr>
            <p:spPr bwMode="auto">
              <a:xfrm>
                <a:off x="4185" y="2514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Freeform 46"/>
              <p:cNvSpPr/>
              <p:nvPr/>
            </p:nvSpPr>
            <p:spPr bwMode="auto">
              <a:xfrm>
                <a:off x="4195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2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Freeform 47"/>
              <p:cNvSpPr/>
              <p:nvPr/>
            </p:nvSpPr>
            <p:spPr bwMode="auto">
              <a:xfrm>
                <a:off x="4260" y="250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2" y="2"/>
                      <a:pt x="3" y="3"/>
                      <a:pt x="5" y="5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Freeform 48"/>
              <p:cNvSpPr/>
              <p:nvPr/>
            </p:nvSpPr>
            <p:spPr bwMode="auto">
              <a:xfrm>
                <a:off x="4255" y="2499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0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4" y="3"/>
                      <a:pt x="8" y="6"/>
                      <a:pt x="12" y="10"/>
                    </a:cubicBezTo>
                    <a:cubicBezTo>
                      <a:pt x="8" y="6"/>
                      <a:pt x="4" y="3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Freeform 49"/>
              <p:cNvSpPr/>
              <p:nvPr/>
            </p:nvSpPr>
            <p:spPr bwMode="auto">
              <a:xfrm>
                <a:off x="4259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Freeform 50"/>
              <p:cNvSpPr/>
              <p:nvPr/>
            </p:nvSpPr>
            <p:spPr bwMode="auto">
              <a:xfrm>
                <a:off x="4194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6" y="0"/>
                  </a:cxn>
                  <a:cxn ang="0">
                    <a:pos x="0" y="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2" y="3"/>
                      <a:pt x="4" y="2"/>
                      <a:pt x="6" y="0"/>
                    </a:cubicBezTo>
                    <a:cubicBezTo>
                      <a:pt x="4" y="2"/>
                      <a:pt x="2" y="3"/>
                      <a:pt x="0" y="5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51"/>
              <p:cNvSpPr/>
              <p:nvPr/>
            </p:nvSpPr>
            <p:spPr bwMode="auto">
              <a:xfrm>
                <a:off x="4254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52"/>
              <p:cNvSpPr/>
              <p:nvPr/>
            </p:nvSpPr>
            <p:spPr bwMode="auto">
              <a:xfrm>
                <a:off x="4262" y="250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53"/>
              <p:cNvSpPr/>
              <p:nvPr/>
            </p:nvSpPr>
            <p:spPr bwMode="auto">
              <a:xfrm>
                <a:off x="4184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54"/>
              <p:cNvSpPr/>
              <p:nvPr/>
            </p:nvSpPr>
            <p:spPr bwMode="auto">
              <a:xfrm>
                <a:off x="4193" y="250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55"/>
              <p:cNvSpPr/>
              <p:nvPr/>
            </p:nvSpPr>
            <p:spPr bwMode="auto">
              <a:xfrm>
                <a:off x="4197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0"/>
                  </a:cxn>
                  <a:cxn ang="0">
                    <a:pos x="0" y="2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56"/>
              <p:cNvSpPr/>
              <p:nvPr/>
            </p:nvSpPr>
            <p:spPr bwMode="auto">
              <a:xfrm>
                <a:off x="4213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Freeform 57"/>
              <p:cNvSpPr/>
              <p:nvPr/>
            </p:nvSpPr>
            <p:spPr bwMode="auto">
              <a:xfrm>
                <a:off x="4198" y="2499"/>
                <a:ext cx="1" cy="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Freeform 58"/>
              <p:cNvSpPr/>
              <p:nvPr/>
            </p:nvSpPr>
            <p:spPr bwMode="auto">
              <a:xfrm>
                <a:off x="4183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Freeform 59"/>
              <p:cNvSpPr/>
              <p:nvPr/>
            </p:nvSpPr>
            <p:spPr bwMode="auto">
              <a:xfrm>
                <a:off x="4186" y="2512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Freeform 60"/>
              <p:cNvSpPr/>
              <p:nvPr/>
            </p:nvSpPr>
            <p:spPr bwMode="auto">
              <a:xfrm>
                <a:off x="4202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Freeform 61"/>
              <p:cNvSpPr/>
              <p:nvPr/>
            </p:nvSpPr>
            <p:spPr bwMode="auto">
              <a:xfrm>
                <a:off x="4204" y="2496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62"/>
              <p:cNvSpPr/>
              <p:nvPr/>
            </p:nvSpPr>
            <p:spPr bwMode="auto">
              <a:xfrm>
                <a:off x="4206" y="2494"/>
                <a:ext cx="2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2"/>
                      <a:pt x="6" y="1"/>
                      <a:pt x="9" y="0"/>
                    </a:cubicBezTo>
                    <a:cubicBezTo>
                      <a:pt x="6" y="1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1" name="Freeform 63"/>
              <p:cNvSpPr/>
              <p:nvPr/>
            </p:nvSpPr>
            <p:spPr bwMode="auto">
              <a:xfrm>
                <a:off x="4209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64"/>
              <p:cNvSpPr/>
              <p:nvPr/>
            </p:nvSpPr>
            <p:spPr bwMode="auto">
              <a:xfrm>
                <a:off x="4200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65"/>
              <p:cNvSpPr/>
              <p:nvPr/>
            </p:nvSpPr>
            <p:spPr bwMode="auto">
              <a:xfrm>
                <a:off x="4185" y="251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Freeform 66"/>
              <p:cNvSpPr/>
              <p:nvPr/>
            </p:nvSpPr>
            <p:spPr bwMode="auto">
              <a:xfrm>
                <a:off x="4195" y="2502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67"/>
              <p:cNvSpPr/>
              <p:nvPr/>
            </p:nvSpPr>
            <p:spPr bwMode="auto">
              <a:xfrm>
                <a:off x="421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Freeform 68"/>
              <p:cNvSpPr/>
              <p:nvPr/>
            </p:nvSpPr>
            <p:spPr bwMode="auto">
              <a:xfrm>
                <a:off x="4255" y="24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Freeform 69"/>
              <p:cNvSpPr/>
              <p:nvPr/>
            </p:nvSpPr>
            <p:spPr bwMode="auto">
              <a:xfrm>
                <a:off x="4258" y="25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Freeform 70"/>
              <p:cNvSpPr/>
              <p:nvPr/>
            </p:nvSpPr>
            <p:spPr bwMode="auto">
              <a:xfrm>
                <a:off x="4253" y="2498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Freeform 71"/>
              <p:cNvSpPr/>
              <p:nvPr/>
            </p:nvSpPr>
            <p:spPr bwMode="auto">
              <a:xfrm>
                <a:off x="4250" y="249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Freeform 72"/>
              <p:cNvSpPr/>
              <p:nvPr/>
            </p:nvSpPr>
            <p:spPr bwMode="auto">
              <a:xfrm>
                <a:off x="4251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Freeform 73"/>
              <p:cNvSpPr/>
              <p:nvPr/>
            </p:nvSpPr>
            <p:spPr bwMode="auto">
              <a:xfrm>
                <a:off x="4260" y="2502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Freeform 74"/>
              <p:cNvSpPr/>
              <p:nvPr/>
            </p:nvSpPr>
            <p:spPr bwMode="auto">
              <a:xfrm>
                <a:off x="4263" y="25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Freeform 75"/>
              <p:cNvSpPr/>
              <p:nvPr/>
            </p:nvSpPr>
            <p:spPr bwMode="auto">
              <a:xfrm>
                <a:off x="4270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Freeform 76"/>
              <p:cNvSpPr/>
              <p:nvPr/>
            </p:nvSpPr>
            <p:spPr bwMode="auto">
              <a:xfrm>
                <a:off x="4271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Freeform 77"/>
              <p:cNvSpPr/>
              <p:nvPr/>
            </p:nvSpPr>
            <p:spPr bwMode="auto">
              <a:xfrm>
                <a:off x="4157" y="2529"/>
                <a:ext cx="136" cy="79"/>
              </a:xfrm>
              <a:custGeom>
                <a:avLst/>
                <a:gdLst/>
                <a:ahLst/>
                <a:cxnLst>
                  <a:cxn ang="0">
                    <a:pos x="522" y="2"/>
                  </a:cxn>
                  <a:cxn ang="0">
                    <a:pos x="527" y="50"/>
                  </a:cxn>
                  <a:cxn ang="0">
                    <a:pos x="310" y="267"/>
                  </a:cxn>
                  <a:cxn ang="0">
                    <a:pos x="93" y="50"/>
                  </a:cxn>
                  <a:cxn ang="0">
                    <a:pos x="96" y="13"/>
                  </a:cxn>
                  <a:cxn ang="0">
                    <a:pos x="2" y="15"/>
                  </a:cxn>
                  <a:cxn ang="0">
                    <a:pos x="0" y="45"/>
                  </a:cxn>
                  <a:cxn ang="0">
                    <a:pos x="300" y="345"/>
                  </a:cxn>
                  <a:cxn ang="0">
                    <a:pos x="600" y="45"/>
                  </a:cxn>
                  <a:cxn ang="0">
                    <a:pos x="597" y="0"/>
                  </a:cxn>
                  <a:cxn ang="0">
                    <a:pos x="522" y="2"/>
                  </a:cxn>
                  <a:cxn ang="0">
                    <a:pos x="522" y="2"/>
                  </a:cxn>
                </a:cxnLst>
                <a:rect l="0" t="0" r="r" b="b"/>
                <a:pathLst>
                  <a:path w="600" h="345">
                    <a:moveTo>
                      <a:pt x="522" y="2"/>
                    </a:moveTo>
                    <a:cubicBezTo>
                      <a:pt x="525" y="17"/>
                      <a:pt x="527" y="33"/>
                      <a:pt x="527" y="50"/>
                    </a:cubicBezTo>
                    <a:cubicBezTo>
                      <a:pt x="527" y="170"/>
                      <a:pt x="430" y="267"/>
                      <a:pt x="310" y="267"/>
                    </a:cubicBezTo>
                    <a:cubicBezTo>
                      <a:pt x="190" y="267"/>
                      <a:pt x="93" y="170"/>
                      <a:pt x="93" y="50"/>
                    </a:cubicBezTo>
                    <a:cubicBezTo>
                      <a:pt x="93" y="37"/>
                      <a:pt x="94" y="25"/>
                      <a:pt x="96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25"/>
                      <a:pt x="0" y="35"/>
                      <a:pt x="0" y="45"/>
                    </a:cubicBezTo>
                    <a:cubicBezTo>
                      <a:pt x="0" y="211"/>
                      <a:pt x="134" y="345"/>
                      <a:pt x="300" y="345"/>
                    </a:cubicBezTo>
                    <a:cubicBezTo>
                      <a:pt x="466" y="345"/>
                      <a:pt x="600" y="211"/>
                      <a:pt x="600" y="45"/>
                    </a:cubicBezTo>
                    <a:cubicBezTo>
                      <a:pt x="600" y="30"/>
                      <a:pt x="599" y="15"/>
                      <a:pt x="597" y="0"/>
                    </a:cubicBezTo>
                    <a:cubicBezTo>
                      <a:pt x="522" y="2"/>
                      <a:pt x="522" y="2"/>
                      <a:pt x="522" y="2"/>
                    </a:cubicBezTo>
                    <a:cubicBezTo>
                      <a:pt x="522" y="2"/>
                      <a:pt x="522" y="2"/>
                      <a:pt x="522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Freeform 78"/>
              <p:cNvSpPr/>
              <p:nvPr/>
            </p:nvSpPr>
            <p:spPr bwMode="auto">
              <a:xfrm>
                <a:off x="4261" y="250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Freeform 79"/>
              <p:cNvSpPr/>
              <p:nvPr/>
            </p:nvSpPr>
            <p:spPr bwMode="auto">
              <a:xfrm>
                <a:off x="4247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Freeform 80"/>
              <p:cNvSpPr/>
              <p:nvPr/>
            </p:nvSpPr>
            <p:spPr bwMode="auto">
              <a:xfrm>
                <a:off x="4264" y="25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Freeform 81"/>
              <p:cNvSpPr/>
              <p:nvPr/>
            </p:nvSpPr>
            <p:spPr bwMode="auto">
              <a:xfrm>
                <a:off x="421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Freeform 82"/>
              <p:cNvSpPr/>
              <p:nvPr/>
            </p:nvSpPr>
            <p:spPr bwMode="auto">
              <a:xfrm>
                <a:off x="423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Freeform 83"/>
              <p:cNvSpPr/>
              <p:nvPr/>
            </p:nvSpPr>
            <p:spPr bwMode="auto">
              <a:xfrm>
                <a:off x="4227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7" y="0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Freeform 84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Freeform 85"/>
              <p:cNvSpPr/>
              <p:nvPr/>
            </p:nvSpPr>
            <p:spPr bwMode="auto">
              <a:xfrm>
                <a:off x="4225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1" y="0"/>
                  </a:cxn>
                  <a:cxn ang="0">
                    <a:pos x="0" y="1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cubicBezTo>
                      <a:pt x="4" y="0"/>
                      <a:pt x="7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Freeform 86"/>
              <p:cNvSpPr/>
              <p:nvPr/>
            </p:nvSpPr>
            <p:spPr bwMode="auto">
              <a:xfrm>
                <a:off x="421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0" y="2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Freeform 87"/>
              <p:cNvSpPr/>
              <p:nvPr/>
            </p:nvSpPr>
            <p:spPr bwMode="auto">
              <a:xfrm>
                <a:off x="422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7" y="0"/>
                  </a:cxn>
                  <a:cxn ang="0">
                    <a:pos x="0" y="1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5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Freeform 88"/>
              <p:cNvSpPr/>
              <p:nvPr/>
            </p:nvSpPr>
            <p:spPr bwMode="auto">
              <a:xfrm>
                <a:off x="4242" y="2493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0" y="0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cubicBezTo>
                      <a:pt x="3" y="1"/>
                      <a:pt x="6" y="2"/>
                      <a:pt x="9" y="3"/>
                    </a:cubicBezTo>
                    <a:cubicBezTo>
                      <a:pt x="6" y="2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Freeform 89"/>
              <p:cNvSpPr/>
              <p:nvPr/>
            </p:nvSpPr>
            <p:spPr bwMode="auto">
              <a:xfrm>
                <a:off x="4245" y="249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1"/>
                      <a:pt x="5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Freeform 90"/>
              <p:cNvSpPr/>
              <p:nvPr/>
            </p:nvSpPr>
            <p:spPr bwMode="auto">
              <a:xfrm>
                <a:off x="4240" y="249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2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1"/>
                      <a:pt x="5" y="2"/>
                      <a:pt x="7" y="2"/>
                    </a:cubicBezTo>
                    <a:cubicBezTo>
                      <a:pt x="5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Freeform 91"/>
              <p:cNvSpPr/>
              <p:nvPr/>
            </p:nvSpPr>
            <p:spPr bwMode="auto">
              <a:xfrm>
                <a:off x="423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Freeform 92"/>
              <p:cNvSpPr/>
              <p:nvPr/>
            </p:nvSpPr>
            <p:spPr bwMode="auto">
              <a:xfrm>
                <a:off x="4233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Freeform 93"/>
              <p:cNvSpPr/>
              <p:nvPr/>
            </p:nvSpPr>
            <p:spPr bwMode="auto">
              <a:xfrm>
                <a:off x="423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Freeform 94"/>
              <p:cNvSpPr/>
              <p:nvPr/>
            </p:nvSpPr>
            <p:spPr bwMode="auto">
              <a:xfrm>
                <a:off x="4157" y="2470"/>
                <a:ext cx="136" cy="62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115" y="205"/>
                  </a:cxn>
                  <a:cxn ang="0">
                    <a:pos x="119" y="197"/>
                  </a:cxn>
                  <a:cxn ang="0">
                    <a:pos x="124" y="189"/>
                  </a:cxn>
                  <a:cxn ang="0">
                    <a:pos x="129" y="181"/>
                  </a:cxn>
                  <a:cxn ang="0">
                    <a:pos x="159" y="146"/>
                  </a:cxn>
                  <a:cxn ang="0">
                    <a:pos x="166" y="140"/>
                  </a:cxn>
                  <a:cxn ang="0">
                    <a:pos x="173" y="134"/>
                  </a:cxn>
                  <a:cxn ang="0">
                    <a:pos x="180" y="129"/>
                  </a:cxn>
                  <a:cxn ang="0">
                    <a:pos x="188" y="123"/>
                  </a:cxn>
                  <a:cxn ang="0">
                    <a:pos x="197" y="118"/>
                  </a:cxn>
                  <a:cxn ang="0">
                    <a:pos x="205" y="113"/>
                  </a:cxn>
                  <a:cxn ang="0">
                    <a:pos x="214" y="109"/>
                  </a:cxn>
                  <a:cxn ang="0">
                    <a:pos x="227" y="103"/>
                  </a:cxn>
                  <a:cxn ang="0">
                    <a:pos x="236" y="99"/>
                  </a:cxn>
                  <a:cxn ang="0">
                    <a:pos x="246" y="96"/>
                  </a:cxn>
                  <a:cxn ang="0">
                    <a:pos x="256" y="94"/>
                  </a:cxn>
                  <a:cxn ang="0">
                    <a:pos x="266" y="91"/>
                  </a:cxn>
                  <a:cxn ang="0">
                    <a:pos x="276" y="90"/>
                  </a:cxn>
                  <a:cxn ang="0">
                    <a:pos x="287" y="88"/>
                  </a:cxn>
                  <a:cxn ang="0">
                    <a:pos x="297" y="88"/>
                  </a:cxn>
                  <a:cxn ang="0">
                    <a:pos x="308" y="87"/>
                  </a:cxn>
                  <a:cxn ang="0">
                    <a:pos x="308" y="87"/>
                  </a:cxn>
                  <a:cxn ang="0">
                    <a:pos x="322" y="88"/>
                  </a:cxn>
                  <a:cxn ang="0">
                    <a:pos x="333" y="89"/>
                  </a:cxn>
                  <a:cxn ang="0">
                    <a:pos x="343" y="90"/>
                  </a:cxn>
                  <a:cxn ang="0">
                    <a:pos x="353" y="92"/>
                  </a:cxn>
                  <a:cxn ang="0">
                    <a:pos x="363" y="94"/>
                  </a:cxn>
                  <a:cxn ang="0">
                    <a:pos x="373" y="97"/>
                  </a:cxn>
                  <a:cxn ang="0">
                    <a:pos x="386" y="102"/>
                  </a:cxn>
                  <a:cxn ang="0">
                    <a:pos x="395" y="106"/>
                  </a:cxn>
                  <a:cxn ang="0">
                    <a:pos x="405" y="110"/>
                  </a:cxn>
                  <a:cxn ang="0">
                    <a:pos x="413" y="115"/>
                  </a:cxn>
                  <a:cxn ang="0">
                    <a:pos x="422" y="120"/>
                  </a:cxn>
                  <a:cxn ang="0">
                    <a:pos x="430" y="125"/>
                  </a:cxn>
                  <a:cxn ang="0">
                    <a:pos x="443" y="135"/>
                  </a:cxn>
                  <a:cxn ang="0">
                    <a:pos x="450" y="140"/>
                  </a:cxn>
                  <a:cxn ang="0">
                    <a:pos x="457" y="147"/>
                  </a:cxn>
                  <a:cxn ang="0">
                    <a:pos x="464" y="153"/>
                  </a:cxn>
                  <a:cxn ang="0">
                    <a:pos x="470" y="160"/>
                  </a:cxn>
                  <a:cxn ang="0">
                    <a:pos x="497" y="197"/>
                  </a:cxn>
                  <a:cxn ang="0">
                    <a:pos x="501" y="205"/>
                  </a:cxn>
                  <a:cxn ang="0">
                    <a:pos x="520" y="257"/>
                  </a:cxn>
                  <a:cxn ang="0">
                    <a:pos x="595" y="255"/>
                  </a:cxn>
                </a:cxnLst>
                <a:rect l="0" t="0" r="r" b="b"/>
                <a:pathLst>
                  <a:path w="595" h="270">
                    <a:moveTo>
                      <a:pt x="298" y="0"/>
                    </a:moveTo>
                    <a:cubicBezTo>
                      <a:pt x="142" y="0"/>
                      <a:pt x="15" y="118"/>
                      <a:pt x="0" y="270"/>
                    </a:cubicBezTo>
                    <a:cubicBezTo>
                      <a:pt x="94" y="268"/>
                      <a:pt x="94" y="268"/>
                      <a:pt x="94" y="268"/>
                    </a:cubicBezTo>
                    <a:cubicBezTo>
                      <a:pt x="98" y="245"/>
                      <a:pt x="105" y="224"/>
                      <a:pt x="115" y="205"/>
                    </a:cubicBezTo>
                    <a:cubicBezTo>
                      <a:pt x="115" y="205"/>
                      <a:pt x="115" y="204"/>
                      <a:pt x="115" y="204"/>
                    </a:cubicBezTo>
                    <a:cubicBezTo>
                      <a:pt x="116" y="202"/>
                      <a:pt x="118" y="199"/>
                      <a:pt x="119" y="197"/>
                    </a:cubicBezTo>
                    <a:cubicBezTo>
                      <a:pt x="119" y="196"/>
                      <a:pt x="120" y="196"/>
                      <a:pt x="120" y="196"/>
                    </a:cubicBezTo>
                    <a:cubicBezTo>
                      <a:pt x="121" y="193"/>
                      <a:pt x="123" y="191"/>
                      <a:pt x="124" y="189"/>
                    </a:cubicBezTo>
                    <a:cubicBezTo>
                      <a:pt x="124" y="188"/>
                      <a:pt x="125" y="188"/>
                      <a:pt x="125" y="188"/>
                    </a:cubicBezTo>
                    <a:cubicBezTo>
                      <a:pt x="126" y="185"/>
                      <a:pt x="128" y="183"/>
                      <a:pt x="129" y="181"/>
                    </a:cubicBezTo>
                    <a:cubicBezTo>
                      <a:pt x="130" y="180"/>
                      <a:pt x="130" y="180"/>
                      <a:pt x="130" y="180"/>
                    </a:cubicBezTo>
                    <a:cubicBezTo>
                      <a:pt x="139" y="168"/>
                      <a:pt x="148" y="156"/>
                      <a:pt x="159" y="146"/>
                    </a:cubicBezTo>
                    <a:cubicBezTo>
                      <a:pt x="160" y="146"/>
                      <a:pt x="160" y="145"/>
                      <a:pt x="160" y="145"/>
                    </a:cubicBezTo>
                    <a:cubicBezTo>
                      <a:pt x="162" y="143"/>
                      <a:pt x="164" y="142"/>
                      <a:pt x="166" y="140"/>
                    </a:cubicBezTo>
                    <a:cubicBezTo>
                      <a:pt x="166" y="140"/>
                      <a:pt x="167" y="139"/>
                      <a:pt x="168" y="138"/>
                    </a:cubicBezTo>
                    <a:cubicBezTo>
                      <a:pt x="169" y="137"/>
                      <a:pt x="171" y="136"/>
                      <a:pt x="173" y="134"/>
                    </a:cubicBezTo>
                    <a:cubicBezTo>
                      <a:pt x="174" y="134"/>
                      <a:pt x="175" y="133"/>
                      <a:pt x="176" y="132"/>
                    </a:cubicBezTo>
                    <a:cubicBezTo>
                      <a:pt x="177" y="131"/>
                      <a:pt x="179" y="130"/>
                      <a:pt x="180" y="129"/>
                    </a:cubicBezTo>
                    <a:cubicBezTo>
                      <a:pt x="181" y="128"/>
                      <a:pt x="183" y="127"/>
                      <a:pt x="184" y="126"/>
                    </a:cubicBezTo>
                    <a:cubicBezTo>
                      <a:pt x="185" y="125"/>
                      <a:pt x="187" y="124"/>
                      <a:pt x="188" y="123"/>
                    </a:cubicBezTo>
                    <a:cubicBezTo>
                      <a:pt x="190" y="122"/>
                      <a:pt x="191" y="122"/>
                      <a:pt x="192" y="121"/>
                    </a:cubicBezTo>
                    <a:cubicBezTo>
                      <a:pt x="194" y="120"/>
                      <a:pt x="195" y="119"/>
                      <a:pt x="197" y="118"/>
                    </a:cubicBezTo>
                    <a:cubicBezTo>
                      <a:pt x="198" y="117"/>
                      <a:pt x="199" y="116"/>
                      <a:pt x="201" y="116"/>
                    </a:cubicBezTo>
                    <a:cubicBezTo>
                      <a:pt x="202" y="115"/>
                      <a:pt x="204" y="114"/>
                      <a:pt x="205" y="113"/>
                    </a:cubicBezTo>
                    <a:cubicBezTo>
                      <a:pt x="207" y="112"/>
                      <a:pt x="208" y="112"/>
                      <a:pt x="210" y="111"/>
                    </a:cubicBezTo>
                    <a:cubicBezTo>
                      <a:pt x="211" y="110"/>
                      <a:pt x="213" y="109"/>
                      <a:pt x="214" y="109"/>
                    </a:cubicBezTo>
                    <a:cubicBezTo>
                      <a:pt x="217" y="107"/>
                      <a:pt x="220" y="106"/>
                      <a:pt x="223" y="105"/>
                    </a:cubicBezTo>
                    <a:cubicBezTo>
                      <a:pt x="224" y="104"/>
                      <a:pt x="225" y="104"/>
                      <a:pt x="227" y="103"/>
                    </a:cubicBezTo>
                    <a:cubicBezTo>
                      <a:pt x="229" y="102"/>
                      <a:pt x="230" y="102"/>
                      <a:pt x="232" y="101"/>
                    </a:cubicBezTo>
                    <a:cubicBezTo>
                      <a:pt x="234" y="100"/>
                      <a:pt x="235" y="100"/>
                      <a:pt x="236" y="99"/>
                    </a:cubicBezTo>
                    <a:cubicBezTo>
                      <a:pt x="238" y="99"/>
                      <a:pt x="240" y="98"/>
                      <a:pt x="242" y="98"/>
                    </a:cubicBezTo>
                    <a:cubicBezTo>
                      <a:pt x="243" y="97"/>
                      <a:pt x="245" y="97"/>
                      <a:pt x="246" y="96"/>
                    </a:cubicBezTo>
                    <a:cubicBezTo>
                      <a:pt x="248" y="96"/>
                      <a:pt x="250" y="95"/>
                      <a:pt x="252" y="95"/>
                    </a:cubicBezTo>
                    <a:cubicBezTo>
                      <a:pt x="253" y="94"/>
                      <a:pt x="255" y="94"/>
                      <a:pt x="256" y="94"/>
                    </a:cubicBezTo>
                    <a:cubicBezTo>
                      <a:pt x="258" y="93"/>
                      <a:pt x="260" y="93"/>
                      <a:pt x="262" y="92"/>
                    </a:cubicBezTo>
                    <a:cubicBezTo>
                      <a:pt x="263" y="92"/>
                      <a:pt x="265" y="92"/>
                      <a:pt x="266" y="91"/>
                    </a:cubicBezTo>
                    <a:cubicBezTo>
                      <a:pt x="268" y="91"/>
                      <a:pt x="270" y="91"/>
                      <a:pt x="272" y="90"/>
                    </a:cubicBezTo>
                    <a:cubicBezTo>
                      <a:pt x="274" y="90"/>
                      <a:pt x="275" y="90"/>
                      <a:pt x="276" y="90"/>
                    </a:cubicBezTo>
                    <a:cubicBezTo>
                      <a:pt x="278" y="89"/>
                      <a:pt x="281" y="89"/>
                      <a:pt x="283" y="89"/>
                    </a:cubicBezTo>
                    <a:cubicBezTo>
                      <a:pt x="284" y="89"/>
                      <a:pt x="285" y="88"/>
                      <a:pt x="287" y="88"/>
                    </a:cubicBezTo>
                    <a:cubicBezTo>
                      <a:pt x="289" y="88"/>
                      <a:pt x="291" y="88"/>
                      <a:pt x="294" y="88"/>
                    </a:cubicBezTo>
                    <a:cubicBezTo>
                      <a:pt x="295" y="88"/>
                      <a:pt x="296" y="88"/>
                      <a:pt x="297" y="88"/>
                    </a:cubicBezTo>
                    <a:cubicBezTo>
                      <a:pt x="301" y="87"/>
                      <a:pt x="304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11" y="87"/>
                      <a:pt x="315" y="87"/>
                      <a:pt x="318" y="88"/>
                    </a:cubicBezTo>
                    <a:cubicBezTo>
                      <a:pt x="320" y="88"/>
                      <a:pt x="321" y="88"/>
                      <a:pt x="322" y="88"/>
                    </a:cubicBezTo>
                    <a:cubicBezTo>
                      <a:pt x="324" y="88"/>
                      <a:pt x="326" y="88"/>
                      <a:pt x="329" y="88"/>
                    </a:cubicBezTo>
                    <a:cubicBezTo>
                      <a:pt x="330" y="88"/>
                      <a:pt x="331" y="89"/>
                      <a:pt x="333" y="89"/>
                    </a:cubicBezTo>
                    <a:cubicBezTo>
                      <a:pt x="335" y="89"/>
                      <a:pt x="337" y="89"/>
                      <a:pt x="339" y="90"/>
                    </a:cubicBezTo>
                    <a:cubicBezTo>
                      <a:pt x="340" y="90"/>
                      <a:pt x="342" y="90"/>
                      <a:pt x="343" y="90"/>
                    </a:cubicBezTo>
                    <a:cubicBezTo>
                      <a:pt x="345" y="91"/>
                      <a:pt x="347" y="91"/>
                      <a:pt x="349" y="91"/>
                    </a:cubicBezTo>
                    <a:cubicBezTo>
                      <a:pt x="351" y="92"/>
                      <a:pt x="352" y="92"/>
                      <a:pt x="353" y="92"/>
                    </a:cubicBezTo>
                    <a:cubicBezTo>
                      <a:pt x="355" y="93"/>
                      <a:pt x="357" y="93"/>
                      <a:pt x="359" y="93"/>
                    </a:cubicBezTo>
                    <a:cubicBezTo>
                      <a:pt x="361" y="94"/>
                      <a:pt x="362" y="94"/>
                      <a:pt x="363" y="94"/>
                    </a:cubicBezTo>
                    <a:cubicBezTo>
                      <a:pt x="365" y="95"/>
                      <a:pt x="368" y="96"/>
                      <a:pt x="370" y="96"/>
                    </a:cubicBezTo>
                    <a:cubicBezTo>
                      <a:pt x="371" y="97"/>
                      <a:pt x="372" y="97"/>
                      <a:pt x="373" y="97"/>
                    </a:cubicBezTo>
                    <a:cubicBezTo>
                      <a:pt x="376" y="98"/>
                      <a:pt x="379" y="99"/>
                      <a:pt x="382" y="100"/>
                    </a:cubicBezTo>
                    <a:cubicBezTo>
                      <a:pt x="383" y="101"/>
                      <a:pt x="384" y="101"/>
                      <a:pt x="386" y="102"/>
                    </a:cubicBezTo>
                    <a:cubicBezTo>
                      <a:pt x="388" y="102"/>
                      <a:pt x="389" y="103"/>
                      <a:pt x="391" y="104"/>
                    </a:cubicBezTo>
                    <a:cubicBezTo>
                      <a:pt x="393" y="104"/>
                      <a:pt x="394" y="105"/>
                      <a:pt x="395" y="106"/>
                    </a:cubicBezTo>
                    <a:cubicBezTo>
                      <a:pt x="397" y="106"/>
                      <a:pt x="399" y="107"/>
                      <a:pt x="400" y="108"/>
                    </a:cubicBezTo>
                    <a:cubicBezTo>
                      <a:pt x="402" y="109"/>
                      <a:pt x="403" y="109"/>
                      <a:pt x="405" y="110"/>
                    </a:cubicBezTo>
                    <a:cubicBezTo>
                      <a:pt x="406" y="111"/>
                      <a:pt x="408" y="111"/>
                      <a:pt x="409" y="112"/>
                    </a:cubicBezTo>
                    <a:cubicBezTo>
                      <a:pt x="410" y="113"/>
                      <a:pt x="412" y="114"/>
                      <a:pt x="413" y="115"/>
                    </a:cubicBezTo>
                    <a:cubicBezTo>
                      <a:pt x="415" y="115"/>
                      <a:pt x="416" y="116"/>
                      <a:pt x="417" y="117"/>
                    </a:cubicBezTo>
                    <a:cubicBezTo>
                      <a:pt x="419" y="118"/>
                      <a:pt x="420" y="119"/>
                      <a:pt x="422" y="120"/>
                    </a:cubicBezTo>
                    <a:cubicBezTo>
                      <a:pt x="423" y="120"/>
                      <a:pt x="424" y="121"/>
                      <a:pt x="425" y="122"/>
                    </a:cubicBezTo>
                    <a:cubicBezTo>
                      <a:pt x="427" y="123"/>
                      <a:pt x="429" y="124"/>
                      <a:pt x="430" y="125"/>
                    </a:cubicBezTo>
                    <a:cubicBezTo>
                      <a:pt x="430" y="125"/>
                      <a:pt x="430" y="125"/>
                      <a:pt x="431" y="125"/>
                    </a:cubicBezTo>
                    <a:cubicBezTo>
                      <a:pt x="435" y="128"/>
                      <a:pt x="439" y="131"/>
                      <a:pt x="443" y="135"/>
                    </a:cubicBezTo>
                    <a:cubicBezTo>
                      <a:pt x="444" y="135"/>
                      <a:pt x="444" y="135"/>
                      <a:pt x="445" y="136"/>
                    </a:cubicBezTo>
                    <a:cubicBezTo>
                      <a:pt x="447" y="137"/>
                      <a:pt x="448" y="139"/>
                      <a:pt x="450" y="140"/>
                    </a:cubicBezTo>
                    <a:cubicBezTo>
                      <a:pt x="451" y="141"/>
                      <a:pt x="451" y="141"/>
                      <a:pt x="452" y="142"/>
                    </a:cubicBezTo>
                    <a:cubicBezTo>
                      <a:pt x="454" y="144"/>
                      <a:pt x="455" y="145"/>
                      <a:pt x="457" y="147"/>
                    </a:cubicBezTo>
                    <a:cubicBezTo>
                      <a:pt x="458" y="147"/>
                      <a:pt x="458" y="148"/>
                      <a:pt x="459" y="149"/>
                    </a:cubicBezTo>
                    <a:cubicBezTo>
                      <a:pt x="461" y="150"/>
                      <a:pt x="462" y="152"/>
                      <a:pt x="464" y="153"/>
                    </a:cubicBezTo>
                    <a:cubicBezTo>
                      <a:pt x="464" y="154"/>
                      <a:pt x="465" y="155"/>
                      <a:pt x="466" y="155"/>
                    </a:cubicBezTo>
                    <a:cubicBezTo>
                      <a:pt x="467" y="157"/>
                      <a:pt x="469" y="159"/>
                      <a:pt x="470" y="160"/>
                    </a:cubicBezTo>
                    <a:cubicBezTo>
                      <a:pt x="471" y="161"/>
                      <a:pt x="471" y="161"/>
                      <a:pt x="471" y="161"/>
                    </a:cubicBezTo>
                    <a:cubicBezTo>
                      <a:pt x="481" y="172"/>
                      <a:pt x="489" y="184"/>
                      <a:pt x="497" y="197"/>
                    </a:cubicBezTo>
                    <a:cubicBezTo>
                      <a:pt x="497" y="197"/>
                      <a:pt x="497" y="197"/>
                      <a:pt x="497" y="198"/>
                    </a:cubicBezTo>
                    <a:cubicBezTo>
                      <a:pt x="498" y="200"/>
                      <a:pt x="500" y="203"/>
                      <a:pt x="501" y="205"/>
                    </a:cubicBezTo>
                    <a:cubicBezTo>
                      <a:pt x="501" y="205"/>
                      <a:pt x="501" y="206"/>
                      <a:pt x="501" y="206"/>
                    </a:cubicBezTo>
                    <a:cubicBezTo>
                      <a:pt x="510" y="222"/>
                      <a:pt x="516" y="239"/>
                      <a:pt x="520" y="257"/>
                    </a:cubicBezTo>
                    <a:cubicBezTo>
                      <a:pt x="520" y="257"/>
                      <a:pt x="520" y="257"/>
                      <a:pt x="520" y="257"/>
                    </a:cubicBezTo>
                    <a:cubicBezTo>
                      <a:pt x="595" y="255"/>
                      <a:pt x="595" y="255"/>
                      <a:pt x="595" y="255"/>
                    </a:cubicBezTo>
                    <a:cubicBezTo>
                      <a:pt x="573" y="111"/>
                      <a:pt x="449" y="0"/>
                      <a:pt x="29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Freeform 95"/>
              <p:cNvSpPr/>
              <p:nvPr/>
            </p:nvSpPr>
            <p:spPr bwMode="auto">
              <a:xfrm>
                <a:off x="4057" y="2528"/>
                <a:ext cx="340" cy="183"/>
              </a:xfrm>
              <a:custGeom>
                <a:avLst/>
                <a:gdLst/>
                <a:ahLst/>
                <a:cxnLst>
                  <a:cxn ang="0">
                    <a:pos x="1252" y="0"/>
                  </a:cxn>
                  <a:cxn ang="0">
                    <a:pos x="1107" y="4"/>
                  </a:cxn>
                  <a:cxn ang="0">
                    <a:pos x="1110" y="50"/>
                  </a:cxn>
                  <a:cxn ang="0">
                    <a:pos x="738" y="422"/>
                  </a:cxn>
                  <a:cxn ang="0">
                    <a:pos x="366" y="50"/>
                  </a:cxn>
                  <a:cxn ang="0">
                    <a:pos x="367" y="22"/>
                  </a:cxn>
                  <a:cxn ang="0">
                    <a:pos x="1" y="31"/>
                  </a:cxn>
                  <a:cxn ang="0">
                    <a:pos x="0" y="50"/>
                  </a:cxn>
                  <a:cxn ang="0">
                    <a:pos x="749" y="799"/>
                  </a:cxn>
                  <a:cxn ang="0">
                    <a:pos x="1495" y="121"/>
                  </a:cxn>
                  <a:cxn ang="0">
                    <a:pos x="1484" y="117"/>
                  </a:cxn>
                  <a:cxn ang="0">
                    <a:pos x="1252" y="0"/>
                  </a:cxn>
                </a:cxnLst>
                <a:rect l="0" t="0" r="r" b="b"/>
                <a:pathLst>
                  <a:path w="1495" h="799">
                    <a:moveTo>
                      <a:pt x="1252" y="0"/>
                    </a:moveTo>
                    <a:cubicBezTo>
                      <a:pt x="1107" y="4"/>
                      <a:pt x="1107" y="4"/>
                      <a:pt x="1107" y="4"/>
                    </a:cubicBezTo>
                    <a:cubicBezTo>
                      <a:pt x="1109" y="19"/>
                      <a:pt x="1110" y="34"/>
                      <a:pt x="1110" y="50"/>
                    </a:cubicBezTo>
                    <a:cubicBezTo>
                      <a:pt x="1110" y="255"/>
                      <a:pt x="944" y="422"/>
                      <a:pt x="738" y="422"/>
                    </a:cubicBezTo>
                    <a:cubicBezTo>
                      <a:pt x="533" y="422"/>
                      <a:pt x="366" y="255"/>
                      <a:pt x="366" y="50"/>
                    </a:cubicBezTo>
                    <a:cubicBezTo>
                      <a:pt x="366" y="40"/>
                      <a:pt x="366" y="31"/>
                      <a:pt x="367" y="22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7"/>
                      <a:pt x="0" y="44"/>
                      <a:pt x="0" y="50"/>
                    </a:cubicBezTo>
                    <a:cubicBezTo>
                      <a:pt x="0" y="463"/>
                      <a:pt x="336" y="799"/>
                      <a:pt x="749" y="799"/>
                    </a:cubicBezTo>
                    <a:cubicBezTo>
                      <a:pt x="1139" y="799"/>
                      <a:pt x="1459" y="501"/>
                      <a:pt x="1495" y="121"/>
                    </a:cubicBezTo>
                    <a:cubicBezTo>
                      <a:pt x="1484" y="117"/>
                      <a:pt x="1484" y="117"/>
                      <a:pt x="1484" y="117"/>
                    </a:cubicBezTo>
                    <a:lnTo>
                      <a:pt x="1252" y="0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Freeform 96"/>
              <p:cNvSpPr/>
              <p:nvPr/>
            </p:nvSpPr>
            <p:spPr bwMode="auto">
              <a:xfrm>
                <a:off x="4057" y="2367"/>
                <a:ext cx="341" cy="188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30"/>
                  </a:cxn>
                  <a:cxn ang="0">
                    <a:pos x="366" y="721"/>
                  </a:cxn>
                  <a:cxn ang="0">
                    <a:pos x="737" y="377"/>
                  </a:cxn>
                  <a:cxn ang="0">
                    <a:pos x="1106" y="703"/>
                  </a:cxn>
                  <a:cxn ang="0">
                    <a:pos x="1251" y="699"/>
                  </a:cxn>
                  <a:cxn ang="0">
                    <a:pos x="1483" y="816"/>
                  </a:cxn>
                  <a:cxn ang="0">
                    <a:pos x="1494" y="820"/>
                  </a:cxn>
                  <a:cxn ang="0">
                    <a:pos x="1497" y="749"/>
                  </a:cxn>
                  <a:cxn ang="0">
                    <a:pos x="748" y="0"/>
                  </a:cxn>
                </a:cxnLst>
                <a:rect l="0" t="0" r="r" b="b"/>
                <a:pathLst>
                  <a:path w="1497" h="820">
                    <a:moveTo>
                      <a:pt x="748" y="0"/>
                    </a:moveTo>
                    <a:cubicBezTo>
                      <a:pt x="341" y="0"/>
                      <a:pt x="10" y="325"/>
                      <a:pt x="0" y="730"/>
                    </a:cubicBezTo>
                    <a:cubicBezTo>
                      <a:pt x="366" y="721"/>
                      <a:pt x="366" y="721"/>
                      <a:pt x="366" y="721"/>
                    </a:cubicBezTo>
                    <a:cubicBezTo>
                      <a:pt x="380" y="528"/>
                      <a:pt x="541" y="377"/>
                      <a:pt x="737" y="377"/>
                    </a:cubicBezTo>
                    <a:cubicBezTo>
                      <a:pt x="927" y="377"/>
                      <a:pt x="1084" y="519"/>
                      <a:pt x="1106" y="703"/>
                    </a:cubicBezTo>
                    <a:cubicBezTo>
                      <a:pt x="1251" y="699"/>
                      <a:pt x="1251" y="699"/>
                      <a:pt x="1251" y="699"/>
                    </a:cubicBezTo>
                    <a:cubicBezTo>
                      <a:pt x="1483" y="816"/>
                      <a:pt x="1483" y="816"/>
                      <a:pt x="1483" y="816"/>
                    </a:cubicBezTo>
                    <a:cubicBezTo>
                      <a:pt x="1494" y="820"/>
                      <a:pt x="1494" y="820"/>
                      <a:pt x="1494" y="820"/>
                    </a:cubicBezTo>
                    <a:cubicBezTo>
                      <a:pt x="1496" y="797"/>
                      <a:pt x="1497" y="773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123" name="直接连接符 122"/>
            <p:cNvCxnSpPr/>
            <p:nvPr/>
          </p:nvCxnSpPr>
          <p:spPr>
            <a:xfrm>
              <a:off x="8890" y="2262"/>
              <a:ext cx="1417" cy="7"/>
            </a:xfrm>
            <a:prstGeom prst="lin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 algn="ctr">
              <a:solidFill>
                <a:srgbClr val="C7001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5" name="组合 214"/>
          <p:cNvGrpSpPr/>
          <p:nvPr/>
        </p:nvGrpSpPr>
        <p:grpSpPr>
          <a:xfrm>
            <a:off x="6116748" y="1517967"/>
            <a:ext cx="3711969" cy="2037774"/>
            <a:chOff x="4224" y="2268"/>
            <a:chExt cx="9219" cy="4576"/>
          </a:xfrm>
        </p:grpSpPr>
        <p:grpSp>
          <p:nvGrpSpPr>
            <p:cNvPr id="216" name="组合 215"/>
            <p:cNvGrpSpPr/>
            <p:nvPr/>
          </p:nvGrpSpPr>
          <p:grpSpPr>
            <a:xfrm>
              <a:off x="4224" y="2268"/>
              <a:ext cx="9219" cy="4576"/>
              <a:chOff x="1801843" y="645225"/>
              <a:chExt cx="6383629" cy="3820075"/>
            </a:xfrm>
          </p:grpSpPr>
          <p:cxnSp>
            <p:nvCxnSpPr>
              <p:cNvPr id="225" name="直接连接符 224"/>
              <p:cNvCxnSpPr/>
              <p:nvPr/>
            </p:nvCxnSpPr>
            <p:spPr bwMode="auto">
              <a:xfrm>
                <a:off x="2609608" y="2177315"/>
                <a:ext cx="324000" cy="0"/>
              </a:xfrm>
              <a:prstGeom prst="line">
                <a:avLst/>
              </a:prstGeom>
              <a:ln w="254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6" name="组合 27"/>
              <p:cNvGrpSpPr/>
              <p:nvPr/>
            </p:nvGrpSpPr>
            <p:grpSpPr>
              <a:xfrm>
                <a:off x="2429874" y="645225"/>
                <a:ext cx="5755598" cy="3820075"/>
                <a:chOff x="861" y="960"/>
                <a:chExt cx="10640" cy="6585"/>
              </a:xfrm>
            </p:grpSpPr>
            <p:grpSp>
              <p:nvGrpSpPr>
                <p:cNvPr id="232" name="组合 28"/>
                <p:cNvGrpSpPr/>
                <p:nvPr/>
              </p:nvGrpSpPr>
              <p:grpSpPr>
                <a:xfrm>
                  <a:off x="861" y="960"/>
                  <a:ext cx="10640" cy="6585"/>
                  <a:chOff x="252" y="960"/>
                  <a:chExt cx="10640" cy="6585"/>
                </a:xfrm>
              </p:grpSpPr>
              <p:sp>
                <p:nvSpPr>
                  <p:cNvPr id="239" name="椭圆 238"/>
                  <p:cNvSpPr/>
                  <p:nvPr/>
                </p:nvSpPr>
                <p:spPr>
                  <a:xfrm>
                    <a:off x="1138" y="3204"/>
                    <a:ext cx="794" cy="794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endParaRPr lang="zh-CN" altLang="en-US" sz="1400"/>
                  </a:p>
                </p:txBody>
              </p:sp>
              <p:cxnSp>
                <p:nvCxnSpPr>
                  <p:cNvPr id="240" name="直接连接符 239"/>
                  <p:cNvCxnSpPr/>
                  <p:nvPr/>
                </p:nvCxnSpPr>
                <p:spPr>
                  <a:xfrm flipH="1">
                    <a:off x="5677" y="2849"/>
                    <a:ext cx="13" cy="510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1" name="组合 53"/>
                  <p:cNvGrpSpPr/>
                  <p:nvPr/>
                </p:nvGrpSpPr>
                <p:grpSpPr>
                  <a:xfrm>
                    <a:off x="5276" y="2125"/>
                    <a:ext cx="825" cy="737"/>
                    <a:chOff x="8486" y="2277"/>
                    <a:chExt cx="825" cy="737"/>
                  </a:xfrm>
                </p:grpSpPr>
                <p:sp>
                  <p:nvSpPr>
                    <p:cNvPr id="332" name="椭圆 331"/>
                    <p:cNvSpPr/>
                    <p:nvPr/>
                  </p:nvSpPr>
                  <p:spPr>
                    <a:xfrm>
                      <a:off x="8518" y="2277"/>
                      <a:ext cx="737" cy="737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sp>
                  <p:nvSpPr>
                    <p:cNvPr id="333" name="TextBox 9"/>
                    <p:cNvSpPr txBox="1"/>
                    <p:nvPr/>
                  </p:nvSpPr>
                  <p:spPr>
                    <a:xfrm>
                      <a:off x="8486" y="2318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M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cxnSp>
                <p:nvCxnSpPr>
                  <p:cNvPr id="242" name="直接连接符 241"/>
                  <p:cNvCxnSpPr/>
                  <p:nvPr/>
                </p:nvCxnSpPr>
                <p:spPr>
                  <a:xfrm flipH="1">
                    <a:off x="6661" y="2849"/>
                    <a:ext cx="13" cy="510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3" name="组合 55"/>
                  <p:cNvGrpSpPr/>
                  <p:nvPr/>
                </p:nvGrpSpPr>
                <p:grpSpPr>
                  <a:xfrm>
                    <a:off x="6260" y="2110"/>
                    <a:ext cx="825" cy="737"/>
                    <a:chOff x="8486" y="2286"/>
                    <a:chExt cx="825" cy="737"/>
                  </a:xfrm>
                </p:grpSpPr>
                <p:sp>
                  <p:nvSpPr>
                    <p:cNvPr id="330" name="椭圆 329"/>
                    <p:cNvSpPr/>
                    <p:nvPr/>
                  </p:nvSpPr>
                  <p:spPr>
                    <a:xfrm>
                      <a:off x="8525" y="2286"/>
                      <a:ext cx="737" cy="737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sp>
                  <p:nvSpPr>
                    <p:cNvPr id="331" name="TextBox 9"/>
                    <p:cNvSpPr txBox="1"/>
                    <p:nvPr/>
                  </p:nvSpPr>
                  <p:spPr>
                    <a:xfrm>
                      <a:off x="8486" y="2318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M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sp>
                <p:nvSpPr>
                  <p:cNvPr id="244" name="TextBox 9"/>
                  <p:cNvSpPr txBox="1"/>
                  <p:nvPr/>
                </p:nvSpPr>
                <p:spPr>
                  <a:xfrm>
                    <a:off x="4719" y="960"/>
                    <a:ext cx="2960" cy="9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algn="ctr" eaLnBrk="1">
                      <a:lnSpc>
                        <a:spcPct val="150000"/>
                      </a:lnSpc>
                    </a:pPr>
                    <a:r>
                      <a:rPr lang="en-US" altLang="zh-CN" sz="1000" b="1" kern="1200" dirty="0">
                        <a:solidFill>
                          <a:srgbClr val="C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rPr>
                      <a:t>永</a:t>
                    </a:r>
                    <a:r>
                      <a:rPr lang="zh-CN" altLang="en-US" sz="1000" b="1" kern="1200" dirty="0">
                        <a:solidFill>
                          <a:srgbClr val="C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rPr>
                      <a:t>牵引</a:t>
                    </a:r>
                    <a:r>
                      <a:rPr lang="en-US" altLang="zh-CN" sz="1000" b="1" kern="1200" dirty="0" err="1">
                        <a:solidFill>
                          <a:srgbClr val="C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rPr>
                      <a:t>电机</a:t>
                    </a:r>
                    <a:endParaRPr lang="en-US" altLang="zh-CN" sz="1000" b="1" kern="1200" dirty="0" err="1">
                      <a:solidFill>
                        <a:srgbClr val="C00000"/>
                      </a:solidFill>
                      <a:latin typeface="Calibri" panose="020F0502020204030204"/>
                      <a:ea typeface="宋体" panose="02010600030101010101" pitchFamily="2" charset="-122"/>
                      <a:cs typeface="Times New Roman" panose="02020603050405020304"/>
                      <a:sym typeface="Times New Roman" panose="02020603050405020304"/>
                    </a:endParaRPr>
                  </a:p>
                </p:txBody>
              </p:sp>
              <p:sp>
                <p:nvSpPr>
                  <p:cNvPr id="245" name="TextBox 9"/>
                  <p:cNvSpPr txBox="1"/>
                  <p:nvPr/>
                </p:nvSpPr>
                <p:spPr>
                  <a:xfrm>
                    <a:off x="7379" y="6418"/>
                    <a:ext cx="3039" cy="11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algn="ctr" eaLnBrk="1">
                      <a:lnSpc>
                        <a:spcPct val="150000"/>
                      </a:lnSpc>
                    </a:pPr>
                    <a:r>
                      <a:rPr lang="zh-CN" altLang="en-US" sz="1000" b="1" kern="1200" dirty="0">
                        <a:solidFill>
                          <a:srgbClr val="C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rPr>
                      <a:t>辅变系统</a:t>
                    </a:r>
                    <a:endParaRPr lang="zh-CN" altLang="en-US" sz="1000" b="1" kern="1200" dirty="0">
                      <a:solidFill>
                        <a:srgbClr val="C00000"/>
                      </a:solidFill>
                      <a:latin typeface="Calibri" panose="020F0502020204030204"/>
                      <a:ea typeface="宋体" panose="02010600030101010101" pitchFamily="2" charset="-122"/>
                      <a:cs typeface="Times New Roman" panose="02020603050405020304"/>
                      <a:sym typeface="Times New Roman" panose="02020603050405020304"/>
                    </a:endParaRPr>
                  </a:p>
                </p:txBody>
              </p:sp>
              <p:grpSp>
                <p:nvGrpSpPr>
                  <p:cNvPr id="246" name="组合 58"/>
                  <p:cNvGrpSpPr/>
                  <p:nvPr/>
                </p:nvGrpSpPr>
                <p:grpSpPr>
                  <a:xfrm>
                    <a:off x="7689" y="5406"/>
                    <a:ext cx="825" cy="1098"/>
                    <a:chOff x="7913" y="4734"/>
                    <a:chExt cx="825" cy="1098"/>
                  </a:xfrm>
                </p:grpSpPr>
                <p:sp>
                  <p:nvSpPr>
                    <p:cNvPr id="327" name="椭圆 326"/>
                    <p:cNvSpPr/>
                    <p:nvPr/>
                  </p:nvSpPr>
                  <p:spPr>
                    <a:xfrm>
                      <a:off x="8001" y="5235"/>
                      <a:ext cx="567" cy="567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328" name="直接连接符 327"/>
                    <p:cNvCxnSpPr/>
                    <p:nvPr/>
                  </p:nvCxnSpPr>
                  <p:spPr>
                    <a:xfrm flipH="1">
                      <a:off x="8255" y="4734"/>
                      <a:ext cx="13" cy="510"/>
                    </a:xfrm>
                    <a:prstGeom prst="line">
                      <a:avLst/>
                    </a:prstGeom>
                    <a:ln w="158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9" name="TextBox 9"/>
                    <p:cNvSpPr txBox="1"/>
                    <p:nvPr/>
                  </p:nvSpPr>
                  <p:spPr>
                    <a:xfrm>
                      <a:off x="7913" y="5220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F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grpSp>
                <p:nvGrpSpPr>
                  <p:cNvPr id="247" name="组合 59"/>
                  <p:cNvGrpSpPr/>
                  <p:nvPr/>
                </p:nvGrpSpPr>
                <p:grpSpPr>
                  <a:xfrm>
                    <a:off x="8534" y="5406"/>
                    <a:ext cx="825" cy="1098"/>
                    <a:chOff x="7913" y="4734"/>
                    <a:chExt cx="825" cy="1098"/>
                  </a:xfrm>
                </p:grpSpPr>
                <p:sp>
                  <p:nvSpPr>
                    <p:cNvPr id="324" name="椭圆 323"/>
                    <p:cNvSpPr/>
                    <p:nvPr/>
                  </p:nvSpPr>
                  <p:spPr>
                    <a:xfrm>
                      <a:off x="8001" y="5235"/>
                      <a:ext cx="567" cy="567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325" name="直接连接符 324"/>
                    <p:cNvCxnSpPr/>
                    <p:nvPr/>
                  </p:nvCxnSpPr>
                  <p:spPr>
                    <a:xfrm flipH="1">
                      <a:off x="8255" y="4734"/>
                      <a:ext cx="13" cy="510"/>
                    </a:xfrm>
                    <a:prstGeom prst="line">
                      <a:avLst/>
                    </a:prstGeom>
                    <a:ln w="158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6" name="TextBox 9"/>
                    <p:cNvSpPr txBox="1"/>
                    <p:nvPr/>
                  </p:nvSpPr>
                  <p:spPr>
                    <a:xfrm>
                      <a:off x="7913" y="5220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F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grpSp>
                <p:nvGrpSpPr>
                  <p:cNvPr id="248" name="组合 64"/>
                  <p:cNvGrpSpPr/>
                  <p:nvPr/>
                </p:nvGrpSpPr>
                <p:grpSpPr>
                  <a:xfrm>
                    <a:off x="9480" y="5406"/>
                    <a:ext cx="825" cy="1098"/>
                    <a:chOff x="7913" y="4734"/>
                    <a:chExt cx="825" cy="1098"/>
                  </a:xfrm>
                </p:grpSpPr>
                <p:sp>
                  <p:nvSpPr>
                    <p:cNvPr id="321" name="椭圆 320"/>
                    <p:cNvSpPr/>
                    <p:nvPr/>
                  </p:nvSpPr>
                  <p:spPr>
                    <a:xfrm>
                      <a:off x="8001" y="5235"/>
                      <a:ext cx="567" cy="567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322" name="直接连接符 321"/>
                    <p:cNvCxnSpPr/>
                    <p:nvPr/>
                  </p:nvCxnSpPr>
                  <p:spPr>
                    <a:xfrm flipH="1">
                      <a:off x="8255" y="4734"/>
                      <a:ext cx="13" cy="510"/>
                    </a:xfrm>
                    <a:prstGeom prst="line">
                      <a:avLst/>
                    </a:prstGeom>
                    <a:ln w="158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3" name="TextBox 9"/>
                    <p:cNvSpPr txBox="1"/>
                    <p:nvPr/>
                  </p:nvSpPr>
                  <p:spPr>
                    <a:xfrm>
                      <a:off x="7913" y="5220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F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sp>
                <p:nvSpPr>
                  <p:cNvPr id="249" name="矩形 248"/>
                  <p:cNvSpPr/>
                  <p:nvPr/>
                </p:nvSpPr>
                <p:spPr>
                  <a:xfrm>
                    <a:off x="5790" y="6049"/>
                    <a:ext cx="907" cy="56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</p:sp>
              <p:cxnSp>
                <p:nvCxnSpPr>
                  <p:cNvPr id="250" name="直接连接符 249"/>
                  <p:cNvCxnSpPr/>
                  <p:nvPr/>
                </p:nvCxnSpPr>
                <p:spPr>
                  <a:xfrm flipV="1">
                    <a:off x="5223" y="6341"/>
                    <a:ext cx="567" cy="13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1" name="组合 67"/>
                  <p:cNvGrpSpPr/>
                  <p:nvPr/>
                </p:nvGrpSpPr>
                <p:grpSpPr>
                  <a:xfrm>
                    <a:off x="1918" y="3506"/>
                    <a:ext cx="680" cy="242"/>
                    <a:chOff x="2770" y="2971"/>
                    <a:chExt cx="680" cy="242"/>
                  </a:xfrm>
                </p:grpSpPr>
                <p:cxnSp>
                  <p:nvCxnSpPr>
                    <p:cNvPr id="317" name="直接连接符 316"/>
                    <p:cNvCxnSpPr/>
                    <p:nvPr/>
                  </p:nvCxnSpPr>
                  <p:spPr>
                    <a:xfrm flipH="1">
                      <a:off x="2770" y="3084"/>
                      <a:ext cx="680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" name="直接连接符 317"/>
                    <p:cNvCxnSpPr/>
                    <p:nvPr/>
                  </p:nvCxnSpPr>
                  <p:spPr>
                    <a:xfrm flipH="1">
                      <a:off x="2890" y="2986"/>
                      <a:ext cx="170" cy="22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9" name="直接连接符 318"/>
                    <p:cNvCxnSpPr/>
                    <p:nvPr/>
                  </p:nvCxnSpPr>
                  <p:spPr>
                    <a:xfrm flipH="1">
                      <a:off x="3014" y="2971"/>
                      <a:ext cx="170" cy="22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0" name="直接连接符 319"/>
                    <p:cNvCxnSpPr/>
                    <p:nvPr/>
                  </p:nvCxnSpPr>
                  <p:spPr>
                    <a:xfrm flipH="1">
                      <a:off x="3118" y="2986"/>
                      <a:ext cx="170" cy="22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2" name="组合 68"/>
                  <p:cNvGrpSpPr/>
                  <p:nvPr/>
                </p:nvGrpSpPr>
                <p:grpSpPr>
                  <a:xfrm>
                    <a:off x="2445" y="3141"/>
                    <a:ext cx="1155" cy="982"/>
                    <a:chOff x="3676" y="2566"/>
                    <a:chExt cx="1155" cy="982"/>
                  </a:xfrm>
                </p:grpSpPr>
                <p:sp>
                  <p:nvSpPr>
                    <p:cNvPr id="313" name="矩形 312"/>
                    <p:cNvSpPr/>
                    <p:nvPr/>
                  </p:nvSpPr>
                  <p:spPr>
                    <a:xfrm>
                      <a:off x="3803" y="2600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314" name="直接连接符 313"/>
                    <p:cNvCxnSpPr/>
                    <p:nvPr/>
                  </p:nvCxnSpPr>
                  <p:spPr>
                    <a:xfrm flipH="1">
                      <a:off x="3803" y="2614"/>
                      <a:ext cx="900" cy="899"/>
                    </a:xfrm>
                    <a:prstGeom prst="line">
                      <a:avLst/>
                    </a:prstGeom>
                    <a:ln w="31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5" name="TextBox 9"/>
                    <p:cNvSpPr txBox="1"/>
                    <p:nvPr/>
                  </p:nvSpPr>
                  <p:spPr>
                    <a:xfrm>
                      <a:off x="3676" y="2566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AC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  <p:sp>
                  <p:nvSpPr>
                    <p:cNvPr id="316" name="TextBox 9"/>
                    <p:cNvSpPr txBox="1"/>
                    <p:nvPr/>
                  </p:nvSpPr>
                  <p:spPr>
                    <a:xfrm>
                      <a:off x="4006" y="2935"/>
                      <a:ext cx="825" cy="6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sp>
                <p:nvSpPr>
                  <p:cNvPr id="253" name="TextBox 9"/>
                  <p:cNvSpPr txBox="1"/>
                  <p:nvPr/>
                </p:nvSpPr>
                <p:spPr>
                  <a:xfrm>
                    <a:off x="1106" y="3295"/>
                    <a:ext cx="825" cy="8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algn="ctr" eaLnBrk="1">
                      <a:lnSpc>
                        <a:spcPct val="150000"/>
                      </a:lnSpc>
                    </a:pPr>
                    <a:r>
                      <a:rPr lang="en-US" altLang="zh-CN" sz="800" kern="12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rPr>
                      <a:t>G</a:t>
                    </a:r>
                    <a:endParaRPr lang="en-US" altLang="zh-CN" sz="800" kern="1200" dirty="0">
                      <a:solidFill>
                        <a:srgbClr val="000000"/>
                      </a:solidFill>
                      <a:latin typeface="Calibri" panose="020F0502020204030204"/>
                      <a:ea typeface="宋体" panose="02010600030101010101" pitchFamily="2" charset="-122"/>
                      <a:cs typeface="Times New Roman" panose="02020603050405020304"/>
                      <a:sym typeface="Times New Roman" panose="02020603050405020304"/>
                    </a:endParaRPr>
                  </a:p>
                </p:txBody>
              </p:sp>
              <p:cxnSp>
                <p:nvCxnSpPr>
                  <p:cNvPr id="254" name="直接连接符 253"/>
                  <p:cNvCxnSpPr/>
                  <p:nvPr/>
                </p:nvCxnSpPr>
                <p:spPr>
                  <a:xfrm flipH="1">
                    <a:off x="4753" y="4088"/>
                    <a:ext cx="13" cy="510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5" name="组合 71"/>
                  <p:cNvGrpSpPr/>
                  <p:nvPr/>
                </p:nvGrpSpPr>
                <p:grpSpPr>
                  <a:xfrm>
                    <a:off x="3472" y="3181"/>
                    <a:ext cx="907" cy="907"/>
                    <a:chOff x="3600" y="2438"/>
                    <a:chExt cx="907" cy="907"/>
                  </a:xfrm>
                </p:grpSpPr>
                <p:sp>
                  <p:nvSpPr>
                    <p:cNvPr id="311" name="矩形 310"/>
                    <p:cNvSpPr/>
                    <p:nvPr/>
                  </p:nvSpPr>
                  <p:spPr>
                    <a:xfrm>
                      <a:off x="3600" y="2438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pic>
                  <p:nvPicPr>
                    <p:cNvPr id="312" name="图片 311"/>
                    <p:cNvPicPr/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3867" y="2557"/>
                      <a:ext cx="357" cy="661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6" name="组合 72"/>
                  <p:cNvGrpSpPr/>
                  <p:nvPr/>
                </p:nvGrpSpPr>
                <p:grpSpPr>
                  <a:xfrm>
                    <a:off x="4223" y="4567"/>
                    <a:ext cx="1181" cy="1046"/>
                    <a:chOff x="3676" y="2566"/>
                    <a:chExt cx="1181" cy="1046"/>
                  </a:xfrm>
                </p:grpSpPr>
                <p:sp>
                  <p:nvSpPr>
                    <p:cNvPr id="307" name="矩形 306"/>
                    <p:cNvSpPr/>
                    <p:nvPr/>
                  </p:nvSpPr>
                  <p:spPr>
                    <a:xfrm>
                      <a:off x="3803" y="2600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308" name="直接连接符 307"/>
                    <p:cNvCxnSpPr/>
                    <p:nvPr/>
                  </p:nvCxnSpPr>
                  <p:spPr>
                    <a:xfrm flipH="1">
                      <a:off x="3803" y="2614"/>
                      <a:ext cx="900" cy="899"/>
                    </a:xfrm>
                    <a:prstGeom prst="line">
                      <a:avLst/>
                    </a:prstGeom>
                    <a:ln w="31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9" name="TextBox 9"/>
                    <p:cNvSpPr txBox="1"/>
                    <p:nvPr/>
                  </p:nvSpPr>
                  <p:spPr>
                    <a:xfrm>
                      <a:off x="3676" y="2566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  <p:sp>
                  <p:nvSpPr>
                    <p:cNvPr id="310" name="TextBox 9"/>
                    <p:cNvSpPr txBox="1"/>
                    <p:nvPr/>
                  </p:nvSpPr>
                  <p:spPr>
                    <a:xfrm>
                      <a:off x="4032" y="3000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grpSp>
                <p:nvGrpSpPr>
                  <p:cNvPr id="257" name="组合 73"/>
                  <p:cNvGrpSpPr/>
                  <p:nvPr/>
                </p:nvGrpSpPr>
                <p:grpSpPr>
                  <a:xfrm>
                    <a:off x="5159" y="3140"/>
                    <a:ext cx="1155" cy="981"/>
                    <a:chOff x="3676" y="2566"/>
                    <a:chExt cx="1155" cy="981"/>
                  </a:xfrm>
                </p:grpSpPr>
                <p:sp>
                  <p:nvSpPr>
                    <p:cNvPr id="303" name="矩形 302"/>
                    <p:cNvSpPr/>
                    <p:nvPr/>
                  </p:nvSpPr>
                  <p:spPr>
                    <a:xfrm>
                      <a:off x="3803" y="2600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304" name="直接连接符 303"/>
                    <p:cNvCxnSpPr/>
                    <p:nvPr/>
                  </p:nvCxnSpPr>
                  <p:spPr>
                    <a:xfrm flipH="1">
                      <a:off x="3803" y="2614"/>
                      <a:ext cx="900" cy="899"/>
                    </a:xfrm>
                    <a:prstGeom prst="line">
                      <a:avLst/>
                    </a:prstGeom>
                    <a:ln w="31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5" name="TextBox 9"/>
                    <p:cNvSpPr txBox="1"/>
                    <p:nvPr/>
                  </p:nvSpPr>
                  <p:spPr>
                    <a:xfrm>
                      <a:off x="3676" y="2566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  <p:sp>
                  <p:nvSpPr>
                    <p:cNvPr id="306" name="TextBox 9"/>
                    <p:cNvSpPr txBox="1"/>
                    <p:nvPr/>
                  </p:nvSpPr>
                  <p:spPr>
                    <a:xfrm>
                      <a:off x="4006" y="2935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AC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grpSp>
                <p:nvGrpSpPr>
                  <p:cNvPr id="258" name="组合 74"/>
                  <p:cNvGrpSpPr/>
                  <p:nvPr/>
                </p:nvGrpSpPr>
                <p:grpSpPr>
                  <a:xfrm>
                    <a:off x="6073" y="3140"/>
                    <a:ext cx="1135" cy="981"/>
                    <a:chOff x="3676" y="2566"/>
                    <a:chExt cx="1155" cy="981"/>
                  </a:xfrm>
                </p:grpSpPr>
                <p:sp>
                  <p:nvSpPr>
                    <p:cNvPr id="299" name="矩形 298"/>
                    <p:cNvSpPr/>
                    <p:nvPr/>
                  </p:nvSpPr>
                  <p:spPr>
                    <a:xfrm>
                      <a:off x="3803" y="2600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300" name="直接连接符 299"/>
                    <p:cNvCxnSpPr/>
                    <p:nvPr/>
                  </p:nvCxnSpPr>
                  <p:spPr>
                    <a:xfrm flipH="1">
                      <a:off x="3803" y="2614"/>
                      <a:ext cx="900" cy="899"/>
                    </a:xfrm>
                    <a:prstGeom prst="line">
                      <a:avLst/>
                    </a:prstGeom>
                    <a:ln w="31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1" name="TextBox 9"/>
                    <p:cNvSpPr txBox="1"/>
                    <p:nvPr/>
                  </p:nvSpPr>
                  <p:spPr>
                    <a:xfrm>
                      <a:off x="3676" y="2566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  <p:sp>
                  <p:nvSpPr>
                    <p:cNvPr id="302" name="TextBox 9"/>
                    <p:cNvSpPr txBox="1"/>
                    <p:nvPr/>
                  </p:nvSpPr>
                  <p:spPr>
                    <a:xfrm>
                      <a:off x="4006" y="2935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AC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cxnSp>
                <p:nvCxnSpPr>
                  <p:cNvPr id="259" name="直接连接符 258"/>
                  <p:cNvCxnSpPr/>
                  <p:nvPr/>
                </p:nvCxnSpPr>
                <p:spPr>
                  <a:xfrm flipH="1">
                    <a:off x="3911" y="4089"/>
                    <a:ext cx="13" cy="2324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0" name="组合 76"/>
                  <p:cNvGrpSpPr/>
                  <p:nvPr/>
                </p:nvGrpSpPr>
                <p:grpSpPr>
                  <a:xfrm>
                    <a:off x="4223" y="5894"/>
                    <a:ext cx="1141" cy="947"/>
                    <a:chOff x="3690" y="2600"/>
                    <a:chExt cx="1141" cy="947"/>
                  </a:xfrm>
                </p:grpSpPr>
                <p:sp>
                  <p:nvSpPr>
                    <p:cNvPr id="295" name="矩形 294"/>
                    <p:cNvSpPr/>
                    <p:nvPr/>
                  </p:nvSpPr>
                  <p:spPr>
                    <a:xfrm>
                      <a:off x="3803" y="2600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296" name="直接连接符 295"/>
                    <p:cNvCxnSpPr/>
                    <p:nvPr/>
                  </p:nvCxnSpPr>
                  <p:spPr>
                    <a:xfrm flipH="1">
                      <a:off x="3803" y="2614"/>
                      <a:ext cx="900" cy="899"/>
                    </a:xfrm>
                    <a:prstGeom prst="line">
                      <a:avLst/>
                    </a:prstGeom>
                    <a:ln w="31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7" name="TextBox 9"/>
                    <p:cNvSpPr txBox="1"/>
                    <p:nvPr/>
                  </p:nvSpPr>
                  <p:spPr>
                    <a:xfrm>
                      <a:off x="3690" y="2600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  <p:sp>
                  <p:nvSpPr>
                    <p:cNvPr id="298" name="TextBox 9"/>
                    <p:cNvSpPr txBox="1"/>
                    <p:nvPr/>
                  </p:nvSpPr>
                  <p:spPr>
                    <a:xfrm>
                      <a:off x="4006" y="2935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pic>
                <p:nvPicPr>
                  <p:cNvPr id="261" name="图片 260"/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958" y="6050"/>
                    <a:ext cx="632" cy="630"/>
                  </a:xfrm>
                  <a:prstGeom prst="rect">
                    <a:avLst/>
                  </a:prstGeom>
                </p:spPr>
              </p:pic>
              <p:sp>
                <p:nvSpPr>
                  <p:cNvPr id="262" name="椭圆 261"/>
                  <p:cNvSpPr/>
                  <p:nvPr/>
                </p:nvSpPr>
                <p:spPr>
                  <a:xfrm>
                    <a:off x="5590" y="4866"/>
                    <a:ext cx="510" cy="5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</p:sp>
              <p:sp>
                <p:nvSpPr>
                  <p:cNvPr id="263" name="椭圆 262"/>
                  <p:cNvSpPr/>
                  <p:nvPr/>
                </p:nvSpPr>
                <p:spPr>
                  <a:xfrm>
                    <a:off x="5931" y="4843"/>
                    <a:ext cx="510" cy="5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</p:sp>
              <p:cxnSp>
                <p:nvCxnSpPr>
                  <p:cNvPr id="264" name="直接连接符 263"/>
                  <p:cNvCxnSpPr/>
                  <p:nvPr/>
                </p:nvCxnSpPr>
                <p:spPr>
                  <a:xfrm flipV="1">
                    <a:off x="5257" y="5074"/>
                    <a:ext cx="340" cy="13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5" name="组合 81"/>
                  <p:cNvGrpSpPr/>
                  <p:nvPr/>
                </p:nvGrpSpPr>
                <p:grpSpPr>
                  <a:xfrm>
                    <a:off x="6652" y="4571"/>
                    <a:ext cx="1155" cy="981"/>
                    <a:chOff x="3676" y="2566"/>
                    <a:chExt cx="1155" cy="981"/>
                  </a:xfrm>
                </p:grpSpPr>
                <p:sp>
                  <p:nvSpPr>
                    <p:cNvPr id="291" name="矩形 290"/>
                    <p:cNvSpPr/>
                    <p:nvPr/>
                  </p:nvSpPr>
                  <p:spPr>
                    <a:xfrm>
                      <a:off x="3803" y="2600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292" name="直接连接符 291"/>
                    <p:cNvCxnSpPr/>
                    <p:nvPr/>
                  </p:nvCxnSpPr>
                  <p:spPr>
                    <a:xfrm flipH="1">
                      <a:off x="3803" y="2614"/>
                      <a:ext cx="900" cy="899"/>
                    </a:xfrm>
                    <a:prstGeom prst="line">
                      <a:avLst/>
                    </a:prstGeom>
                    <a:ln w="31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3" name="TextBox 9"/>
                    <p:cNvSpPr txBox="1"/>
                    <p:nvPr/>
                  </p:nvSpPr>
                  <p:spPr>
                    <a:xfrm>
                      <a:off x="3676" y="2566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AC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  <p:sp>
                  <p:nvSpPr>
                    <p:cNvPr id="294" name="TextBox 9"/>
                    <p:cNvSpPr txBox="1"/>
                    <p:nvPr/>
                  </p:nvSpPr>
                  <p:spPr>
                    <a:xfrm>
                      <a:off x="4006" y="2935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cxnSp>
                <p:nvCxnSpPr>
                  <p:cNvPr id="266" name="直接连接符 265"/>
                  <p:cNvCxnSpPr/>
                  <p:nvPr/>
                </p:nvCxnSpPr>
                <p:spPr>
                  <a:xfrm flipV="1">
                    <a:off x="6441" y="5087"/>
                    <a:ext cx="340" cy="13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7" name="组合 83"/>
                  <p:cNvGrpSpPr/>
                  <p:nvPr/>
                </p:nvGrpSpPr>
                <p:grpSpPr>
                  <a:xfrm>
                    <a:off x="7513" y="4571"/>
                    <a:ext cx="1155" cy="981"/>
                    <a:chOff x="3676" y="2566"/>
                    <a:chExt cx="1155" cy="981"/>
                  </a:xfrm>
                </p:grpSpPr>
                <p:sp>
                  <p:nvSpPr>
                    <p:cNvPr id="287" name="矩形 286"/>
                    <p:cNvSpPr/>
                    <p:nvPr/>
                  </p:nvSpPr>
                  <p:spPr>
                    <a:xfrm>
                      <a:off x="3803" y="2600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288" name="直接连接符 287"/>
                    <p:cNvCxnSpPr/>
                    <p:nvPr/>
                  </p:nvCxnSpPr>
                  <p:spPr>
                    <a:xfrm flipH="1">
                      <a:off x="3803" y="2614"/>
                      <a:ext cx="900" cy="899"/>
                    </a:xfrm>
                    <a:prstGeom prst="line">
                      <a:avLst/>
                    </a:prstGeom>
                    <a:ln w="31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9" name="TextBox 9"/>
                    <p:cNvSpPr txBox="1"/>
                    <p:nvPr/>
                  </p:nvSpPr>
                  <p:spPr>
                    <a:xfrm>
                      <a:off x="3676" y="2566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  <p:sp>
                  <p:nvSpPr>
                    <p:cNvPr id="290" name="TextBox 9"/>
                    <p:cNvSpPr txBox="1"/>
                    <p:nvPr/>
                  </p:nvSpPr>
                  <p:spPr>
                    <a:xfrm>
                      <a:off x="4006" y="2935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AC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grpSp>
                <p:nvGrpSpPr>
                  <p:cNvPr id="268" name="组合 84"/>
                  <p:cNvGrpSpPr/>
                  <p:nvPr/>
                </p:nvGrpSpPr>
                <p:grpSpPr>
                  <a:xfrm>
                    <a:off x="8381" y="4571"/>
                    <a:ext cx="1155" cy="981"/>
                    <a:chOff x="3676" y="2566"/>
                    <a:chExt cx="1155" cy="981"/>
                  </a:xfrm>
                </p:grpSpPr>
                <p:sp>
                  <p:nvSpPr>
                    <p:cNvPr id="283" name="矩形 282"/>
                    <p:cNvSpPr/>
                    <p:nvPr/>
                  </p:nvSpPr>
                  <p:spPr>
                    <a:xfrm>
                      <a:off x="3803" y="2600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284" name="直接连接符 283"/>
                    <p:cNvCxnSpPr/>
                    <p:nvPr/>
                  </p:nvCxnSpPr>
                  <p:spPr>
                    <a:xfrm flipH="1">
                      <a:off x="3803" y="2614"/>
                      <a:ext cx="900" cy="899"/>
                    </a:xfrm>
                    <a:prstGeom prst="line">
                      <a:avLst/>
                    </a:prstGeom>
                    <a:ln w="31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5" name="TextBox 9"/>
                    <p:cNvSpPr txBox="1"/>
                    <p:nvPr/>
                  </p:nvSpPr>
                  <p:spPr>
                    <a:xfrm>
                      <a:off x="3676" y="2566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  <p:sp>
                  <p:nvSpPr>
                    <p:cNvPr id="286" name="TextBox 9"/>
                    <p:cNvSpPr txBox="1"/>
                    <p:nvPr/>
                  </p:nvSpPr>
                  <p:spPr>
                    <a:xfrm>
                      <a:off x="4006" y="2935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AC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grpSp>
                <p:nvGrpSpPr>
                  <p:cNvPr id="269" name="组合 85"/>
                  <p:cNvGrpSpPr/>
                  <p:nvPr/>
                </p:nvGrpSpPr>
                <p:grpSpPr>
                  <a:xfrm>
                    <a:off x="9241" y="4571"/>
                    <a:ext cx="1077" cy="981"/>
                    <a:chOff x="3676" y="2566"/>
                    <a:chExt cx="1155" cy="981"/>
                  </a:xfrm>
                </p:grpSpPr>
                <p:sp>
                  <p:nvSpPr>
                    <p:cNvPr id="279" name="矩形 278"/>
                    <p:cNvSpPr/>
                    <p:nvPr/>
                  </p:nvSpPr>
                  <p:spPr>
                    <a:xfrm>
                      <a:off x="3803" y="2600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cxnSp>
                  <p:nvCxnSpPr>
                    <p:cNvPr id="280" name="直接连接符 279"/>
                    <p:cNvCxnSpPr/>
                    <p:nvPr/>
                  </p:nvCxnSpPr>
                  <p:spPr>
                    <a:xfrm flipH="1">
                      <a:off x="3803" y="2614"/>
                      <a:ext cx="900" cy="899"/>
                    </a:xfrm>
                    <a:prstGeom prst="line">
                      <a:avLst/>
                    </a:prstGeom>
                    <a:ln w="31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1" name="TextBox 9"/>
                    <p:cNvSpPr txBox="1"/>
                    <p:nvPr/>
                  </p:nvSpPr>
                  <p:spPr>
                    <a:xfrm>
                      <a:off x="3676" y="2566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DC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  <p:sp>
                  <p:nvSpPr>
                    <p:cNvPr id="282" name="TextBox 9"/>
                    <p:cNvSpPr txBox="1"/>
                    <p:nvPr/>
                  </p:nvSpPr>
                  <p:spPr>
                    <a:xfrm>
                      <a:off x="4006" y="2935"/>
                      <a:ext cx="825" cy="6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algn="ctr" eaLnBrk="1">
                        <a:lnSpc>
                          <a:spcPct val="150000"/>
                        </a:lnSpc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  <a:sym typeface="Times New Roman" panose="02020603050405020304"/>
                        </a:rPr>
                        <a:t>AC</a:t>
                      </a:r>
                      <a:endParaRPr lang="en-US" altLang="zh-CN" sz="800" kern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endParaRPr>
                    </a:p>
                  </p:txBody>
                </p:sp>
              </p:grpSp>
              <p:grpSp>
                <p:nvGrpSpPr>
                  <p:cNvPr id="270" name="组合 86"/>
                  <p:cNvGrpSpPr/>
                  <p:nvPr/>
                </p:nvGrpSpPr>
                <p:grpSpPr>
                  <a:xfrm>
                    <a:off x="4379" y="3181"/>
                    <a:ext cx="907" cy="907"/>
                    <a:chOff x="3600" y="2438"/>
                    <a:chExt cx="907" cy="907"/>
                  </a:xfrm>
                </p:grpSpPr>
                <p:sp>
                  <p:nvSpPr>
                    <p:cNvPr id="277" name="矩形 276"/>
                    <p:cNvSpPr/>
                    <p:nvPr/>
                  </p:nvSpPr>
                  <p:spPr>
                    <a:xfrm>
                      <a:off x="3600" y="2438"/>
                      <a:ext cx="907" cy="907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</p:sp>
                <p:pic>
                  <p:nvPicPr>
                    <p:cNvPr id="278" name="图片 277"/>
                    <p:cNvPicPr/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3867" y="2557"/>
                      <a:ext cx="357" cy="661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271" name="直接连接符 270"/>
                  <p:cNvCxnSpPr/>
                  <p:nvPr/>
                </p:nvCxnSpPr>
                <p:spPr>
                  <a:xfrm flipH="1">
                    <a:off x="3936" y="6401"/>
                    <a:ext cx="397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2" name="TextBox 9"/>
                  <p:cNvSpPr txBox="1"/>
                  <p:nvPr/>
                </p:nvSpPr>
                <p:spPr>
                  <a:xfrm>
                    <a:off x="4923" y="6408"/>
                    <a:ext cx="2384" cy="6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algn="ctr" eaLnBrk="1">
                      <a:lnSpc>
                        <a:spcPct val="150000"/>
                      </a:lnSpc>
                    </a:pPr>
                    <a:r>
                      <a:rPr lang="en-US" altLang="zh-CN" sz="1000" kern="1200" dirty="0" err="1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rPr>
                      <a:t>制动电阻</a:t>
                    </a:r>
                    <a:endParaRPr lang="en-US" altLang="zh-CN" sz="1000" kern="1200" dirty="0">
                      <a:solidFill>
                        <a:srgbClr val="000000"/>
                      </a:solidFill>
                      <a:latin typeface="Calibri" panose="020F0502020204030204"/>
                      <a:ea typeface="宋体" panose="02010600030101010101" pitchFamily="2" charset="-122"/>
                      <a:cs typeface="Times New Roman" panose="02020603050405020304"/>
                      <a:sym typeface="Times New Roman" panose="02020603050405020304"/>
                    </a:endParaRPr>
                  </a:p>
                </p:txBody>
              </p:sp>
              <p:sp>
                <p:nvSpPr>
                  <p:cNvPr id="273" name="TextBox 9"/>
                  <p:cNvSpPr txBox="1"/>
                  <p:nvPr/>
                </p:nvSpPr>
                <p:spPr>
                  <a:xfrm>
                    <a:off x="252" y="4088"/>
                    <a:ext cx="3191" cy="11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algn="ctr" eaLnBrk="1">
                      <a:lnSpc>
                        <a:spcPct val="150000"/>
                      </a:lnSpc>
                    </a:pPr>
                    <a:r>
                      <a:rPr lang="en-US" altLang="zh-CN" sz="1000" b="1" kern="1200" dirty="0" err="1">
                        <a:solidFill>
                          <a:srgbClr val="C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rPr>
                      <a:t>永磁发电机</a:t>
                    </a:r>
                    <a:endParaRPr lang="en-US" altLang="zh-CN" sz="1000" b="1" kern="1200" dirty="0" err="1">
                      <a:solidFill>
                        <a:srgbClr val="C00000"/>
                      </a:solidFill>
                      <a:latin typeface="Calibri" panose="020F0502020204030204"/>
                      <a:ea typeface="宋体" panose="02010600030101010101" pitchFamily="2" charset="-122"/>
                      <a:cs typeface="Times New Roman" panose="02020603050405020304"/>
                      <a:sym typeface="Times New Roman" panose="02020603050405020304"/>
                    </a:endParaRPr>
                  </a:p>
                </p:txBody>
              </p:sp>
              <p:sp>
                <p:nvSpPr>
                  <p:cNvPr id="274" name="椭圆 273"/>
                  <p:cNvSpPr/>
                  <p:nvPr/>
                </p:nvSpPr>
                <p:spPr>
                  <a:xfrm>
                    <a:off x="10351" y="4974"/>
                    <a:ext cx="113" cy="11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</p:sp>
              <p:sp>
                <p:nvSpPr>
                  <p:cNvPr id="275" name="椭圆 274"/>
                  <p:cNvSpPr/>
                  <p:nvPr/>
                </p:nvSpPr>
                <p:spPr>
                  <a:xfrm>
                    <a:off x="10586" y="4974"/>
                    <a:ext cx="113" cy="11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</p:sp>
              <p:sp>
                <p:nvSpPr>
                  <p:cNvPr id="276" name="椭圆 275"/>
                  <p:cNvSpPr/>
                  <p:nvPr/>
                </p:nvSpPr>
                <p:spPr>
                  <a:xfrm>
                    <a:off x="10779" y="4974"/>
                    <a:ext cx="113" cy="11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</p:sp>
            </p:grpSp>
            <p:cxnSp>
              <p:nvCxnSpPr>
                <p:cNvPr id="233" name="直接连接符 232"/>
                <p:cNvCxnSpPr/>
                <p:nvPr/>
              </p:nvCxnSpPr>
              <p:spPr>
                <a:xfrm flipH="1">
                  <a:off x="6143" y="1998"/>
                  <a:ext cx="34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直接连接符 233"/>
                <p:cNvCxnSpPr/>
                <p:nvPr/>
              </p:nvCxnSpPr>
              <p:spPr>
                <a:xfrm flipH="1">
                  <a:off x="7127" y="1998"/>
                  <a:ext cx="34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直接连接符 234"/>
                <p:cNvCxnSpPr/>
                <p:nvPr/>
              </p:nvCxnSpPr>
              <p:spPr>
                <a:xfrm flipH="1">
                  <a:off x="8477" y="6560"/>
                  <a:ext cx="34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直接连接符 235"/>
                <p:cNvCxnSpPr/>
                <p:nvPr/>
              </p:nvCxnSpPr>
              <p:spPr>
                <a:xfrm flipH="1">
                  <a:off x="9322" y="6560"/>
                  <a:ext cx="34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接连接符 236"/>
                <p:cNvCxnSpPr/>
                <p:nvPr/>
              </p:nvCxnSpPr>
              <p:spPr>
                <a:xfrm flipH="1">
                  <a:off x="10303" y="6560"/>
                  <a:ext cx="34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直接连接符 237"/>
                <p:cNvCxnSpPr/>
                <p:nvPr/>
              </p:nvCxnSpPr>
              <p:spPr>
                <a:xfrm flipH="1">
                  <a:off x="1957" y="4089"/>
                  <a:ext cx="34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组合 2"/>
              <p:cNvGrpSpPr/>
              <p:nvPr/>
            </p:nvGrpSpPr>
            <p:grpSpPr>
              <a:xfrm>
                <a:off x="1801843" y="1943681"/>
                <a:ext cx="1038788" cy="833583"/>
                <a:chOff x="1418123" y="1936123"/>
                <a:chExt cx="1038788" cy="833583"/>
              </a:xfrm>
            </p:grpSpPr>
            <p:sp>
              <p:nvSpPr>
                <p:cNvPr id="228" name="椭圆 227"/>
                <p:cNvSpPr/>
                <p:nvPr/>
              </p:nvSpPr>
              <p:spPr>
                <a:xfrm>
                  <a:off x="1787916" y="1936123"/>
                  <a:ext cx="429506" cy="46061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zh-CN" altLang="en-US" sz="1400"/>
                </a:p>
              </p:txBody>
            </p:sp>
            <p:sp>
              <p:nvSpPr>
                <p:cNvPr id="229" name="TextBox 9"/>
                <p:cNvSpPr txBox="1"/>
                <p:nvPr/>
              </p:nvSpPr>
              <p:spPr>
                <a:xfrm>
                  <a:off x="1418123" y="2465811"/>
                  <a:ext cx="1038788" cy="303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algn="ctr" eaLnBrk="1">
                    <a:lnSpc>
                      <a:spcPct val="150000"/>
                    </a:lnSpc>
                  </a:pPr>
                  <a:r>
                    <a:rPr lang="zh-CN" altLang="en-US" sz="1000" dirty="0">
                      <a:solidFill>
                        <a:srgbClr val="000000"/>
                      </a:solidFill>
                      <a:latin typeface="Calibri" panose="020F0502020204030204"/>
                      <a:ea typeface="宋体" panose="02010600030101010101" pitchFamily="2" charset="-122"/>
                      <a:cs typeface="Times New Roman" panose="02020603050405020304"/>
                      <a:sym typeface="Times New Roman" panose="02020603050405020304"/>
                    </a:rPr>
                    <a:t>发动机</a:t>
                  </a:r>
                  <a:endParaRPr lang="zh-CN" altLang="en-US" sz="1000" kern="100" dirty="0">
                    <a:solidFill>
                      <a:srgbClr val="000000"/>
                    </a:solidFill>
                    <a:latin typeface="Calibri" panose="020F0502020204030204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endParaRPr>
                </a:p>
              </p:txBody>
            </p:sp>
            <p:sp>
              <p:nvSpPr>
                <p:cNvPr id="230" name="TextBox 9"/>
                <p:cNvSpPr txBox="1"/>
                <p:nvPr/>
              </p:nvSpPr>
              <p:spPr>
                <a:xfrm>
                  <a:off x="1680796" y="1988914"/>
                  <a:ext cx="650035" cy="5081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algn="ctr" eaLnBrk="1">
                    <a:lnSpc>
                      <a:spcPct val="150000"/>
                    </a:lnSpc>
                  </a:pPr>
                  <a:r>
                    <a:rPr lang="en-US" altLang="zh-CN" sz="800" kern="1200" dirty="0">
                      <a:solidFill>
                        <a:srgbClr val="000000"/>
                      </a:solidFill>
                      <a:latin typeface="Calibri" panose="020F0502020204030204"/>
                      <a:ea typeface="宋体" panose="02010600030101010101" pitchFamily="2" charset="-122"/>
                      <a:cs typeface="Times New Roman" panose="02020603050405020304"/>
                      <a:sym typeface="Times New Roman" panose="02020603050405020304"/>
                    </a:rPr>
                    <a:t>Engine</a:t>
                  </a:r>
                  <a:endParaRPr lang="en-US" altLang="zh-CN" sz="800" kern="1200" dirty="0">
                    <a:solidFill>
                      <a:srgbClr val="000000"/>
                    </a:solidFill>
                    <a:latin typeface="Calibri" panose="020F0502020204030204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endParaRPr>
                </a:p>
              </p:txBody>
            </p:sp>
            <p:cxnSp>
              <p:nvCxnSpPr>
                <p:cNvPr id="231" name="直接连接符 230"/>
                <p:cNvCxnSpPr/>
                <p:nvPr/>
              </p:nvCxnSpPr>
              <p:spPr>
                <a:xfrm flipH="1">
                  <a:off x="1917838" y="2457992"/>
                  <a:ext cx="1839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7" name="组合 216"/>
            <p:cNvGrpSpPr/>
            <p:nvPr/>
          </p:nvGrpSpPr>
          <p:grpSpPr>
            <a:xfrm>
              <a:off x="8134" y="4647"/>
              <a:ext cx="5127" cy="1937"/>
              <a:chOff x="8875" y="5358"/>
              <a:chExt cx="5277" cy="2324"/>
            </a:xfrm>
          </p:grpSpPr>
          <p:cxnSp>
            <p:nvCxnSpPr>
              <p:cNvPr id="218" name="直接连接符 217"/>
              <p:cNvCxnSpPr/>
              <p:nvPr/>
            </p:nvCxnSpPr>
            <p:spPr>
              <a:xfrm>
                <a:off x="8887" y="5366"/>
                <a:ext cx="0" cy="1191"/>
              </a:xfrm>
              <a:prstGeom prst="lin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3175" cap="flat" cmpd="sng" algn="ctr">
                <a:solidFill>
                  <a:srgbClr val="0070C0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直接连接符 218"/>
              <p:cNvCxnSpPr/>
              <p:nvPr/>
            </p:nvCxnSpPr>
            <p:spPr>
              <a:xfrm>
                <a:off x="8875" y="6527"/>
                <a:ext cx="2551" cy="5"/>
              </a:xfrm>
              <a:prstGeom prst="lin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3175" cap="flat" cmpd="sng" algn="ctr">
                <a:solidFill>
                  <a:srgbClr val="0070C0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直接连接符 18"/>
              <p:cNvCxnSpPr/>
              <p:nvPr/>
            </p:nvCxnSpPr>
            <p:spPr>
              <a:xfrm>
                <a:off x="11433" y="6532"/>
                <a:ext cx="0" cy="1134"/>
              </a:xfrm>
              <a:prstGeom prst="lin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3175" cap="flat" cmpd="sng" algn="ctr">
                <a:solidFill>
                  <a:srgbClr val="0070C0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直接连接符 220"/>
              <p:cNvCxnSpPr/>
              <p:nvPr/>
            </p:nvCxnSpPr>
            <p:spPr>
              <a:xfrm>
                <a:off x="11431" y="7671"/>
                <a:ext cx="2721" cy="5"/>
              </a:xfrm>
              <a:prstGeom prst="lin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3175" cap="flat" cmpd="sng" algn="ctr">
                <a:solidFill>
                  <a:srgbClr val="0070C0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22" name="组合 21"/>
              <p:cNvGrpSpPr/>
              <p:nvPr/>
            </p:nvGrpSpPr>
            <p:grpSpPr>
              <a:xfrm>
                <a:off x="8902" y="5358"/>
                <a:ext cx="5241" cy="2324"/>
                <a:chOff x="8902" y="5358"/>
                <a:chExt cx="5241" cy="2324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8902" y="5381"/>
                  <a:ext cx="5241" cy="0"/>
                </a:xfrm>
                <a:prstGeom prst="lin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3175" cap="flat" cmpd="sng" algn="ctr">
                  <a:solidFill>
                    <a:srgbClr val="0070C0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4" name="直接连接符 20"/>
                <p:cNvCxnSpPr/>
                <p:nvPr/>
              </p:nvCxnSpPr>
              <p:spPr>
                <a:xfrm>
                  <a:off x="14136" y="5358"/>
                  <a:ext cx="0" cy="2324"/>
                </a:xfrm>
                <a:prstGeom prst="lin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3175" cap="flat" cmpd="sng" algn="ctr">
                  <a:solidFill>
                    <a:srgbClr val="0070C0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21" name="文本框 20"/>
          <p:cNvSpPr txBox="1"/>
          <p:nvPr/>
        </p:nvSpPr>
        <p:spPr>
          <a:xfrm>
            <a:off x="9795510" y="1430655"/>
            <a:ext cx="210375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buClr>
                <a:srgbClr val="FF0000"/>
              </a:buClr>
            </a:pPr>
            <a:r>
              <a:rPr lang="ru-RU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С</a:t>
            </a:r>
            <a:r>
              <a:rPr lang="zh-CN" altLang="en-US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остоит из генератора с постоянными магнитами, основного и вспомогательного </a:t>
            </a:r>
            <a:r>
              <a:rPr lang="ru-RU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преобразователя и тягового двигателя с постоянными магнитами.</a:t>
            </a:r>
            <a:r>
              <a:rPr lang="ru-RU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Обладая преимуществами высокой эффективности, энергосбережения и высокой удельной мощности, он станет направлением развития системы электропривода следующего поколения для карьерных самосвалов.</a:t>
            </a:r>
            <a:endParaRPr lang="zh-CN" altLang="en-US" sz="12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endParaRPr lang="zh-CN" altLang="en-US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5" name="矩形 334"/>
          <p:cNvSpPr/>
          <p:nvPr/>
        </p:nvSpPr>
        <p:spPr>
          <a:xfrm>
            <a:off x="854075" y="4046220"/>
            <a:ext cx="3217545" cy="42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36" name="文本框 335"/>
          <p:cNvSpPr txBox="1"/>
          <p:nvPr/>
        </p:nvSpPr>
        <p:spPr>
          <a:xfrm>
            <a:off x="1878170" y="3971014"/>
            <a:ext cx="309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/>
          </a:p>
        </p:txBody>
      </p:sp>
      <p:sp>
        <p:nvSpPr>
          <p:cNvPr id="337" name="文本框 336"/>
          <p:cNvSpPr txBox="1"/>
          <p:nvPr/>
        </p:nvSpPr>
        <p:spPr>
          <a:xfrm>
            <a:off x="1878170" y="3971014"/>
            <a:ext cx="309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/>
          </a:p>
        </p:txBody>
      </p:sp>
      <p:sp>
        <p:nvSpPr>
          <p:cNvPr id="338" name="文本框 337"/>
          <p:cNvSpPr txBox="1"/>
          <p:nvPr/>
        </p:nvSpPr>
        <p:spPr>
          <a:xfrm>
            <a:off x="797560" y="4015740"/>
            <a:ext cx="30397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(III)</a:t>
            </a:r>
            <a:r>
              <a:rPr lang="ru-RU" altLang="zh-CN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Технология вождения двойного режима</a:t>
            </a:r>
            <a:endParaRPr lang="ru-RU" altLang="zh-CN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39" name="组合 338"/>
          <p:cNvGrpSpPr/>
          <p:nvPr/>
        </p:nvGrpSpPr>
        <p:grpSpPr>
          <a:xfrm>
            <a:off x="4029808" y="4049590"/>
            <a:ext cx="899160" cy="356235"/>
            <a:chOff x="8890" y="1707"/>
            <a:chExt cx="1416" cy="561"/>
          </a:xfrm>
        </p:grpSpPr>
        <p:grpSp>
          <p:nvGrpSpPr>
            <p:cNvPr id="340" name="组合 339"/>
            <p:cNvGrpSpPr/>
            <p:nvPr/>
          </p:nvGrpSpPr>
          <p:grpSpPr>
            <a:xfrm>
              <a:off x="9107" y="1707"/>
              <a:ext cx="1057" cy="555"/>
              <a:chOff x="3227" y="2040"/>
              <a:chExt cx="1276" cy="670"/>
            </a:xfrm>
          </p:grpSpPr>
          <p:sp>
            <p:nvSpPr>
              <p:cNvPr id="342" name="Oval 6"/>
              <p:cNvSpPr>
                <a:spLocks noChangeArrowheads="1"/>
              </p:cNvSpPr>
              <p:nvPr/>
            </p:nvSpPr>
            <p:spPr bwMode="auto">
              <a:xfrm>
                <a:off x="3633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Freeform 7"/>
              <p:cNvSpPr>
                <a:spLocks noEditPoints="1"/>
              </p:cNvSpPr>
              <p:nvPr/>
            </p:nvSpPr>
            <p:spPr bwMode="auto">
              <a:xfrm>
                <a:off x="3575" y="2470"/>
                <a:ext cx="136" cy="138"/>
              </a:xfrm>
              <a:custGeom>
                <a:avLst/>
                <a:gdLst/>
                <a:ahLst/>
                <a:cxnLst>
                  <a:cxn ang="0">
                    <a:pos x="300" y="0"/>
                  </a:cxn>
                  <a:cxn ang="0">
                    <a:pos x="0" y="300"/>
                  </a:cxn>
                  <a:cxn ang="0">
                    <a:pos x="300" y="600"/>
                  </a:cxn>
                  <a:cxn ang="0">
                    <a:pos x="600" y="300"/>
                  </a:cxn>
                  <a:cxn ang="0">
                    <a:pos x="300" y="0"/>
                  </a:cxn>
                  <a:cxn ang="0">
                    <a:pos x="310" y="522"/>
                  </a:cxn>
                  <a:cxn ang="0">
                    <a:pos x="93" y="305"/>
                  </a:cxn>
                  <a:cxn ang="0">
                    <a:pos x="310" y="87"/>
                  </a:cxn>
                  <a:cxn ang="0">
                    <a:pos x="527" y="305"/>
                  </a:cxn>
                  <a:cxn ang="0">
                    <a:pos x="310" y="522"/>
                  </a:cxn>
                </a:cxnLst>
                <a:rect l="0" t="0" r="r" b="b"/>
                <a:pathLst>
                  <a:path w="600" h="600">
                    <a:moveTo>
                      <a:pt x="300" y="0"/>
                    </a:moveTo>
                    <a:cubicBezTo>
                      <a:pt x="135" y="0"/>
                      <a:pt x="0" y="134"/>
                      <a:pt x="0" y="300"/>
                    </a:cubicBezTo>
                    <a:cubicBezTo>
                      <a:pt x="0" y="466"/>
                      <a:pt x="135" y="600"/>
                      <a:pt x="300" y="600"/>
                    </a:cubicBezTo>
                    <a:cubicBezTo>
                      <a:pt x="466" y="600"/>
                      <a:pt x="600" y="466"/>
                      <a:pt x="600" y="300"/>
                    </a:cubicBezTo>
                    <a:cubicBezTo>
                      <a:pt x="600" y="134"/>
                      <a:pt x="466" y="0"/>
                      <a:pt x="300" y="0"/>
                    </a:cubicBezTo>
                    <a:close/>
                    <a:moveTo>
                      <a:pt x="310" y="522"/>
                    </a:moveTo>
                    <a:cubicBezTo>
                      <a:pt x="190" y="522"/>
                      <a:pt x="93" y="425"/>
                      <a:pt x="93" y="305"/>
                    </a:cubicBezTo>
                    <a:cubicBezTo>
                      <a:pt x="93" y="185"/>
                      <a:pt x="190" y="87"/>
                      <a:pt x="310" y="87"/>
                    </a:cubicBezTo>
                    <a:cubicBezTo>
                      <a:pt x="430" y="87"/>
                      <a:pt x="527" y="185"/>
                      <a:pt x="527" y="305"/>
                    </a:cubicBezTo>
                    <a:cubicBezTo>
                      <a:pt x="527" y="425"/>
                      <a:pt x="430" y="522"/>
                      <a:pt x="310" y="52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Freeform 8"/>
              <p:cNvSpPr>
                <a:spLocks noEditPoints="1"/>
              </p:cNvSpPr>
              <p:nvPr/>
            </p:nvSpPr>
            <p:spPr bwMode="auto">
              <a:xfrm>
                <a:off x="3475" y="2367"/>
                <a:ext cx="341" cy="343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49"/>
                  </a:cxn>
                  <a:cxn ang="0">
                    <a:pos x="748" y="1498"/>
                  </a:cxn>
                  <a:cxn ang="0">
                    <a:pos x="1497" y="749"/>
                  </a:cxn>
                  <a:cxn ang="0">
                    <a:pos x="748" y="0"/>
                  </a:cxn>
                  <a:cxn ang="0">
                    <a:pos x="737" y="1121"/>
                  </a:cxn>
                  <a:cxn ang="0">
                    <a:pos x="365" y="749"/>
                  </a:cxn>
                  <a:cxn ang="0">
                    <a:pos x="737" y="377"/>
                  </a:cxn>
                  <a:cxn ang="0">
                    <a:pos x="1109" y="749"/>
                  </a:cxn>
                  <a:cxn ang="0">
                    <a:pos x="737" y="1121"/>
                  </a:cxn>
                </a:cxnLst>
                <a:rect l="0" t="0" r="r" b="b"/>
                <a:pathLst>
                  <a:path w="1497" h="1498">
                    <a:moveTo>
                      <a:pt x="748" y="0"/>
                    </a:moveTo>
                    <a:cubicBezTo>
                      <a:pt x="335" y="0"/>
                      <a:pt x="0" y="335"/>
                      <a:pt x="0" y="749"/>
                    </a:cubicBezTo>
                    <a:cubicBezTo>
                      <a:pt x="0" y="1162"/>
                      <a:pt x="335" y="1498"/>
                      <a:pt x="748" y="1498"/>
                    </a:cubicBezTo>
                    <a:cubicBezTo>
                      <a:pt x="1162" y="1498"/>
                      <a:pt x="1497" y="1162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  <a:moveTo>
                      <a:pt x="737" y="1121"/>
                    </a:moveTo>
                    <a:cubicBezTo>
                      <a:pt x="532" y="1121"/>
                      <a:pt x="365" y="954"/>
                      <a:pt x="365" y="749"/>
                    </a:cubicBezTo>
                    <a:cubicBezTo>
                      <a:pt x="365" y="543"/>
                      <a:pt x="532" y="377"/>
                      <a:pt x="737" y="377"/>
                    </a:cubicBezTo>
                    <a:cubicBezTo>
                      <a:pt x="943" y="377"/>
                      <a:pt x="1109" y="543"/>
                      <a:pt x="1109" y="749"/>
                    </a:cubicBezTo>
                    <a:cubicBezTo>
                      <a:pt x="1109" y="954"/>
                      <a:pt x="943" y="1121"/>
                      <a:pt x="737" y="112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9"/>
              <p:cNvSpPr>
                <a:spLocks noChangeArrowheads="1"/>
              </p:cNvSpPr>
              <p:nvPr/>
            </p:nvSpPr>
            <p:spPr bwMode="auto">
              <a:xfrm>
                <a:off x="4215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Freeform 10"/>
              <p:cNvSpPr/>
              <p:nvPr/>
            </p:nvSpPr>
            <p:spPr bwMode="auto">
              <a:xfrm>
                <a:off x="4219" y="2528"/>
                <a:ext cx="16" cy="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69" y="12"/>
                  </a:cxn>
                  <a:cxn ang="0">
                    <a:pos x="36" y="0"/>
                  </a:cxn>
                </a:cxnLst>
                <a:rect l="0" t="0" r="r" b="b"/>
                <a:pathLst>
                  <a:path w="69" h="13">
                    <a:moveTo>
                      <a:pt x="36" y="0"/>
                    </a:moveTo>
                    <a:cubicBezTo>
                      <a:pt x="22" y="0"/>
                      <a:pt x="10" y="5"/>
                      <a:pt x="0" y="13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0" y="4"/>
                      <a:pt x="49" y="0"/>
                      <a:pt x="36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Freeform 11"/>
              <p:cNvSpPr/>
              <p:nvPr/>
            </p:nvSpPr>
            <p:spPr bwMode="auto">
              <a:xfrm>
                <a:off x="4205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Freeform 12"/>
              <p:cNvSpPr/>
              <p:nvPr/>
            </p:nvSpPr>
            <p:spPr bwMode="auto">
              <a:xfrm>
                <a:off x="423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Freeform 13"/>
              <p:cNvSpPr/>
              <p:nvPr/>
            </p:nvSpPr>
            <p:spPr bwMode="auto">
              <a:xfrm>
                <a:off x="4239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Freeform 14"/>
              <p:cNvSpPr/>
              <p:nvPr/>
            </p:nvSpPr>
            <p:spPr bwMode="auto">
              <a:xfrm>
                <a:off x="424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Freeform 15"/>
              <p:cNvSpPr/>
              <p:nvPr/>
            </p:nvSpPr>
            <p:spPr bwMode="auto">
              <a:xfrm>
                <a:off x="4201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Freeform 16"/>
              <p:cNvSpPr/>
              <p:nvPr/>
            </p:nvSpPr>
            <p:spPr bwMode="auto">
              <a:xfrm>
                <a:off x="4203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Freeform 17"/>
              <p:cNvSpPr/>
              <p:nvPr/>
            </p:nvSpPr>
            <p:spPr bwMode="auto">
              <a:xfrm>
                <a:off x="4215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Freeform 18"/>
              <p:cNvSpPr/>
              <p:nvPr/>
            </p:nvSpPr>
            <p:spPr bwMode="auto">
              <a:xfrm>
                <a:off x="4250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3" y="2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Freeform 19"/>
              <p:cNvSpPr/>
              <p:nvPr/>
            </p:nvSpPr>
            <p:spPr bwMode="auto">
              <a:xfrm>
                <a:off x="4252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3" y="2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Freeform 20"/>
              <p:cNvSpPr/>
              <p:nvPr/>
            </p:nvSpPr>
            <p:spPr bwMode="auto">
              <a:xfrm>
                <a:off x="4248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1"/>
                      <a:pt x="3" y="1"/>
                      <a:pt x="5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Freeform 21"/>
              <p:cNvSpPr/>
              <p:nvPr/>
            </p:nvSpPr>
            <p:spPr bwMode="auto">
              <a:xfrm>
                <a:off x="4199" y="2499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Freeform 22"/>
              <p:cNvSpPr/>
              <p:nvPr/>
            </p:nvSpPr>
            <p:spPr bwMode="auto">
              <a:xfrm>
                <a:off x="4246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Freeform 23"/>
              <p:cNvSpPr/>
              <p:nvPr/>
            </p:nvSpPr>
            <p:spPr bwMode="auto">
              <a:xfrm>
                <a:off x="4210" y="2493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Freeform 24"/>
              <p:cNvSpPr/>
              <p:nvPr/>
            </p:nvSpPr>
            <p:spPr bwMode="auto">
              <a:xfrm>
                <a:off x="4212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Freeform 25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Freeform 26"/>
              <p:cNvSpPr/>
              <p:nvPr/>
            </p:nvSpPr>
            <p:spPr bwMode="auto">
              <a:xfrm>
                <a:off x="4219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Freeform 27"/>
              <p:cNvSpPr/>
              <p:nvPr/>
            </p:nvSpPr>
            <p:spPr bwMode="auto">
              <a:xfrm>
                <a:off x="422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Freeform 28"/>
              <p:cNvSpPr/>
              <p:nvPr/>
            </p:nvSpPr>
            <p:spPr bwMode="auto">
              <a:xfrm>
                <a:off x="421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Freeform 29"/>
              <p:cNvSpPr/>
              <p:nvPr/>
            </p:nvSpPr>
            <p:spPr bwMode="auto">
              <a:xfrm>
                <a:off x="4227" y="24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Freeform 30"/>
              <p:cNvSpPr/>
              <p:nvPr/>
            </p:nvSpPr>
            <p:spPr bwMode="auto">
              <a:xfrm>
                <a:off x="423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Freeform 31"/>
              <p:cNvSpPr/>
              <p:nvPr/>
            </p:nvSpPr>
            <p:spPr bwMode="auto">
              <a:xfrm>
                <a:off x="4208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1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Freeform 32"/>
              <p:cNvSpPr/>
              <p:nvPr/>
            </p:nvSpPr>
            <p:spPr bwMode="auto">
              <a:xfrm>
                <a:off x="4197" y="2500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Freeform 33"/>
              <p:cNvSpPr/>
              <p:nvPr/>
            </p:nvSpPr>
            <p:spPr bwMode="auto">
              <a:xfrm>
                <a:off x="4230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Freeform 34"/>
              <p:cNvSpPr/>
              <p:nvPr/>
            </p:nvSpPr>
            <p:spPr bwMode="auto">
              <a:xfrm>
                <a:off x="423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Freeform 35"/>
              <p:cNvSpPr/>
              <p:nvPr/>
            </p:nvSpPr>
            <p:spPr bwMode="auto">
              <a:xfrm>
                <a:off x="4244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Freeform 36"/>
              <p:cNvSpPr/>
              <p:nvPr/>
            </p:nvSpPr>
            <p:spPr bwMode="auto">
              <a:xfrm>
                <a:off x="4187" y="2504"/>
                <a:ext cx="6" cy="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34"/>
                  </a:cxn>
                  <a:cxn ang="0">
                    <a:pos x="29" y="0"/>
                  </a:cxn>
                </a:cxnLst>
                <a:rect l="0" t="0" r="r" b="b"/>
                <a:pathLst>
                  <a:path w="29" h="34">
                    <a:moveTo>
                      <a:pt x="29" y="0"/>
                    </a:moveTo>
                    <a:cubicBezTo>
                      <a:pt x="18" y="10"/>
                      <a:pt x="9" y="22"/>
                      <a:pt x="0" y="34"/>
                    </a:cubicBezTo>
                    <a:cubicBezTo>
                      <a:pt x="9" y="22"/>
                      <a:pt x="18" y="10"/>
                      <a:pt x="29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Freeform 37"/>
              <p:cNvSpPr/>
              <p:nvPr/>
            </p:nvSpPr>
            <p:spPr bwMode="auto">
              <a:xfrm>
                <a:off x="4271" y="2518"/>
                <a:ext cx="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1"/>
                  </a:cxn>
                  <a:cxn ang="0">
                    <a:pos x="0" y="0"/>
                  </a:cxn>
                </a:cxnLst>
                <a:rect l="0" t="0" r="r" b="b"/>
                <a:pathLst>
                  <a:path w="19" h="51">
                    <a:moveTo>
                      <a:pt x="0" y="0"/>
                    </a:moveTo>
                    <a:cubicBezTo>
                      <a:pt x="9" y="16"/>
                      <a:pt x="15" y="33"/>
                      <a:pt x="19" y="51"/>
                    </a:cubicBezTo>
                    <a:cubicBezTo>
                      <a:pt x="15" y="33"/>
                      <a:pt x="9" y="16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Freeform 38"/>
              <p:cNvSpPr/>
              <p:nvPr/>
            </p:nvSpPr>
            <p:spPr bwMode="auto">
              <a:xfrm>
                <a:off x="4270" y="251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7"/>
                  </a:cxn>
                  <a:cxn ang="0">
                    <a:pos x="0" y="0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cubicBezTo>
                      <a:pt x="1" y="2"/>
                      <a:pt x="3" y="5"/>
                      <a:pt x="4" y="7"/>
                    </a:cubicBezTo>
                    <a:cubicBezTo>
                      <a:pt x="3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Freeform 39"/>
              <p:cNvSpPr/>
              <p:nvPr/>
            </p:nvSpPr>
            <p:spPr bwMode="auto">
              <a:xfrm>
                <a:off x="4186" y="2512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Freeform 40"/>
              <p:cNvSpPr/>
              <p:nvPr/>
            </p:nvSpPr>
            <p:spPr bwMode="auto">
              <a:xfrm>
                <a:off x="4264" y="2507"/>
                <a:ext cx="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36"/>
                  </a:cxn>
                  <a:cxn ang="0">
                    <a:pos x="0" y="0"/>
                  </a:cxn>
                </a:cxnLst>
                <a:rect l="0" t="0" r="r" b="b"/>
                <a:pathLst>
                  <a:path w="26" h="36">
                    <a:moveTo>
                      <a:pt x="0" y="0"/>
                    </a:moveTo>
                    <a:cubicBezTo>
                      <a:pt x="10" y="11"/>
                      <a:pt x="18" y="23"/>
                      <a:pt x="26" y="36"/>
                    </a:cubicBezTo>
                    <a:cubicBezTo>
                      <a:pt x="18" y="23"/>
                      <a:pt x="10" y="1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Freeform 41"/>
              <p:cNvSpPr/>
              <p:nvPr/>
            </p:nvSpPr>
            <p:spPr bwMode="auto">
              <a:xfrm>
                <a:off x="4263" y="250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3" y="4"/>
                      <a:pt x="4" y="5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Freeform 42"/>
              <p:cNvSpPr/>
              <p:nvPr/>
            </p:nvSpPr>
            <p:spPr bwMode="auto">
              <a:xfrm>
                <a:off x="4183" y="2515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2"/>
                      <a:pt x="4" y="0"/>
                    </a:cubicBezTo>
                    <a:cubicBezTo>
                      <a:pt x="3" y="2"/>
                      <a:pt x="1" y="5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Freeform 43"/>
              <p:cNvSpPr>
                <a:spLocks noEditPoints="1"/>
              </p:cNvSpPr>
              <p:nvPr/>
            </p:nvSpPr>
            <p:spPr bwMode="auto">
              <a:xfrm>
                <a:off x="3227" y="2040"/>
                <a:ext cx="1276" cy="566"/>
              </a:xfrm>
              <a:custGeom>
                <a:avLst/>
                <a:gdLst/>
                <a:ahLst/>
                <a:cxnLst>
                  <a:cxn ang="0">
                    <a:pos x="4833" y="1102"/>
                  </a:cxn>
                  <a:cxn ang="0">
                    <a:pos x="4881" y="544"/>
                  </a:cxn>
                  <a:cxn ang="0">
                    <a:pos x="4192" y="171"/>
                  </a:cxn>
                  <a:cxn ang="0">
                    <a:pos x="3726" y="462"/>
                  </a:cxn>
                  <a:cxn ang="0">
                    <a:pos x="5459" y="159"/>
                  </a:cxn>
                  <a:cxn ang="0">
                    <a:pos x="5492" y="17"/>
                  </a:cxn>
                  <a:cxn ang="0">
                    <a:pos x="3873" y="4"/>
                  </a:cxn>
                  <a:cxn ang="0">
                    <a:pos x="621" y="256"/>
                  </a:cxn>
                  <a:cxn ang="0">
                    <a:pos x="102" y="1005"/>
                  </a:cxn>
                  <a:cxn ang="0">
                    <a:pos x="1886" y="1592"/>
                  </a:cxn>
                  <a:cxn ang="0">
                    <a:pos x="2820" y="2352"/>
                  </a:cxn>
                  <a:cxn ang="0">
                    <a:pos x="3281" y="2472"/>
                  </a:cxn>
                  <a:cxn ang="0">
                    <a:pos x="3353" y="2232"/>
                  </a:cxn>
                  <a:cxn ang="0">
                    <a:pos x="3646" y="2159"/>
                  </a:cxn>
                  <a:cxn ang="0">
                    <a:pos x="5143" y="2178"/>
                  </a:cxn>
                  <a:cxn ang="0">
                    <a:pos x="5388" y="2344"/>
                  </a:cxn>
                  <a:cxn ang="0">
                    <a:pos x="5604" y="2323"/>
                  </a:cxn>
                  <a:cxn ang="0">
                    <a:pos x="5593" y="1131"/>
                  </a:cxn>
                  <a:cxn ang="0">
                    <a:pos x="193" y="920"/>
                  </a:cxn>
                  <a:cxn ang="0">
                    <a:pos x="1006" y="880"/>
                  </a:cxn>
                  <a:cxn ang="0">
                    <a:pos x="1022" y="773"/>
                  </a:cxn>
                  <a:cxn ang="0">
                    <a:pos x="580" y="437"/>
                  </a:cxn>
                  <a:cxn ang="0">
                    <a:pos x="1022" y="773"/>
                  </a:cxn>
                  <a:cxn ang="0">
                    <a:pos x="1173" y="1093"/>
                  </a:cxn>
                  <a:cxn ang="0">
                    <a:pos x="1172" y="905"/>
                  </a:cxn>
                  <a:cxn ang="0">
                    <a:pos x="1584" y="1172"/>
                  </a:cxn>
                  <a:cxn ang="0">
                    <a:pos x="1196" y="800"/>
                  </a:cxn>
                  <a:cxn ang="0">
                    <a:pos x="1697" y="448"/>
                  </a:cxn>
                  <a:cxn ang="0">
                    <a:pos x="2297" y="1299"/>
                  </a:cxn>
                  <a:cxn ang="0">
                    <a:pos x="1753" y="1008"/>
                  </a:cxn>
                  <a:cxn ang="0">
                    <a:pos x="2297" y="1299"/>
                  </a:cxn>
                  <a:cxn ang="0">
                    <a:pos x="1852" y="448"/>
                  </a:cxn>
                  <a:cxn ang="0">
                    <a:pos x="2341" y="980"/>
                  </a:cxn>
                  <a:cxn ang="0">
                    <a:pos x="2876" y="1416"/>
                  </a:cxn>
                  <a:cxn ang="0">
                    <a:pos x="2465" y="1136"/>
                  </a:cxn>
                  <a:cxn ang="0">
                    <a:pos x="2876" y="1416"/>
                  </a:cxn>
                  <a:cxn ang="0">
                    <a:pos x="2599" y="448"/>
                  </a:cxn>
                  <a:cxn ang="0">
                    <a:pos x="2928" y="1081"/>
                  </a:cxn>
                  <a:cxn ang="0">
                    <a:pos x="3462" y="1501"/>
                  </a:cxn>
                  <a:cxn ang="0">
                    <a:pos x="3048" y="1237"/>
                  </a:cxn>
                  <a:cxn ang="0">
                    <a:pos x="3462" y="1501"/>
                  </a:cxn>
                  <a:cxn ang="0">
                    <a:pos x="3084" y="1104"/>
                  </a:cxn>
                  <a:cxn ang="0">
                    <a:pos x="3511" y="448"/>
                  </a:cxn>
                  <a:cxn ang="0">
                    <a:pos x="3612" y="1020"/>
                  </a:cxn>
                </a:cxnLst>
                <a:rect l="0" t="0" r="r" b="b"/>
                <a:pathLst>
                  <a:path w="5604" h="2472">
                    <a:moveTo>
                      <a:pt x="5593" y="1131"/>
                    </a:moveTo>
                    <a:cubicBezTo>
                      <a:pt x="4833" y="1102"/>
                      <a:pt x="4833" y="1102"/>
                      <a:pt x="4833" y="1102"/>
                    </a:cubicBezTo>
                    <a:cubicBezTo>
                      <a:pt x="4823" y="550"/>
                      <a:pt x="4823" y="550"/>
                      <a:pt x="4823" y="550"/>
                    </a:cubicBezTo>
                    <a:cubicBezTo>
                      <a:pt x="4881" y="544"/>
                      <a:pt x="4881" y="544"/>
                      <a:pt x="4881" y="544"/>
                    </a:cubicBezTo>
                    <a:cubicBezTo>
                      <a:pt x="4881" y="544"/>
                      <a:pt x="5357" y="225"/>
                      <a:pt x="5441" y="171"/>
                    </a:cubicBezTo>
                    <a:cubicBezTo>
                      <a:pt x="4192" y="171"/>
                      <a:pt x="4192" y="171"/>
                      <a:pt x="4192" y="171"/>
                    </a:cubicBezTo>
                    <a:cubicBezTo>
                      <a:pt x="3732" y="472"/>
                      <a:pt x="3732" y="472"/>
                      <a:pt x="3732" y="472"/>
                    </a:cubicBezTo>
                    <a:cubicBezTo>
                      <a:pt x="3726" y="462"/>
                      <a:pt x="3726" y="462"/>
                      <a:pt x="3726" y="462"/>
                    </a:cubicBezTo>
                    <a:cubicBezTo>
                      <a:pt x="4189" y="159"/>
                      <a:pt x="4189" y="159"/>
                      <a:pt x="4189" y="159"/>
                    </a:cubicBezTo>
                    <a:cubicBezTo>
                      <a:pt x="5459" y="159"/>
                      <a:pt x="5459" y="159"/>
                      <a:pt x="5459" y="159"/>
                    </a:cubicBezTo>
                    <a:cubicBezTo>
                      <a:pt x="5499" y="132"/>
                      <a:pt x="5492" y="115"/>
                      <a:pt x="5492" y="115"/>
                    </a:cubicBezTo>
                    <a:cubicBezTo>
                      <a:pt x="5492" y="115"/>
                      <a:pt x="5492" y="33"/>
                      <a:pt x="5492" y="17"/>
                    </a:cubicBezTo>
                    <a:cubicBezTo>
                      <a:pt x="5492" y="0"/>
                      <a:pt x="5470" y="1"/>
                      <a:pt x="5470" y="1"/>
                    </a:cubicBezTo>
                    <a:cubicBezTo>
                      <a:pt x="3873" y="4"/>
                      <a:pt x="3873" y="4"/>
                      <a:pt x="3873" y="4"/>
                    </a:cubicBezTo>
                    <a:cubicBezTo>
                      <a:pt x="3421" y="256"/>
                      <a:pt x="3421" y="256"/>
                      <a:pt x="3421" y="256"/>
                    </a:cubicBezTo>
                    <a:cubicBezTo>
                      <a:pt x="621" y="256"/>
                      <a:pt x="621" y="256"/>
                      <a:pt x="621" y="256"/>
                    </a:cubicBezTo>
                    <a:cubicBezTo>
                      <a:pt x="621" y="256"/>
                      <a:pt x="102" y="795"/>
                      <a:pt x="51" y="880"/>
                    </a:cubicBezTo>
                    <a:cubicBezTo>
                      <a:pt x="0" y="965"/>
                      <a:pt x="102" y="1005"/>
                      <a:pt x="102" y="1005"/>
                    </a:cubicBezTo>
                    <a:cubicBezTo>
                      <a:pt x="1292" y="1280"/>
                      <a:pt x="1292" y="1280"/>
                      <a:pt x="1292" y="1280"/>
                    </a:cubicBezTo>
                    <a:cubicBezTo>
                      <a:pt x="1886" y="1592"/>
                      <a:pt x="1886" y="1592"/>
                      <a:pt x="1886" y="1592"/>
                    </a:cubicBezTo>
                    <a:cubicBezTo>
                      <a:pt x="2624" y="2317"/>
                      <a:pt x="2624" y="2317"/>
                      <a:pt x="2624" y="2317"/>
                    </a:cubicBezTo>
                    <a:cubicBezTo>
                      <a:pt x="2820" y="2352"/>
                      <a:pt x="2820" y="2352"/>
                      <a:pt x="2820" y="2352"/>
                    </a:cubicBezTo>
                    <a:cubicBezTo>
                      <a:pt x="2820" y="2472"/>
                      <a:pt x="2820" y="2472"/>
                      <a:pt x="2820" y="2472"/>
                    </a:cubicBezTo>
                    <a:cubicBezTo>
                      <a:pt x="3281" y="2472"/>
                      <a:pt x="3281" y="2472"/>
                      <a:pt x="3281" y="2472"/>
                    </a:cubicBezTo>
                    <a:cubicBezTo>
                      <a:pt x="3357" y="2420"/>
                      <a:pt x="3357" y="2420"/>
                      <a:pt x="3357" y="2420"/>
                    </a:cubicBezTo>
                    <a:cubicBezTo>
                      <a:pt x="3353" y="2232"/>
                      <a:pt x="3353" y="2232"/>
                      <a:pt x="3353" y="2232"/>
                    </a:cubicBezTo>
                    <a:cubicBezTo>
                      <a:pt x="3433" y="2164"/>
                      <a:pt x="3433" y="2164"/>
                      <a:pt x="3433" y="2164"/>
                    </a:cubicBezTo>
                    <a:cubicBezTo>
                      <a:pt x="3646" y="2159"/>
                      <a:pt x="3646" y="2159"/>
                      <a:pt x="3646" y="2159"/>
                    </a:cubicBezTo>
                    <a:cubicBezTo>
                      <a:pt x="3656" y="1754"/>
                      <a:pt x="3987" y="1429"/>
                      <a:pt x="4394" y="1429"/>
                    </a:cubicBezTo>
                    <a:cubicBezTo>
                      <a:pt x="4808" y="1429"/>
                      <a:pt x="5143" y="1764"/>
                      <a:pt x="5143" y="2178"/>
                    </a:cubicBezTo>
                    <a:cubicBezTo>
                      <a:pt x="5143" y="2202"/>
                      <a:pt x="5142" y="2226"/>
                      <a:pt x="5140" y="2249"/>
                    </a:cubicBezTo>
                    <a:cubicBezTo>
                      <a:pt x="5388" y="2344"/>
                      <a:pt x="5388" y="2344"/>
                      <a:pt x="5388" y="2344"/>
                    </a:cubicBezTo>
                    <a:cubicBezTo>
                      <a:pt x="5572" y="2344"/>
                      <a:pt x="5572" y="2344"/>
                      <a:pt x="5572" y="2344"/>
                    </a:cubicBezTo>
                    <a:cubicBezTo>
                      <a:pt x="5604" y="2323"/>
                      <a:pt x="5604" y="2323"/>
                      <a:pt x="5604" y="2323"/>
                    </a:cubicBezTo>
                    <a:cubicBezTo>
                      <a:pt x="5604" y="2211"/>
                      <a:pt x="5604" y="2211"/>
                      <a:pt x="5604" y="2211"/>
                    </a:cubicBezTo>
                    <a:lnTo>
                      <a:pt x="5593" y="1131"/>
                    </a:lnTo>
                    <a:close/>
                    <a:moveTo>
                      <a:pt x="1006" y="1069"/>
                    </a:moveTo>
                    <a:cubicBezTo>
                      <a:pt x="193" y="920"/>
                      <a:pt x="193" y="920"/>
                      <a:pt x="193" y="920"/>
                    </a:cubicBezTo>
                    <a:cubicBezTo>
                      <a:pt x="150" y="875"/>
                      <a:pt x="290" y="741"/>
                      <a:pt x="290" y="741"/>
                    </a:cubicBezTo>
                    <a:cubicBezTo>
                      <a:pt x="1006" y="880"/>
                      <a:pt x="1006" y="880"/>
                      <a:pt x="1006" y="880"/>
                    </a:cubicBezTo>
                    <a:lnTo>
                      <a:pt x="1006" y="1069"/>
                    </a:lnTo>
                    <a:close/>
                    <a:moveTo>
                      <a:pt x="1022" y="773"/>
                    </a:moveTo>
                    <a:cubicBezTo>
                      <a:pt x="382" y="651"/>
                      <a:pt x="382" y="651"/>
                      <a:pt x="382" y="651"/>
                    </a:cubicBezTo>
                    <a:cubicBezTo>
                      <a:pt x="580" y="437"/>
                      <a:pt x="580" y="437"/>
                      <a:pt x="580" y="437"/>
                    </a:cubicBezTo>
                    <a:cubicBezTo>
                      <a:pt x="1090" y="437"/>
                      <a:pt x="1090" y="437"/>
                      <a:pt x="1090" y="437"/>
                    </a:cubicBezTo>
                    <a:lnTo>
                      <a:pt x="1022" y="773"/>
                    </a:lnTo>
                    <a:close/>
                    <a:moveTo>
                      <a:pt x="1584" y="1172"/>
                    </a:moveTo>
                    <a:cubicBezTo>
                      <a:pt x="1173" y="1093"/>
                      <a:pt x="1173" y="1093"/>
                      <a:pt x="1173" y="1093"/>
                    </a:cubicBezTo>
                    <a:cubicBezTo>
                      <a:pt x="1144" y="1065"/>
                      <a:pt x="1173" y="913"/>
                      <a:pt x="1173" y="913"/>
                    </a:cubicBezTo>
                    <a:cubicBezTo>
                      <a:pt x="1172" y="905"/>
                      <a:pt x="1172" y="905"/>
                      <a:pt x="1172" y="905"/>
                    </a:cubicBezTo>
                    <a:cubicBezTo>
                      <a:pt x="1605" y="980"/>
                      <a:pt x="1605" y="980"/>
                      <a:pt x="1605" y="980"/>
                    </a:cubicBezTo>
                    <a:lnTo>
                      <a:pt x="1584" y="1172"/>
                    </a:lnTo>
                    <a:close/>
                    <a:moveTo>
                      <a:pt x="1620" y="869"/>
                    </a:moveTo>
                    <a:cubicBezTo>
                      <a:pt x="1196" y="800"/>
                      <a:pt x="1196" y="800"/>
                      <a:pt x="1196" y="800"/>
                    </a:cubicBezTo>
                    <a:cubicBezTo>
                      <a:pt x="1252" y="448"/>
                      <a:pt x="1252" y="448"/>
                      <a:pt x="1252" y="448"/>
                    </a:cubicBezTo>
                    <a:cubicBezTo>
                      <a:pt x="1697" y="448"/>
                      <a:pt x="1697" y="448"/>
                      <a:pt x="1697" y="448"/>
                    </a:cubicBezTo>
                    <a:lnTo>
                      <a:pt x="1620" y="869"/>
                    </a:lnTo>
                    <a:close/>
                    <a:moveTo>
                      <a:pt x="2297" y="1299"/>
                    </a:moveTo>
                    <a:cubicBezTo>
                      <a:pt x="1740" y="1200"/>
                      <a:pt x="1740" y="1200"/>
                      <a:pt x="1740" y="1200"/>
                    </a:cubicBezTo>
                    <a:cubicBezTo>
                      <a:pt x="1710" y="1179"/>
                      <a:pt x="1753" y="1008"/>
                      <a:pt x="1753" y="1008"/>
                    </a:cubicBezTo>
                    <a:cubicBezTo>
                      <a:pt x="2321" y="1115"/>
                      <a:pt x="2321" y="1115"/>
                      <a:pt x="2321" y="1115"/>
                    </a:cubicBezTo>
                    <a:lnTo>
                      <a:pt x="2297" y="1299"/>
                    </a:lnTo>
                    <a:close/>
                    <a:moveTo>
                      <a:pt x="1768" y="884"/>
                    </a:moveTo>
                    <a:cubicBezTo>
                      <a:pt x="1852" y="448"/>
                      <a:pt x="1852" y="448"/>
                      <a:pt x="1852" y="448"/>
                    </a:cubicBezTo>
                    <a:cubicBezTo>
                      <a:pt x="2439" y="448"/>
                      <a:pt x="2439" y="448"/>
                      <a:pt x="2439" y="448"/>
                    </a:cubicBezTo>
                    <a:cubicBezTo>
                      <a:pt x="2341" y="980"/>
                      <a:pt x="2341" y="980"/>
                      <a:pt x="2341" y="980"/>
                    </a:cubicBezTo>
                    <a:lnTo>
                      <a:pt x="1768" y="884"/>
                    </a:lnTo>
                    <a:close/>
                    <a:moveTo>
                      <a:pt x="2876" y="1416"/>
                    </a:moveTo>
                    <a:cubicBezTo>
                      <a:pt x="2876" y="1416"/>
                      <a:pt x="2449" y="1331"/>
                      <a:pt x="2439" y="1331"/>
                    </a:cubicBezTo>
                    <a:cubicBezTo>
                      <a:pt x="2429" y="1331"/>
                      <a:pt x="2465" y="1136"/>
                      <a:pt x="2465" y="1136"/>
                    </a:cubicBezTo>
                    <a:cubicBezTo>
                      <a:pt x="2910" y="1216"/>
                      <a:pt x="2910" y="1216"/>
                      <a:pt x="2910" y="1216"/>
                    </a:cubicBezTo>
                    <a:lnTo>
                      <a:pt x="2876" y="1416"/>
                    </a:lnTo>
                    <a:close/>
                    <a:moveTo>
                      <a:pt x="2503" y="1001"/>
                    </a:moveTo>
                    <a:cubicBezTo>
                      <a:pt x="2599" y="448"/>
                      <a:pt x="2599" y="448"/>
                      <a:pt x="2599" y="448"/>
                    </a:cubicBezTo>
                    <a:cubicBezTo>
                      <a:pt x="3048" y="448"/>
                      <a:pt x="3048" y="448"/>
                      <a:pt x="3048" y="448"/>
                    </a:cubicBezTo>
                    <a:cubicBezTo>
                      <a:pt x="2928" y="1081"/>
                      <a:pt x="2928" y="1081"/>
                      <a:pt x="2928" y="1081"/>
                    </a:cubicBezTo>
                    <a:lnTo>
                      <a:pt x="2503" y="1001"/>
                    </a:lnTo>
                    <a:close/>
                    <a:moveTo>
                      <a:pt x="3462" y="1501"/>
                    </a:moveTo>
                    <a:cubicBezTo>
                      <a:pt x="3020" y="1443"/>
                      <a:pt x="3020" y="1443"/>
                      <a:pt x="3020" y="1443"/>
                    </a:cubicBezTo>
                    <a:cubicBezTo>
                      <a:pt x="3048" y="1237"/>
                      <a:pt x="3048" y="1237"/>
                      <a:pt x="3048" y="1237"/>
                    </a:cubicBezTo>
                    <a:cubicBezTo>
                      <a:pt x="3516" y="1325"/>
                      <a:pt x="3516" y="1325"/>
                      <a:pt x="3516" y="1325"/>
                    </a:cubicBezTo>
                    <a:lnTo>
                      <a:pt x="3462" y="1501"/>
                    </a:lnTo>
                    <a:close/>
                    <a:moveTo>
                      <a:pt x="3544" y="1189"/>
                    </a:moveTo>
                    <a:cubicBezTo>
                      <a:pt x="3084" y="1104"/>
                      <a:pt x="3084" y="1104"/>
                      <a:pt x="3084" y="1104"/>
                    </a:cubicBezTo>
                    <a:cubicBezTo>
                      <a:pt x="3191" y="448"/>
                      <a:pt x="3191" y="448"/>
                      <a:pt x="3191" y="448"/>
                    </a:cubicBezTo>
                    <a:cubicBezTo>
                      <a:pt x="3511" y="448"/>
                      <a:pt x="3511" y="448"/>
                      <a:pt x="3511" y="448"/>
                    </a:cubicBezTo>
                    <a:cubicBezTo>
                      <a:pt x="3612" y="743"/>
                      <a:pt x="3553" y="1020"/>
                      <a:pt x="3553" y="1020"/>
                    </a:cubicBezTo>
                    <a:cubicBezTo>
                      <a:pt x="3612" y="1020"/>
                      <a:pt x="3612" y="1020"/>
                      <a:pt x="3612" y="1020"/>
                    </a:cubicBezTo>
                    <a:lnTo>
                      <a:pt x="3544" y="1189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Freeform 44"/>
              <p:cNvSpPr/>
              <p:nvPr/>
            </p:nvSpPr>
            <p:spPr bwMode="auto">
              <a:xfrm>
                <a:off x="4179" y="2517"/>
                <a:ext cx="5" cy="1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21" y="0"/>
                  </a:cxn>
                </a:cxnLst>
                <a:rect l="0" t="0" r="r" b="b"/>
                <a:pathLst>
                  <a:path w="21" h="63">
                    <a:moveTo>
                      <a:pt x="21" y="0"/>
                    </a:moveTo>
                    <a:cubicBezTo>
                      <a:pt x="11" y="19"/>
                      <a:pt x="4" y="40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4" y="40"/>
                      <a:pt x="11" y="19"/>
                      <a:pt x="21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1" name="Freeform 45"/>
              <p:cNvSpPr/>
              <p:nvPr/>
            </p:nvSpPr>
            <p:spPr bwMode="auto">
              <a:xfrm>
                <a:off x="4185" y="2514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2" name="Freeform 46"/>
              <p:cNvSpPr/>
              <p:nvPr/>
            </p:nvSpPr>
            <p:spPr bwMode="auto">
              <a:xfrm>
                <a:off x="4195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2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3" name="Freeform 47"/>
              <p:cNvSpPr/>
              <p:nvPr/>
            </p:nvSpPr>
            <p:spPr bwMode="auto">
              <a:xfrm>
                <a:off x="4260" y="250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2" y="2"/>
                      <a:pt x="3" y="3"/>
                      <a:pt x="5" y="5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4" name="Freeform 48"/>
              <p:cNvSpPr/>
              <p:nvPr/>
            </p:nvSpPr>
            <p:spPr bwMode="auto">
              <a:xfrm>
                <a:off x="4255" y="2499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0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4" y="3"/>
                      <a:pt x="8" y="6"/>
                      <a:pt x="12" y="10"/>
                    </a:cubicBezTo>
                    <a:cubicBezTo>
                      <a:pt x="8" y="6"/>
                      <a:pt x="4" y="3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5" name="Freeform 49"/>
              <p:cNvSpPr/>
              <p:nvPr/>
            </p:nvSpPr>
            <p:spPr bwMode="auto">
              <a:xfrm>
                <a:off x="4259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6" name="Freeform 50"/>
              <p:cNvSpPr/>
              <p:nvPr/>
            </p:nvSpPr>
            <p:spPr bwMode="auto">
              <a:xfrm>
                <a:off x="4194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6" y="0"/>
                  </a:cxn>
                  <a:cxn ang="0">
                    <a:pos x="0" y="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2" y="3"/>
                      <a:pt x="4" y="2"/>
                      <a:pt x="6" y="0"/>
                    </a:cubicBezTo>
                    <a:cubicBezTo>
                      <a:pt x="4" y="2"/>
                      <a:pt x="2" y="3"/>
                      <a:pt x="0" y="5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7" name="Freeform 51"/>
              <p:cNvSpPr/>
              <p:nvPr/>
            </p:nvSpPr>
            <p:spPr bwMode="auto">
              <a:xfrm>
                <a:off x="4254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8" name="Freeform 52"/>
              <p:cNvSpPr/>
              <p:nvPr/>
            </p:nvSpPr>
            <p:spPr bwMode="auto">
              <a:xfrm>
                <a:off x="4262" y="250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9" name="Freeform 53"/>
              <p:cNvSpPr/>
              <p:nvPr/>
            </p:nvSpPr>
            <p:spPr bwMode="auto">
              <a:xfrm>
                <a:off x="4184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0" name="Freeform 54"/>
              <p:cNvSpPr/>
              <p:nvPr/>
            </p:nvSpPr>
            <p:spPr bwMode="auto">
              <a:xfrm>
                <a:off x="4193" y="250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1" name="Freeform 55"/>
              <p:cNvSpPr/>
              <p:nvPr/>
            </p:nvSpPr>
            <p:spPr bwMode="auto">
              <a:xfrm>
                <a:off x="4197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0"/>
                  </a:cxn>
                  <a:cxn ang="0">
                    <a:pos x="0" y="2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2" name="Freeform 56"/>
              <p:cNvSpPr/>
              <p:nvPr/>
            </p:nvSpPr>
            <p:spPr bwMode="auto">
              <a:xfrm>
                <a:off x="4213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3" name="Freeform 57"/>
              <p:cNvSpPr/>
              <p:nvPr/>
            </p:nvSpPr>
            <p:spPr bwMode="auto">
              <a:xfrm>
                <a:off x="4198" y="2499"/>
                <a:ext cx="1" cy="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4" name="Freeform 58"/>
              <p:cNvSpPr/>
              <p:nvPr/>
            </p:nvSpPr>
            <p:spPr bwMode="auto">
              <a:xfrm>
                <a:off x="4183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5" name="Freeform 59"/>
              <p:cNvSpPr/>
              <p:nvPr/>
            </p:nvSpPr>
            <p:spPr bwMode="auto">
              <a:xfrm>
                <a:off x="4186" y="2512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6" name="Freeform 60"/>
              <p:cNvSpPr/>
              <p:nvPr/>
            </p:nvSpPr>
            <p:spPr bwMode="auto">
              <a:xfrm>
                <a:off x="4202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7" name="Freeform 61"/>
              <p:cNvSpPr/>
              <p:nvPr/>
            </p:nvSpPr>
            <p:spPr bwMode="auto">
              <a:xfrm>
                <a:off x="4204" y="2496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8" name="Freeform 62"/>
              <p:cNvSpPr/>
              <p:nvPr/>
            </p:nvSpPr>
            <p:spPr bwMode="auto">
              <a:xfrm>
                <a:off x="4206" y="2494"/>
                <a:ext cx="2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2"/>
                      <a:pt x="6" y="1"/>
                      <a:pt x="9" y="0"/>
                    </a:cubicBezTo>
                    <a:cubicBezTo>
                      <a:pt x="6" y="1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9" name="Freeform 63"/>
              <p:cNvSpPr/>
              <p:nvPr/>
            </p:nvSpPr>
            <p:spPr bwMode="auto">
              <a:xfrm>
                <a:off x="4209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0" name="Freeform 64"/>
              <p:cNvSpPr/>
              <p:nvPr/>
            </p:nvSpPr>
            <p:spPr bwMode="auto">
              <a:xfrm>
                <a:off x="4200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1" name="Freeform 65"/>
              <p:cNvSpPr/>
              <p:nvPr/>
            </p:nvSpPr>
            <p:spPr bwMode="auto">
              <a:xfrm>
                <a:off x="4185" y="251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2" name="Freeform 66"/>
              <p:cNvSpPr/>
              <p:nvPr/>
            </p:nvSpPr>
            <p:spPr bwMode="auto">
              <a:xfrm>
                <a:off x="4195" y="2502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3" name="Freeform 67"/>
              <p:cNvSpPr/>
              <p:nvPr/>
            </p:nvSpPr>
            <p:spPr bwMode="auto">
              <a:xfrm>
                <a:off x="421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4" name="Freeform 68"/>
              <p:cNvSpPr/>
              <p:nvPr/>
            </p:nvSpPr>
            <p:spPr bwMode="auto">
              <a:xfrm>
                <a:off x="4255" y="24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5" name="Freeform 69"/>
              <p:cNvSpPr/>
              <p:nvPr/>
            </p:nvSpPr>
            <p:spPr bwMode="auto">
              <a:xfrm>
                <a:off x="4258" y="25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6" name="Freeform 70"/>
              <p:cNvSpPr/>
              <p:nvPr/>
            </p:nvSpPr>
            <p:spPr bwMode="auto">
              <a:xfrm>
                <a:off x="4253" y="2498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7" name="Freeform 71"/>
              <p:cNvSpPr/>
              <p:nvPr/>
            </p:nvSpPr>
            <p:spPr bwMode="auto">
              <a:xfrm>
                <a:off x="4250" y="249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8" name="Freeform 72"/>
              <p:cNvSpPr/>
              <p:nvPr/>
            </p:nvSpPr>
            <p:spPr bwMode="auto">
              <a:xfrm>
                <a:off x="4251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9" name="Freeform 73"/>
              <p:cNvSpPr/>
              <p:nvPr/>
            </p:nvSpPr>
            <p:spPr bwMode="auto">
              <a:xfrm>
                <a:off x="4260" y="2502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0" name="Freeform 74"/>
              <p:cNvSpPr/>
              <p:nvPr/>
            </p:nvSpPr>
            <p:spPr bwMode="auto">
              <a:xfrm>
                <a:off x="4263" y="25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1" name="Freeform 75"/>
              <p:cNvSpPr/>
              <p:nvPr/>
            </p:nvSpPr>
            <p:spPr bwMode="auto">
              <a:xfrm>
                <a:off x="4270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2" name="Freeform 76"/>
              <p:cNvSpPr/>
              <p:nvPr/>
            </p:nvSpPr>
            <p:spPr bwMode="auto">
              <a:xfrm>
                <a:off x="4271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3" name="Freeform 77"/>
              <p:cNvSpPr/>
              <p:nvPr/>
            </p:nvSpPr>
            <p:spPr bwMode="auto">
              <a:xfrm>
                <a:off x="4157" y="2529"/>
                <a:ext cx="136" cy="79"/>
              </a:xfrm>
              <a:custGeom>
                <a:avLst/>
                <a:gdLst/>
                <a:ahLst/>
                <a:cxnLst>
                  <a:cxn ang="0">
                    <a:pos x="522" y="2"/>
                  </a:cxn>
                  <a:cxn ang="0">
                    <a:pos x="527" y="50"/>
                  </a:cxn>
                  <a:cxn ang="0">
                    <a:pos x="310" y="267"/>
                  </a:cxn>
                  <a:cxn ang="0">
                    <a:pos x="93" y="50"/>
                  </a:cxn>
                  <a:cxn ang="0">
                    <a:pos x="96" y="13"/>
                  </a:cxn>
                  <a:cxn ang="0">
                    <a:pos x="2" y="15"/>
                  </a:cxn>
                  <a:cxn ang="0">
                    <a:pos x="0" y="45"/>
                  </a:cxn>
                  <a:cxn ang="0">
                    <a:pos x="300" y="345"/>
                  </a:cxn>
                  <a:cxn ang="0">
                    <a:pos x="600" y="45"/>
                  </a:cxn>
                  <a:cxn ang="0">
                    <a:pos x="597" y="0"/>
                  </a:cxn>
                  <a:cxn ang="0">
                    <a:pos x="522" y="2"/>
                  </a:cxn>
                  <a:cxn ang="0">
                    <a:pos x="522" y="2"/>
                  </a:cxn>
                </a:cxnLst>
                <a:rect l="0" t="0" r="r" b="b"/>
                <a:pathLst>
                  <a:path w="600" h="345">
                    <a:moveTo>
                      <a:pt x="522" y="2"/>
                    </a:moveTo>
                    <a:cubicBezTo>
                      <a:pt x="525" y="17"/>
                      <a:pt x="527" y="33"/>
                      <a:pt x="527" y="50"/>
                    </a:cubicBezTo>
                    <a:cubicBezTo>
                      <a:pt x="527" y="170"/>
                      <a:pt x="430" y="267"/>
                      <a:pt x="310" y="267"/>
                    </a:cubicBezTo>
                    <a:cubicBezTo>
                      <a:pt x="190" y="267"/>
                      <a:pt x="93" y="170"/>
                      <a:pt x="93" y="50"/>
                    </a:cubicBezTo>
                    <a:cubicBezTo>
                      <a:pt x="93" y="37"/>
                      <a:pt x="94" y="25"/>
                      <a:pt x="96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25"/>
                      <a:pt x="0" y="35"/>
                      <a:pt x="0" y="45"/>
                    </a:cubicBezTo>
                    <a:cubicBezTo>
                      <a:pt x="0" y="211"/>
                      <a:pt x="134" y="345"/>
                      <a:pt x="300" y="345"/>
                    </a:cubicBezTo>
                    <a:cubicBezTo>
                      <a:pt x="466" y="345"/>
                      <a:pt x="600" y="211"/>
                      <a:pt x="600" y="45"/>
                    </a:cubicBezTo>
                    <a:cubicBezTo>
                      <a:pt x="600" y="30"/>
                      <a:pt x="599" y="15"/>
                      <a:pt x="597" y="0"/>
                    </a:cubicBezTo>
                    <a:cubicBezTo>
                      <a:pt x="522" y="2"/>
                      <a:pt x="522" y="2"/>
                      <a:pt x="522" y="2"/>
                    </a:cubicBezTo>
                    <a:cubicBezTo>
                      <a:pt x="522" y="2"/>
                      <a:pt x="522" y="2"/>
                      <a:pt x="522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4" name="Freeform 78"/>
              <p:cNvSpPr/>
              <p:nvPr/>
            </p:nvSpPr>
            <p:spPr bwMode="auto">
              <a:xfrm>
                <a:off x="4261" y="250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5" name="Freeform 79"/>
              <p:cNvSpPr/>
              <p:nvPr/>
            </p:nvSpPr>
            <p:spPr bwMode="auto">
              <a:xfrm>
                <a:off x="4247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6" name="Freeform 80"/>
              <p:cNvSpPr/>
              <p:nvPr/>
            </p:nvSpPr>
            <p:spPr bwMode="auto">
              <a:xfrm>
                <a:off x="4264" y="25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7" name="Freeform 81"/>
              <p:cNvSpPr/>
              <p:nvPr/>
            </p:nvSpPr>
            <p:spPr bwMode="auto">
              <a:xfrm>
                <a:off x="421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8" name="Freeform 82"/>
              <p:cNvSpPr/>
              <p:nvPr/>
            </p:nvSpPr>
            <p:spPr bwMode="auto">
              <a:xfrm>
                <a:off x="423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9" name="Freeform 83"/>
              <p:cNvSpPr/>
              <p:nvPr/>
            </p:nvSpPr>
            <p:spPr bwMode="auto">
              <a:xfrm>
                <a:off x="4227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7" y="0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0" name="Freeform 84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1" name="Freeform 85"/>
              <p:cNvSpPr/>
              <p:nvPr/>
            </p:nvSpPr>
            <p:spPr bwMode="auto">
              <a:xfrm>
                <a:off x="4225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1" y="0"/>
                  </a:cxn>
                  <a:cxn ang="0">
                    <a:pos x="0" y="1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cubicBezTo>
                      <a:pt x="4" y="0"/>
                      <a:pt x="7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2" name="Freeform 86"/>
              <p:cNvSpPr/>
              <p:nvPr/>
            </p:nvSpPr>
            <p:spPr bwMode="auto">
              <a:xfrm>
                <a:off x="421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0" y="2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3" name="Freeform 87"/>
              <p:cNvSpPr/>
              <p:nvPr/>
            </p:nvSpPr>
            <p:spPr bwMode="auto">
              <a:xfrm>
                <a:off x="422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7" y="0"/>
                  </a:cxn>
                  <a:cxn ang="0">
                    <a:pos x="0" y="1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5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4" name="Freeform 88"/>
              <p:cNvSpPr/>
              <p:nvPr/>
            </p:nvSpPr>
            <p:spPr bwMode="auto">
              <a:xfrm>
                <a:off x="4242" y="2493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0" y="0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cubicBezTo>
                      <a:pt x="3" y="1"/>
                      <a:pt x="6" y="2"/>
                      <a:pt x="9" y="3"/>
                    </a:cubicBezTo>
                    <a:cubicBezTo>
                      <a:pt x="6" y="2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5" name="Freeform 89"/>
              <p:cNvSpPr/>
              <p:nvPr/>
            </p:nvSpPr>
            <p:spPr bwMode="auto">
              <a:xfrm>
                <a:off x="4245" y="249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1"/>
                      <a:pt x="5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6" name="Freeform 90"/>
              <p:cNvSpPr/>
              <p:nvPr/>
            </p:nvSpPr>
            <p:spPr bwMode="auto">
              <a:xfrm>
                <a:off x="4240" y="249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2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1"/>
                      <a:pt x="5" y="2"/>
                      <a:pt x="7" y="2"/>
                    </a:cubicBezTo>
                    <a:cubicBezTo>
                      <a:pt x="5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7" name="Freeform 91"/>
              <p:cNvSpPr/>
              <p:nvPr/>
            </p:nvSpPr>
            <p:spPr bwMode="auto">
              <a:xfrm>
                <a:off x="423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8" name="Freeform 92"/>
              <p:cNvSpPr/>
              <p:nvPr/>
            </p:nvSpPr>
            <p:spPr bwMode="auto">
              <a:xfrm>
                <a:off x="4233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9" name="Freeform 93"/>
              <p:cNvSpPr/>
              <p:nvPr/>
            </p:nvSpPr>
            <p:spPr bwMode="auto">
              <a:xfrm>
                <a:off x="423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0" name="Freeform 94"/>
              <p:cNvSpPr/>
              <p:nvPr/>
            </p:nvSpPr>
            <p:spPr bwMode="auto">
              <a:xfrm>
                <a:off x="4157" y="2470"/>
                <a:ext cx="136" cy="62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115" y="205"/>
                  </a:cxn>
                  <a:cxn ang="0">
                    <a:pos x="119" y="197"/>
                  </a:cxn>
                  <a:cxn ang="0">
                    <a:pos x="124" y="189"/>
                  </a:cxn>
                  <a:cxn ang="0">
                    <a:pos x="129" y="181"/>
                  </a:cxn>
                  <a:cxn ang="0">
                    <a:pos x="159" y="146"/>
                  </a:cxn>
                  <a:cxn ang="0">
                    <a:pos x="166" y="140"/>
                  </a:cxn>
                  <a:cxn ang="0">
                    <a:pos x="173" y="134"/>
                  </a:cxn>
                  <a:cxn ang="0">
                    <a:pos x="180" y="129"/>
                  </a:cxn>
                  <a:cxn ang="0">
                    <a:pos x="188" y="123"/>
                  </a:cxn>
                  <a:cxn ang="0">
                    <a:pos x="197" y="118"/>
                  </a:cxn>
                  <a:cxn ang="0">
                    <a:pos x="205" y="113"/>
                  </a:cxn>
                  <a:cxn ang="0">
                    <a:pos x="214" y="109"/>
                  </a:cxn>
                  <a:cxn ang="0">
                    <a:pos x="227" y="103"/>
                  </a:cxn>
                  <a:cxn ang="0">
                    <a:pos x="236" y="99"/>
                  </a:cxn>
                  <a:cxn ang="0">
                    <a:pos x="246" y="96"/>
                  </a:cxn>
                  <a:cxn ang="0">
                    <a:pos x="256" y="94"/>
                  </a:cxn>
                  <a:cxn ang="0">
                    <a:pos x="266" y="91"/>
                  </a:cxn>
                  <a:cxn ang="0">
                    <a:pos x="276" y="90"/>
                  </a:cxn>
                  <a:cxn ang="0">
                    <a:pos x="287" y="88"/>
                  </a:cxn>
                  <a:cxn ang="0">
                    <a:pos x="297" y="88"/>
                  </a:cxn>
                  <a:cxn ang="0">
                    <a:pos x="308" y="87"/>
                  </a:cxn>
                  <a:cxn ang="0">
                    <a:pos x="308" y="87"/>
                  </a:cxn>
                  <a:cxn ang="0">
                    <a:pos x="322" y="88"/>
                  </a:cxn>
                  <a:cxn ang="0">
                    <a:pos x="333" y="89"/>
                  </a:cxn>
                  <a:cxn ang="0">
                    <a:pos x="343" y="90"/>
                  </a:cxn>
                  <a:cxn ang="0">
                    <a:pos x="353" y="92"/>
                  </a:cxn>
                  <a:cxn ang="0">
                    <a:pos x="363" y="94"/>
                  </a:cxn>
                  <a:cxn ang="0">
                    <a:pos x="373" y="97"/>
                  </a:cxn>
                  <a:cxn ang="0">
                    <a:pos x="386" y="102"/>
                  </a:cxn>
                  <a:cxn ang="0">
                    <a:pos x="395" y="106"/>
                  </a:cxn>
                  <a:cxn ang="0">
                    <a:pos x="405" y="110"/>
                  </a:cxn>
                  <a:cxn ang="0">
                    <a:pos x="413" y="115"/>
                  </a:cxn>
                  <a:cxn ang="0">
                    <a:pos x="422" y="120"/>
                  </a:cxn>
                  <a:cxn ang="0">
                    <a:pos x="430" y="125"/>
                  </a:cxn>
                  <a:cxn ang="0">
                    <a:pos x="443" y="135"/>
                  </a:cxn>
                  <a:cxn ang="0">
                    <a:pos x="450" y="140"/>
                  </a:cxn>
                  <a:cxn ang="0">
                    <a:pos x="457" y="147"/>
                  </a:cxn>
                  <a:cxn ang="0">
                    <a:pos x="464" y="153"/>
                  </a:cxn>
                  <a:cxn ang="0">
                    <a:pos x="470" y="160"/>
                  </a:cxn>
                  <a:cxn ang="0">
                    <a:pos x="497" y="197"/>
                  </a:cxn>
                  <a:cxn ang="0">
                    <a:pos x="501" y="205"/>
                  </a:cxn>
                  <a:cxn ang="0">
                    <a:pos x="520" y="257"/>
                  </a:cxn>
                  <a:cxn ang="0">
                    <a:pos x="595" y="255"/>
                  </a:cxn>
                </a:cxnLst>
                <a:rect l="0" t="0" r="r" b="b"/>
                <a:pathLst>
                  <a:path w="595" h="270">
                    <a:moveTo>
                      <a:pt x="298" y="0"/>
                    </a:moveTo>
                    <a:cubicBezTo>
                      <a:pt x="142" y="0"/>
                      <a:pt x="15" y="118"/>
                      <a:pt x="0" y="270"/>
                    </a:cubicBezTo>
                    <a:cubicBezTo>
                      <a:pt x="94" y="268"/>
                      <a:pt x="94" y="268"/>
                      <a:pt x="94" y="268"/>
                    </a:cubicBezTo>
                    <a:cubicBezTo>
                      <a:pt x="98" y="245"/>
                      <a:pt x="105" y="224"/>
                      <a:pt x="115" y="205"/>
                    </a:cubicBezTo>
                    <a:cubicBezTo>
                      <a:pt x="115" y="205"/>
                      <a:pt x="115" y="204"/>
                      <a:pt x="115" y="204"/>
                    </a:cubicBezTo>
                    <a:cubicBezTo>
                      <a:pt x="116" y="202"/>
                      <a:pt x="118" y="199"/>
                      <a:pt x="119" y="197"/>
                    </a:cubicBezTo>
                    <a:cubicBezTo>
                      <a:pt x="119" y="196"/>
                      <a:pt x="120" y="196"/>
                      <a:pt x="120" y="196"/>
                    </a:cubicBezTo>
                    <a:cubicBezTo>
                      <a:pt x="121" y="193"/>
                      <a:pt x="123" y="191"/>
                      <a:pt x="124" y="189"/>
                    </a:cubicBezTo>
                    <a:cubicBezTo>
                      <a:pt x="124" y="188"/>
                      <a:pt x="125" y="188"/>
                      <a:pt x="125" y="188"/>
                    </a:cubicBezTo>
                    <a:cubicBezTo>
                      <a:pt x="126" y="185"/>
                      <a:pt x="128" y="183"/>
                      <a:pt x="129" y="181"/>
                    </a:cubicBezTo>
                    <a:cubicBezTo>
                      <a:pt x="130" y="180"/>
                      <a:pt x="130" y="180"/>
                      <a:pt x="130" y="180"/>
                    </a:cubicBezTo>
                    <a:cubicBezTo>
                      <a:pt x="139" y="168"/>
                      <a:pt x="148" y="156"/>
                      <a:pt x="159" y="146"/>
                    </a:cubicBezTo>
                    <a:cubicBezTo>
                      <a:pt x="160" y="146"/>
                      <a:pt x="160" y="145"/>
                      <a:pt x="160" y="145"/>
                    </a:cubicBezTo>
                    <a:cubicBezTo>
                      <a:pt x="162" y="143"/>
                      <a:pt x="164" y="142"/>
                      <a:pt x="166" y="140"/>
                    </a:cubicBezTo>
                    <a:cubicBezTo>
                      <a:pt x="166" y="140"/>
                      <a:pt x="167" y="139"/>
                      <a:pt x="168" y="138"/>
                    </a:cubicBezTo>
                    <a:cubicBezTo>
                      <a:pt x="169" y="137"/>
                      <a:pt x="171" y="136"/>
                      <a:pt x="173" y="134"/>
                    </a:cubicBezTo>
                    <a:cubicBezTo>
                      <a:pt x="174" y="134"/>
                      <a:pt x="175" y="133"/>
                      <a:pt x="176" y="132"/>
                    </a:cubicBezTo>
                    <a:cubicBezTo>
                      <a:pt x="177" y="131"/>
                      <a:pt x="179" y="130"/>
                      <a:pt x="180" y="129"/>
                    </a:cubicBezTo>
                    <a:cubicBezTo>
                      <a:pt x="181" y="128"/>
                      <a:pt x="183" y="127"/>
                      <a:pt x="184" y="126"/>
                    </a:cubicBezTo>
                    <a:cubicBezTo>
                      <a:pt x="185" y="125"/>
                      <a:pt x="187" y="124"/>
                      <a:pt x="188" y="123"/>
                    </a:cubicBezTo>
                    <a:cubicBezTo>
                      <a:pt x="190" y="122"/>
                      <a:pt x="191" y="122"/>
                      <a:pt x="192" y="121"/>
                    </a:cubicBezTo>
                    <a:cubicBezTo>
                      <a:pt x="194" y="120"/>
                      <a:pt x="195" y="119"/>
                      <a:pt x="197" y="118"/>
                    </a:cubicBezTo>
                    <a:cubicBezTo>
                      <a:pt x="198" y="117"/>
                      <a:pt x="199" y="116"/>
                      <a:pt x="201" y="116"/>
                    </a:cubicBezTo>
                    <a:cubicBezTo>
                      <a:pt x="202" y="115"/>
                      <a:pt x="204" y="114"/>
                      <a:pt x="205" y="113"/>
                    </a:cubicBezTo>
                    <a:cubicBezTo>
                      <a:pt x="207" y="112"/>
                      <a:pt x="208" y="112"/>
                      <a:pt x="210" y="111"/>
                    </a:cubicBezTo>
                    <a:cubicBezTo>
                      <a:pt x="211" y="110"/>
                      <a:pt x="213" y="109"/>
                      <a:pt x="214" y="109"/>
                    </a:cubicBezTo>
                    <a:cubicBezTo>
                      <a:pt x="217" y="107"/>
                      <a:pt x="220" y="106"/>
                      <a:pt x="223" y="105"/>
                    </a:cubicBezTo>
                    <a:cubicBezTo>
                      <a:pt x="224" y="104"/>
                      <a:pt x="225" y="104"/>
                      <a:pt x="227" y="103"/>
                    </a:cubicBezTo>
                    <a:cubicBezTo>
                      <a:pt x="229" y="102"/>
                      <a:pt x="230" y="102"/>
                      <a:pt x="232" y="101"/>
                    </a:cubicBezTo>
                    <a:cubicBezTo>
                      <a:pt x="234" y="100"/>
                      <a:pt x="235" y="100"/>
                      <a:pt x="236" y="99"/>
                    </a:cubicBezTo>
                    <a:cubicBezTo>
                      <a:pt x="238" y="99"/>
                      <a:pt x="240" y="98"/>
                      <a:pt x="242" y="98"/>
                    </a:cubicBezTo>
                    <a:cubicBezTo>
                      <a:pt x="243" y="97"/>
                      <a:pt x="245" y="97"/>
                      <a:pt x="246" y="96"/>
                    </a:cubicBezTo>
                    <a:cubicBezTo>
                      <a:pt x="248" y="96"/>
                      <a:pt x="250" y="95"/>
                      <a:pt x="252" y="95"/>
                    </a:cubicBezTo>
                    <a:cubicBezTo>
                      <a:pt x="253" y="94"/>
                      <a:pt x="255" y="94"/>
                      <a:pt x="256" y="94"/>
                    </a:cubicBezTo>
                    <a:cubicBezTo>
                      <a:pt x="258" y="93"/>
                      <a:pt x="260" y="93"/>
                      <a:pt x="262" y="92"/>
                    </a:cubicBezTo>
                    <a:cubicBezTo>
                      <a:pt x="263" y="92"/>
                      <a:pt x="265" y="92"/>
                      <a:pt x="266" y="91"/>
                    </a:cubicBezTo>
                    <a:cubicBezTo>
                      <a:pt x="268" y="91"/>
                      <a:pt x="270" y="91"/>
                      <a:pt x="272" y="90"/>
                    </a:cubicBezTo>
                    <a:cubicBezTo>
                      <a:pt x="274" y="90"/>
                      <a:pt x="275" y="90"/>
                      <a:pt x="276" y="90"/>
                    </a:cubicBezTo>
                    <a:cubicBezTo>
                      <a:pt x="278" y="89"/>
                      <a:pt x="281" y="89"/>
                      <a:pt x="283" y="89"/>
                    </a:cubicBezTo>
                    <a:cubicBezTo>
                      <a:pt x="284" y="89"/>
                      <a:pt x="285" y="88"/>
                      <a:pt x="287" y="88"/>
                    </a:cubicBezTo>
                    <a:cubicBezTo>
                      <a:pt x="289" y="88"/>
                      <a:pt x="291" y="88"/>
                      <a:pt x="294" y="88"/>
                    </a:cubicBezTo>
                    <a:cubicBezTo>
                      <a:pt x="295" y="88"/>
                      <a:pt x="296" y="88"/>
                      <a:pt x="297" y="88"/>
                    </a:cubicBezTo>
                    <a:cubicBezTo>
                      <a:pt x="301" y="87"/>
                      <a:pt x="304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11" y="87"/>
                      <a:pt x="315" y="87"/>
                      <a:pt x="318" y="88"/>
                    </a:cubicBezTo>
                    <a:cubicBezTo>
                      <a:pt x="320" y="88"/>
                      <a:pt x="321" y="88"/>
                      <a:pt x="322" y="88"/>
                    </a:cubicBezTo>
                    <a:cubicBezTo>
                      <a:pt x="324" y="88"/>
                      <a:pt x="326" y="88"/>
                      <a:pt x="329" y="88"/>
                    </a:cubicBezTo>
                    <a:cubicBezTo>
                      <a:pt x="330" y="88"/>
                      <a:pt x="331" y="89"/>
                      <a:pt x="333" y="89"/>
                    </a:cubicBezTo>
                    <a:cubicBezTo>
                      <a:pt x="335" y="89"/>
                      <a:pt x="337" y="89"/>
                      <a:pt x="339" y="90"/>
                    </a:cubicBezTo>
                    <a:cubicBezTo>
                      <a:pt x="340" y="90"/>
                      <a:pt x="342" y="90"/>
                      <a:pt x="343" y="90"/>
                    </a:cubicBezTo>
                    <a:cubicBezTo>
                      <a:pt x="345" y="91"/>
                      <a:pt x="347" y="91"/>
                      <a:pt x="349" y="91"/>
                    </a:cubicBezTo>
                    <a:cubicBezTo>
                      <a:pt x="351" y="92"/>
                      <a:pt x="352" y="92"/>
                      <a:pt x="353" y="92"/>
                    </a:cubicBezTo>
                    <a:cubicBezTo>
                      <a:pt x="355" y="93"/>
                      <a:pt x="357" y="93"/>
                      <a:pt x="359" y="93"/>
                    </a:cubicBezTo>
                    <a:cubicBezTo>
                      <a:pt x="361" y="94"/>
                      <a:pt x="362" y="94"/>
                      <a:pt x="363" y="94"/>
                    </a:cubicBezTo>
                    <a:cubicBezTo>
                      <a:pt x="365" y="95"/>
                      <a:pt x="368" y="96"/>
                      <a:pt x="370" y="96"/>
                    </a:cubicBezTo>
                    <a:cubicBezTo>
                      <a:pt x="371" y="97"/>
                      <a:pt x="372" y="97"/>
                      <a:pt x="373" y="97"/>
                    </a:cubicBezTo>
                    <a:cubicBezTo>
                      <a:pt x="376" y="98"/>
                      <a:pt x="379" y="99"/>
                      <a:pt x="382" y="100"/>
                    </a:cubicBezTo>
                    <a:cubicBezTo>
                      <a:pt x="383" y="101"/>
                      <a:pt x="384" y="101"/>
                      <a:pt x="386" y="102"/>
                    </a:cubicBezTo>
                    <a:cubicBezTo>
                      <a:pt x="388" y="102"/>
                      <a:pt x="389" y="103"/>
                      <a:pt x="391" y="104"/>
                    </a:cubicBezTo>
                    <a:cubicBezTo>
                      <a:pt x="393" y="104"/>
                      <a:pt x="394" y="105"/>
                      <a:pt x="395" y="106"/>
                    </a:cubicBezTo>
                    <a:cubicBezTo>
                      <a:pt x="397" y="106"/>
                      <a:pt x="399" y="107"/>
                      <a:pt x="400" y="108"/>
                    </a:cubicBezTo>
                    <a:cubicBezTo>
                      <a:pt x="402" y="109"/>
                      <a:pt x="403" y="109"/>
                      <a:pt x="405" y="110"/>
                    </a:cubicBezTo>
                    <a:cubicBezTo>
                      <a:pt x="406" y="111"/>
                      <a:pt x="408" y="111"/>
                      <a:pt x="409" y="112"/>
                    </a:cubicBezTo>
                    <a:cubicBezTo>
                      <a:pt x="410" y="113"/>
                      <a:pt x="412" y="114"/>
                      <a:pt x="413" y="115"/>
                    </a:cubicBezTo>
                    <a:cubicBezTo>
                      <a:pt x="415" y="115"/>
                      <a:pt x="416" y="116"/>
                      <a:pt x="417" y="117"/>
                    </a:cubicBezTo>
                    <a:cubicBezTo>
                      <a:pt x="419" y="118"/>
                      <a:pt x="420" y="119"/>
                      <a:pt x="422" y="120"/>
                    </a:cubicBezTo>
                    <a:cubicBezTo>
                      <a:pt x="423" y="120"/>
                      <a:pt x="424" y="121"/>
                      <a:pt x="425" y="122"/>
                    </a:cubicBezTo>
                    <a:cubicBezTo>
                      <a:pt x="427" y="123"/>
                      <a:pt x="429" y="124"/>
                      <a:pt x="430" y="125"/>
                    </a:cubicBezTo>
                    <a:cubicBezTo>
                      <a:pt x="430" y="125"/>
                      <a:pt x="430" y="125"/>
                      <a:pt x="431" y="125"/>
                    </a:cubicBezTo>
                    <a:cubicBezTo>
                      <a:pt x="435" y="128"/>
                      <a:pt x="439" y="131"/>
                      <a:pt x="443" y="135"/>
                    </a:cubicBezTo>
                    <a:cubicBezTo>
                      <a:pt x="444" y="135"/>
                      <a:pt x="444" y="135"/>
                      <a:pt x="445" y="136"/>
                    </a:cubicBezTo>
                    <a:cubicBezTo>
                      <a:pt x="447" y="137"/>
                      <a:pt x="448" y="139"/>
                      <a:pt x="450" y="140"/>
                    </a:cubicBezTo>
                    <a:cubicBezTo>
                      <a:pt x="451" y="141"/>
                      <a:pt x="451" y="141"/>
                      <a:pt x="452" y="142"/>
                    </a:cubicBezTo>
                    <a:cubicBezTo>
                      <a:pt x="454" y="144"/>
                      <a:pt x="455" y="145"/>
                      <a:pt x="457" y="147"/>
                    </a:cubicBezTo>
                    <a:cubicBezTo>
                      <a:pt x="458" y="147"/>
                      <a:pt x="458" y="148"/>
                      <a:pt x="459" y="149"/>
                    </a:cubicBezTo>
                    <a:cubicBezTo>
                      <a:pt x="461" y="150"/>
                      <a:pt x="462" y="152"/>
                      <a:pt x="464" y="153"/>
                    </a:cubicBezTo>
                    <a:cubicBezTo>
                      <a:pt x="464" y="154"/>
                      <a:pt x="465" y="155"/>
                      <a:pt x="466" y="155"/>
                    </a:cubicBezTo>
                    <a:cubicBezTo>
                      <a:pt x="467" y="157"/>
                      <a:pt x="469" y="159"/>
                      <a:pt x="470" y="160"/>
                    </a:cubicBezTo>
                    <a:cubicBezTo>
                      <a:pt x="471" y="161"/>
                      <a:pt x="471" y="161"/>
                      <a:pt x="471" y="161"/>
                    </a:cubicBezTo>
                    <a:cubicBezTo>
                      <a:pt x="481" y="172"/>
                      <a:pt x="489" y="184"/>
                      <a:pt x="497" y="197"/>
                    </a:cubicBezTo>
                    <a:cubicBezTo>
                      <a:pt x="497" y="197"/>
                      <a:pt x="497" y="197"/>
                      <a:pt x="497" y="198"/>
                    </a:cubicBezTo>
                    <a:cubicBezTo>
                      <a:pt x="498" y="200"/>
                      <a:pt x="500" y="203"/>
                      <a:pt x="501" y="205"/>
                    </a:cubicBezTo>
                    <a:cubicBezTo>
                      <a:pt x="501" y="205"/>
                      <a:pt x="501" y="206"/>
                      <a:pt x="501" y="206"/>
                    </a:cubicBezTo>
                    <a:cubicBezTo>
                      <a:pt x="510" y="222"/>
                      <a:pt x="516" y="239"/>
                      <a:pt x="520" y="257"/>
                    </a:cubicBezTo>
                    <a:cubicBezTo>
                      <a:pt x="520" y="257"/>
                      <a:pt x="520" y="257"/>
                      <a:pt x="520" y="257"/>
                    </a:cubicBezTo>
                    <a:cubicBezTo>
                      <a:pt x="595" y="255"/>
                      <a:pt x="595" y="255"/>
                      <a:pt x="595" y="255"/>
                    </a:cubicBezTo>
                    <a:cubicBezTo>
                      <a:pt x="573" y="111"/>
                      <a:pt x="449" y="0"/>
                      <a:pt x="29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1" name="Freeform 95"/>
              <p:cNvSpPr/>
              <p:nvPr/>
            </p:nvSpPr>
            <p:spPr bwMode="auto">
              <a:xfrm>
                <a:off x="4057" y="2528"/>
                <a:ext cx="340" cy="183"/>
              </a:xfrm>
              <a:custGeom>
                <a:avLst/>
                <a:gdLst/>
                <a:ahLst/>
                <a:cxnLst>
                  <a:cxn ang="0">
                    <a:pos x="1252" y="0"/>
                  </a:cxn>
                  <a:cxn ang="0">
                    <a:pos x="1107" y="4"/>
                  </a:cxn>
                  <a:cxn ang="0">
                    <a:pos x="1110" y="50"/>
                  </a:cxn>
                  <a:cxn ang="0">
                    <a:pos x="738" y="422"/>
                  </a:cxn>
                  <a:cxn ang="0">
                    <a:pos x="366" y="50"/>
                  </a:cxn>
                  <a:cxn ang="0">
                    <a:pos x="367" y="22"/>
                  </a:cxn>
                  <a:cxn ang="0">
                    <a:pos x="1" y="31"/>
                  </a:cxn>
                  <a:cxn ang="0">
                    <a:pos x="0" y="50"/>
                  </a:cxn>
                  <a:cxn ang="0">
                    <a:pos x="749" y="799"/>
                  </a:cxn>
                  <a:cxn ang="0">
                    <a:pos x="1495" y="121"/>
                  </a:cxn>
                  <a:cxn ang="0">
                    <a:pos x="1484" y="117"/>
                  </a:cxn>
                  <a:cxn ang="0">
                    <a:pos x="1252" y="0"/>
                  </a:cxn>
                </a:cxnLst>
                <a:rect l="0" t="0" r="r" b="b"/>
                <a:pathLst>
                  <a:path w="1495" h="799">
                    <a:moveTo>
                      <a:pt x="1252" y="0"/>
                    </a:moveTo>
                    <a:cubicBezTo>
                      <a:pt x="1107" y="4"/>
                      <a:pt x="1107" y="4"/>
                      <a:pt x="1107" y="4"/>
                    </a:cubicBezTo>
                    <a:cubicBezTo>
                      <a:pt x="1109" y="19"/>
                      <a:pt x="1110" y="34"/>
                      <a:pt x="1110" y="50"/>
                    </a:cubicBezTo>
                    <a:cubicBezTo>
                      <a:pt x="1110" y="255"/>
                      <a:pt x="944" y="422"/>
                      <a:pt x="738" y="422"/>
                    </a:cubicBezTo>
                    <a:cubicBezTo>
                      <a:pt x="533" y="422"/>
                      <a:pt x="366" y="255"/>
                      <a:pt x="366" y="50"/>
                    </a:cubicBezTo>
                    <a:cubicBezTo>
                      <a:pt x="366" y="40"/>
                      <a:pt x="366" y="31"/>
                      <a:pt x="367" y="22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7"/>
                      <a:pt x="0" y="44"/>
                      <a:pt x="0" y="50"/>
                    </a:cubicBezTo>
                    <a:cubicBezTo>
                      <a:pt x="0" y="463"/>
                      <a:pt x="336" y="799"/>
                      <a:pt x="749" y="799"/>
                    </a:cubicBezTo>
                    <a:cubicBezTo>
                      <a:pt x="1139" y="799"/>
                      <a:pt x="1459" y="501"/>
                      <a:pt x="1495" y="121"/>
                    </a:cubicBezTo>
                    <a:cubicBezTo>
                      <a:pt x="1484" y="117"/>
                      <a:pt x="1484" y="117"/>
                      <a:pt x="1484" y="117"/>
                    </a:cubicBezTo>
                    <a:lnTo>
                      <a:pt x="1252" y="0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2" name="Freeform 96"/>
              <p:cNvSpPr/>
              <p:nvPr/>
            </p:nvSpPr>
            <p:spPr bwMode="auto">
              <a:xfrm>
                <a:off x="4057" y="2367"/>
                <a:ext cx="341" cy="188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30"/>
                  </a:cxn>
                  <a:cxn ang="0">
                    <a:pos x="366" y="721"/>
                  </a:cxn>
                  <a:cxn ang="0">
                    <a:pos x="737" y="377"/>
                  </a:cxn>
                  <a:cxn ang="0">
                    <a:pos x="1106" y="703"/>
                  </a:cxn>
                  <a:cxn ang="0">
                    <a:pos x="1251" y="699"/>
                  </a:cxn>
                  <a:cxn ang="0">
                    <a:pos x="1483" y="816"/>
                  </a:cxn>
                  <a:cxn ang="0">
                    <a:pos x="1494" y="820"/>
                  </a:cxn>
                  <a:cxn ang="0">
                    <a:pos x="1497" y="749"/>
                  </a:cxn>
                  <a:cxn ang="0">
                    <a:pos x="748" y="0"/>
                  </a:cxn>
                </a:cxnLst>
                <a:rect l="0" t="0" r="r" b="b"/>
                <a:pathLst>
                  <a:path w="1497" h="820">
                    <a:moveTo>
                      <a:pt x="748" y="0"/>
                    </a:moveTo>
                    <a:cubicBezTo>
                      <a:pt x="341" y="0"/>
                      <a:pt x="10" y="325"/>
                      <a:pt x="0" y="730"/>
                    </a:cubicBezTo>
                    <a:cubicBezTo>
                      <a:pt x="366" y="721"/>
                      <a:pt x="366" y="721"/>
                      <a:pt x="366" y="721"/>
                    </a:cubicBezTo>
                    <a:cubicBezTo>
                      <a:pt x="380" y="528"/>
                      <a:pt x="541" y="377"/>
                      <a:pt x="737" y="377"/>
                    </a:cubicBezTo>
                    <a:cubicBezTo>
                      <a:pt x="927" y="377"/>
                      <a:pt x="1084" y="519"/>
                      <a:pt x="1106" y="703"/>
                    </a:cubicBezTo>
                    <a:cubicBezTo>
                      <a:pt x="1251" y="699"/>
                      <a:pt x="1251" y="699"/>
                      <a:pt x="1251" y="699"/>
                    </a:cubicBezTo>
                    <a:cubicBezTo>
                      <a:pt x="1483" y="816"/>
                      <a:pt x="1483" y="816"/>
                      <a:pt x="1483" y="816"/>
                    </a:cubicBezTo>
                    <a:cubicBezTo>
                      <a:pt x="1494" y="820"/>
                      <a:pt x="1494" y="820"/>
                      <a:pt x="1494" y="820"/>
                    </a:cubicBezTo>
                    <a:cubicBezTo>
                      <a:pt x="1496" y="797"/>
                      <a:pt x="1497" y="773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341" name="直接连接符 340"/>
            <p:cNvCxnSpPr/>
            <p:nvPr/>
          </p:nvCxnSpPr>
          <p:spPr>
            <a:xfrm>
              <a:off x="8890" y="2262"/>
              <a:ext cx="1417" cy="7"/>
            </a:xfrm>
            <a:prstGeom prst="lin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 algn="ctr">
              <a:solidFill>
                <a:srgbClr val="C7001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494" y="4914625"/>
            <a:ext cx="2704550" cy="132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5" name="矩形 434"/>
          <p:cNvSpPr/>
          <p:nvPr/>
        </p:nvSpPr>
        <p:spPr>
          <a:xfrm>
            <a:off x="6350641" y="4046672"/>
            <a:ext cx="2488684" cy="42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36" name="文本框 435"/>
          <p:cNvSpPr txBox="1"/>
          <p:nvPr/>
        </p:nvSpPr>
        <p:spPr>
          <a:xfrm>
            <a:off x="7453636" y="3966027"/>
            <a:ext cx="309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/>
          </a:p>
        </p:txBody>
      </p:sp>
      <p:sp>
        <p:nvSpPr>
          <p:cNvPr id="437" name="文本框 436"/>
          <p:cNvSpPr txBox="1"/>
          <p:nvPr/>
        </p:nvSpPr>
        <p:spPr>
          <a:xfrm>
            <a:off x="7453636" y="3966027"/>
            <a:ext cx="309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/>
          </a:p>
        </p:txBody>
      </p:sp>
      <p:sp>
        <p:nvSpPr>
          <p:cNvPr id="438" name="文本框 437"/>
          <p:cNvSpPr txBox="1"/>
          <p:nvPr/>
        </p:nvSpPr>
        <p:spPr>
          <a:xfrm>
            <a:off x="6340475" y="4074160"/>
            <a:ext cx="25882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(IV)</a:t>
            </a:r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</a:t>
            </a:r>
            <a:r>
              <a:rPr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еспилотная технология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39" name="组合 438"/>
          <p:cNvGrpSpPr/>
          <p:nvPr/>
        </p:nvGrpSpPr>
        <p:grpSpPr>
          <a:xfrm>
            <a:off x="8847709" y="4094040"/>
            <a:ext cx="899160" cy="356235"/>
            <a:chOff x="8890" y="1707"/>
            <a:chExt cx="1416" cy="561"/>
          </a:xfrm>
        </p:grpSpPr>
        <p:grpSp>
          <p:nvGrpSpPr>
            <p:cNvPr id="440" name="组合 439"/>
            <p:cNvGrpSpPr/>
            <p:nvPr/>
          </p:nvGrpSpPr>
          <p:grpSpPr>
            <a:xfrm>
              <a:off x="9107" y="1707"/>
              <a:ext cx="1057" cy="555"/>
              <a:chOff x="3227" y="2040"/>
              <a:chExt cx="1276" cy="670"/>
            </a:xfrm>
          </p:grpSpPr>
          <p:sp>
            <p:nvSpPr>
              <p:cNvPr id="442" name="Oval 6"/>
              <p:cNvSpPr>
                <a:spLocks noChangeArrowheads="1"/>
              </p:cNvSpPr>
              <p:nvPr/>
            </p:nvSpPr>
            <p:spPr bwMode="auto">
              <a:xfrm>
                <a:off x="3633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3" name="Freeform 7"/>
              <p:cNvSpPr>
                <a:spLocks noEditPoints="1"/>
              </p:cNvSpPr>
              <p:nvPr/>
            </p:nvSpPr>
            <p:spPr bwMode="auto">
              <a:xfrm>
                <a:off x="3575" y="2470"/>
                <a:ext cx="136" cy="138"/>
              </a:xfrm>
              <a:custGeom>
                <a:avLst/>
                <a:gdLst/>
                <a:ahLst/>
                <a:cxnLst>
                  <a:cxn ang="0">
                    <a:pos x="300" y="0"/>
                  </a:cxn>
                  <a:cxn ang="0">
                    <a:pos x="0" y="300"/>
                  </a:cxn>
                  <a:cxn ang="0">
                    <a:pos x="300" y="600"/>
                  </a:cxn>
                  <a:cxn ang="0">
                    <a:pos x="600" y="300"/>
                  </a:cxn>
                  <a:cxn ang="0">
                    <a:pos x="300" y="0"/>
                  </a:cxn>
                  <a:cxn ang="0">
                    <a:pos x="310" y="522"/>
                  </a:cxn>
                  <a:cxn ang="0">
                    <a:pos x="93" y="305"/>
                  </a:cxn>
                  <a:cxn ang="0">
                    <a:pos x="310" y="87"/>
                  </a:cxn>
                  <a:cxn ang="0">
                    <a:pos x="527" y="305"/>
                  </a:cxn>
                  <a:cxn ang="0">
                    <a:pos x="310" y="522"/>
                  </a:cxn>
                </a:cxnLst>
                <a:rect l="0" t="0" r="r" b="b"/>
                <a:pathLst>
                  <a:path w="600" h="600">
                    <a:moveTo>
                      <a:pt x="300" y="0"/>
                    </a:moveTo>
                    <a:cubicBezTo>
                      <a:pt x="135" y="0"/>
                      <a:pt x="0" y="134"/>
                      <a:pt x="0" y="300"/>
                    </a:cubicBezTo>
                    <a:cubicBezTo>
                      <a:pt x="0" y="466"/>
                      <a:pt x="135" y="600"/>
                      <a:pt x="300" y="600"/>
                    </a:cubicBezTo>
                    <a:cubicBezTo>
                      <a:pt x="466" y="600"/>
                      <a:pt x="600" y="466"/>
                      <a:pt x="600" y="300"/>
                    </a:cubicBezTo>
                    <a:cubicBezTo>
                      <a:pt x="600" y="134"/>
                      <a:pt x="466" y="0"/>
                      <a:pt x="300" y="0"/>
                    </a:cubicBezTo>
                    <a:close/>
                    <a:moveTo>
                      <a:pt x="310" y="522"/>
                    </a:moveTo>
                    <a:cubicBezTo>
                      <a:pt x="190" y="522"/>
                      <a:pt x="93" y="425"/>
                      <a:pt x="93" y="305"/>
                    </a:cubicBezTo>
                    <a:cubicBezTo>
                      <a:pt x="93" y="185"/>
                      <a:pt x="190" y="87"/>
                      <a:pt x="310" y="87"/>
                    </a:cubicBezTo>
                    <a:cubicBezTo>
                      <a:pt x="430" y="87"/>
                      <a:pt x="527" y="185"/>
                      <a:pt x="527" y="305"/>
                    </a:cubicBezTo>
                    <a:cubicBezTo>
                      <a:pt x="527" y="425"/>
                      <a:pt x="430" y="522"/>
                      <a:pt x="310" y="52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4" name="Freeform 8"/>
              <p:cNvSpPr>
                <a:spLocks noEditPoints="1"/>
              </p:cNvSpPr>
              <p:nvPr/>
            </p:nvSpPr>
            <p:spPr bwMode="auto">
              <a:xfrm>
                <a:off x="3475" y="2367"/>
                <a:ext cx="341" cy="343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49"/>
                  </a:cxn>
                  <a:cxn ang="0">
                    <a:pos x="748" y="1498"/>
                  </a:cxn>
                  <a:cxn ang="0">
                    <a:pos x="1497" y="749"/>
                  </a:cxn>
                  <a:cxn ang="0">
                    <a:pos x="748" y="0"/>
                  </a:cxn>
                  <a:cxn ang="0">
                    <a:pos x="737" y="1121"/>
                  </a:cxn>
                  <a:cxn ang="0">
                    <a:pos x="365" y="749"/>
                  </a:cxn>
                  <a:cxn ang="0">
                    <a:pos x="737" y="377"/>
                  </a:cxn>
                  <a:cxn ang="0">
                    <a:pos x="1109" y="749"/>
                  </a:cxn>
                  <a:cxn ang="0">
                    <a:pos x="737" y="1121"/>
                  </a:cxn>
                </a:cxnLst>
                <a:rect l="0" t="0" r="r" b="b"/>
                <a:pathLst>
                  <a:path w="1497" h="1498">
                    <a:moveTo>
                      <a:pt x="748" y="0"/>
                    </a:moveTo>
                    <a:cubicBezTo>
                      <a:pt x="335" y="0"/>
                      <a:pt x="0" y="335"/>
                      <a:pt x="0" y="749"/>
                    </a:cubicBezTo>
                    <a:cubicBezTo>
                      <a:pt x="0" y="1162"/>
                      <a:pt x="335" y="1498"/>
                      <a:pt x="748" y="1498"/>
                    </a:cubicBezTo>
                    <a:cubicBezTo>
                      <a:pt x="1162" y="1498"/>
                      <a:pt x="1497" y="1162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  <a:moveTo>
                      <a:pt x="737" y="1121"/>
                    </a:moveTo>
                    <a:cubicBezTo>
                      <a:pt x="532" y="1121"/>
                      <a:pt x="365" y="954"/>
                      <a:pt x="365" y="749"/>
                    </a:cubicBezTo>
                    <a:cubicBezTo>
                      <a:pt x="365" y="543"/>
                      <a:pt x="532" y="377"/>
                      <a:pt x="737" y="377"/>
                    </a:cubicBezTo>
                    <a:cubicBezTo>
                      <a:pt x="943" y="377"/>
                      <a:pt x="1109" y="543"/>
                      <a:pt x="1109" y="749"/>
                    </a:cubicBezTo>
                    <a:cubicBezTo>
                      <a:pt x="1109" y="954"/>
                      <a:pt x="943" y="1121"/>
                      <a:pt x="737" y="112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5" name="Oval 9"/>
              <p:cNvSpPr>
                <a:spLocks noChangeArrowheads="1"/>
              </p:cNvSpPr>
              <p:nvPr/>
            </p:nvSpPr>
            <p:spPr bwMode="auto">
              <a:xfrm>
                <a:off x="4215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6" name="Freeform 10"/>
              <p:cNvSpPr/>
              <p:nvPr/>
            </p:nvSpPr>
            <p:spPr bwMode="auto">
              <a:xfrm>
                <a:off x="4219" y="2528"/>
                <a:ext cx="16" cy="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69" y="12"/>
                  </a:cxn>
                  <a:cxn ang="0">
                    <a:pos x="36" y="0"/>
                  </a:cxn>
                </a:cxnLst>
                <a:rect l="0" t="0" r="r" b="b"/>
                <a:pathLst>
                  <a:path w="69" h="13">
                    <a:moveTo>
                      <a:pt x="36" y="0"/>
                    </a:moveTo>
                    <a:cubicBezTo>
                      <a:pt x="22" y="0"/>
                      <a:pt x="10" y="5"/>
                      <a:pt x="0" y="13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0" y="4"/>
                      <a:pt x="49" y="0"/>
                      <a:pt x="36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7" name="Freeform 11"/>
              <p:cNvSpPr/>
              <p:nvPr/>
            </p:nvSpPr>
            <p:spPr bwMode="auto">
              <a:xfrm>
                <a:off x="4205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8" name="Freeform 12"/>
              <p:cNvSpPr/>
              <p:nvPr/>
            </p:nvSpPr>
            <p:spPr bwMode="auto">
              <a:xfrm>
                <a:off x="423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9" name="Freeform 13"/>
              <p:cNvSpPr/>
              <p:nvPr/>
            </p:nvSpPr>
            <p:spPr bwMode="auto">
              <a:xfrm>
                <a:off x="4239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0" name="Freeform 14"/>
              <p:cNvSpPr/>
              <p:nvPr/>
            </p:nvSpPr>
            <p:spPr bwMode="auto">
              <a:xfrm>
                <a:off x="424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1" name="Freeform 15"/>
              <p:cNvSpPr/>
              <p:nvPr/>
            </p:nvSpPr>
            <p:spPr bwMode="auto">
              <a:xfrm>
                <a:off x="4201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2" name="Freeform 16"/>
              <p:cNvSpPr/>
              <p:nvPr/>
            </p:nvSpPr>
            <p:spPr bwMode="auto">
              <a:xfrm>
                <a:off x="4203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3" name="Freeform 17"/>
              <p:cNvSpPr/>
              <p:nvPr/>
            </p:nvSpPr>
            <p:spPr bwMode="auto">
              <a:xfrm>
                <a:off x="4215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4" name="Freeform 18"/>
              <p:cNvSpPr/>
              <p:nvPr/>
            </p:nvSpPr>
            <p:spPr bwMode="auto">
              <a:xfrm>
                <a:off x="4250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3" y="2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5" name="Freeform 19"/>
              <p:cNvSpPr/>
              <p:nvPr/>
            </p:nvSpPr>
            <p:spPr bwMode="auto">
              <a:xfrm>
                <a:off x="4252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3" y="2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6" name="Freeform 20"/>
              <p:cNvSpPr/>
              <p:nvPr/>
            </p:nvSpPr>
            <p:spPr bwMode="auto">
              <a:xfrm>
                <a:off x="4248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1"/>
                      <a:pt x="3" y="1"/>
                      <a:pt x="5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7" name="Freeform 21"/>
              <p:cNvSpPr/>
              <p:nvPr/>
            </p:nvSpPr>
            <p:spPr bwMode="auto">
              <a:xfrm>
                <a:off x="4199" y="2499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8" name="Freeform 22"/>
              <p:cNvSpPr/>
              <p:nvPr/>
            </p:nvSpPr>
            <p:spPr bwMode="auto">
              <a:xfrm>
                <a:off x="4246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9" name="Freeform 23"/>
              <p:cNvSpPr/>
              <p:nvPr/>
            </p:nvSpPr>
            <p:spPr bwMode="auto">
              <a:xfrm>
                <a:off x="4210" y="2493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0" name="Freeform 24"/>
              <p:cNvSpPr/>
              <p:nvPr/>
            </p:nvSpPr>
            <p:spPr bwMode="auto">
              <a:xfrm>
                <a:off x="4212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1" name="Freeform 25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2" name="Freeform 26"/>
              <p:cNvSpPr/>
              <p:nvPr/>
            </p:nvSpPr>
            <p:spPr bwMode="auto">
              <a:xfrm>
                <a:off x="4219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3" name="Freeform 27"/>
              <p:cNvSpPr/>
              <p:nvPr/>
            </p:nvSpPr>
            <p:spPr bwMode="auto">
              <a:xfrm>
                <a:off x="422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4" name="Freeform 28"/>
              <p:cNvSpPr/>
              <p:nvPr/>
            </p:nvSpPr>
            <p:spPr bwMode="auto">
              <a:xfrm>
                <a:off x="421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5" name="Freeform 29"/>
              <p:cNvSpPr/>
              <p:nvPr/>
            </p:nvSpPr>
            <p:spPr bwMode="auto">
              <a:xfrm>
                <a:off x="4227" y="24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6" name="Freeform 30"/>
              <p:cNvSpPr/>
              <p:nvPr/>
            </p:nvSpPr>
            <p:spPr bwMode="auto">
              <a:xfrm>
                <a:off x="423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7" name="Freeform 31"/>
              <p:cNvSpPr/>
              <p:nvPr/>
            </p:nvSpPr>
            <p:spPr bwMode="auto">
              <a:xfrm>
                <a:off x="4208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1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8" name="Freeform 32"/>
              <p:cNvSpPr/>
              <p:nvPr/>
            </p:nvSpPr>
            <p:spPr bwMode="auto">
              <a:xfrm>
                <a:off x="4197" y="2500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9" name="Freeform 33"/>
              <p:cNvSpPr/>
              <p:nvPr/>
            </p:nvSpPr>
            <p:spPr bwMode="auto">
              <a:xfrm>
                <a:off x="4230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0" name="Freeform 34"/>
              <p:cNvSpPr/>
              <p:nvPr/>
            </p:nvSpPr>
            <p:spPr bwMode="auto">
              <a:xfrm>
                <a:off x="423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1" name="Freeform 35"/>
              <p:cNvSpPr/>
              <p:nvPr/>
            </p:nvSpPr>
            <p:spPr bwMode="auto">
              <a:xfrm>
                <a:off x="4244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2" name="Freeform 36"/>
              <p:cNvSpPr/>
              <p:nvPr/>
            </p:nvSpPr>
            <p:spPr bwMode="auto">
              <a:xfrm>
                <a:off x="4187" y="2504"/>
                <a:ext cx="6" cy="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34"/>
                  </a:cxn>
                  <a:cxn ang="0">
                    <a:pos x="29" y="0"/>
                  </a:cxn>
                </a:cxnLst>
                <a:rect l="0" t="0" r="r" b="b"/>
                <a:pathLst>
                  <a:path w="29" h="34">
                    <a:moveTo>
                      <a:pt x="29" y="0"/>
                    </a:moveTo>
                    <a:cubicBezTo>
                      <a:pt x="18" y="10"/>
                      <a:pt x="9" y="22"/>
                      <a:pt x="0" y="34"/>
                    </a:cubicBezTo>
                    <a:cubicBezTo>
                      <a:pt x="9" y="22"/>
                      <a:pt x="18" y="10"/>
                      <a:pt x="29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3" name="Freeform 37"/>
              <p:cNvSpPr/>
              <p:nvPr/>
            </p:nvSpPr>
            <p:spPr bwMode="auto">
              <a:xfrm>
                <a:off x="4271" y="2518"/>
                <a:ext cx="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1"/>
                  </a:cxn>
                  <a:cxn ang="0">
                    <a:pos x="0" y="0"/>
                  </a:cxn>
                </a:cxnLst>
                <a:rect l="0" t="0" r="r" b="b"/>
                <a:pathLst>
                  <a:path w="19" h="51">
                    <a:moveTo>
                      <a:pt x="0" y="0"/>
                    </a:moveTo>
                    <a:cubicBezTo>
                      <a:pt x="9" y="16"/>
                      <a:pt x="15" y="33"/>
                      <a:pt x="19" y="51"/>
                    </a:cubicBezTo>
                    <a:cubicBezTo>
                      <a:pt x="15" y="33"/>
                      <a:pt x="9" y="16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4" name="Freeform 38"/>
              <p:cNvSpPr/>
              <p:nvPr/>
            </p:nvSpPr>
            <p:spPr bwMode="auto">
              <a:xfrm>
                <a:off x="4270" y="251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7"/>
                  </a:cxn>
                  <a:cxn ang="0">
                    <a:pos x="0" y="0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cubicBezTo>
                      <a:pt x="1" y="2"/>
                      <a:pt x="3" y="5"/>
                      <a:pt x="4" y="7"/>
                    </a:cubicBezTo>
                    <a:cubicBezTo>
                      <a:pt x="3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5" name="Freeform 39"/>
              <p:cNvSpPr/>
              <p:nvPr/>
            </p:nvSpPr>
            <p:spPr bwMode="auto">
              <a:xfrm>
                <a:off x="4186" y="2512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6" name="Freeform 40"/>
              <p:cNvSpPr/>
              <p:nvPr/>
            </p:nvSpPr>
            <p:spPr bwMode="auto">
              <a:xfrm>
                <a:off x="4264" y="2507"/>
                <a:ext cx="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36"/>
                  </a:cxn>
                  <a:cxn ang="0">
                    <a:pos x="0" y="0"/>
                  </a:cxn>
                </a:cxnLst>
                <a:rect l="0" t="0" r="r" b="b"/>
                <a:pathLst>
                  <a:path w="26" h="36">
                    <a:moveTo>
                      <a:pt x="0" y="0"/>
                    </a:moveTo>
                    <a:cubicBezTo>
                      <a:pt x="10" y="11"/>
                      <a:pt x="18" y="23"/>
                      <a:pt x="26" y="36"/>
                    </a:cubicBezTo>
                    <a:cubicBezTo>
                      <a:pt x="18" y="23"/>
                      <a:pt x="10" y="1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7" name="Freeform 41"/>
              <p:cNvSpPr/>
              <p:nvPr/>
            </p:nvSpPr>
            <p:spPr bwMode="auto">
              <a:xfrm>
                <a:off x="4263" y="250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3" y="4"/>
                      <a:pt x="4" y="5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8" name="Freeform 42"/>
              <p:cNvSpPr/>
              <p:nvPr/>
            </p:nvSpPr>
            <p:spPr bwMode="auto">
              <a:xfrm>
                <a:off x="4183" y="2515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2"/>
                      <a:pt x="4" y="0"/>
                    </a:cubicBezTo>
                    <a:cubicBezTo>
                      <a:pt x="3" y="2"/>
                      <a:pt x="1" y="5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9" name="Freeform 43"/>
              <p:cNvSpPr>
                <a:spLocks noEditPoints="1"/>
              </p:cNvSpPr>
              <p:nvPr/>
            </p:nvSpPr>
            <p:spPr bwMode="auto">
              <a:xfrm>
                <a:off x="3227" y="2040"/>
                <a:ext cx="1276" cy="566"/>
              </a:xfrm>
              <a:custGeom>
                <a:avLst/>
                <a:gdLst/>
                <a:ahLst/>
                <a:cxnLst>
                  <a:cxn ang="0">
                    <a:pos x="4833" y="1102"/>
                  </a:cxn>
                  <a:cxn ang="0">
                    <a:pos x="4881" y="544"/>
                  </a:cxn>
                  <a:cxn ang="0">
                    <a:pos x="4192" y="171"/>
                  </a:cxn>
                  <a:cxn ang="0">
                    <a:pos x="3726" y="462"/>
                  </a:cxn>
                  <a:cxn ang="0">
                    <a:pos x="5459" y="159"/>
                  </a:cxn>
                  <a:cxn ang="0">
                    <a:pos x="5492" y="17"/>
                  </a:cxn>
                  <a:cxn ang="0">
                    <a:pos x="3873" y="4"/>
                  </a:cxn>
                  <a:cxn ang="0">
                    <a:pos x="621" y="256"/>
                  </a:cxn>
                  <a:cxn ang="0">
                    <a:pos x="102" y="1005"/>
                  </a:cxn>
                  <a:cxn ang="0">
                    <a:pos x="1886" y="1592"/>
                  </a:cxn>
                  <a:cxn ang="0">
                    <a:pos x="2820" y="2352"/>
                  </a:cxn>
                  <a:cxn ang="0">
                    <a:pos x="3281" y="2472"/>
                  </a:cxn>
                  <a:cxn ang="0">
                    <a:pos x="3353" y="2232"/>
                  </a:cxn>
                  <a:cxn ang="0">
                    <a:pos x="3646" y="2159"/>
                  </a:cxn>
                  <a:cxn ang="0">
                    <a:pos x="5143" y="2178"/>
                  </a:cxn>
                  <a:cxn ang="0">
                    <a:pos x="5388" y="2344"/>
                  </a:cxn>
                  <a:cxn ang="0">
                    <a:pos x="5604" y="2323"/>
                  </a:cxn>
                  <a:cxn ang="0">
                    <a:pos x="5593" y="1131"/>
                  </a:cxn>
                  <a:cxn ang="0">
                    <a:pos x="193" y="920"/>
                  </a:cxn>
                  <a:cxn ang="0">
                    <a:pos x="1006" y="880"/>
                  </a:cxn>
                  <a:cxn ang="0">
                    <a:pos x="1022" y="773"/>
                  </a:cxn>
                  <a:cxn ang="0">
                    <a:pos x="580" y="437"/>
                  </a:cxn>
                  <a:cxn ang="0">
                    <a:pos x="1022" y="773"/>
                  </a:cxn>
                  <a:cxn ang="0">
                    <a:pos x="1173" y="1093"/>
                  </a:cxn>
                  <a:cxn ang="0">
                    <a:pos x="1172" y="905"/>
                  </a:cxn>
                  <a:cxn ang="0">
                    <a:pos x="1584" y="1172"/>
                  </a:cxn>
                  <a:cxn ang="0">
                    <a:pos x="1196" y="800"/>
                  </a:cxn>
                  <a:cxn ang="0">
                    <a:pos x="1697" y="448"/>
                  </a:cxn>
                  <a:cxn ang="0">
                    <a:pos x="2297" y="1299"/>
                  </a:cxn>
                  <a:cxn ang="0">
                    <a:pos x="1753" y="1008"/>
                  </a:cxn>
                  <a:cxn ang="0">
                    <a:pos x="2297" y="1299"/>
                  </a:cxn>
                  <a:cxn ang="0">
                    <a:pos x="1852" y="448"/>
                  </a:cxn>
                  <a:cxn ang="0">
                    <a:pos x="2341" y="980"/>
                  </a:cxn>
                  <a:cxn ang="0">
                    <a:pos x="2876" y="1416"/>
                  </a:cxn>
                  <a:cxn ang="0">
                    <a:pos x="2465" y="1136"/>
                  </a:cxn>
                  <a:cxn ang="0">
                    <a:pos x="2876" y="1416"/>
                  </a:cxn>
                  <a:cxn ang="0">
                    <a:pos x="2599" y="448"/>
                  </a:cxn>
                  <a:cxn ang="0">
                    <a:pos x="2928" y="1081"/>
                  </a:cxn>
                  <a:cxn ang="0">
                    <a:pos x="3462" y="1501"/>
                  </a:cxn>
                  <a:cxn ang="0">
                    <a:pos x="3048" y="1237"/>
                  </a:cxn>
                  <a:cxn ang="0">
                    <a:pos x="3462" y="1501"/>
                  </a:cxn>
                  <a:cxn ang="0">
                    <a:pos x="3084" y="1104"/>
                  </a:cxn>
                  <a:cxn ang="0">
                    <a:pos x="3511" y="448"/>
                  </a:cxn>
                  <a:cxn ang="0">
                    <a:pos x="3612" y="1020"/>
                  </a:cxn>
                </a:cxnLst>
                <a:rect l="0" t="0" r="r" b="b"/>
                <a:pathLst>
                  <a:path w="5604" h="2472">
                    <a:moveTo>
                      <a:pt x="5593" y="1131"/>
                    </a:moveTo>
                    <a:cubicBezTo>
                      <a:pt x="4833" y="1102"/>
                      <a:pt x="4833" y="1102"/>
                      <a:pt x="4833" y="1102"/>
                    </a:cubicBezTo>
                    <a:cubicBezTo>
                      <a:pt x="4823" y="550"/>
                      <a:pt x="4823" y="550"/>
                      <a:pt x="4823" y="550"/>
                    </a:cubicBezTo>
                    <a:cubicBezTo>
                      <a:pt x="4881" y="544"/>
                      <a:pt x="4881" y="544"/>
                      <a:pt x="4881" y="544"/>
                    </a:cubicBezTo>
                    <a:cubicBezTo>
                      <a:pt x="4881" y="544"/>
                      <a:pt x="5357" y="225"/>
                      <a:pt x="5441" y="171"/>
                    </a:cubicBezTo>
                    <a:cubicBezTo>
                      <a:pt x="4192" y="171"/>
                      <a:pt x="4192" y="171"/>
                      <a:pt x="4192" y="171"/>
                    </a:cubicBezTo>
                    <a:cubicBezTo>
                      <a:pt x="3732" y="472"/>
                      <a:pt x="3732" y="472"/>
                      <a:pt x="3732" y="472"/>
                    </a:cubicBezTo>
                    <a:cubicBezTo>
                      <a:pt x="3726" y="462"/>
                      <a:pt x="3726" y="462"/>
                      <a:pt x="3726" y="462"/>
                    </a:cubicBezTo>
                    <a:cubicBezTo>
                      <a:pt x="4189" y="159"/>
                      <a:pt x="4189" y="159"/>
                      <a:pt x="4189" y="159"/>
                    </a:cubicBezTo>
                    <a:cubicBezTo>
                      <a:pt x="5459" y="159"/>
                      <a:pt x="5459" y="159"/>
                      <a:pt x="5459" y="159"/>
                    </a:cubicBezTo>
                    <a:cubicBezTo>
                      <a:pt x="5499" y="132"/>
                      <a:pt x="5492" y="115"/>
                      <a:pt x="5492" y="115"/>
                    </a:cubicBezTo>
                    <a:cubicBezTo>
                      <a:pt x="5492" y="115"/>
                      <a:pt x="5492" y="33"/>
                      <a:pt x="5492" y="17"/>
                    </a:cubicBezTo>
                    <a:cubicBezTo>
                      <a:pt x="5492" y="0"/>
                      <a:pt x="5470" y="1"/>
                      <a:pt x="5470" y="1"/>
                    </a:cubicBezTo>
                    <a:cubicBezTo>
                      <a:pt x="3873" y="4"/>
                      <a:pt x="3873" y="4"/>
                      <a:pt x="3873" y="4"/>
                    </a:cubicBezTo>
                    <a:cubicBezTo>
                      <a:pt x="3421" y="256"/>
                      <a:pt x="3421" y="256"/>
                      <a:pt x="3421" y="256"/>
                    </a:cubicBezTo>
                    <a:cubicBezTo>
                      <a:pt x="621" y="256"/>
                      <a:pt x="621" y="256"/>
                      <a:pt x="621" y="256"/>
                    </a:cubicBezTo>
                    <a:cubicBezTo>
                      <a:pt x="621" y="256"/>
                      <a:pt x="102" y="795"/>
                      <a:pt x="51" y="880"/>
                    </a:cubicBezTo>
                    <a:cubicBezTo>
                      <a:pt x="0" y="965"/>
                      <a:pt x="102" y="1005"/>
                      <a:pt x="102" y="1005"/>
                    </a:cubicBezTo>
                    <a:cubicBezTo>
                      <a:pt x="1292" y="1280"/>
                      <a:pt x="1292" y="1280"/>
                      <a:pt x="1292" y="1280"/>
                    </a:cubicBezTo>
                    <a:cubicBezTo>
                      <a:pt x="1886" y="1592"/>
                      <a:pt x="1886" y="1592"/>
                      <a:pt x="1886" y="1592"/>
                    </a:cubicBezTo>
                    <a:cubicBezTo>
                      <a:pt x="2624" y="2317"/>
                      <a:pt x="2624" y="2317"/>
                      <a:pt x="2624" y="2317"/>
                    </a:cubicBezTo>
                    <a:cubicBezTo>
                      <a:pt x="2820" y="2352"/>
                      <a:pt x="2820" y="2352"/>
                      <a:pt x="2820" y="2352"/>
                    </a:cubicBezTo>
                    <a:cubicBezTo>
                      <a:pt x="2820" y="2472"/>
                      <a:pt x="2820" y="2472"/>
                      <a:pt x="2820" y="2472"/>
                    </a:cubicBezTo>
                    <a:cubicBezTo>
                      <a:pt x="3281" y="2472"/>
                      <a:pt x="3281" y="2472"/>
                      <a:pt x="3281" y="2472"/>
                    </a:cubicBezTo>
                    <a:cubicBezTo>
                      <a:pt x="3357" y="2420"/>
                      <a:pt x="3357" y="2420"/>
                      <a:pt x="3357" y="2420"/>
                    </a:cubicBezTo>
                    <a:cubicBezTo>
                      <a:pt x="3353" y="2232"/>
                      <a:pt x="3353" y="2232"/>
                      <a:pt x="3353" y="2232"/>
                    </a:cubicBezTo>
                    <a:cubicBezTo>
                      <a:pt x="3433" y="2164"/>
                      <a:pt x="3433" y="2164"/>
                      <a:pt x="3433" y="2164"/>
                    </a:cubicBezTo>
                    <a:cubicBezTo>
                      <a:pt x="3646" y="2159"/>
                      <a:pt x="3646" y="2159"/>
                      <a:pt x="3646" y="2159"/>
                    </a:cubicBezTo>
                    <a:cubicBezTo>
                      <a:pt x="3656" y="1754"/>
                      <a:pt x="3987" y="1429"/>
                      <a:pt x="4394" y="1429"/>
                    </a:cubicBezTo>
                    <a:cubicBezTo>
                      <a:pt x="4808" y="1429"/>
                      <a:pt x="5143" y="1764"/>
                      <a:pt x="5143" y="2178"/>
                    </a:cubicBezTo>
                    <a:cubicBezTo>
                      <a:pt x="5143" y="2202"/>
                      <a:pt x="5142" y="2226"/>
                      <a:pt x="5140" y="2249"/>
                    </a:cubicBezTo>
                    <a:cubicBezTo>
                      <a:pt x="5388" y="2344"/>
                      <a:pt x="5388" y="2344"/>
                      <a:pt x="5388" y="2344"/>
                    </a:cubicBezTo>
                    <a:cubicBezTo>
                      <a:pt x="5572" y="2344"/>
                      <a:pt x="5572" y="2344"/>
                      <a:pt x="5572" y="2344"/>
                    </a:cubicBezTo>
                    <a:cubicBezTo>
                      <a:pt x="5604" y="2323"/>
                      <a:pt x="5604" y="2323"/>
                      <a:pt x="5604" y="2323"/>
                    </a:cubicBezTo>
                    <a:cubicBezTo>
                      <a:pt x="5604" y="2211"/>
                      <a:pt x="5604" y="2211"/>
                      <a:pt x="5604" y="2211"/>
                    </a:cubicBezTo>
                    <a:lnTo>
                      <a:pt x="5593" y="1131"/>
                    </a:lnTo>
                    <a:close/>
                    <a:moveTo>
                      <a:pt x="1006" y="1069"/>
                    </a:moveTo>
                    <a:cubicBezTo>
                      <a:pt x="193" y="920"/>
                      <a:pt x="193" y="920"/>
                      <a:pt x="193" y="920"/>
                    </a:cubicBezTo>
                    <a:cubicBezTo>
                      <a:pt x="150" y="875"/>
                      <a:pt x="290" y="741"/>
                      <a:pt x="290" y="741"/>
                    </a:cubicBezTo>
                    <a:cubicBezTo>
                      <a:pt x="1006" y="880"/>
                      <a:pt x="1006" y="880"/>
                      <a:pt x="1006" y="880"/>
                    </a:cubicBezTo>
                    <a:lnTo>
                      <a:pt x="1006" y="1069"/>
                    </a:lnTo>
                    <a:close/>
                    <a:moveTo>
                      <a:pt x="1022" y="773"/>
                    </a:moveTo>
                    <a:cubicBezTo>
                      <a:pt x="382" y="651"/>
                      <a:pt x="382" y="651"/>
                      <a:pt x="382" y="651"/>
                    </a:cubicBezTo>
                    <a:cubicBezTo>
                      <a:pt x="580" y="437"/>
                      <a:pt x="580" y="437"/>
                      <a:pt x="580" y="437"/>
                    </a:cubicBezTo>
                    <a:cubicBezTo>
                      <a:pt x="1090" y="437"/>
                      <a:pt x="1090" y="437"/>
                      <a:pt x="1090" y="437"/>
                    </a:cubicBezTo>
                    <a:lnTo>
                      <a:pt x="1022" y="773"/>
                    </a:lnTo>
                    <a:close/>
                    <a:moveTo>
                      <a:pt x="1584" y="1172"/>
                    </a:moveTo>
                    <a:cubicBezTo>
                      <a:pt x="1173" y="1093"/>
                      <a:pt x="1173" y="1093"/>
                      <a:pt x="1173" y="1093"/>
                    </a:cubicBezTo>
                    <a:cubicBezTo>
                      <a:pt x="1144" y="1065"/>
                      <a:pt x="1173" y="913"/>
                      <a:pt x="1173" y="913"/>
                    </a:cubicBezTo>
                    <a:cubicBezTo>
                      <a:pt x="1172" y="905"/>
                      <a:pt x="1172" y="905"/>
                      <a:pt x="1172" y="905"/>
                    </a:cubicBezTo>
                    <a:cubicBezTo>
                      <a:pt x="1605" y="980"/>
                      <a:pt x="1605" y="980"/>
                      <a:pt x="1605" y="980"/>
                    </a:cubicBezTo>
                    <a:lnTo>
                      <a:pt x="1584" y="1172"/>
                    </a:lnTo>
                    <a:close/>
                    <a:moveTo>
                      <a:pt x="1620" y="869"/>
                    </a:moveTo>
                    <a:cubicBezTo>
                      <a:pt x="1196" y="800"/>
                      <a:pt x="1196" y="800"/>
                      <a:pt x="1196" y="800"/>
                    </a:cubicBezTo>
                    <a:cubicBezTo>
                      <a:pt x="1252" y="448"/>
                      <a:pt x="1252" y="448"/>
                      <a:pt x="1252" y="448"/>
                    </a:cubicBezTo>
                    <a:cubicBezTo>
                      <a:pt x="1697" y="448"/>
                      <a:pt x="1697" y="448"/>
                      <a:pt x="1697" y="448"/>
                    </a:cubicBezTo>
                    <a:lnTo>
                      <a:pt x="1620" y="869"/>
                    </a:lnTo>
                    <a:close/>
                    <a:moveTo>
                      <a:pt x="2297" y="1299"/>
                    </a:moveTo>
                    <a:cubicBezTo>
                      <a:pt x="1740" y="1200"/>
                      <a:pt x="1740" y="1200"/>
                      <a:pt x="1740" y="1200"/>
                    </a:cubicBezTo>
                    <a:cubicBezTo>
                      <a:pt x="1710" y="1179"/>
                      <a:pt x="1753" y="1008"/>
                      <a:pt x="1753" y="1008"/>
                    </a:cubicBezTo>
                    <a:cubicBezTo>
                      <a:pt x="2321" y="1115"/>
                      <a:pt x="2321" y="1115"/>
                      <a:pt x="2321" y="1115"/>
                    </a:cubicBezTo>
                    <a:lnTo>
                      <a:pt x="2297" y="1299"/>
                    </a:lnTo>
                    <a:close/>
                    <a:moveTo>
                      <a:pt x="1768" y="884"/>
                    </a:moveTo>
                    <a:cubicBezTo>
                      <a:pt x="1852" y="448"/>
                      <a:pt x="1852" y="448"/>
                      <a:pt x="1852" y="448"/>
                    </a:cubicBezTo>
                    <a:cubicBezTo>
                      <a:pt x="2439" y="448"/>
                      <a:pt x="2439" y="448"/>
                      <a:pt x="2439" y="448"/>
                    </a:cubicBezTo>
                    <a:cubicBezTo>
                      <a:pt x="2341" y="980"/>
                      <a:pt x="2341" y="980"/>
                      <a:pt x="2341" y="980"/>
                    </a:cubicBezTo>
                    <a:lnTo>
                      <a:pt x="1768" y="884"/>
                    </a:lnTo>
                    <a:close/>
                    <a:moveTo>
                      <a:pt x="2876" y="1416"/>
                    </a:moveTo>
                    <a:cubicBezTo>
                      <a:pt x="2876" y="1416"/>
                      <a:pt x="2449" y="1331"/>
                      <a:pt x="2439" y="1331"/>
                    </a:cubicBezTo>
                    <a:cubicBezTo>
                      <a:pt x="2429" y="1331"/>
                      <a:pt x="2465" y="1136"/>
                      <a:pt x="2465" y="1136"/>
                    </a:cubicBezTo>
                    <a:cubicBezTo>
                      <a:pt x="2910" y="1216"/>
                      <a:pt x="2910" y="1216"/>
                      <a:pt x="2910" y="1216"/>
                    </a:cubicBezTo>
                    <a:lnTo>
                      <a:pt x="2876" y="1416"/>
                    </a:lnTo>
                    <a:close/>
                    <a:moveTo>
                      <a:pt x="2503" y="1001"/>
                    </a:moveTo>
                    <a:cubicBezTo>
                      <a:pt x="2599" y="448"/>
                      <a:pt x="2599" y="448"/>
                      <a:pt x="2599" y="448"/>
                    </a:cubicBezTo>
                    <a:cubicBezTo>
                      <a:pt x="3048" y="448"/>
                      <a:pt x="3048" y="448"/>
                      <a:pt x="3048" y="448"/>
                    </a:cubicBezTo>
                    <a:cubicBezTo>
                      <a:pt x="2928" y="1081"/>
                      <a:pt x="2928" y="1081"/>
                      <a:pt x="2928" y="1081"/>
                    </a:cubicBezTo>
                    <a:lnTo>
                      <a:pt x="2503" y="1001"/>
                    </a:lnTo>
                    <a:close/>
                    <a:moveTo>
                      <a:pt x="3462" y="1501"/>
                    </a:moveTo>
                    <a:cubicBezTo>
                      <a:pt x="3020" y="1443"/>
                      <a:pt x="3020" y="1443"/>
                      <a:pt x="3020" y="1443"/>
                    </a:cubicBezTo>
                    <a:cubicBezTo>
                      <a:pt x="3048" y="1237"/>
                      <a:pt x="3048" y="1237"/>
                      <a:pt x="3048" y="1237"/>
                    </a:cubicBezTo>
                    <a:cubicBezTo>
                      <a:pt x="3516" y="1325"/>
                      <a:pt x="3516" y="1325"/>
                      <a:pt x="3516" y="1325"/>
                    </a:cubicBezTo>
                    <a:lnTo>
                      <a:pt x="3462" y="1501"/>
                    </a:lnTo>
                    <a:close/>
                    <a:moveTo>
                      <a:pt x="3544" y="1189"/>
                    </a:moveTo>
                    <a:cubicBezTo>
                      <a:pt x="3084" y="1104"/>
                      <a:pt x="3084" y="1104"/>
                      <a:pt x="3084" y="1104"/>
                    </a:cubicBezTo>
                    <a:cubicBezTo>
                      <a:pt x="3191" y="448"/>
                      <a:pt x="3191" y="448"/>
                      <a:pt x="3191" y="448"/>
                    </a:cubicBezTo>
                    <a:cubicBezTo>
                      <a:pt x="3511" y="448"/>
                      <a:pt x="3511" y="448"/>
                      <a:pt x="3511" y="448"/>
                    </a:cubicBezTo>
                    <a:cubicBezTo>
                      <a:pt x="3612" y="743"/>
                      <a:pt x="3553" y="1020"/>
                      <a:pt x="3553" y="1020"/>
                    </a:cubicBezTo>
                    <a:cubicBezTo>
                      <a:pt x="3612" y="1020"/>
                      <a:pt x="3612" y="1020"/>
                      <a:pt x="3612" y="1020"/>
                    </a:cubicBezTo>
                    <a:lnTo>
                      <a:pt x="3544" y="1189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0" name="Freeform 44"/>
              <p:cNvSpPr/>
              <p:nvPr/>
            </p:nvSpPr>
            <p:spPr bwMode="auto">
              <a:xfrm>
                <a:off x="4179" y="2517"/>
                <a:ext cx="5" cy="1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21" y="0"/>
                  </a:cxn>
                </a:cxnLst>
                <a:rect l="0" t="0" r="r" b="b"/>
                <a:pathLst>
                  <a:path w="21" h="63">
                    <a:moveTo>
                      <a:pt x="21" y="0"/>
                    </a:moveTo>
                    <a:cubicBezTo>
                      <a:pt x="11" y="19"/>
                      <a:pt x="4" y="40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4" y="40"/>
                      <a:pt x="11" y="19"/>
                      <a:pt x="21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1" name="Freeform 45"/>
              <p:cNvSpPr/>
              <p:nvPr/>
            </p:nvSpPr>
            <p:spPr bwMode="auto">
              <a:xfrm>
                <a:off x="4185" y="2514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2" name="Freeform 46"/>
              <p:cNvSpPr/>
              <p:nvPr/>
            </p:nvSpPr>
            <p:spPr bwMode="auto">
              <a:xfrm>
                <a:off x="4195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2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3" name="Freeform 47"/>
              <p:cNvSpPr/>
              <p:nvPr/>
            </p:nvSpPr>
            <p:spPr bwMode="auto">
              <a:xfrm>
                <a:off x="4260" y="250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2" y="2"/>
                      <a:pt x="3" y="3"/>
                      <a:pt x="5" y="5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4" name="Freeform 48"/>
              <p:cNvSpPr/>
              <p:nvPr/>
            </p:nvSpPr>
            <p:spPr bwMode="auto">
              <a:xfrm>
                <a:off x="4255" y="2499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0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4" y="3"/>
                      <a:pt x="8" y="6"/>
                      <a:pt x="12" y="10"/>
                    </a:cubicBezTo>
                    <a:cubicBezTo>
                      <a:pt x="8" y="6"/>
                      <a:pt x="4" y="3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5" name="Freeform 49"/>
              <p:cNvSpPr/>
              <p:nvPr/>
            </p:nvSpPr>
            <p:spPr bwMode="auto">
              <a:xfrm>
                <a:off x="4259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6" name="Freeform 50"/>
              <p:cNvSpPr/>
              <p:nvPr/>
            </p:nvSpPr>
            <p:spPr bwMode="auto">
              <a:xfrm>
                <a:off x="4194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6" y="0"/>
                  </a:cxn>
                  <a:cxn ang="0">
                    <a:pos x="0" y="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2" y="3"/>
                      <a:pt x="4" y="2"/>
                      <a:pt x="6" y="0"/>
                    </a:cubicBezTo>
                    <a:cubicBezTo>
                      <a:pt x="4" y="2"/>
                      <a:pt x="2" y="3"/>
                      <a:pt x="0" y="5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7" name="Freeform 51"/>
              <p:cNvSpPr/>
              <p:nvPr/>
            </p:nvSpPr>
            <p:spPr bwMode="auto">
              <a:xfrm>
                <a:off x="4254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8" name="Freeform 52"/>
              <p:cNvSpPr/>
              <p:nvPr/>
            </p:nvSpPr>
            <p:spPr bwMode="auto">
              <a:xfrm>
                <a:off x="4262" y="250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9" name="Freeform 53"/>
              <p:cNvSpPr/>
              <p:nvPr/>
            </p:nvSpPr>
            <p:spPr bwMode="auto">
              <a:xfrm>
                <a:off x="4184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0" name="Freeform 54"/>
              <p:cNvSpPr/>
              <p:nvPr/>
            </p:nvSpPr>
            <p:spPr bwMode="auto">
              <a:xfrm>
                <a:off x="4193" y="250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1" name="Freeform 55"/>
              <p:cNvSpPr/>
              <p:nvPr/>
            </p:nvSpPr>
            <p:spPr bwMode="auto">
              <a:xfrm>
                <a:off x="4197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0"/>
                  </a:cxn>
                  <a:cxn ang="0">
                    <a:pos x="0" y="2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2" name="Freeform 56"/>
              <p:cNvSpPr/>
              <p:nvPr/>
            </p:nvSpPr>
            <p:spPr bwMode="auto">
              <a:xfrm>
                <a:off x="4213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3" name="Freeform 57"/>
              <p:cNvSpPr/>
              <p:nvPr/>
            </p:nvSpPr>
            <p:spPr bwMode="auto">
              <a:xfrm>
                <a:off x="4198" y="2499"/>
                <a:ext cx="1" cy="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4" name="Freeform 58"/>
              <p:cNvSpPr/>
              <p:nvPr/>
            </p:nvSpPr>
            <p:spPr bwMode="auto">
              <a:xfrm>
                <a:off x="4183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5" name="Freeform 59"/>
              <p:cNvSpPr/>
              <p:nvPr/>
            </p:nvSpPr>
            <p:spPr bwMode="auto">
              <a:xfrm>
                <a:off x="4186" y="2512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6" name="Freeform 60"/>
              <p:cNvSpPr/>
              <p:nvPr/>
            </p:nvSpPr>
            <p:spPr bwMode="auto">
              <a:xfrm>
                <a:off x="4202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7" name="Freeform 61"/>
              <p:cNvSpPr/>
              <p:nvPr/>
            </p:nvSpPr>
            <p:spPr bwMode="auto">
              <a:xfrm>
                <a:off x="4204" y="2496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8" name="Freeform 62"/>
              <p:cNvSpPr/>
              <p:nvPr/>
            </p:nvSpPr>
            <p:spPr bwMode="auto">
              <a:xfrm>
                <a:off x="4206" y="2494"/>
                <a:ext cx="2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2"/>
                      <a:pt x="6" y="1"/>
                      <a:pt x="9" y="0"/>
                    </a:cubicBezTo>
                    <a:cubicBezTo>
                      <a:pt x="6" y="1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9" name="Freeform 63"/>
              <p:cNvSpPr/>
              <p:nvPr/>
            </p:nvSpPr>
            <p:spPr bwMode="auto">
              <a:xfrm>
                <a:off x="4209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0" name="Freeform 64"/>
              <p:cNvSpPr/>
              <p:nvPr/>
            </p:nvSpPr>
            <p:spPr bwMode="auto">
              <a:xfrm>
                <a:off x="4200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1" name="Freeform 65"/>
              <p:cNvSpPr/>
              <p:nvPr/>
            </p:nvSpPr>
            <p:spPr bwMode="auto">
              <a:xfrm>
                <a:off x="4185" y="251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2" name="Freeform 66"/>
              <p:cNvSpPr/>
              <p:nvPr/>
            </p:nvSpPr>
            <p:spPr bwMode="auto">
              <a:xfrm>
                <a:off x="4195" y="2502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3" name="Freeform 67"/>
              <p:cNvSpPr/>
              <p:nvPr/>
            </p:nvSpPr>
            <p:spPr bwMode="auto">
              <a:xfrm>
                <a:off x="421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4" name="Freeform 68"/>
              <p:cNvSpPr/>
              <p:nvPr/>
            </p:nvSpPr>
            <p:spPr bwMode="auto">
              <a:xfrm>
                <a:off x="4255" y="24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5" name="Freeform 69"/>
              <p:cNvSpPr/>
              <p:nvPr/>
            </p:nvSpPr>
            <p:spPr bwMode="auto">
              <a:xfrm>
                <a:off x="4258" y="25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6" name="Freeform 70"/>
              <p:cNvSpPr/>
              <p:nvPr/>
            </p:nvSpPr>
            <p:spPr bwMode="auto">
              <a:xfrm>
                <a:off x="4253" y="2498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7" name="Freeform 71"/>
              <p:cNvSpPr/>
              <p:nvPr/>
            </p:nvSpPr>
            <p:spPr bwMode="auto">
              <a:xfrm>
                <a:off x="4250" y="249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8" name="Freeform 72"/>
              <p:cNvSpPr/>
              <p:nvPr/>
            </p:nvSpPr>
            <p:spPr bwMode="auto">
              <a:xfrm>
                <a:off x="4251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9" name="Freeform 73"/>
              <p:cNvSpPr/>
              <p:nvPr/>
            </p:nvSpPr>
            <p:spPr bwMode="auto">
              <a:xfrm>
                <a:off x="4260" y="2502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0" name="Freeform 74"/>
              <p:cNvSpPr/>
              <p:nvPr/>
            </p:nvSpPr>
            <p:spPr bwMode="auto">
              <a:xfrm>
                <a:off x="4263" y="25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1" name="Freeform 75"/>
              <p:cNvSpPr/>
              <p:nvPr/>
            </p:nvSpPr>
            <p:spPr bwMode="auto">
              <a:xfrm>
                <a:off x="4270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2" name="Freeform 76"/>
              <p:cNvSpPr/>
              <p:nvPr/>
            </p:nvSpPr>
            <p:spPr bwMode="auto">
              <a:xfrm>
                <a:off x="4271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3" name="Freeform 77"/>
              <p:cNvSpPr/>
              <p:nvPr/>
            </p:nvSpPr>
            <p:spPr bwMode="auto">
              <a:xfrm>
                <a:off x="4157" y="2529"/>
                <a:ext cx="136" cy="79"/>
              </a:xfrm>
              <a:custGeom>
                <a:avLst/>
                <a:gdLst/>
                <a:ahLst/>
                <a:cxnLst>
                  <a:cxn ang="0">
                    <a:pos x="522" y="2"/>
                  </a:cxn>
                  <a:cxn ang="0">
                    <a:pos x="527" y="50"/>
                  </a:cxn>
                  <a:cxn ang="0">
                    <a:pos x="310" y="267"/>
                  </a:cxn>
                  <a:cxn ang="0">
                    <a:pos x="93" y="50"/>
                  </a:cxn>
                  <a:cxn ang="0">
                    <a:pos x="96" y="13"/>
                  </a:cxn>
                  <a:cxn ang="0">
                    <a:pos x="2" y="15"/>
                  </a:cxn>
                  <a:cxn ang="0">
                    <a:pos x="0" y="45"/>
                  </a:cxn>
                  <a:cxn ang="0">
                    <a:pos x="300" y="345"/>
                  </a:cxn>
                  <a:cxn ang="0">
                    <a:pos x="600" y="45"/>
                  </a:cxn>
                  <a:cxn ang="0">
                    <a:pos x="597" y="0"/>
                  </a:cxn>
                  <a:cxn ang="0">
                    <a:pos x="522" y="2"/>
                  </a:cxn>
                  <a:cxn ang="0">
                    <a:pos x="522" y="2"/>
                  </a:cxn>
                </a:cxnLst>
                <a:rect l="0" t="0" r="r" b="b"/>
                <a:pathLst>
                  <a:path w="600" h="345">
                    <a:moveTo>
                      <a:pt x="522" y="2"/>
                    </a:moveTo>
                    <a:cubicBezTo>
                      <a:pt x="525" y="17"/>
                      <a:pt x="527" y="33"/>
                      <a:pt x="527" y="50"/>
                    </a:cubicBezTo>
                    <a:cubicBezTo>
                      <a:pt x="527" y="170"/>
                      <a:pt x="430" y="267"/>
                      <a:pt x="310" y="267"/>
                    </a:cubicBezTo>
                    <a:cubicBezTo>
                      <a:pt x="190" y="267"/>
                      <a:pt x="93" y="170"/>
                      <a:pt x="93" y="50"/>
                    </a:cubicBezTo>
                    <a:cubicBezTo>
                      <a:pt x="93" y="37"/>
                      <a:pt x="94" y="25"/>
                      <a:pt x="96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25"/>
                      <a:pt x="0" y="35"/>
                      <a:pt x="0" y="45"/>
                    </a:cubicBezTo>
                    <a:cubicBezTo>
                      <a:pt x="0" y="211"/>
                      <a:pt x="134" y="345"/>
                      <a:pt x="300" y="345"/>
                    </a:cubicBezTo>
                    <a:cubicBezTo>
                      <a:pt x="466" y="345"/>
                      <a:pt x="600" y="211"/>
                      <a:pt x="600" y="45"/>
                    </a:cubicBezTo>
                    <a:cubicBezTo>
                      <a:pt x="600" y="30"/>
                      <a:pt x="599" y="15"/>
                      <a:pt x="597" y="0"/>
                    </a:cubicBezTo>
                    <a:cubicBezTo>
                      <a:pt x="522" y="2"/>
                      <a:pt x="522" y="2"/>
                      <a:pt x="522" y="2"/>
                    </a:cubicBezTo>
                    <a:cubicBezTo>
                      <a:pt x="522" y="2"/>
                      <a:pt x="522" y="2"/>
                      <a:pt x="522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4" name="Freeform 78"/>
              <p:cNvSpPr/>
              <p:nvPr/>
            </p:nvSpPr>
            <p:spPr bwMode="auto">
              <a:xfrm>
                <a:off x="4261" y="250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5" name="Freeform 79"/>
              <p:cNvSpPr/>
              <p:nvPr/>
            </p:nvSpPr>
            <p:spPr bwMode="auto">
              <a:xfrm>
                <a:off x="4247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6" name="Freeform 80"/>
              <p:cNvSpPr/>
              <p:nvPr/>
            </p:nvSpPr>
            <p:spPr bwMode="auto">
              <a:xfrm>
                <a:off x="4264" y="25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7" name="Freeform 81"/>
              <p:cNvSpPr/>
              <p:nvPr/>
            </p:nvSpPr>
            <p:spPr bwMode="auto">
              <a:xfrm>
                <a:off x="421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8" name="Freeform 82"/>
              <p:cNvSpPr/>
              <p:nvPr/>
            </p:nvSpPr>
            <p:spPr bwMode="auto">
              <a:xfrm>
                <a:off x="423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9" name="Freeform 83"/>
              <p:cNvSpPr/>
              <p:nvPr/>
            </p:nvSpPr>
            <p:spPr bwMode="auto">
              <a:xfrm>
                <a:off x="4227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7" y="0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0" name="Freeform 84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1" name="Freeform 85"/>
              <p:cNvSpPr/>
              <p:nvPr/>
            </p:nvSpPr>
            <p:spPr bwMode="auto">
              <a:xfrm>
                <a:off x="4225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1" y="0"/>
                  </a:cxn>
                  <a:cxn ang="0">
                    <a:pos x="0" y="1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cubicBezTo>
                      <a:pt x="4" y="0"/>
                      <a:pt x="7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2" name="Freeform 86"/>
              <p:cNvSpPr/>
              <p:nvPr/>
            </p:nvSpPr>
            <p:spPr bwMode="auto">
              <a:xfrm>
                <a:off x="421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0" y="2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3" name="Freeform 87"/>
              <p:cNvSpPr/>
              <p:nvPr/>
            </p:nvSpPr>
            <p:spPr bwMode="auto">
              <a:xfrm>
                <a:off x="422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7" y="0"/>
                  </a:cxn>
                  <a:cxn ang="0">
                    <a:pos x="0" y="1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5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4" name="Freeform 88"/>
              <p:cNvSpPr/>
              <p:nvPr/>
            </p:nvSpPr>
            <p:spPr bwMode="auto">
              <a:xfrm>
                <a:off x="4242" y="2493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0" y="0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cubicBezTo>
                      <a:pt x="3" y="1"/>
                      <a:pt x="6" y="2"/>
                      <a:pt x="9" y="3"/>
                    </a:cubicBezTo>
                    <a:cubicBezTo>
                      <a:pt x="6" y="2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5" name="Freeform 89"/>
              <p:cNvSpPr/>
              <p:nvPr/>
            </p:nvSpPr>
            <p:spPr bwMode="auto">
              <a:xfrm>
                <a:off x="4245" y="249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1"/>
                      <a:pt x="5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6" name="Freeform 90"/>
              <p:cNvSpPr/>
              <p:nvPr/>
            </p:nvSpPr>
            <p:spPr bwMode="auto">
              <a:xfrm>
                <a:off x="4240" y="249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2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1"/>
                      <a:pt x="5" y="2"/>
                      <a:pt x="7" y="2"/>
                    </a:cubicBezTo>
                    <a:cubicBezTo>
                      <a:pt x="5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7" name="Freeform 91"/>
              <p:cNvSpPr/>
              <p:nvPr/>
            </p:nvSpPr>
            <p:spPr bwMode="auto">
              <a:xfrm>
                <a:off x="423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8" name="Freeform 92"/>
              <p:cNvSpPr/>
              <p:nvPr/>
            </p:nvSpPr>
            <p:spPr bwMode="auto">
              <a:xfrm>
                <a:off x="4233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9" name="Freeform 93"/>
              <p:cNvSpPr/>
              <p:nvPr/>
            </p:nvSpPr>
            <p:spPr bwMode="auto">
              <a:xfrm>
                <a:off x="423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0" name="Freeform 94"/>
              <p:cNvSpPr/>
              <p:nvPr/>
            </p:nvSpPr>
            <p:spPr bwMode="auto">
              <a:xfrm>
                <a:off x="4157" y="2470"/>
                <a:ext cx="136" cy="62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115" y="205"/>
                  </a:cxn>
                  <a:cxn ang="0">
                    <a:pos x="119" y="197"/>
                  </a:cxn>
                  <a:cxn ang="0">
                    <a:pos x="124" y="189"/>
                  </a:cxn>
                  <a:cxn ang="0">
                    <a:pos x="129" y="181"/>
                  </a:cxn>
                  <a:cxn ang="0">
                    <a:pos x="159" y="146"/>
                  </a:cxn>
                  <a:cxn ang="0">
                    <a:pos x="166" y="140"/>
                  </a:cxn>
                  <a:cxn ang="0">
                    <a:pos x="173" y="134"/>
                  </a:cxn>
                  <a:cxn ang="0">
                    <a:pos x="180" y="129"/>
                  </a:cxn>
                  <a:cxn ang="0">
                    <a:pos x="188" y="123"/>
                  </a:cxn>
                  <a:cxn ang="0">
                    <a:pos x="197" y="118"/>
                  </a:cxn>
                  <a:cxn ang="0">
                    <a:pos x="205" y="113"/>
                  </a:cxn>
                  <a:cxn ang="0">
                    <a:pos x="214" y="109"/>
                  </a:cxn>
                  <a:cxn ang="0">
                    <a:pos x="227" y="103"/>
                  </a:cxn>
                  <a:cxn ang="0">
                    <a:pos x="236" y="99"/>
                  </a:cxn>
                  <a:cxn ang="0">
                    <a:pos x="246" y="96"/>
                  </a:cxn>
                  <a:cxn ang="0">
                    <a:pos x="256" y="94"/>
                  </a:cxn>
                  <a:cxn ang="0">
                    <a:pos x="266" y="91"/>
                  </a:cxn>
                  <a:cxn ang="0">
                    <a:pos x="276" y="90"/>
                  </a:cxn>
                  <a:cxn ang="0">
                    <a:pos x="287" y="88"/>
                  </a:cxn>
                  <a:cxn ang="0">
                    <a:pos x="297" y="88"/>
                  </a:cxn>
                  <a:cxn ang="0">
                    <a:pos x="308" y="87"/>
                  </a:cxn>
                  <a:cxn ang="0">
                    <a:pos x="308" y="87"/>
                  </a:cxn>
                  <a:cxn ang="0">
                    <a:pos x="322" y="88"/>
                  </a:cxn>
                  <a:cxn ang="0">
                    <a:pos x="333" y="89"/>
                  </a:cxn>
                  <a:cxn ang="0">
                    <a:pos x="343" y="90"/>
                  </a:cxn>
                  <a:cxn ang="0">
                    <a:pos x="353" y="92"/>
                  </a:cxn>
                  <a:cxn ang="0">
                    <a:pos x="363" y="94"/>
                  </a:cxn>
                  <a:cxn ang="0">
                    <a:pos x="373" y="97"/>
                  </a:cxn>
                  <a:cxn ang="0">
                    <a:pos x="386" y="102"/>
                  </a:cxn>
                  <a:cxn ang="0">
                    <a:pos x="395" y="106"/>
                  </a:cxn>
                  <a:cxn ang="0">
                    <a:pos x="405" y="110"/>
                  </a:cxn>
                  <a:cxn ang="0">
                    <a:pos x="413" y="115"/>
                  </a:cxn>
                  <a:cxn ang="0">
                    <a:pos x="422" y="120"/>
                  </a:cxn>
                  <a:cxn ang="0">
                    <a:pos x="430" y="125"/>
                  </a:cxn>
                  <a:cxn ang="0">
                    <a:pos x="443" y="135"/>
                  </a:cxn>
                  <a:cxn ang="0">
                    <a:pos x="450" y="140"/>
                  </a:cxn>
                  <a:cxn ang="0">
                    <a:pos x="457" y="147"/>
                  </a:cxn>
                  <a:cxn ang="0">
                    <a:pos x="464" y="153"/>
                  </a:cxn>
                  <a:cxn ang="0">
                    <a:pos x="470" y="160"/>
                  </a:cxn>
                  <a:cxn ang="0">
                    <a:pos x="497" y="197"/>
                  </a:cxn>
                  <a:cxn ang="0">
                    <a:pos x="501" y="205"/>
                  </a:cxn>
                  <a:cxn ang="0">
                    <a:pos x="520" y="257"/>
                  </a:cxn>
                  <a:cxn ang="0">
                    <a:pos x="595" y="255"/>
                  </a:cxn>
                </a:cxnLst>
                <a:rect l="0" t="0" r="r" b="b"/>
                <a:pathLst>
                  <a:path w="595" h="270">
                    <a:moveTo>
                      <a:pt x="298" y="0"/>
                    </a:moveTo>
                    <a:cubicBezTo>
                      <a:pt x="142" y="0"/>
                      <a:pt x="15" y="118"/>
                      <a:pt x="0" y="270"/>
                    </a:cubicBezTo>
                    <a:cubicBezTo>
                      <a:pt x="94" y="268"/>
                      <a:pt x="94" y="268"/>
                      <a:pt x="94" y="268"/>
                    </a:cubicBezTo>
                    <a:cubicBezTo>
                      <a:pt x="98" y="245"/>
                      <a:pt x="105" y="224"/>
                      <a:pt x="115" y="205"/>
                    </a:cubicBezTo>
                    <a:cubicBezTo>
                      <a:pt x="115" y="205"/>
                      <a:pt x="115" y="204"/>
                      <a:pt x="115" y="204"/>
                    </a:cubicBezTo>
                    <a:cubicBezTo>
                      <a:pt x="116" y="202"/>
                      <a:pt x="118" y="199"/>
                      <a:pt x="119" y="197"/>
                    </a:cubicBezTo>
                    <a:cubicBezTo>
                      <a:pt x="119" y="196"/>
                      <a:pt x="120" y="196"/>
                      <a:pt x="120" y="196"/>
                    </a:cubicBezTo>
                    <a:cubicBezTo>
                      <a:pt x="121" y="193"/>
                      <a:pt x="123" y="191"/>
                      <a:pt x="124" y="189"/>
                    </a:cubicBezTo>
                    <a:cubicBezTo>
                      <a:pt x="124" y="188"/>
                      <a:pt x="125" y="188"/>
                      <a:pt x="125" y="188"/>
                    </a:cubicBezTo>
                    <a:cubicBezTo>
                      <a:pt x="126" y="185"/>
                      <a:pt x="128" y="183"/>
                      <a:pt x="129" y="181"/>
                    </a:cubicBezTo>
                    <a:cubicBezTo>
                      <a:pt x="130" y="180"/>
                      <a:pt x="130" y="180"/>
                      <a:pt x="130" y="180"/>
                    </a:cubicBezTo>
                    <a:cubicBezTo>
                      <a:pt x="139" y="168"/>
                      <a:pt x="148" y="156"/>
                      <a:pt x="159" y="146"/>
                    </a:cubicBezTo>
                    <a:cubicBezTo>
                      <a:pt x="160" y="146"/>
                      <a:pt x="160" y="145"/>
                      <a:pt x="160" y="145"/>
                    </a:cubicBezTo>
                    <a:cubicBezTo>
                      <a:pt x="162" y="143"/>
                      <a:pt x="164" y="142"/>
                      <a:pt x="166" y="140"/>
                    </a:cubicBezTo>
                    <a:cubicBezTo>
                      <a:pt x="166" y="140"/>
                      <a:pt x="167" y="139"/>
                      <a:pt x="168" y="138"/>
                    </a:cubicBezTo>
                    <a:cubicBezTo>
                      <a:pt x="169" y="137"/>
                      <a:pt x="171" y="136"/>
                      <a:pt x="173" y="134"/>
                    </a:cubicBezTo>
                    <a:cubicBezTo>
                      <a:pt x="174" y="134"/>
                      <a:pt x="175" y="133"/>
                      <a:pt x="176" y="132"/>
                    </a:cubicBezTo>
                    <a:cubicBezTo>
                      <a:pt x="177" y="131"/>
                      <a:pt x="179" y="130"/>
                      <a:pt x="180" y="129"/>
                    </a:cubicBezTo>
                    <a:cubicBezTo>
                      <a:pt x="181" y="128"/>
                      <a:pt x="183" y="127"/>
                      <a:pt x="184" y="126"/>
                    </a:cubicBezTo>
                    <a:cubicBezTo>
                      <a:pt x="185" y="125"/>
                      <a:pt x="187" y="124"/>
                      <a:pt x="188" y="123"/>
                    </a:cubicBezTo>
                    <a:cubicBezTo>
                      <a:pt x="190" y="122"/>
                      <a:pt x="191" y="122"/>
                      <a:pt x="192" y="121"/>
                    </a:cubicBezTo>
                    <a:cubicBezTo>
                      <a:pt x="194" y="120"/>
                      <a:pt x="195" y="119"/>
                      <a:pt x="197" y="118"/>
                    </a:cubicBezTo>
                    <a:cubicBezTo>
                      <a:pt x="198" y="117"/>
                      <a:pt x="199" y="116"/>
                      <a:pt x="201" y="116"/>
                    </a:cubicBezTo>
                    <a:cubicBezTo>
                      <a:pt x="202" y="115"/>
                      <a:pt x="204" y="114"/>
                      <a:pt x="205" y="113"/>
                    </a:cubicBezTo>
                    <a:cubicBezTo>
                      <a:pt x="207" y="112"/>
                      <a:pt x="208" y="112"/>
                      <a:pt x="210" y="111"/>
                    </a:cubicBezTo>
                    <a:cubicBezTo>
                      <a:pt x="211" y="110"/>
                      <a:pt x="213" y="109"/>
                      <a:pt x="214" y="109"/>
                    </a:cubicBezTo>
                    <a:cubicBezTo>
                      <a:pt x="217" y="107"/>
                      <a:pt x="220" y="106"/>
                      <a:pt x="223" y="105"/>
                    </a:cubicBezTo>
                    <a:cubicBezTo>
                      <a:pt x="224" y="104"/>
                      <a:pt x="225" y="104"/>
                      <a:pt x="227" y="103"/>
                    </a:cubicBezTo>
                    <a:cubicBezTo>
                      <a:pt x="229" y="102"/>
                      <a:pt x="230" y="102"/>
                      <a:pt x="232" y="101"/>
                    </a:cubicBezTo>
                    <a:cubicBezTo>
                      <a:pt x="234" y="100"/>
                      <a:pt x="235" y="100"/>
                      <a:pt x="236" y="99"/>
                    </a:cubicBezTo>
                    <a:cubicBezTo>
                      <a:pt x="238" y="99"/>
                      <a:pt x="240" y="98"/>
                      <a:pt x="242" y="98"/>
                    </a:cubicBezTo>
                    <a:cubicBezTo>
                      <a:pt x="243" y="97"/>
                      <a:pt x="245" y="97"/>
                      <a:pt x="246" y="96"/>
                    </a:cubicBezTo>
                    <a:cubicBezTo>
                      <a:pt x="248" y="96"/>
                      <a:pt x="250" y="95"/>
                      <a:pt x="252" y="95"/>
                    </a:cubicBezTo>
                    <a:cubicBezTo>
                      <a:pt x="253" y="94"/>
                      <a:pt x="255" y="94"/>
                      <a:pt x="256" y="94"/>
                    </a:cubicBezTo>
                    <a:cubicBezTo>
                      <a:pt x="258" y="93"/>
                      <a:pt x="260" y="93"/>
                      <a:pt x="262" y="92"/>
                    </a:cubicBezTo>
                    <a:cubicBezTo>
                      <a:pt x="263" y="92"/>
                      <a:pt x="265" y="92"/>
                      <a:pt x="266" y="91"/>
                    </a:cubicBezTo>
                    <a:cubicBezTo>
                      <a:pt x="268" y="91"/>
                      <a:pt x="270" y="91"/>
                      <a:pt x="272" y="90"/>
                    </a:cubicBezTo>
                    <a:cubicBezTo>
                      <a:pt x="274" y="90"/>
                      <a:pt x="275" y="90"/>
                      <a:pt x="276" y="90"/>
                    </a:cubicBezTo>
                    <a:cubicBezTo>
                      <a:pt x="278" y="89"/>
                      <a:pt x="281" y="89"/>
                      <a:pt x="283" y="89"/>
                    </a:cubicBezTo>
                    <a:cubicBezTo>
                      <a:pt x="284" y="89"/>
                      <a:pt x="285" y="88"/>
                      <a:pt x="287" y="88"/>
                    </a:cubicBezTo>
                    <a:cubicBezTo>
                      <a:pt x="289" y="88"/>
                      <a:pt x="291" y="88"/>
                      <a:pt x="294" y="88"/>
                    </a:cubicBezTo>
                    <a:cubicBezTo>
                      <a:pt x="295" y="88"/>
                      <a:pt x="296" y="88"/>
                      <a:pt x="297" y="88"/>
                    </a:cubicBezTo>
                    <a:cubicBezTo>
                      <a:pt x="301" y="87"/>
                      <a:pt x="304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11" y="87"/>
                      <a:pt x="315" y="87"/>
                      <a:pt x="318" y="88"/>
                    </a:cubicBezTo>
                    <a:cubicBezTo>
                      <a:pt x="320" y="88"/>
                      <a:pt x="321" y="88"/>
                      <a:pt x="322" y="88"/>
                    </a:cubicBezTo>
                    <a:cubicBezTo>
                      <a:pt x="324" y="88"/>
                      <a:pt x="326" y="88"/>
                      <a:pt x="329" y="88"/>
                    </a:cubicBezTo>
                    <a:cubicBezTo>
                      <a:pt x="330" y="88"/>
                      <a:pt x="331" y="89"/>
                      <a:pt x="333" y="89"/>
                    </a:cubicBezTo>
                    <a:cubicBezTo>
                      <a:pt x="335" y="89"/>
                      <a:pt x="337" y="89"/>
                      <a:pt x="339" y="90"/>
                    </a:cubicBezTo>
                    <a:cubicBezTo>
                      <a:pt x="340" y="90"/>
                      <a:pt x="342" y="90"/>
                      <a:pt x="343" y="90"/>
                    </a:cubicBezTo>
                    <a:cubicBezTo>
                      <a:pt x="345" y="91"/>
                      <a:pt x="347" y="91"/>
                      <a:pt x="349" y="91"/>
                    </a:cubicBezTo>
                    <a:cubicBezTo>
                      <a:pt x="351" y="92"/>
                      <a:pt x="352" y="92"/>
                      <a:pt x="353" y="92"/>
                    </a:cubicBezTo>
                    <a:cubicBezTo>
                      <a:pt x="355" y="93"/>
                      <a:pt x="357" y="93"/>
                      <a:pt x="359" y="93"/>
                    </a:cubicBezTo>
                    <a:cubicBezTo>
                      <a:pt x="361" y="94"/>
                      <a:pt x="362" y="94"/>
                      <a:pt x="363" y="94"/>
                    </a:cubicBezTo>
                    <a:cubicBezTo>
                      <a:pt x="365" y="95"/>
                      <a:pt x="368" y="96"/>
                      <a:pt x="370" y="96"/>
                    </a:cubicBezTo>
                    <a:cubicBezTo>
                      <a:pt x="371" y="97"/>
                      <a:pt x="372" y="97"/>
                      <a:pt x="373" y="97"/>
                    </a:cubicBezTo>
                    <a:cubicBezTo>
                      <a:pt x="376" y="98"/>
                      <a:pt x="379" y="99"/>
                      <a:pt x="382" y="100"/>
                    </a:cubicBezTo>
                    <a:cubicBezTo>
                      <a:pt x="383" y="101"/>
                      <a:pt x="384" y="101"/>
                      <a:pt x="386" y="102"/>
                    </a:cubicBezTo>
                    <a:cubicBezTo>
                      <a:pt x="388" y="102"/>
                      <a:pt x="389" y="103"/>
                      <a:pt x="391" y="104"/>
                    </a:cubicBezTo>
                    <a:cubicBezTo>
                      <a:pt x="393" y="104"/>
                      <a:pt x="394" y="105"/>
                      <a:pt x="395" y="106"/>
                    </a:cubicBezTo>
                    <a:cubicBezTo>
                      <a:pt x="397" y="106"/>
                      <a:pt x="399" y="107"/>
                      <a:pt x="400" y="108"/>
                    </a:cubicBezTo>
                    <a:cubicBezTo>
                      <a:pt x="402" y="109"/>
                      <a:pt x="403" y="109"/>
                      <a:pt x="405" y="110"/>
                    </a:cubicBezTo>
                    <a:cubicBezTo>
                      <a:pt x="406" y="111"/>
                      <a:pt x="408" y="111"/>
                      <a:pt x="409" y="112"/>
                    </a:cubicBezTo>
                    <a:cubicBezTo>
                      <a:pt x="410" y="113"/>
                      <a:pt x="412" y="114"/>
                      <a:pt x="413" y="115"/>
                    </a:cubicBezTo>
                    <a:cubicBezTo>
                      <a:pt x="415" y="115"/>
                      <a:pt x="416" y="116"/>
                      <a:pt x="417" y="117"/>
                    </a:cubicBezTo>
                    <a:cubicBezTo>
                      <a:pt x="419" y="118"/>
                      <a:pt x="420" y="119"/>
                      <a:pt x="422" y="120"/>
                    </a:cubicBezTo>
                    <a:cubicBezTo>
                      <a:pt x="423" y="120"/>
                      <a:pt x="424" y="121"/>
                      <a:pt x="425" y="122"/>
                    </a:cubicBezTo>
                    <a:cubicBezTo>
                      <a:pt x="427" y="123"/>
                      <a:pt x="429" y="124"/>
                      <a:pt x="430" y="125"/>
                    </a:cubicBezTo>
                    <a:cubicBezTo>
                      <a:pt x="430" y="125"/>
                      <a:pt x="430" y="125"/>
                      <a:pt x="431" y="125"/>
                    </a:cubicBezTo>
                    <a:cubicBezTo>
                      <a:pt x="435" y="128"/>
                      <a:pt x="439" y="131"/>
                      <a:pt x="443" y="135"/>
                    </a:cubicBezTo>
                    <a:cubicBezTo>
                      <a:pt x="444" y="135"/>
                      <a:pt x="444" y="135"/>
                      <a:pt x="445" y="136"/>
                    </a:cubicBezTo>
                    <a:cubicBezTo>
                      <a:pt x="447" y="137"/>
                      <a:pt x="448" y="139"/>
                      <a:pt x="450" y="140"/>
                    </a:cubicBezTo>
                    <a:cubicBezTo>
                      <a:pt x="451" y="141"/>
                      <a:pt x="451" y="141"/>
                      <a:pt x="452" y="142"/>
                    </a:cubicBezTo>
                    <a:cubicBezTo>
                      <a:pt x="454" y="144"/>
                      <a:pt x="455" y="145"/>
                      <a:pt x="457" y="147"/>
                    </a:cubicBezTo>
                    <a:cubicBezTo>
                      <a:pt x="458" y="147"/>
                      <a:pt x="458" y="148"/>
                      <a:pt x="459" y="149"/>
                    </a:cubicBezTo>
                    <a:cubicBezTo>
                      <a:pt x="461" y="150"/>
                      <a:pt x="462" y="152"/>
                      <a:pt x="464" y="153"/>
                    </a:cubicBezTo>
                    <a:cubicBezTo>
                      <a:pt x="464" y="154"/>
                      <a:pt x="465" y="155"/>
                      <a:pt x="466" y="155"/>
                    </a:cubicBezTo>
                    <a:cubicBezTo>
                      <a:pt x="467" y="157"/>
                      <a:pt x="469" y="159"/>
                      <a:pt x="470" y="160"/>
                    </a:cubicBezTo>
                    <a:cubicBezTo>
                      <a:pt x="471" y="161"/>
                      <a:pt x="471" y="161"/>
                      <a:pt x="471" y="161"/>
                    </a:cubicBezTo>
                    <a:cubicBezTo>
                      <a:pt x="481" y="172"/>
                      <a:pt x="489" y="184"/>
                      <a:pt x="497" y="197"/>
                    </a:cubicBezTo>
                    <a:cubicBezTo>
                      <a:pt x="497" y="197"/>
                      <a:pt x="497" y="197"/>
                      <a:pt x="497" y="198"/>
                    </a:cubicBezTo>
                    <a:cubicBezTo>
                      <a:pt x="498" y="200"/>
                      <a:pt x="500" y="203"/>
                      <a:pt x="501" y="205"/>
                    </a:cubicBezTo>
                    <a:cubicBezTo>
                      <a:pt x="501" y="205"/>
                      <a:pt x="501" y="206"/>
                      <a:pt x="501" y="206"/>
                    </a:cubicBezTo>
                    <a:cubicBezTo>
                      <a:pt x="510" y="222"/>
                      <a:pt x="516" y="239"/>
                      <a:pt x="520" y="257"/>
                    </a:cubicBezTo>
                    <a:cubicBezTo>
                      <a:pt x="520" y="257"/>
                      <a:pt x="520" y="257"/>
                      <a:pt x="520" y="257"/>
                    </a:cubicBezTo>
                    <a:cubicBezTo>
                      <a:pt x="595" y="255"/>
                      <a:pt x="595" y="255"/>
                      <a:pt x="595" y="255"/>
                    </a:cubicBezTo>
                    <a:cubicBezTo>
                      <a:pt x="573" y="111"/>
                      <a:pt x="449" y="0"/>
                      <a:pt x="29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1" name="Freeform 95"/>
              <p:cNvSpPr/>
              <p:nvPr/>
            </p:nvSpPr>
            <p:spPr bwMode="auto">
              <a:xfrm>
                <a:off x="4057" y="2528"/>
                <a:ext cx="340" cy="183"/>
              </a:xfrm>
              <a:custGeom>
                <a:avLst/>
                <a:gdLst/>
                <a:ahLst/>
                <a:cxnLst>
                  <a:cxn ang="0">
                    <a:pos x="1252" y="0"/>
                  </a:cxn>
                  <a:cxn ang="0">
                    <a:pos x="1107" y="4"/>
                  </a:cxn>
                  <a:cxn ang="0">
                    <a:pos x="1110" y="50"/>
                  </a:cxn>
                  <a:cxn ang="0">
                    <a:pos x="738" y="422"/>
                  </a:cxn>
                  <a:cxn ang="0">
                    <a:pos x="366" y="50"/>
                  </a:cxn>
                  <a:cxn ang="0">
                    <a:pos x="367" y="22"/>
                  </a:cxn>
                  <a:cxn ang="0">
                    <a:pos x="1" y="31"/>
                  </a:cxn>
                  <a:cxn ang="0">
                    <a:pos x="0" y="50"/>
                  </a:cxn>
                  <a:cxn ang="0">
                    <a:pos x="749" y="799"/>
                  </a:cxn>
                  <a:cxn ang="0">
                    <a:pos x="1495" y="121"/>
                  </a:cxn>
                  <a:cxn ang="0">
                    <a:pos x="1484" y="117"/>
                  </a:cxn>
                  <a:cxn ang="0">
                    <a:pos x="1252" y="0"/>
                  </a:cxn>
                </a:cxnLst>
                <a:rect l="0" t="0" r="r" b="b"/>
                <a:pathLst>
                  <a:path w="1495" h="799">
                    <a:moveTo>
                      <a:pt x="1252" y="0"/>
                    </a:moveTo>
                    <a:cubicBezTo>
                      <a:pt x="1107" y="4"/>
                      <a:pt x="1107" y="4"/>
                      <a:pt x="1107" y="4"/>
                    </a:cubicBezTo>
                    <a:cubicBezTo>
                      <a:pt x="1109" y="19"/>
                      <a:pt x="1110" y="34"/>
                      <a:pt x="1110" y="50"/>
                    </a:cubicBezTo>
                    <a:cubicBezTo>
                      <a:pt x="1110" y="255"/>
                      <a:pt x="944" y="422"/>
                      <a:pt x="738" y="422"/>
                    </a:cubicBezTo>
                    <a:cubicBezTo>
                      <a:pt x="533" y="422"/>
                      <a:pt x="366" y="255"/>
                      <a:pt x="366" y="50"/>
                    </a:cubicBezTo>
                    <a:cubicBezTo>
                      <a:pt x="366" y="40"/>
                      <a:pt x="366" y="31"/>
                      <a:pt x="367" y="22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7"/>
                      <a:pt x="0" y="44"/>
                      <a:pt x="0" y="50"/>
                    </a:cubicBezTo>
                    <a:cubicBezTo>
                      <a:pt x="0" y="463"/>
                      <a:pt x="336" y="799"/>
                      <a:pt x="749" y="799"/>
                    </a:cubicBezTo>
                    <a:cubicBezTo>
                      <a:pt x="1139" y="799"/>
                      <a:pt x="1459" y="501"/>
                      <a:pt x="1495" y="121"/>
                    </a:cubicBezTo>
                    <a:cubicBezTo>
                      <a:pt x="1484" y="117"/>
                      <a:pt x="1484" y="117"/>
                      <a:pt x="1484" y="117"/>
                    </a:cubicBezTo>
                    <a:lnTo>
                      <a:pt x="1252" y="0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2" name="Freeform 96"/>
              <p:cNvSpPr/>
              <p:nvPr/>
            </p:nvSpPr>
            <p:spPr bwMode="auto">
              <a:xfrm>
                <a:off x="4057" y="2367"/>
                <a:ext cx="341" cy="188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30"/>
                  </a:cxn>
                  <a:cxn ang="0">
                    <a:pos x="366" y="721"/>
                  </a:cxn>
                  <a:cxn ang="0">
                    <a:pos x="737" y="377"/>
                  </a:cxn>
                  <a:cxn ang="0">
                    <a:pos x="1106" y="703"/>
                  </a:cxn>
                  <a:cxn ang="0">
                    <a:pos x="1251" y="699"/>
                  </a:cxn>
                  <a:cxn ang="0">
                    <a:pos x="1483" y="816"/>
                  </a:cxn>
                  <a:cxn ang="0">
                    <a:pos x="1494" y="820"/>
                  </a:cxn>
                  <a:cxn ang="0">
                    <a:pos x="1497" y="749"/>
                  </a:cxn>
                  <a:cxn ang="0">
                    <a:pos x="748" y="0"/>
                  </a:cxn>
                </a:cxnLst>
                <a:rect l="0" t="0" r="r" b="b"/>
                <a:pathLst>
                  <a:path w="1497" h="820">
                    <a:moveTo>
                      <a:pt x="748" y="0"/>
                    </a:moveTo>
                    <a:cubicBezTo>
                      <a:pt x="341" y="0"/>
                      <a:pt x="10" y="325"/>
                      <a:pt x="0" y="730"/>
                    </a:cubicBezTo>
                    <a:cubicBezTo>
                      <a:pt x="366" y="721"/>
                      <a:pt x="366" y="721"/>
                      <a:pt x="366" y="721"/>
                    </a:cubicBezTo>
                    <a:cubicBezTo>
                      <a:pt x="380" y="528"/>
                      <a:pt x="541" y="377"/>
                      <a:pt x="737" y="377"/>
                    </a:cubicBezTo>
                    <a:cubicBezTo>
                      <a:pt x="927" y="377"/>
                      <a:pt x="1084" y="519"/>
                      <a:pt x="1106" y="703"/>
                    </a:cubicBezTo>
                    <a:cubicBezTo>
                      <a:pt x="1251" y="699"/>
                      <a:pt x="1251" y="699"/>
                      <a:pt x="1251" y="699"/>
                    </a:cubicBezTo>
                    <a:cubicBezTo>
                      <a:pt x="1483" y="816"/>
                      <a:pt x="1483" y="816"/>
                      <a:pt x="1483" y="816"/>
                    </a:cubicBezTo>
                    <a:cubicBezTo>
                      <a:pt x="1494" y="820"/>
                      <a:pt x="1494" y="820"/>
                      <a:pt x="1494" y="820"/>
                    </a:cubicBezTo>
                    <a:cubicBezTo>
                      <a:pt x="1496" y="797"/>
                      <a:pt x="1497" y="773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441" name="直接连接符 440"/>
            <p:cNvCxnSpPr/>
            <p:nvPr/>
          </p:nvCxnSpPr>
          <p:spPr>
            <a:xfrm>
              <a:off x="8890" y="2262"/>
              <a:ext cx="1417" cy="7"/>
            </a:xfrm>
            <a:prstGeom prst="lin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 algn="ctr">
              <a:solidFill>
                <a:srgbClr val="C7001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33" name="图片 21" descr="方案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6616099" y="4966193"/>
            <a:ext cx="4126998" cy="156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4" name="文本框 533"/>
          <p:cNvSpPr txBox="1"/>
          <p:nvPr/>
        </p:nvSpPr>
        <p:spPr>
          <a:xfrm>
            <a:off x="5878896" y="4445981"/>
            <a:ext cx="388937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Наземные центры управления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endParaRPr lang="en-US" altLang="zh-CN" sz="1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Беспроводная связь между автомобилем и </a:t>
            </a:r>
            <a:r>
              <a:rPr lang="ru-RU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станцией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endParaRPr lang="en-US" altLang="zh-CN" sz="1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Бортовая система</a:t>
            </a:r>
            <a:endParaRPr lang="ru-RU" altLang="zh-CN" sz="1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5970" y="4531360"/>
            <a:ext cx="25876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r>
              <a:rPr lang="ru-RU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жно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установлены беспилотные приводы, а соответствующие коммуникационные интерфейсы зарезервированы для удовлетворения требований проводного управления беспилотным вождением.</a:t>
            </a:r>
            <a:r>
              <a:rPr lang="ru-RU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меет 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функции</a:t>
            </a:r>
            <a:r>
              <a:rPr lang="ru-RU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беспилотные, так и пилотируемые.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email">
            <a:lum bright="6000" contrast="18000"/>
          </a:blip>
          <a:srcRect/>
          <a:stretch>
            <a:fillRect/>
          </a:stretch>
        </p:blipFill>
        <p:spPr>
          <a:xfrm>
            <a:off x="3507740" y="1771650"/>
            <a:ext cx="4932045" cy="4402455"/>
          </a:xfrm>
          <a:prstGeom prst="rect">
            <a:avLst/>
          </a:prstGeom>
        </p:spPr>
      </p:pic>
      <p:pic>
        <p:nvPicPr>
          <p:cNvPr id="9" name="Picture 215" descr="复件 E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-24000" contrast="18000"/>
          </a:blip>
          <a:srcRect/>
          <a:stretch>
            <a:fillRect/>
          </a:stretch>
        </p:blipFill>
        <p:spPr bwMode="auto">
          <a:xfrm rot="19171" flipH="1">
            <a:off x="8442325" y="2231390"/>
            <a:ext cx="3112135" cy="95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44"/>
          <p:cNvSpPr txBox="1"/>
          <p:nvPr/>
        </p:nvSpPr>
        <p:spPr>
          <a:xfrm>
            <a:off x="8439785" y="3186430"/>
            <a:ext cx="327215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Скоординированное</a:t>
            </a:r>
            <a:r>
              <a:rPr lang="ru-RU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диспетчерское управление 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Мониторинг состояния в режиме реального времени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Управление хранением данных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Обработка исключений и ручное вмешательство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ru-RU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Д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истанционное управление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antenna_31327"/>
          <p:cNvSpPr>
            <a:spLocks noChangeAspect="1"/>
          </p:cNvSpPr>
          <p:nvPr/>
        </p:nvSpPr>
        <p:spPr bwMode="auto">
          <a:xfrm>
            <a:off x="4599940" y="3284220"/>
            <a:ext cx="346710" cy="432435"/>
          </a:xfrm>
          <a:custGeom>
            <a:avLst/>
            <a:gdLst>
              <a:gd name="T0" fmla="*/ 2559 w 4548"/>
              <a:gd name="T1" fmla="*/ 1358 h 5777"/>
              <a:gd name="T2" fmla="*/ 1924 w 4548"/>
              <a:gd name="T3" fmla="*/ 1358 h 5777"/>
              <a:gd name="T4" fmla="*/ 724 w 4548"/>
              <a:gd name="T5" fmla="*/ 5575 h 5777"/>
              <a:gd name="T6" fmla="*/ 882 w 4548"/>
              <a:gd name="T7" fmla="*/ 5733 h 5777"/>
              <a:gd name="T8" fmla="*/ 1349 w 4548"/>
              <a:gd name="T9" fmla="*/ 5131 h 5777"/>
              <a:gd name="T10" fmla="*/ 3600 w 4548"/>
              <a:gd name="T11" fmla="*/ 5733 h 5777"/>
              <a:gd name="T12" fmla="*/ 3759 w 4548"/>
              <a:gd name="T13" fmla="*/ 5733 h 5777"/>
              <a:gd name="T14" fmla="*/ 2386 w 4548"/>
              <a:gd name="T15" fmla="*/ 1639 h 5777"/>
              <a:gd name="T16" fmla="*/ 2580 w 4548"/>
              <a:gd name="T17" fmla="*/ 3728 h 5777"/>
              <a:gd name="T18" fmla="*/ 2243 w 4548"/>
              <a:gd name="T19" fmla="*/ 2220 h 5777"/>
              <a:gd name="T20" fmla="*/ 1824 w 4548"/>
              <a:gd name="T21" fmla="*/ 3952 h 5777"/>
              <a:gd name="T22" fmla="*/ 2648 w 4548"/>
              <a:gd name="T23" fmla="*/ 3951 h 5777"/>
              <a:gd name="T24" fmla="*/ 1428 w 4548"/>
              <a:gd name="T25" fmla="*/ 4906 h 5777"/>
              <a:gd name="T26" fmla="*/ 2826 w 4548"/>
              <a:gd name="T27" fmla="*/ 1713 h 5777"/>
              <a:gd name="T28" fmla="*/ 2826 w 4548"/>
              <a:gd name="T29" fmla="*/ 860 h 5777"/>
              <a:gd name="T30" fmla="*/ 3327 w 4548"/>
              <a:gd name="T31" fmla="*/ 1287 h 5777"/>
              <a:gd name="T32" fmla="*/ 3054 w 4548"/>
              <a:gd name="T33" fmla="*/ 467 h 5777"/>
              <a:gd name="T34" fmla="*/ 3964 w 4548"/>
              <a:gd name="T35" fmla="*/ 1302 h 5777"/>
              <a:gd name="T36" fmla="*/ 3054 w 4548"/>
              <a:gd name="T37" fmla="*/ 2137 h 5777"/>
              <a:gd name="T38" fmla="*/ 3054 w 4548"/>
              <a:gd name="T39" fmla="*/ 467 h 5777"/>
              <a:gd name="T40" fmla="*/ 3236 w 4548"/>
              <a:gd name="T41" fmla="*/ 2623 h 5777"/>
              <a:gd name="T42" fmla="*/ 4473 w 4548"/>
              <a:gd name="T43" fmla="*/ 1312 h 5777"/>
              <a:gd name="T44" fmla="*/ 3236 w 4548"/>
              <a:gd name="T45" fmla="*/ 0 h 5777"/>
              <a:gd name="T46" fmla="*/ 1295 w 4548"/>
              <a:gd name="T47" fmla="*/ 1296 h 5777"/>
              <a:gd name="T48" fmla="*/ 1722 w 4548"/>
              <a:gd name="T49" fmla="*/ 1797 h 5777"/>
              <a:gd name="T50" fmla="*/ 1722 w 4548"/>
              <a:gd name="T51" fmla="*/ 795 h 5777"/>
              <a:gd name="T52" fmla="*/ 1295 w 4548"/>
              <a:gd name="T53" fmla="*/ 1296 h 5777"/>
              <a:gd name="T54" fmla="*/ 1493 w 4548"/>
              <a:gd name="T55" fmla="*/ 477 h 5777"/>
              <a:gd name="T56" fmla="*/ 1493 w 4548"/>
              <a:gd name="T57" fmla="*/ 2146 h 5777"/>
              <a:gd name="T58" fmla="*/ 584 w 4548"/>
              <a:gd name="T59" fmla="*/ 1312 h 5777"/>
              <a:gd name="T60" fmla="*/ 1312 w 4548"/>
              <a:gd name="T61" fmla="*/ 2632 h 5777"/>
              <a:gd name="T62" fmla="*/ 1312 w 4548"/>
              <a:gd name="T63" fmla="*/ 9 h 5777"/>
              <a:gd name="T64" fmla="*/ 75 w 4548"/>
              <a:gd name="T65" fmla="*/ 1321 h 5777"/>
              <a:gd name="T66" fmla="*/ 1312 w 4548"/>
              <a:gd name="T67" fmla="*/ 2632 h 5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548" h="5777">
                <a:moveTo>
                  <a:pt x="2386" y="1639"/>
                </a:moveTo>
                <a:cubicBezTo>
                  <a:pt x="2488" y="1586"/>
                  <a:pt x="2559" y="1481"/>
                  <a:pt x="2559" y="1358"/>
                </a:cubicBezTo>
                <a:cubicBezTo>
                  <a:pt x="2559" y="1182"/>
                  <a:pt x="2417" y="1040"/>
                  <a:pt x="2241" y="1040"/>
                </a:cubicBezTo>
                <a:cubicBezTo>
                  <a:pt x="2066" y="1040"/>
                  <a:pt x="1924" y="1182"/>
                  <a:pt x="1924" y="1358"/>
                </a:cubicBezTo>
                <a:cubicBezTo>
                  <a:pt x="1924" y="1481"/>
                  <a:pt x="1995" y="1587"/>
                  <a:pt x="2098" y="1639"/>
                </a:cubicBezTo>
                <a:cubicBezTo>
                  <a:pt x="1752" y="4506"/>
                  <a:pt x="734" y="5564"/>
                  <a:pt x="724" y="5575"/>
                </a:cubicBezTo>
                <a:cubicBezTo>
                  <a:pt x="680" y="5618"/>
                  <a:pt x="680" y="5689"/>
                  <a:pt x="724" y="5733"/>
                </a:cubicBezTo>
                <a:cubicBezTo>
                  <a:pt x="768" y="5777"/>
                  <a:pt x="839" y="5777"/>
                  <a:pt x="882" y="5733"/>
                </a:cubicBezTo>
                <a:cubicBezTo>
                  <a:pt x="901" y="5715"/>
                  <a:pt x="1080" y="5530"/>
                  <a:pt x="1311" y="5123"/>
                </a:cubicBezTo>
                <a:cubicBezTo>
                  <a:pt x="1323" y="5128"/>
                  <a:pt x="1336" y="5131"/>
                  <a:pt x="1349" y="5131"/>
                </a:cubicBezTo>
                <a:lnTo>
                  <a:pt x="3152" y="5131"/>
                </a:lnTo>
                <a:cubicBezTo>
                  <a:pt x="3285" y="5360"/>
                  <a:pt x="3433" y="5566"/>
                  <a:pt x="3600" y="5733"/>
                </a:cubicBezTo>
                <a:cubicBezTo>
                  <a:pt x="3622" y="5755"/>
                  <a:pt x="3651" y="5766"/>
                  <a:pt x="3680" y="5766"/>
                </a:cubicBezTo>
                <a:cubicBezTo>
                  <a:pt x="3708" y="5766"/>
                  <a:pt x="3737" y="5755"/>
                  <a:pt x="3759" y="5733"/>
                </a:cubicBezTo>
                <a:cubicBezTo>
                  <a:pt x="3803" y="5689"/>
                  <a:pt x="3803" y="5618"/>
                  <a:pt x="3759" y="5574"/>
                </a:cubicBezTo>
                <a:cubicBezTo>
                  <a:pt x="2847" y="4662"/>
                  <a:pt x="2488" y="2437"/>
                  <a:pt x="2386" y="1639"/>
                </a:cubicBezTo>
                <a:close/>
                <a:moveTo>
                  <a:pt x="2243" y="2220"/>
                </a:moveTo>
                <a:cubicBezTo>
                  <a:pt x="2313" y="2646"/>
                  <a:pt x="2420" y="3185"/>
                  <a:pt x="2580" y="3728"/>
                </a:cubicBezTo>
                <a:lnTo>
                  <a:pt x="1896" y="3728"/>
                </a:lnTo>
                <a:cubicBezTo>
                  <a:pt x="2027" y="3304"/>
                  <a:pt x="2148" y="2805"/>
                  <a:pt x="2243" y="2220"/>
                </a:cubicBezTo>
                <a:close/>
                <a:moveTo>
                  <a:pt x="1428" y="4906"/>
                </a:moveTo>
                <a:cubicBezTo>
                  <a:pt x="1556" y="4655"/>
                  <a:pt x="1693" y="4339"/>
                  <a:pt x="1824" y="3952"/>
                </a:cubicBezTo>
                <a:lnTo>
                  <a:pt x="2634" y="3952"/>
                </a:lnTo>
                <a:cubicBezTo>
                  <a:pt x="2639" y="3952"/>
                  <a:pt x="2643" y="3951"/>
                  <a:pt x="2648" y="3951"/>
                </a:cubicBezTo>
                <a:cubicBezTo>
                  <a:pt x="2754" y="4282"/>
                  <a:pt x="2881" y="4609"/>
                  <a:pt x="3031" y="4906"/>
                </a:cubicBezTo>
                <a:lnTo>
                  <a:pt x="1428" y="4906"/>
                </a:lnTo>
                <a:close/>
                <a:moveTo>
                  <a:pt x="2826" y="1788"/>
                </a:moveTo>
                <a:lnTo>
                  <a:pt x="2826" y="1713"/>
                </a:lnTo>
                <a:cubicBezTo>
                  <a:pt x="3061" y="1713"/>
                  <a:pt x="3253" y="1522"/>
                  <a:pt x="3253" y="1287"/>
                </a:cubicBezTo>
                <a:cubicBezTo>
                  <a:pt x="3253" y="1051"/>
                  <a:pt x="3061" y="860"/>
                  <a:pt x="2826" y="860"/>
                </a:cubicBezTo>
                <a:lnTo>
                  <a:pt x="2826" y="785"/>
                </a:lnTo>
                <a:cubicBezTo>
                  <a:pt x="3102" y="785"/>
                  <a:pt x="3327" y="1010"/>
                  <a:pt x="3327" y="1287"/>
                </a:cubicBezTo>
                <a:cubicBezTo>
                  <a:pt x="3327" y="1563"/>
                  <a:pt x="3102" y="1788"/>
                  <a:pt x="2826" y="1788"/>
                </a:cubicBezTo>
                <a:close/>
                <a:moveTo>
                  <a:pt x="3054" y="467"/>
                </a:moveTo>
                <a:lnTo>
                  <a:pt x="3054" y="393"/>
                </a:lnTo>
                <a:cubicBezTo>
                  <a:pt x="3556" y="393"/>
                  <a:pt x="3964" y="801"/>
                  <a:pt x="3964" y="1302"/>
                </a:cubicBezTo>
                <a:cubicBezTo>
                  <a:pt x="3964" y="1804"/>
                  <a:pt x="3556" y="2212"/>
                  <a:pt x="3054" y="2212"/>
                </a:cubicBezTo>
                <a:lnTo>
                  <a:pt x="3054" y="2137"/>
                </a:lnTo>
                <a:cubicBezTo>
                  <a:pt x="3515" y="2137"/>
                  <a:pt x="3889" y="1763"/>
                  <a:pt x="3889" y="1302"/>
                </a:cubicBezTo>
                <a:cubicBezTo>
                  <a:pt x="3889" y="842"/>
                  <a:pt x="3515" y="467"/>
                  <a:pt x="3054" y="467"/>
                </a:cubicBezTo>
                <a:close/>
                <a:moveTo>
                  <a:pt x="4548" y="1312"/>
                </a:moveTo>
                <a:cubicBezTo>
                  <a:pt x="4548" y="2035"/>
                  <a:pt x="3959" y="2623"/>
                  <a:pt x="3236" y="2623"/>
                </a:cubicBezTo>
                <a:lnTo>
                  <a:pt x="3236" y="2548"/>
                </a:lnTo>
                <a:cubicBezTo>
                  <a:pt x="3918" y="2548"/>
                  <a:pt x="4473" y="1994"/>
                  <a:pt x="4473" y="1312"/>
                </a:cubicBezTo>
                <a:cubicBezTo>
                  <a:pt x="4473" y="630"/>
                  <a:pt x="3918" y="75"/>
                  <a:pt x="3236" y="75"/>
                </a:cubicBezTo>
                <a:lnTo>
                  <a:pt x="3236" y="0"/>
                </a:lnTo>
                <a:cubicBezTo>
                  <a:pt x="3959" y="0"/>
                  <a:pt x="4548" y="588"/>
                  <a:pt x="4548" y="1312"/>
                </a:cubicBezTo>
                <a:close/>
                <a:moveTo>
                  <a:pt x="1295" y="1296"/>
                </a:moveTo>
                <a:cubicBezTo>
                  <a:pt x="1295" y="1531"/>
                  <a:pt x="1486" y="1722"/>
                  <a:pt x="1722" y="1722"/>
                </a:cubicBezTo>
                <a:lnTo>
                  <a:pt x="1722" y="1797"/>
                </a:lnTo>
                <a:cubicBezTo>
                  <a:pt x="1445" y="1797"/>
                  <a:pt x="1220" y="1572"/>
                  <a:pt x="1220" y="1296"/>
                </a:cubicBezTo>
                <a:cubicBezTo>
                  <a:pt x="1220" y="1019"/>
                  <a:pt x="1445" y="795"/>
                  <a:pt x="1722" y="795"/>
                </a:cubicBezTo>
                <a:lnTo>
                  <a:pt x="1722" y="869"/>
                </a:lnTo>
                <a:cubicBezTo>
                  <a:pt x="1486" y="869"/>
                  <a:pt x="1295" y="1061"/>
                  <a:pt x="1295" y="1296"/>
                </a:cubicBezTo>
                <a:close/>
                <a:moveTo>
                  <a:pt x="1493" y="402"/>
                </a:moveTo>
                <a:lnTo>
                  <a:pt x="1493" y="477"/>
                </a:lnTo>
                <a:cubicBezTo>
                  <a:pt x="1033" y="477"/>
                  <a:pt x="659" y="851"/>
                  <a:pt x="659" y="1312"/>
                </a:cubicBezTo>
                <a:cubicBezTo>
                  <a:pt x="659" y="1772"/>
                  <a:pt x="1033" y="2146"/>
                  <a:pt x="1493" y="2146"/>
                </a:cubicBezTo>
                <a:lnTo>
                  <a:pt x="1493" y="2221"/>
                </a:lnTo>
                <a:cubicBezTo>
                  <a:pt x="992" y="2221"/>
                  <a:pt x="584" y="1813"/>
                  <a:pt x="584" y="1312"/>
                </a:cubicBezTo>
                <a:cubicBezTo>
                  <a:pt x="584" y="810"/>
                  <a:pt x="992" y="402"/>
                  <a:pt x="1493" y="402"/>
                </a:cubicBezTo>
                <a:close/>
                <a:moveTo>
                  <a:pt x="1312" y="2632"/>
                </a:moveTo>
                <a:cubicBezTo>
                  <a:pt x="588" y="2632"/>
                  <a:pt x="0" y="2044"/>
                  <a:pt x="0" y="1321"/>
                </a:cubicBezTo>
                <a:cubicBezTo>
                  <a:pt x="0" y="598"/>
                  <a:pt x="588" y="9"/>
                  <a:pt x="1312" y="9"/>
                </a:cubicBezTo>
                <a:lnTo>
                  <a:pt x="1312" y="84"/>
                </a:lnTo>
                <a:cubicBezTo>
                  <a:pt x="630" y="84"/>
                  <a:pt x="75" y="639"/>
                  <a:pt x="75" y="1321"/>
                </a:cubicBezTo>
                <a:cubicBezTo>
                  <a:pt x="75" y="2003"/>
                  <a:pt x="630" y="2558"/>
                  <a:pt x="1312" y="2558"/>
                </a:cubicBezTo>
                <a:lnTo>
                  <a:pt x="1312" y="2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20">
              <a:solidFill>
                <a:schemeClr val="tx1"/>
              </a:solidFill>
            </a:endParaRPr>
          </a:p>
        </p:txBody>
      </p:sp>
      <p:sp>
        <p:nvSpPr>
          <p:cNvPr id="40" name="antenna_31327"/>
          <p:cNvSpPr>
            <a:spLocks noChangeAspect="1"/>
          </p:cNvSpPr>
          <p:nvPr/>
        </p:nvSpPr>
        <p:spPr bwMode="auto">
          <a:xfrm>
            <a:off x="5436235" y="2773045"/>
            <a:ext cx="523240" cy="652780"/>
          </a:xfrm>
          <a:custGeom>
            <a:avLst/>
            <a:gdLst>
              <a:gd name="T0" fmla="*/ 2559 w 4548"/>
              <a:gd name="T1" fmla="*/ 1358 h 5777"/>
              <a:gd name="T2" fmla="*/ 1924 w 4548"/>
              <a:gd name="T3" fmla="*/ 1358 h 5777"/>
              <a:gd name="T4" fmla="*/ 724 w 4548"/>
              <a:gd name="T5" fmla="*/ 5575 h 5777"/>
              <a:gd name="T6" fmla="*/ 882 w 4548"/>
              <a:gd name="T7" fmla="*/ 5733 h 5777"/>
              <a:gd name="T8" fmla="*/ 1349 w 4548"/>
              <a:gd name="T9" fmla="*/ 5131 h 5777"/>
              <a:gd name="T10" fmla="*/ 3600 w 4548"/>
              <a:gd name="T11" fmla="*/ 5733 h 5777"/>
              <a:gd name="T12" fmla="*/ 3759 w 4548"/>
              <a:gd name="T13" fmla="*/ 5733 h 5777"/>
              <a:gd name="T14" fmla="*/ 2386 w 4548"/>
              <a:gd name="T15" fmla="*/ 1639 h 5777"/>
              <a:gd name="T16" fmla="*/ 2580 w 4548"/>
              <a:gd name="T17" fmla="*/ 3728 h 5777"/>
              <a:gd name="T18" fmla="*/ 2243 w 4548"/>
              <a:gd name="T19" fmla="*/ 2220 h 5777"/>
              <a:gd name="T20" fmla="*/ 1824 w 4548"/>
              <a:gd name="T21" fmla="*/ 3952 h 5777"/>
              <a:gd name="T22" fmla="*/ 2648 w 4548"/>
              <a:gd name="T23" fmla="*/ 3951 h 5777"/>
              <a:gd name="T24" fmla="*/ 1428 w 4548"/>
              <a:gd name="T25" fmla="*/ 4906 h 5777"/>
              <a:gd name="T26" fmla="*/ 2826 w 4548"/>
              <a:gd name="T27" fmla="*/ 1713 h 5777"/>
              <a:gd name="T28" fmla="*/ 2826 w 4548"/>
              <a:gd name="T29" fmla="*/ 860 h 5777"/>
              <a:gd name="T30" fmla="*/ 3327 w 4548"/>
              <a:gd name="T31" fmla="*/ 1287 h 5777"/>
              <a:gd name="T32" fmla="*/ 3054 w 4548"/>
              <a:gd name="T33" fmla="*/ 467 h 5777"/>
              <a:gd name="T34" fmla="*/ 3964 w 4548"/>
              <a:gd name="T35" fmla="*/ 1302 h 5777"/>
              <a:gd name="T36" fmla="*/ 3054 w 4548"/>
              <a:gd name="T37" fmla="*/ 2137 h 5777"/>
              <a:gd name="T38" fmla="*/ 3054 w 4548"/>
              <a:gd name="T39" fmla="*/ 467 h 5777"/>
              <a:gd name="T40" fmla="*/ 3236 w 4548"/>
              <a:gd name="T41" fmla="*/ 2623 h 5777"/>
              <a:gd name="T42" fmla="*/ 4473 w 4548"/>
              <a:gd name="T43" fmla="*/ 1312 h 5777"/>
              <a:gd name="T44" fmla="*/ 3236 w 4548"/>
              <a:gd name="T45" fmla="*/ 0 h 5777"/>
              <a:gd name="T46" fmla="*/ 1295 w 4548"/>
              <a:gd name="T47" fmla="*/ 1296 h 5777"/>
              <a:gd name="T48" fmla="*/ 1722 w 4548"/>
              <a:gd name="T49" fmla="*/ 1797 h 5777"/>
              <a:gd name="T50" fmla="*/ 1722 w 4548"/>
              <a:gd name="T51" fmla="*/ 795 h 5777"/>
              <a:gd name="T52" fmla="*/ 1295 w 4548"/>
              <a:gd name="T53" fmla="*/ 1296 h 5777"/>
              <a:gd name="T54" fmla="*/ 1493 w 4548"/>
              <a:gd name="T55" fmla="*/ 477 h 5777"/>
              <a:gd name="T56" fmla="*/ 1493 w 4548"/>
              <a:gd name="T57" fmla="*/ 2146 h 5777"/>
              <a:gd name="T58" fmla="*/ 584 w 4548"/>
              <a:gd name="T59" fmla="*/ 1312 h 5777"/>
              <a:gd name="T60" fmla="*/ 1312 w 4548"/>
              <a:gd name="T61" fmla="*/ 2632 h 5777"/>
              <a:gd name="T62" fmla="*/ 1312 w 4548"/>
              <a:gd name="T63" fmla="*/ 9 h 5777"/>
              <a:gd name="T64" fmla="*/ 75 w 4548"/>
              <a:gd name="T65" fmla="*/ 1321 h 5777"/>
              <a:gd name="T66" fmla="*/ 1312 w 4548"/>
              <a:gd name="T67" fmla="*/ 2632 h 5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548" h="5777">
                <a:moveTo>
                  <a:pt x="2386" y="1639"/>
                </a:moveTo>
                <a:cubicBezTo>
                  <a:pt x="2488" y="1586"/>
                  <a:pt x="2559" y="1481"/>
                  <a:pt x="2559" y="1358"/>
                </a:cubicBezTo>
                <a:cubicBezTo>
                  <a:pt x="2559" y="1182"/>
                  <a:pt x="2417" y="1040"/>
                  <a:pt x="2241" y="1040"/>
                </a:cubicBezTo>
                <a:cubicBezTo>
                  <a:pt x="2066" y="1040"/>
                  <a:pt x="1924" y="1182"/>
                  <a:pt x="1924" y="1358"/>
                </a:cubicBezTo>
                <a:cubicBezTo>
                  <a:pt x="1924" y="1481"/>
                  <a:pt x="1995" y="1587"/>
                  <a:pt x="2098" y="1639"/>
                </a:cubicBezTo>
                <a:cubicBezTo>
                  <a:pt x="1752" y="4506"/>
                  <a:pt x="734" y="5564"/>
                  <a:pt x="724" y="5575"/>
                </a:cubicBezTo>
                <a:cubicBezTo>
                  <a:pt x="680" y="5618"/>
                  <a:pt x="680" y="5689"/>
                  <a:pt x="724" y="5733"/>
                </a:cubicBezTo>
                <a:cubicBezTo>
                  <a:pt x="768" y="5777"/>
                  <a:pt x="839" y="5777"/>
                  <a:pt x="882" y="5733"/>
                </a:cubicBezTo>
                <a:cubicBezTo>
                  <a:pt x="901" y="5715"/>
                  <a:pt x="1080" y="5530"/>
                  <a:pt x="1311" y="5123"/>
                </a:cubicBezTo>
                <a:cubicBezTo>
                  <a:pt x="1323" y="5128"/>
                  <a:pt x="1336" y="5131"/>
                  <a:pt x="1349" y="5131"/>
                </a:cubicBezTo>
                <a:lnTo>
                  <a:pt x="3152" y="5131"/>
                </a:lnTo>
                <a:cubicBezTo>
                  <a:pt x="3285" y="5360"/>
                  <a:pt x="3433" y="5566"/>
                  <a:pt x="3600" y="5733"/>
                </a:cubicBezTo>
                <a:cubicBezTo>
                  <a:pt x="3622" y="5755"/>
                  <a:pt x="3651" y="5766"/>
                  <a:pt x="3680" y="5766"/>
                </a:cubicBezTo>
                <a:cubicBezTo>
                  <a:pt x="3708" y="5766"/>
                  <a:pt x="3737" y="5755"/>
                  <a:pt x="3759" y="5733"/>
                </a:cubicBezTo>
                <a:cubicBezTo>
                  <a:pt x="3803" y="5689"/>
                  <a:pt x="3803" y="5618"/>
                  <a:pt x="3759" y="5574"/>
                </a:cubicBezTo>
                <a:cubicBezTo>
                  <a:pt x="2847" y="4662"/>
                  <a:pt x="2488" y="2437"/>
                  <a:pt x="2386" y="1639"/>
                </a:cubicBezTo>
                <a:close/>
                <a:moveTo>
                  <a:pt x="2243" y="2220"/>
                </a:moveTo>
                <a:cubicBezTo>
                  <a:pt x="2313" y="2646"/>
                  <a:pt x="2420" y="3185"/>
                  <a:pt x="2580" y="3728"/>
                </a:cubicBezTo>
                <a:lnTo>
                  <a:pt x="1896" y="3728"/>
                </a:lnTo>
                <a:cubicBezTo>
                  <a:pt x="2027" y="3304"/>
                  <a:pt x="2148" y="2805"/>
                  <a:pt x="2243" y="2220"/>
                </a:cubicBezTo>
                <a:close/>
                <a:moveTo>
                  <a:pt x="1428" y="4906"/>
                </a:moveTo>
                <a:cubicBezTo>
                  <a:pt x="1556" y="4655"/>
                  <a:pt x="1693" y="4339"/>
                  <a:pt x="1824" y="3952"/>
                </a:cubicBezTo>
                <a:lnTo>
                  <a:pt x="2634" y="3952"/>
                </a:lnTo>
                <a:cubicBezTo>
                  <a:pt x="2639" y="3952"/>
                  <a:pt x="2643" y="3951"/>
                  <a:pt x="2648" y="3951"/>
                </a:cubicBezTo>
                <a:cubicBezTo>
                  <a:pt x="2754" y="4282"/>
                  <a:pt x="2881" y="4609"/>
                  <a:pt x="3031" y="4906"/>
                </a:cubicBezTo>
                <a:lnTo>
                  <a:pt x="1428" y="4906"/>
                </a:lnTo>
                <a:close/>
                <a:moveTo>
                  <a:pt x="2826" y="1788"/>
                </a:moveTo>
                <a:lnTo>
                  <a:pt x="2826" y="1713"/>
                </a:lnTo>
                <a:cubicBezTo>
                  <a:pt x="3061" y="1713"/>
                  <a:pt x="3253" y="1522"/>
                  <a:pt x="3253" y="1287"/>
                </a:cubicBezTo>
                <a:cubicBezTo>
                  <a:pt x="3253" y="1051"/>
                  <a:pt x="3061" y="860"/>
                  <a:pt x="2826" y="860"/>
                </a:cubicBezTo>
                <a:lnTo>
                  <a:pt x="2826" y="785"/>
                </a:lnTo>
                <a:cubicBezTo>
                  <a:pt x="3102" y="785"/>
                  <a:pt x="3327" y="1010"/>
                  <a:pt x="3327" y="1287"/>
                </a:cubicBezTo>
                <a:cubicBezTo>
                  <a:pt x="3327" y="1563"/>
                  <a:pt x="3102" y="1788"/>
                  <a:pt x="2826" y="1788"/>
                </a:cubicBezTo>
                <a:close/>
                <a:moveTo>
                  <a:pt x="3054" y="467"/>
                </a:moveTo>
                <a:lnTo>
                  <a:pt x="3054" y="393"/>
                </a:lnTo>
                <a:cubicBezTo>
                  <a:pt x="3556" y="393"/>
                  <a:pt x="3964" y="801"/>
                  <a:pt x="3964" y="1302"/>
                </a:cubicBezTo>
                <a:cubicBezTo>
                  <a:pt x="3964" y="1804"/>
                  <a:pt x="3556" y="2212"/>
                  <a:pt x="3054" y="2212"/>
                </a:cubicBezTo>
                <a:lnTo>
                  <a:pt x="3054" y="2137"/>
                </a:lnTo>
                <a:cubicBezTo>
                  <a:pt x="3515" y="2137"/>
                  <a:pt x="3889" y="1763"/>
                  <a:pt x="3889" y="1302"/>
                </a:cubicBezTo>
                <a:cubicBezTo>
                  <a:pt x="3889" y="842"/>
                  <a:pt x="3515" y="467"/>
                  <a:pt x="3054" y="467"/>
                </a:cubicBezTo>
                <a:close/>
                <a:moveTo>
                  <a:pt x="4548" y="1312"/>
                </a:moveTo>
                <a:cubicBezTo>
                  <a:pt x="4548" y="2035"/>
                  <a:pt x="3959" y="2623"/>
                  <a:pt x="3236" y="2623"/>
                </a:cubicBezTo>
                <a:lnTo>
                  <a:pt x="3236" y="2548"/>
                </a:lnTo>
                <a:cubicBezTo>
                  <a:pt x="3918" y="2548"/>
                  <a:pt x="4473" y="1994"/>
                  <a:pt x="4473" y="1312"/>
                </a:cubicBezTo>
                <a:cubicBezTo>
                  <a:pt x="4473" y="630"/>
                  <a:pt x="3918" y="75"/>
                  <a:pt x="3236" y="75"/>
                </a:cubicBezTo>
                <a:lnTo>
                  <a:pt x="3236" y="0"/>
                </a:lnTo>
                <a:cubicBezTo>
                  <a:pt x="3959" y="0"/>
                  <a:pt x="4548" y="588"/>
                  <a:pt x="4548" y="1312"/>
                </a:cubicBezTo>
                <a:close/>
                <a:moveTo>
                  <a:pt x="1295" y="1296"/>
                </a:moveTo>
                <a:cubicBezTo>
                  <a:pt x="1295" y="1531"/>
                  <a:pt x="1486" y="1722"/>
                  <a:pt x="1722" y="1722"/>
                </a:cubicBezTo>
                <a:lnTo>
                  <a:pt x="1722" y="1797"/>
                </a:lnTo>
                <a:cubicBezTo>
                  <a:pt x="1445" y="1797"/>
                  <a:pt x="1220" y="1572"/>
                  <a:pt x="1220" y="1296"/>
                </a:cubicBezTo>
                <a:cubicBezTo>
                  <a:pt x="1220" y="1019"/>
                  <a:pt x="1445" y="795"/>
                  <a:pt x="1722" y="795"/>
                </a:cubicBezTo>
                <a:lnTo>
                  <a:pt x="1722" y="869"/>
                </a:lnTo>
                <a:cubicBezTo>
                  <a:pt x="1486" y="869"/>
                  <a:pt x="1295" y="1061"/>
                  <a:pt x="1295" y="1296"/>
                </a:cubicBezTo>
                <a:close/>
                <a:moveTo>
                  <a:pt x="1493" y="402"/>
                </a:moveTo>
                <a:lnTo>
                  <a:pt x="1493" y="477"/>
                </a:lnTo>
                <a:cubicBezTo>
                  <a:pt x="1033" y="477"/>
                  <a:pt x="659" y="851"/>
                  <a:pt x="659" y="1312"/>
                </a:cubicBezTo>
                <a:cubicBezTo>
                  <a:pt x="659" y="1772"/>
                  <a:pt x="1033" y="2146"/>
                  <a:pt x="1493" y="2146"/>
                </a:cubicBezTo>
                <a:lnTo>
                  <a:pt x="1493" y="2221"/>
                </a:lnTo>
                <a:cubicBezTo>
                  <a:pt x="992" y="2221"/>
                  <a:pt x="584" y="1813"/>
                  <a:pt x="584" y="1312"/>
                </a:cubicBezTo>
                <a:cubicBezTo>
                  <a:pt x="584" y="810"/>
                  <a:pt x="992" y="402"/>
                  <a:pt x="1493" y="402"/>
                </a:cubicBezTo>
                <a:close/>
                <a:moveTo>
                  <a:pt x="1312" y="2632"/>
                </a:moveTo>
                <a:cubicBezTo>
                  <a:pt x="588" y="2632"/>
                  <a:pt x="0" y="2044"/>
                  <a:pt x="0" y="1321"/>
                </a:cubicBezTo>
                <a:cubicBezTo>
                  <a:pt x="0" y="598"/>
                  <a:pt x="588" y="9"/>
                  <a:pt x="1312" y="9"/>
                </a:cubicBezTo>
                <a:lnTo>
                  <a:pt x="1312" y="84"/>
                </a:lnTo>
                <a:cubicBezTo>
                  <a:pt x="630" y="84"/>
                  <a:pt x="75" y="639"/>
                  <a:pt x="75" y="1321"/>
                </a:cubicBezTo>
                <a:cubicBezTo>
                  <a:pt x="75" y="2003"/>
                  <a:pt x="630" y="2558"/>
                  <a:pt x="1312" y="2558"/>
                </a:cubicBezTo>
                <a:lnTo>
                  <a:pt x="1312" y="2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20">
              <a:solidFill>
                <a:schemeClr val="tx1"/>
              </a:solidFill>
            </a:endParaRPr>
          </a:p>
        </p:txBody>
      </p:sp>
      <p:sp>
        <p:nvSpPr>
          <p:cNvPr id="41" name="antenna_31327"/>
          <p:cNvSpPr>
            <a:spLocks noChangeAspect="1"/>
          </p:cNvSpPr>
          <p:nvPr/>
        </p:nvSpPr>
        <p:spPr bwMode="auto">
          <a:xfrm>
            <a:off x="6582410" y="2816225"/>
            <a:ext cx="369570" cy="461010"/>
          </a:xfrm>
          <a:custGeom>
            <a:avLst/>
            <a:gdLst>
              <a:gd name="T0" fmla="*/ 2559 w 4548"/>
              <a:gd name="T1" fmla="*/ 1358 h 5777"/>
              <a:gd name="T2" fmla="*/ 1924 w 4548"/>
              <a:gd name="T3" fmla="*/ 1358 h 5777"/>
              <a:gd name="T4" fmla="*/ 724 w 4548"/>
              <a:gd name="T5" fmla="*/ 5575 h 5777"/>
              <a:gd name="T6" fmla="*/ 882 w 4548"/>
              <a:gd name="T7" fmla="*/ 5733 h 5777"/>
              <a:gd name="T8" fmla="*/ 1349 w 4548"/>
              <a:gd name="T9" fmla="*/ 5131 h 5777"/>
              <a:gd name="T10" fmla="*/ 3600 w 4548"/>
              <a:gd name="T11" fmla="*/ 5733 h 5777"/>
              <a:gd name="T12" fmla="*/ 3759 w 4548"/>
              <a:gd name="T13" fmla="*/ 5733 h 5777"/>
              <a:gd name="T14" fmla="*/ 2386 w 4548"/>
              <a:gd name="T15" fmla="*/ 1639 h 5777"/>
              <a:gd name="T16" fmla="*/ 2580 w 4548"/>
              <a:gd name="T17" fmla="*/ 3728 h 5777"/>
              <a:gd name="T18" fmla="*/ 2243 w 4548"/>
              <a:gd name="T19" fmla="*/ 2220 h 5777"/>
              <a:gd name="T20" fmla="*/ 1824 w 4548"/>
              <a:gd name="T21" fmla="*/ 3952 h 5777"/>
              <a:gd name="T22" fmla="*/ 2648 w 4548"/>
              <a:gd name="T23" fmla="*/ 3951 h 5777"/>
              <a:gd name="T24" fmla="*/ 1428 w 4548"/>
              <a:gd name="T25" fmla="*/ 4906 h 5777"/>
              <a:gd name="T26" fmla="*/ 2826 w 4548"/>
              <a:gd name="T27" fmla="*/ 1713 h 5777"/>
              <a:gd name="T28" fmla="*/ 2826 w 4548"/>
              <a:gd name="T29" fmla="*/ 860 h 5777"/>
              <a:gd name="T30" fmla="*/ 3327 w 4548"/>
              <a:gd name="T31" fmla="*/ 1287 h 5777"/>
              <a:gd name="T32" fmla="*/ 3054 w 4548"/>
              <a:gd name="T33" fmla="*/ 467 h 5777"/>
              <a:gd name="T34" fmla="*/ 3964 w 4548"/>
              <a:gd name="T35" fmla="*/ 1302 h 5777"/>
              <a:gd name="T36" fmla="*/ 3054 w 4548"/>
              <a:gd name="T37" fmla="*/ 2137 h 5777"/>
              <a:gd name="T38" fmla="*/ 3054 w 4548"/>
              <a:gd name="T39" fmla="*/ 467 h 5777"/>
              <a:gd name="T40" fmla="*/ 3236 w 4548"/>
              <a:gd name="T41" fmla="*/ 2623 h 5777"/>
              <a:gd name="T42" fmla="*/ 4473 w 4548"/>
              <a:gd name="T43" fmla="*/ 1312 h 5777"/>
              <a:gd name="T44" fmla="*/ 3236 w 4548"/>
              <a:gd name="T45" fmla="*/ 0 h 5777"/>
              <a:gd name="T46" fmla="*/ 1295 w 4548"/>
              <a:gd name="T47" fmla="*/ 1296 h 5777"/>
              <a:gd name="T48" fmla="*/ 1722 w 4548"/>
              <a:gd name="T49" fmla="*/ 1797 h 5777"/>
              <a:gd name="T50" fmla="*/ 1722 w 4548"/>
              <a:gd name="T51" fmla="*/ 795 h 5777"/>
              <a:gd name="T52" fmla="*/ 1295 w 4548"/>
              <a:gd name="T53" fmla="*/ 1296 h 5777"/>
              <a:gd name="T54" fmla="*/ 1493 w 4548"/>
              <a:gd name="T55" fmla="*/ 477 h 5777"/>
              <a:gd name="T56" fmla="*/ 1493 w 4548"/>
              <a:gd name="T57" fmla="*/ 2146 h 5777"/>
              <a:gd name="T58" fmla="*/ 584 w 4548"/>
              <a:gd name="T59" fmla="*/ 1312 h 5777"/>
              <a:gd name="T60" fmla="*/ 1312 w 4548"/>
              <a:gd name="T61" fmla="*/ 2632 h 5777"/>
              <a:gd name="T62" fmla="*/ 1312 w 4548"/>
              <a:gd name="T63" fmla="*/ 9 h 5777"/>
              <a:gd name="T64" fmla="*/ 75 w 4548"/>
              <a:gd name="T65" fmla="*/ 1321 h 5777"/>
              <a:gd name="T66" fmla="*/ 1312 w 4548"/>
              <a:gd name="T67" fmla="*/ 2632 h 5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548" h="5777">
                <a:moveTo>
                  <a:pt x="2386" y="1639"/>
                </a:moveTo>
                <a:cubicBezTo>
                  <a:pt x="2488" y="1586"/>
                  <a:pt x="2559" y="1481"/>
                  <a:pt x="2559" y="1358"/>
                </a:cubicBezTo>
                <a:cubicBezTo>
                  <a:pt x="2559" y="1182"/>
                  <a:pt x="2417" y="1040"/>
                  <a:pt x="2241" y="1040"/>
                </a:cubicBezTo>
                <a:cubicBezTo>
                  <a:pt x="2066" y="1040"/>
                  <a:pt x="1924" y="1182"/>
                  <a:pt x="1924" y="1358"/>
                </a:cubicBezTo>
                <a:cubicBezTo>
                  <a:pt x="1924" y="1481"/>
                  <a:pt x="1995" y="1587"/>
                  <a:pt x="2098" y="1639"/>
                </a:cubicBezTo>
                <a:cubicBezTo>
                  <a:pt x="1752" y="4506"/>
                  <a:pt x="734" y="5564"/>
                  <a:pt x="724" y="5575"/>
                </a:cubicBezTo>
                <a:cubicBezTo>
                  <a:pt x="680" y="5618"/>
                  <a:pt x="680" y="5689"/>
                  <a:pt x="724" y="5733"/>
                </a:cubicBezTo>
                <a:cubicBezTo>
                  <a:pt x="768" y="5777"/>
                  <a:pt x="839" y="5777"/>
                  <a:pt x="882" y="5733"/>
                </a:cubicBezTo>
                <a:cubicBezTo>
                  <a:pt x="901" y="5715"/>
                  <a:pt x="1080" y="5530"/>
                  <a:pt x="1311" y="5123"/>
                </a:cubicBezTo>
                <a:cubicBezTo>
                  <a:pt x="1323" y="5128"/>
                  <a:pt x="1336" y="5131"/>
                  <a:pt x="1349" y="5131"/>
                </a:cubicBezTo>
                <a:lnTo>
                  <a:pt x="3152" y="5131"/>
                </a:lnTo>
                <a:cubicBezTo>
                  <a:pt x="3285" y="5360"/>
                  <a:pt x="3433" y="5566"/>
                  <a:pt x="3600" y="5733"/>
                </a:cubicBezTo>
                <a:cubicBezTo>
                  <a:pt x="3622" y="5755"/>
                  <a:pt x="3651" y="5766"/>
                  <a:pt x="3680" y="5766"/>
                </a:cubicBezTo>
                <a:cubicBezTo>
                  <a:pt x="3708" y="5766"/>
                  <a:pt x="3737" y="5755"/>
                  <a:pt x="3759" y="5733"/>
                </a:cubicBezTo>
                <a:cubicBezTo>
                  <a:pt x="3803" y="5689"/>
                  <a:pt x="3803" y="5618"/>
                  <a:pt x="3759" y="5574"/>
                </a:cubicBezTo>
                <a:cubicBezTo>
                  <a:pt x="2847" y="4662"/>
                  <a:pt x="2488" y="2437"/>
                  <a:pt x="2386" y="1639"/>
                </a:cubicBezTo>
                <a:close/>
                <a:moveTo>
                  <a:pt x="2243" y="2220"/>
                </a:moveTo>
                <a:cubicBezTo>
                  <a:pt x="2313" y="2646"/>
                  <a:pt x="2420" y="3185"/>
                  <a:pt x="2580" y="3728"/>
                </a:cubicBezTo>
                <a:lnTo>
                  <a:pt x="1896" y="3728"/>
                </a:lnTo>
                <a:cubicBezTo>
                  <a:pt x="2027" y="3304"/>
                  <a:pt x="2148" y="2805"/>
                  <a:pt x="2243" y="2220"/>
                </a:cubicBezTo>
                <a:close/>
                <a:moveTo>
                  <a:pt x="1428" y="4906"/>
                </a:moveTo>
                <a:cubicBezTo>
                  <a:pt x="1556" y="4655"/>
                  <a:pt x="1693" y="4339"/>
                  <a:pt x="1824" y="3952"/>
                </a:cubicBezTo>
                <a:lnTo>
                  <a:pt x="2634" y="3952"/>
                </a:lnTo>
                <a:cubicBezTo>
                  <a:pt x="2639" y="3952"/>
                  <a:pt x="2643" y="3951"/>
                  <a:pt x="2648" y="3951"/>
                </a:cubicBezTo>
                <a:cubicBezTo>
                  <a:pt x="2754" y="4282"/>
                  <a:pt x="2881" y="4609"/>
                  <a:pt x="3031" y="4906"/>
                </a:cubicBezTo>
                <a:lnTo>
                  <a:pt x="1428" y="4906"/>
                </a:lnTo>
                <a:close/>
                <a:moveTo>
                  <a:pt x="2826" y="1788"/>
                </a:moveTo>
                <a:lnTo>
                  <a:pt x="2826" y="1713"/>
                </a:lnTo>
                <a:cubicBezTo>
                  <a:pt x="3061" y="1713"/>
                  <a:pt x="3253" y="1522"/>
                  <a:pt x="3253" y="1287"/>
                </a:cubicBezTo>
                <a:cubicBezTo>
                  <a:pt x="3253" y="1051"/>
                  <a:pt x="3061" y="860"/>
                  <a:pt x="2826" y="860"/>
                </a:cubicBezTo>
                <a:lnTo>
                  <a:pt x="2826" y="785"/>
                </a:lnTo>
                <a:cubicBezTo>
                  <a:pt x="3102" y="785"/>
                  <a:pt x="3327" y="1010"/>
                  <a:pt x="3327" y="1287"/>
                </a:cubicBezTo>
                <a:cubicBezTo>
                  <a:pt x="3327" y="1563"/>
                  <a:pt x="3102" y="1788"/>
                  <a:pt x="2826" y="1788"/>
                </a:cubicBezTo>
                <a:close/>
                <a:moveTo>
                  <a:pt x="3054" y="467"/>
                </a:moveTo>
                <a:lnTo>
                  <a:pt x="3054" y="393"/>
                </a:lnTo>
                <a:cubicBezTo>
                  <a:pt x="3556" y="393"/>
                  <a:pt x="3964" y="801"/>
                  <a:pt x="3964" y="1302"/>
                </a:cubicBezTo>
                <a:cubicBezTo>
                  <a:pt x="3964" y="1804"/>
                  <a:pt x="3556" y="2212"/>
                  <a:pt x="3054" y="2212"/>
                </a:cubicBezTo>
                <a:lnTo>
                  <a:pt x="3054" y="2137"/>
                </a:lnTo>
                <a:cubicBezTo>
                  <a:pt x="3515" y="2137"/>
                  <a:pt x="3889" y="1763"/>
                  <a:pt x="3889" y="1302"/>
                </a:cubicBezTo>
                <a:cubicBezTo>
                  <a:pt x="3889" y="842"/>
                  <a:pt x="3515" y="467"/>
                  <a:pt x="3054" y="467"/>
                </a:cubicBezTo>
                <a:close/>
                <a:moveTo>
                  <a:pt x="4548" y="1312"/>
                </a:moveTo>
                <a:cubicBezTo>
                  <a:pt x="4548" y="2035"/>
                  <a:pt x="3959" y="2623"/>
                  <a:pt x="3236" y="2623"/>
                </a:cubicBezTo>
                <a:lnTo>
                  <a:pt x="3236" y="2548"/>
                </a:lnTo>
                <a:cubicBezTo>
                  <a:pt x="3918" y="2548"/>
                  <a:pt x="4473" y="1994"/>
                  <a:pt x="4473" y="1312"/>
                </a:cubicBezTo>
                <a:cubicBezTo>
                  <a:pt x="4473" y="630"/>
                  <a:pt x="3918" y="75"/>
                  <a:pt x="3236" y="75"/>
                </a:cubicBezTo>
                <a:lnTo>
                  <a:pt x="3236" y="0"/>
                </a:lnTo>
                <a:cubicBezTo>
                  <a:pt x="3959" y="0"/>
                  <a:pt x="4548" y="588"/>
                  <a:pt x="4548" y="1312"/>
                </a:cubicBezTo>
                <a:close/>
                <a:moveTo>
                  <a:pt x="1295" y="1296"/>
                </a:moveTo>
                <a:cubicBezTo>
                  <a:pt x="1295" y="1531"/>
                  <a:pt x="1486" y="1722"/>
                  <a:pt x="1722" y="1722"/>
                </a:cubicBezTo>
                <a:lnTo>
                  <a:pt x="1722" y="1797"/>
                </a:lnTo>
                <a:cubicBezTo>
                  <a:pt x="1445" y="1797"/>
                  <a:pt x="1220" y="1572"/>
                  <a:pt x="1220" y="1296"/>
                </a:cubicBezTo>
                <a:cubicBezTo>
                  <a:pt x="1220" y="1019"/>
                  <a:pt x="1445" y="795"/>
                  <a:pt x="1722" y="795"/>
                </a:cubicBezTo>
                <a:lnTo>
                  <a:pt x="1722" y="869"/>
                </a:lnTo>
                <a:cubicBezTo>
                  <a:pt x="1486" y="869"/>
                  <a:pt x="1295" y="1061"/>
                  <a:pt x="1295" y="1296"/>
                </a:cubicBezTo>
                <a:close/>
                <a:moveTo>
                  <a:pt x="1493" y="402"/>
                </a:moveTo>
                <a:lnTo>
                  <a:pt x="1493" y="477"/>
                </a:lnTo>
                <a:cubicBezTo>
                  <a:pt x="1033" y="477"/>
                  <a:pt x="659" y="851"/>
                  <a:pt x="659" y="1312"/>
                </a:cubicBezTo>
                <a:cubicBezTo>
                  <a:pt x="659" y="1772"/>
                  <a:pt x="1033" y="2146"/>
                  <a:pt x="1493" y="2146"/>
                </a:cubicBezTo>
                <a:lnTo>
                  <a:pt x="1493" y="2221"/>
                </a:lnTo>
                <a:cubicBezTo>
                  <a:pt x="992" y="2221"/>
                  <a:pt x="584" y="1813"/>
                  <a:pt x="584" y="1312"/>
                </a:cubicBezTo>
                <a:cubicBezTo>
                  <a:pt x="584" y="810"/>
                  <a:pt x="992" y="402"/>
                  <a:pt x="1493" y="402"/>
                </a:cubicBezTo>
                <a:close/>
                <a:moveTo>
                  <a:pt x="1312" y="2632"/>
                </a:moveTo>
                <a:cubicBezTo>
                  <a:pt x="588" y="2632"/>
                  <a:pt x="0" y="2044"/>
                  <a:pt x="0" y="1321"/>
                </a:cubicBezTo>
                <a:cubicBezTo>
                  <a:pt x="0" y="598"/>
                  <a:pt x="588" y="9"/>
                  <a:pt x="1312" y="9"/>
                </a:cubicBezTo>
                <a:lnTo>
                  <a:pt x="1312" y="84"/>
                </a:lnTo>
                <a:cubicBezTo>
                  <a:pt x="630" y="84"/>
                  <a:pt x="75" y="639"/>
                  <a:pt x="75" y="1321"/>
                </a:cubicBezTo>
                <a:cubicBezTo>
                  <a:pt x="75" y="2003"/>
                  <a:pt x="630" y="2558"/>
                  <a:pt x="1312" y="2558"/>
                </a:cubicBezTo>
                <a:lnTo>
                  <a:pt x="1312" y="2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20">
              <a:solidFill>
                <a:schemeClr val="tx1"/>
              </a:solidFill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6080125" y="4248150"/>
            <a:ext cx="375285" cy="221615"/>
          </a:xfrm>
          <a:prstGeom prst="rect">
            <a:avLst/>
          </a:prstGeom>
        </p:spPr>
      </p:pic>
      <p:sp>
        <p:nvSpPr>
          <p:cNvPr id="43" name="椭圆 42"/>
          <p:cNvSpPr/>
          <p:nvPr/>
        </p:nvSpPr>
        <p:spPr bwMode="auto">
          <a:xfrm>
            <a:off x="3603625" y="2673350"/>
            <a:ext cx="4471670" cy="3056255"/>
          </a:xfrm>
          <a:prstGeom prst="ellipse">
            <a:avLst/>
          </a:prstGeom>
          <a:solidFill>
            <a:schemeClr val="lt1">
              <a:alpha val="0"/>
            </a:schemeClr>
          </a:solidFill>
          <a:ln w="22225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2376" tIns="41188" rIns="82376" bIns="41188" numCol="1" rtlCol="0" anchor="t" anchorCtr="0" compatLnSpc="1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915" fontAlgn="base">
              <a:spcBef>
                <a:spcPct val="0"/>
              </a:spcBef>
              <a:spcAft>
                <a:spcPct val="0"/>
              </a:spcAft>
            </a:pPr>
            <a:endParaRPr lang="zh-CN" altLang="en-US" sz="162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4" name="直接连接符 43"/>
          <p:cNvCxnSpPr>
            <a:stCxn id="47" idx="8"/>
            <a:endCxn id="33" idx="1"/>
          </p:cNvCxnSpPr>
          <p:nvPr/>
        </p:nvCxnSpPr>
        <p:spPr bwMode="auto">
          <a:xfrm flipV="1">
            <a:off x="6638925" y="5610860"/>
            <a:ext cx="2524760" cy="13970"/>
          </a:xfrm>
          <a:prstGeom prst="line">
            <a:avLst/>
          </a:prstGeom>
          <a:ln w="254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ircle-outline-with-huge-dot-at-the-center_38311"/>
          <p:cNvSpPr>
            <a:spLocks noChangeAspect="1"/>
          </p:cNvSpPr>
          <p:nvPr/>
        </p:nvSpPr>
        <p:spPr bwMode="auto">
          <a:xfrm>
            <a:off x="5180965" y="2611755"/>
            <a:ext cx="202565" cy="198120"/>
          </a:xfrm>
          <a:custGeom>
            <a:avLst/>
            <a:gdLst>
              <a:gd name="T0" fmla="*/ 196 w 391"/>
              <a:gd name="T1" fmla="*/ 0 h 391"/>
              <a:gd name="T2" fmla="*/ 0 w 391"/>
              <a:gd name="T3" fmla="*/ 196 h 391"/>
              <a:gd name="T4" fmla="*/ 196 w 391"/>
              <a:gd name="T5" fmla="*/ 391 h 391"/>
              <a:gd name="T6" fmla="*/ 391 w 391"/>
              <a:gd name="T7" fmla="*/ 196 h 391"/>
              <a:gd name="T8" fmla="*/ 196 w 391"/>
              <a:gd name="T9" fmla="*/ 0 h 391"/>
              <a:gd name="T10" fmla="*/ 196 w 391"/>
              <a:gd name="T11" fmla="*/ 338 h 391"/>
              <a:gd name="T12" fmla="*/ 53 w 391"/>
              <a:gd name="T13" fmla="*/ 196 h 391"/>
              <a:gd name="T14" fmla="*/ 196 w 391"/>
              <a:gd name="T15" fmla="*/ 53 h 391"/>
              <a:gd name="T16" fmla="*/ 338 w 391"/>
              <a:gd name="T17" fmla="*/ 196 h 391"/>
              <a:gd name="T18" fmla="*/ 196 w 391"/>
              <a:gd name="T19" fmla="*/ 338 h 391"/>
              <a:gd name="T20" fmla="*/ 258 w 391"/>
              <a:gd name="T21" fmla="*/ 196 h 391"/>
              <a:gd name="T22" fmla="*/ 196 w 391"/>
              <a:gd name="T23" fmla="*/ 258 h 391"/>
              <a:gd name="T24" fmla="*/ 133 w 391"/>
              <a:gd name="T25" fmla="*/ 196 h 391"/>
              <a:gd name="T26" fmla="*/ 196 w 391"/>
              <a:gd name="T27" fmla="*/ 133 h 391"/>
              <a:gd name="T28" fmla="*/ 258 w 391"/>
              <a:gd name="T29" fmla="*/ 196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" h="391">
                <a:moveTo>
                  <a:pt x="196" y="0"/>
                </a:moveTo>
                <a:cubicBezTo>
                  <a:pt x="88" y="0"/>
                  <a:pt x="0" y="88"/>
                  <a:pt x="0" y="196"/>
                </a:cubicBezTo>
                <a:cubicBezTo>
                  <a:pt x="0" y="303"/>
                  <a:pt x="88" y="391"/>
                  <a:pt x="196" y="391"/>
                </a:cubicBezTo>
                <a:cubicBezTo>
                  <a:pt x="303" y="391"/>
                  <a:pt x="391" y="303"/>
                  <a:pt x="391" y="196"/>
                </a:cubicBezTo>
                <a:cubicBezTo>
                  <a:pt x="391" y="88"/>
                  <a:pt x="303" y="0"/>
                  <a:pt x="196" y="0"/>
                </a:cubicBezTo>
                <a:close/>
                <a:moveTo>
                  <a:pt x="196" y="338"/>
                </a:moveTo>
                <a:cubicBezTo>
                  <a:pt x="117" y="338"/>
                  <a:pt x="53" y="274"/>
                  <a:pt x="53" y="196"/>
                </a:cubicBezTo>
                <a:cubicBezTo>
                  <a:pt x="53" y="117"/>
                  <a:pt x="117" y="53"/>
                  <a:pt x="196" y="53"/>
                </a:cubicBezTo>
                <a:cubicBezTo>
                  <a:pt x="274" y="53"/>
                  <a:pt x="338" y="117"/>
                  <a:pt x="338" y="196"/>
                </a:cubicBezTo>
                <a:cubicBezTo>
                  <a:pt x="338" y="274"/>
                  <a:pt x="274" y="338"/>
                  <a:pt x="196" y="338"/>
                </a:cubicBezTo>
                <a:close/>
                <a:moveTo>
                  <a:pt x="258" y="196"/>
                </a:moveTo>
                <a:cubicBezTo>
                  <a:pt x="258" y="230"/>
                  <a:pt x="230" y="258"/>
                  <a:pt x="196" y="258"/>
                </a:cubicBezTo>
                <a:cubicBezTo>
                  <a:pt x="161" y="258"/>
                  <a:pt x="133" y="230"/>
                  <a:pt x="133" y="196"/>
                </a:cubicBezTo>
                <a:cubicBezTo>
                  <a:pt x="133" y="161"/>
                  <a:pt x="161" y="133"/>
                  <a:pt x="196" y="133"/>
                </a:cubicBezTo>
                <a:cubicBezTo>
                  <a:pt x="230" y="133"/>
                  <a:pt x="258" y="161"/>
                  <a:pt x="258" y="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20">
              <a:solidFill>
                <a:schemeClr val="tx1"/>
              </a:solidFill>
            </a:endParaRPr>
          </a:p>
        </p:txBody>
      </p:sp>
      <p:sp>
        <p:nvSpPr>
          <p:cNvPr id="47" name="circle-outline-with-huge-dot-at-the-center_38311"/>
          <p:cNvSpPr>
            <a:spLocks noChangeAspect="1"/>
          </p:cNvSpPr>
          <p:nvPr/>
        </p:nvSpPr>
        <p:spPr bwMode="auto">
          <a:xfrm>
            <a:off x="6463665" y="5525770"/>
            <a:ext cx="202565" cy="198120"/>
          </a:xfrm>
          <a:custGeom>
            <a:avLst/>
            <a:gdLst>
              <a:gd name="T0" fmla="*/ 196 w 391"/>
              <a:gd name="T1" fmla="*/ 0 h 391"/>
              <a:gd name="T2" fmla="*/ 0 w 391"/>
              <a:gd name="T3" fmla="*/ 196 h 391"/>
              <a:gd name="T4" fmla="*/ 196 w 391"/>
              <a:gd name="T5" fmla="*/ 391 h 391"/>
              <a:gd name="T6" fmla="*/ 391 w 391"/>
              <a:gd name="T7" fmla="*/ 196 h 391"/>
              <a:gd name="T8" fmla="*/ 196 w 391"/>
              <a:gd name="T9" fmla="*/ 0 h 391"/>
              <a:gd name="T10" fmla="*/ 196 w 391"/>
              <a:gd name="T11" fmla="*/ 338 h 391"/>
              <a:gd name="T12" fmla="*/ 53 w 391"/>
              <a:gd name="T13" fmla="*/ 196 h 391"/>
              <a:gd name="T14" fmla="*/ 196 w 391"/>
              <a:gd name="T15" fmla="*/ 53 h 391"/>
              <a:gd name="T16" fmla="*/ 338 w 391"/>
              <a:gd name="T17" fmla="*/ 196 h 391"/>
              <a:gd name="T18" fmla="*/ 196 w 391"/>
              <a:gd name="T19" fmla="*/ 338 h 391"/>
              <a:gd name="T20" fmla="*/ 258 w 391"/>
              <a:gd name="T21" fmla="*/ 196 h 391"/>
              <a:gd name="T22" fmla="*/ 196 w 391"/>
              <a:gd name="T23" fmla="*/ 258 h 391"/>
              <a:gd name="T24" fmla="*/ 133 w 391"/>
              <a:gd name="T25" fmla="*/ 196 h 391"/>
              <a:gd name="T26" fmla="*/ 196 w 391"/>
              <a:gd name="T27" fmla="*/ 133 h 391"/>
              <a:gd name="T28" fmla="*/ 258 w 391"/>
              <a:gd name="T29" fmla="*/ 196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" h="391">
                <a:moveTo>
                  <a:pt x="196" y="0"/>
                </a:moveTo>
                <a:cubicBezTo>
                  <a:pt x="88" y="0"/>
                  <a:pt x="0" y="88"/>
                  <a:pt x="0" y="196"/>
                </a:cubicBezTo>
                <a:cubicBezTo>
                  <a:pt x="0" y="303"/>
                  <a:pt x="88" y="391"/>
                  <a:pt x="196" y="391"/>
                </a:cubicBezTo>
                <a:cubicBezTo>
                  <a:pt x="303" y="391"/>
                  <a:pt x="391" y="303"/>
                  <a:pt x="391" y="196"/>
                </a:cubicBezTo>
                <a:cubicBezTo>
                  <a:pt x="391" y="88"/>
                  <a:pt x="303" y="0"/>
                  <a:pt x="196" y="0"/>
                </a:cubicBezTo>
                <a:close/>
                <a:moveTo>
                  <a:pt x="196" y="338"/>
                </a:moveTo>
                <a:cubicBezTo>
                  <a:pt x="117" y="338"/>
                  <a:pt x="53" y="274"/>
                  <a:pt x="53" y="196"/>
                </a:cubicBezTo>
                <a:cubicBezTo>
                  <a:pt x="53" y="117"/>
                  <a:pt x="117" y="53"/>
                  <a:pt x="196" y="53"/>
                </a:cubicBezTo>
                <a:cubicBezTo>
                  <a:pt x="274" y="53"/>
                  <a:pt x="338" y="117"/>
                  <a:pt x="338" y="196"/>
                </a:cubicBezTo>
                <a:cubicBezTo>
                  <a:pt x="338" y="274"/>
                  <a:pt x="274" y="338"/>
                  <a:pt x="196" y="338"/>
                </a:cubicBezTo>
                <a:close/>
                <a:moveTo>
                  <a:pt x="258" y="196"/>
                </a:moveTo>
                <a:cubicBezTo>
                  <a:pt x="258" y="230"/>
                  <a:pt x="230" y="258"/>
                  <a:pt x="196" y="258"/>
                </a:cubicBezTo>
                <a:cubicBezTo>
                  <a:pt x="161" y="258"/>
                  <a:pt x="133" y="230"/>
                  <a:pt x="133" y="196"/>
                </a:cubicBezTo>
                <a:cubicBezTo>
                  <a:pt x="133" y="161"/>
                  <a:pt x="161" y="133"/>
                  <a:pt x="196" y="133"/>
                </a:cubicBezTo>
                <a:cubicBezTo>
                  <a:pt x="230" y="133"/>
                  <a:pt x="258" y="161"/>
                  <a:pt x="258" y="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20">
              <a:solidFill>
                <a:schemeClr val="tx1"/>
              </a:solidFill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6606540" y="4263390"/>
            <a:ext cx="375285" cy="221615"/>
          </a:xfrm>
          <a:prstGeom prst="rect">
            <a:avLst/>
          </a:prstGeom>
        </p:spPr>
      </p:pic>
      <p:sp>
        <p:nvSpPr>
          <p:cNvPr id="63" name="矩形 62"/>
          <p:cNvSpPr/>
          <p:nvPr/>
        </p:nvSpPr>
        <p:spPr>
          <a:xfrm>
            <a:off x="4524375" y="3775075"/>
            <a:ext cx="2860675" cy="2844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60" b="1" kern="1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WIFI</a:t>
            </a:r>
            <a:r>
              <a:rPr lang="en-US" altLang="zh-CN" sz="1260" b="1" kern="100" dirty="0">
                <a:solidFill>
                  <a:schemeClr val="tx1"/>
                </a:solidFill>
                <a:latin typeface="Times New Roman" panose="02020603050405020304" pitchFamily="18" charset="0"/>
              </a:rPr>
              <a:t>-</a:t>
            </a:r>
            <a:r>
              <a:rPr lang="en-US" altLang="zh-CN" sz="1260" b="1" kern="1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-LTE</a:t>
            </a:r>
            <a:r>
              <a:rPr lang="ru-RU" altLang="en-US" sz="1260" b="1" kern="1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zh-CN" sz="1260" b="1" kern="100" dirty="0">
                <a:solidFill>
                  <a:schemeClr val="tx1"/>
                </a:solidFill>
                <a:latin typeface="Times New Roman" panose="02020603050405020304" pitchFamily="18" charset="0"/>
              </a:rPr>
              <a:t>Многомодовая связь</a:t>
            </a:r>
            <a:endParaRPr lang="zh-CN" altLang="en-US" sz="1260" b="1" kern="1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" name="文本框 56"/>
          <p:cNvSpPr txBox="1"/>
          <p:nvPr/>
        </p:nvSpPr>
        <p:spPr>
          <a:xfrm>
            <a:off x="779145" y="4984750"/>
            <a:ext cx="1183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ru-RU" altLang="zh-CN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Окружающее восприятие</a:t>
            </a:r>
            <a:endParaRPr lang="ru-RU" altLang="zh-CN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6" name="文本框 61"/>
          <p:cNvSpPr txBox="1"/>
          <p:nvPr/>
        </p:nvSpPr>
        <p:spPr>
          <a:xfrm>
            <a:off x="1998985" y="5011068"/>
            <a:ext cx="1540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ru-RU" altLang="zh-CN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Управление </a:t>
            </a:r>
            <a:endParaRPr lang="ru-RU" altLang="zh-CN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ru-RU" altLang="zh-CN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вагоным</a:t>
            </a:r>
            <a:endParaRPr lang="ru-RU" altLang="zh-CN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8" name="文本框 62"/>
          <p:cNvSpPr txBox="1"/>
          <p:nvPr/>
        </p:nvSpPr>
        <p:spPr>
          <a:xfrm>
            <a:off x="2019935" y="5628452"/>
            <a:ext cx="2623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ru-RU" altLang="zh-CN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</a:t>
            </a:r>
            <a:r>
              <a:rPr lang="zh-CN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егистрация данных</a:t>
            </a:r>
            <a:r>
              <a:rPr lang="ru-RU" altLang="zh-CN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altLang="zh-CN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ru-RU" altLang="zh-CN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с</a:t>
            </a:r>
            <a:r>
              <a:rPr lang="zh-CN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амодиагностика 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zh-CN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неисправностей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66470" y="3932555"/>
            <a:ext cx="1743710" cy="925195"/>
          </a:xfrm>
          <a:prstGeom prst="rect">
            <a:avLst/>
          </a:prstGeom>
        </p:spPr>
      </p:pic>
      <p:pic>
        <p:nvPicPr>
          <p:cNvPr id="70" name="图片 69" descr="小卡车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335" y="5100955"/>
            <a:ext cx="312420" cy="221615"/>
          </a:xfrm>
          <a:prstGeom prst="rect">
            <a:avLst/>
          </a:prstGeom>
        </p:spPr>
      </p:pic>
      <p:pic>
        <p:nvPicPr>
          <p:cNvPr id="71" name="图片 70" descr="小卡车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790" y="4663440"/>
            <a:ext cx="312420" cy="221615"/>
          </a:xfrm>
          <a:prstGeom prst="rect">
            <a:avLst/>
          </a:prstGeom>
        </p:spPr>
      </p:pic>
      <p:pic>
        <p:nvPicPr>
          <p:cNvPr id="72" name="图片 71" descr="小卡车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075" y="4848225"/>
            <a:ext cx="312420" cy="221615"/>
          </a:xfrm>
          <a:prstGeom prst="rect">
            <a:avLst/>
          </a:prstGeom>
        </p:spPr>
      </p:pic>
      <p:sp>
        <p:nvSpPr>
          <p:cNvPr id="73" name="circle-outline-with-huge-dot-at-the-center_38311"/>
          <p:cNvSpPr>
            <a:spLocks noChangeAspect="1"/>
          </p:cNvSpPr>
          <p:nvPr/>
        </p:nvSpPr>
        <p:spPr bwMode="auto">
          <a:xfrm>
            <a:off x="4131945" y="5203190"/>
            <a:ext cx="202565" cy="198120"/>
          </a:xfrm>
          <a:custGeom>
            <a:avLst/>
            <a:gdLst>
              <a:gd name="T0" fmla="*/ 196 w 391"/>
              <a:gd name="T1" fmla="*/ 0 h 391"/>
              <a:gd name="T2" fmla="*/ 0 w 391"/>
              <a:gd name="T3" fmla="*/ 196 h 391"/>
              <a:gd name="T4" fmla="*/ 196 w 391"/>
              <a:gd name="T5" fmla="*/ 391 h 391"/>
              <a:gd name="T6" fmla="*/ 391 w 391"/>
              <a:gd name="T7" fmla="*/ 196 h 391"/>
              <a:gd name="T8" fmla="*/ 196 w 391"/>
              <a:gd name="T9" fmla="*/ 0 h 391"/>
              <a:gd name="T10" fmla="*/ 196 w 391"/>
              <a:gd name="T11" fmla="*/ 338 h 391"/>
              <a:gd name="T12" fmla="*/ 53 w 391"/>
              <a:gd name="T13" fmla="*/ 196 h 391"/>
              <a:gd name="T14" fmla="*/ 196 w 391"/>
              <a:gd name="T15" fmla="*/ 53 h 391"/>
              <a:gd name="T16" fmla="*/ 338 w 391"/>
              <a:gd name="T17" fmla="*/ 196 h 391"/>
              <a:gd name="T18" fmla="*/ 196 w 391"/>
              <a:gd name="T19" fmla="*/ 338 h 391"/>
              <a:gd name="T20" fmla="*/ 258 w 391"/>
              <a:gd name="T21" fmla="*/ 196 h 391"/>
              <a:gd name="T22" fmla="*/ 196 w 391"/>
              <a:gd name="T23" fmla="*/ 258 h 391"/>
              <a:gd name="T24" fmla="*/ 133 w 391"/>
              <a:gd name="T25" fmla="*/ 196 h 391"/>
              <a:gd name="T26" fmla="*/ 196 w 391"/>
              <a:gd name="T27" fmla="*/ 133 h 391"/>
              <a:gd name="T28" fmla="*/ 258 w 391"/>
              <a:gd name="T29" fmla="*/ 196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" h="391">
                <a:moveTo>
                  <a:pt x="196" y="0"/>
                </a:moveTo>
                <a:cubicBezTo>
                  <a:pt x="88" y="0"/>
                  <a:pt x="0" y="88"/>
                  <a:pt x="0" y="196"/>
                </a:cubicBezTo>
                <a:cubicBezTo>
                  <a:pt x="0" y="303"/>
                  <a:pt x="88" y="391"/>
                  <a:pt x="196" y="391"/>
                </a:cubicBezTo>
                <a:cubicBezTo>
                  <a:pt x="303" y="391"/>
                  <a:pt x="391" y="303"/>
                  <a:pt x="391" y="196"/>
                </a:cubicBezTo>
                <a:cubicBezTo>
                  <a:pt x="391" y="88"/>
                  <a:pt x="303" y="0"/>
                  <a:pt x="196" y="0"/>
                </a:cubicBezTo>
                <a:close/>
                <a:moveTo>
                  <a:pt x="196" y="338"/>
                </a:moveTo>
                <a:cubicBezTo>
                  <a:pt x="117" y="338"/>
                  <a:pt x="53" y="274"/>
                  <a:pt x="53" y="196"/>
                </a:cubicBezTo>
                <a:cubicBezTo>
                  <a:pt x="53" y="117"/>
                  <a:pt x="117" y="53"/>
                  <a:pt x="196" y="53"/>
                </a:cubicBezTo>
                <a:cubicBezTo>
                  <a:pt x="274" y="53"/>
                  <a:pt x="338" y="117"/>
                  <a:pt x="338" y="196"/>
                </a:cubicBezTo>
                <a:cubicBezTo>
                  <a:pt x="338" y="274"/>
                  <a:pt x="274" y="338"/>
                  <a:pt x="196" y="338"/>
                </a:cubicBezTo>
                <a:close/>
                <a:moveTo>
                  <a:pt x="258" y="196"/>
                </a:moveTo>
                <a:cubicBezTo>
                  <a:pt x="258" y="230"/>
                  <a:pt x="230" y="258"/>
                  <a:pt x="196" y="258"/>
                </a:cubicBezTo>
                <a:cubicBezTo>
                  <a:pt x="161" y="258"/>
                  <a:pt x="133" y="230"/>
                  <a:pt x="133" y="196"/>
                </a:cubicBezTo>
                <a:cubicBezTo>
                  <a:pt x="133" y="161"/>
                  <a:pt x="161" y="133"/>
                  <a:pt x="196" y="133"/>
                </a:cubicBezTo>
                <a:cubicBezTo>
                  <a:pt x="230" y="133"/>
                  <a:pt x="258" y="161"/>
                  <a:pt x="258" y="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20">
              <a:solidFill>
                <a:schemeClr val="tx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75005" y="958850"/>
            <a:ext cx="2339340" cy="42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22739" y="374015"/>
            <a:ext cx="10889201" cy="768367"/>
          </a:xfrm>
        </p:spPr>
        <p:txBody>
          <a:bodyPr/>
          <a:lstStyle/>
          <a:p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|</a:t>
            </a:r>
            <a:r>
              <a:rPr lang="en-US" alt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</a:t>
            </a:r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ехнология в разработке</a:t>
            </a:r>
            <a:br>
              <a: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zh-CN" altLang="en-US" dirty="0">
                <a:solidFill>
                  <a:srgbClr val="C00000"/>
                </a:solidFill>
              </a:rPr>
              <a:t>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78000" y="878205"/>
            <a:ext cx="309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/>
          </a:p>
        </p:txBody>
      </p:sp>
      <p:sp>
        <p:nvSpPr>
          <p:cNvPr id="34" name="页脚占位符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35" name="灯片编号占位符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78000" y="878205"/>
            <a:ext cx="309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617855" y="1016000"/>
            <a:ext cx="25069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r>
              <a:rPr lang="ru-RU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zh-CN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нтеллектуальн</a:t>
            </a:r>
            <a:r>
              <a:rPr lang="ru-RU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ая</a:t>
            </a:r>
            <a:r>
              <a:rPr lang="zh-CN" alt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шахта</a:t>
            </a:r>
            <a:endParaRPr lang="zh-CN" altLang="en-US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49605" y="1762760"/>
            <a:ext cx="2392680" cy="335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Беспроводная связь между </a:t>
            </a:r>
            <a:endParaRPr lang="zh-CN" alt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автомобилем и </a:t>
            </a:r>
            <a:r>
              <a:rPr lang="ru-RU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станцией</a:t>
            </a:r>
            <a:endParaRPr lang="ru-RU" altLang="zh-CN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649605" y="3569970"/>
            <a:ext cx="2392680" cy="335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Бортовая</a:t>
            </a:r>
            <a:r>
              <a:rPr lang="en-US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автономная </a:t>
            </a:r>
            <a:endParaRPr lang="zh-CN" altLang="en-US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система вождения</a:t>
            </a:r>
            <a:endParaRPr lang="zh-CN" altLang="en-US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570595" y="5322570"/>
            <a:ext cx="2701925" cy="4076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Цифровая </a:t>
            </a:r>
            <a:r>
              <a:rPr lang="zh-CN" alt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система</a:t>
            </a:r>
            <a:endParaRPr lang="zh-CN" altLang="en-US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управления шахтой</a:t>
            </a:r>
            <a:endParaRPr lang="zh-CN" altLang="en-US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 bwMode="auto">
          <a:xfrm flipH="1" flipV="1">
            <a:off x="5281930" y="1765300"/>
            <a:ext cx="6985" cy="871855"/>
          </a:xfrm>
          <a:prstGeom prst="line">
            <a:avLst/>
          </a:prstGeom>
          <a:ln w="254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 bwMode="auto">
          <a:xfrm flipH="1">
            <a:off x="3014980" y="1771650"/>
            <a:ext cx="2266950" cy="5715"/>
          </a:xfrm>
          <a:prstGeom prst="line">
            <a:avLst/>
          </a:prstGeom>
          <a:ln w="254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 bwMode="auto">
          <a:xfrm flipH="1" flipV="1">
            <a:off x="4231640" y="3893185"/>
            <a:ext cx="5080" cy="1300480"/>
          </a:xfrm>
          <a:prstGeom prst="line">
            <a:avLst/>
          </a:prstGeom>
          <a:ln w="254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 bwMode="auto">
          <a:xfrm flipH="1">
            <a:off x="1962785" y="3893185"/>
            <a:ext cx="2266950" cy="5715"/>
          </a:xfrm>
          <a:prstGeom prst="line">
            <a:avLst/>
          </a:prstGeom>
          <a:ln w="254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6"/>
          <p:cNvSpPr txBox="1"/>
          <p:nvPr/>
        </p:nvSpPr>
        <p:spPr>
          <a:xfrm>
            <a:off x="617855" y="2157095"/>
            <a:ext cx="27946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Система беспроводной связи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indent="0" algn="ctr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Дифференциальные услуги RTK GPS</a:t>
            </a:r>
            <a:endParaRPr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indent="0" algn="ctr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Мониторинг восприятия на дороге</a:t>
            </a:r>
            <a:endParaRPr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64815" y="1015683"/>
            <a:ext cx="899160" cy="356235"/>
            <a:chOff x="8890" y="1707"/>
            <a:chExt cx="1416" cy="561"/>
          </a:xfrm>
        </p:grpSpPr>
        <p:grpSp>
          <p:nvGrpSpPr>
            <p:cNvPr id="14" name="组合 13"/>
            <p:cNvGrpSpPr/>
            <p:nvPr/>
          </p:nvGrpSpPr>
          <p:grpSpPr>
            <a:xfrm>
              <a:off x="9107" y="1707"/>
              <a:ext cx="1057" cy="555"/>
              <a:chOff x="3227" y="2040"/>
              <a:chExt cx="1276" cy="670"/>
            </a:xfrm>
          </p:grpSpPr>
          <p:sp>
            <p:nvSpPr>
              <p:cNvPr id="1030" name="Oval 6"/>
              <p:cNvSpPr>
                <a:spLocks noChangeArrowheads="1"/>
              </p:cNvSpPr>
              <p:nvPr/>
            </p:nvSpPr>
            <p:spPr bwMode="auto">
              <a:xfrm>
                <a:off x="3633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1" name="Freeform 7"/>
              <p:cNvSpPr>
                <a:spLocks noEditPoints="1"/>
              </p:cNvSpPr>
              <p:nvPr/>
            </p:nvSpPr>
            <p:spPr bwMode="auto">
              <a:xfrm>
                <a:off x="3575" y="2470"/>
                <a:ext cx="136" cy="138"/>
              </a:xfrm>
              <a:custGeom>
                <a:avLst/>
                <a:gdLst/>
                <a:ahLst/>
                <a:cxnLst>
                  <a:cxn ang="0">
                    <a:pos x="300" y="0"/>
                  </a:cxn>
                  <a:cxn ang="0">
                    <a:pos x="0" y="300"/>
                  </a:cxn>
                  <a:cxn ang="0">
                    <a:pos x="300" y="600"/>
                  </a:cxn>
                  <a:cxn ang="0">
                    <a:pos x="600" y="300"/>
                  </a:cxn>
                  <a:cxn ang="0">
                    <a:pos x="300" y="0"/>
                  </a:cxn>
                  <a:cxn ang="0">
                    <a:pos x="310" y="522"/>
                  </a:cxn>
                  <a:cxn ang="0">
                    <a:pos x="93" y="305"/>
                  </a:cxn>
                  <a:cxn ang="0">
                    <a:pos x="310" y="87"/>
                  </a:cxn>
                  <a:cxn ang="0">
                    <a:pos x="527" y="305"/>
                  </a:cxn>
                  <a:cxn ang="0">
                    <a:pos x="310" y="522"/>
                  </a:cxn>
                </a:cxnLst>
                <a:rect l="0" t="0" r="r" b="b"/>
                <a:pathLst>
                  <a:path w="600" h="600">
                    <a:moveTo>
                      <a:pt x="300" y="0"/>
                    </a:moveTo>
                    <a:cubicBezTo>
                      <a:pt x="135" y="0"/>
                      <a:pt x="0" y="134"/>
                      <a:pt x="0" y="300"/>
                    </a:cubicBezTo>
                    <a:cubicBezTo>
                      <a:pt x="0" y="466"/>
                      <a:pt x="135" y="600"/>
                      <a:pt x="300" y="600"/>
                    </a:cubicBezTo>
                    <a:cubicBezTo>
                      <a:pt x="466" y="600"/>
                      <a:pt x="600" y="466"/>
                      <a:pt x="600" y="300"/>
                    </a:cubicBezTo>
                    <a:cubicBezTo>
                      <a:pt x="600" y="134"/>
                      <a:pt x="466" y="0"/>
                      <a:pt x="300" y="0"/>
                    </a:cubicBezTo>
                    <a:close/>
                    <a:moveTo>
                      <a:pt x="310" y="522"/>
                    </a:moveTo>
                    <a:cubicBezTo>
                      <a:pt x="190" y="522"/>
                      <a:pt x="93" y="425"/>
                      <a:pt x="93" y="305"/>
                    </a:cubicBezTo>
                    <a:cubicBezTo>
                      <a:pt x="93" y="185"/>
                      <a:pt x="190" y="87"/>
                      <a:pt x="310" y="87"/>
                    </a:cubicBezTo>
                    <a:cubicBezTo>
                      <a:pt x="430" y="87"/>
                      <a:pt x="527" y="185"/>
                      <a:pt x="527" y="305"/>
                    </a:cubicBezTo>
                    <a:cubicBezTo>
                      <a:pt x="527" y="425"/>
                      <a:pt x="430" y="522"/>
                      <a:pt x="310" y="52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2" name="Freeform 8"/>
              <p:cNvSpPr>
                <a:spLocks noEditPoints="1"/>
              </p:cNvSpPr>
              <p:nvPr/>
            </p:nvSpPr>
            <p:spPr bwMode="auto">
              <a:xfrm>
                <a:off x="3475" y="2367"/>
                <a:ext cx="341" cy="343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49"/>
                  </a:cxn>
                  <a:cxn ang="0">
                    <a:pos x="748" y="1498"/>
                  </a:cxn>
                  <a:cxn ang="0">
                    <a:pos x="1497" y="749"/>
                  </a:cxn>
                  <a:cxn ang="0">
                    <a:pos x="748" y="0"/>
                  </a:cxn>
                  <a:cxn ang="0">
                    <a:pos x="737" y="1121"/>
                  </a:cxn>
                  <a:cxn ang="0">
                    <a:pos x="365" y="749"/>
                  </a:cxn>
                  <a:cxn ang="0">
                    <a:pos x="737" y="377"/>
                  </a:cxn>
                  <a:cxn ang="0">
                    <a:pos x="1109" y="749"/>
                  </a:cxn>
                  <a:cxn ang="0">
                    <a:pos x="737" y="1121"/>
                  </a:cxn>
                </a:cxnLst>
                <a:rect l="0" t="0" r="r" b="b"/>
                <a:pathLst>
                  <a:path w="1497" h="1498">
                    <a:moveTo>
                      <a:pt x="748" y="0"/>
                    </a:moveTo>
                    <a:cubicBezTo>
                      <a:pt x="335" y="0"/>
                      <a:pt x="0" y="335"/>
                      <a:pt x="0" y="749"/>
                    </a:cubicBezTo>
                    <a:cubicBezTo>
                      <a:pt x="0" y="1162"/>
                      <a:pt x="335" y="1498"/>
                      <a:pt x="748" y="1498"/>
                    </a:cubicBezTo>
                    <a:cubicBezTo>
                      <a:pt x="1162" y="1498"/>
                      <a:pt x="1497" y="1162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  <a:moveTo>
                      <a:pt x="737" y="1121"/>
                    </a:moveTo>
                    <a:cubicBezTo>
                      <a:pt x="532" y="1121"/>
                      <a:pt x="365" y="954"/>
                      <a:pt x="365" y="749"/>
                    </a:cubicBezTo>
                    <a:cubicBezTo>
                      <a:pt x="365" y="543"/>
                      <a:pt x="532" y="377"/>
                      <a:pt x="737" y="377"/>
                    </a:cubicBezTo>
                    <a:cubicBezTo>
                      <a:pt x="943" y="377"/>
                      <a:pt x="1109" y="543"/>
                      <a:pt x="1109" y="749"/>
                    </a:cubicBezTo>
                    <a:cubicBezTo>
                      <a:pt x="1109" y="954"/>
                      <a:pt x="943" y="1121"/>
                      <a:pt x="737" y="112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3" name="Oval 9"/>
              <p:cNvSpPr>
                <a:spLocks noChangeArrowheads="1"/>
              </p:cNvSpPr>
              <p:nvPr/>
            </p:nvSpPr>
            <p:spPr bwMode="auto">
              <a:xfrm>
                <a:off x="4215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4" name="Freeform 10"/>
              <p:cNvSpPr/>
              <p:nvPr/>
            </p:nvSpPr>
            <p:spPr bwMode="auto">
              <a:xfrm>
                <a:off x="4219" y="2528"/>
                <a:ext cx="16" cy="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69" y="12"/>
                  </a:cxn>
                  <a:cxn ang="0">
                    <a:pos x="36" y="0"/>
                  </a:cxn>
                </a:cxnLst>
                <a:rect l="0" t="0" r="r" b="b"/>
                <a:pathLst>
                  <a:path w="69" h="13">
                    <a:moveTo>
                      <a:pt x="36" y="0"/>
                    </a:moveTo>
                    <a:cubicBezTo>
                      <a:pt x="22" y="0"/>
                      <a:pt x="10" y="5"/>
                      <a:pt x="0" y="13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0" y="4"/>
                      <a:pt x="49" y="0"/>
                      <a:pt x="36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5" name="Freeform 11"/>
              <p:cNvSpPr/>
              <p:nvPr/>
            </p:nvSpPr>
            <p:spPr bwMode="auto">
              <a:xfrm>
                <a:off x="4205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6" name="Freeform 12"/>
              <p:cNvSpPr/>
              <p:nvPr/>
            </p:nvSpPr>
            <p:spPr bwMode="auto">
              <a:xfrm>
                <a:off x="423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7" name="Freeform 13"/>
              <p:cNvSpPr/>
              <p:nvPr/>
            </p:nvSpPr>
            <p:spPr bwMode="auto">
              <a:xfrm>
                <a:off x="4239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8" name="Freeform 14"/>
              <p:cNvSpPr/>
              <p:nvPr/>
            </p:nvSpPr>
            <p:spPr bwMode="auto">
              <a:xfrm>
                <a:off x="424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9" name="Freeform 15"/>
              <p:cNvSpPr/>
              <p:nvPr/>
            </p:nvSpPr>
            <p:spPr bwMode="auto">
              <a:xfrm>
                <a:off x="4201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0" name="Freeform 16"/>
              <p:cNvSpPr/>
              <p:nvPr/>
            </p:nvSpPr>
            <p:spPr bwMode="auto">
              <a:xfrm>
                <a:off x="4203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1" name="Freeform 17"/>
              <p:cNvSpPr/>
              <p:nvPr/>
            </p:nvSpPr>
            <p:spPr bwMode="auto">
              <a:xfrm>
                <a:off x="4215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2" name="Freeform 18"/>
              <p:cNvSpPr/>
              <p:nvPr/>
            </p:nvSpPr>
            <p:spPr bwMode="auto">
              <a:xfrm>
                <a:off x="4250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3" y="2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3" name="Freeform 19"/>
              <p:cNvSpPr/>
              <p:nvPr/>
            </p:nvSpPr>
            <p:spPr bwMode="auto">
              <a:xfrm>
                <a:off x="4252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3" y="2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4" name="Freeform 20"/>
              <p:cNvSpPr/>
              <p:nvPr/>
            </p:nvSpPr>
            <p:spPr bwMode="auto">
              <a:xfrm>
                <a:off x="4248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1"/>
                      <a:pt x="3" y="1"/>
                      <a:pt x="5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5" name="Freeform 21"/>
              <p:cNvSpPr/>
              <p:nvPr/>
            </p:nvSpPr>
            <p:spPr bwMode="auto">
              <a:xfrm>
                <a:off x="4199" y="2499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6" name="Freeform 22"/>
              <p:cNvSpPr/>
              <p:nvPr/>
            </p:nvSpPr>
            <p:spPr bwMode="auto">
              <a:xfrm>
                <a:off x="4246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7" name="Freeform 23"/>
              <p:cNvSpPr/>
              <p:nvPr/>
            </p:nvSpPr>
            <p:spPr bwMode="auto">
              <a:xfrm>
                <a:off x="4210" y="2493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8" name="Freeform 24"/>
              <p:cNvSpPr/>
              <p:nvPr/>
            </p:nvSpPr>
            <p:spPr bwMode="auto">
              <a:xfrm>
                <a:off x="4212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9" name="Freeform 25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0" name="Freeform 26"/>
              <p:cNvSpPr/>
              <p:nvPr/>
            </p:nvSpPr>
            <p:spPr bwMode="auto">
              <a:xfrm>
                <a:off x="4219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1" name="Freeform 27"/>
              <p:cNvSpPr/>
              <p:nvPr/>
            </p:nvSpPr>
            <p:spPr bwMode="auto">
              <a:xfrm>
                <a:off x="422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2" name="Freeform 28"/>
              <p:cNvSpPr/>
              <p:nvPr/>
            </p:nvSpPr>
            <p:spPr bwMode="auto">
              <a:xfrm>
                <a:off x="421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3" name="Freeform 29"/>
              <p:cNvSpPr/>
              <p:nvPr/>
            </p:nvSpPr>
            <p:spPr bwMode="auto">
              <a:xfrm>
                <a:off x="4227" y="24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4" name="Freeform 30"/>
              <p:cNvSpPr/>
              <p:nvPr/>
            </p:nvSpPr>
            <p:spPr bwMode="auto">
              <a:xfrm>
                <a:off x="423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5" name="Freeform 31"/>
              <p:cNvSpPr/>
              <p:nvPr/>
            </p:nvSpPr>
            <p:spPr bwMode="auto">
              <a:xfrm>
                <a:off x="4208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1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6" name="Freeform 32"/>
              <p:cNvSpPr/>
              <p:nvPr/>
            </p:nvSpPr>
            <p:spPr bwMode="auto">
              <a:xfrm>
                <a:off x="4197" y="2500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7" name="Freeform 33"/>
              <p:cNvSpPr/>
              <p:nvPr/>
            </p:nvSpPr>
            <p:spPr bwMode="auto">
              <a:xfrm>
                <a:off x="4230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8" name="Freeform 34"/>
              <p:cNvSpPr/>
              <p:nvPr/>
            </p:nvSpPr>
            <p:spPr bwMode="auto">
              <a:xfrm>
                <a:off x="423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9" name="Freeform 35"/>
              <p:cNvSpPr/>
              <p:nvPr/>
            </p:nvSpPr>
            <p:spPr bwMode="auto">
              <a:xfrm>
                <a:off x="4244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0" name="Freeform 36"/>
              <p:cNvSpPr/>
              <p:nvPr/>
            </p:nvSpPr>
            <p:spPr bwMode="auto">
              <a:xfrm>
                <a:off x="4187" y="2504"/>
                <a:ext cx="6" cy="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34"/>
                  </a:cxn>
                  <a:cxn ang="0">
                    <a:pos x="29" y="0"/>
                  </a:cxn>
                </a:cxnLst>
                <a:rect l="0" t="0" r="r" b="b"/>
                <a:pathLst>
                  <a:path w="29" h="34">
                    <a:moveTo>
                      <a:pt x="29" y="0"/>
                    </a:moveTo>
                    <a:cubicBezTo>
                      <a:pt x="18" y="10"/>
                      <a:pt x="9" y="22"/>
                      <a:pt x="0" y="34"/>
                    </a:cubicBezTo>
                    <a:cubicBezTo>
                      <a:pt x="9" y="22"/>
                      <a:pt x="18" y="10"/>
                      <a:pt x="29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1" name="Freeform 37"/>
              <p:cNvSpPr/>
              <p:nvPr/>
            </p:nvSpPr>
            <p:spPr bwMode="auto">
              <a:xfrm>
                <a:off x="4271" y="2518"/>
                <a:ext cx="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1"/>
                  </a:cxn>
                  <a:cxn ang="0">
                    <a:pos x="0" y="0"/>
                  </a:cxn>
                </a:cxnLst>
                <a:rect l="0" t="0" r="r" b="b"/>
                <a:pathLst>
                  <a:path w="19" h="51">
                    <a:moveTo>
                      <a:pt x="0" y="0"/>
                    </a:moveTo>
                    <a:cubicBezTo>
                      <a:pt x="9" y="16"/>
                      <a:pt x="15" y="33"/>
                      <a:pt x="19" y="51"/>
                    </a:cubicBezTo>
                    <a:cubicBezTo>
                      <a:pt x="15" y="33"/>
                      <a:pt x="9" y="16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2" name="Freeform 38"/>
              <p:cNvSpPr/>
              <p:nvPr/>
            </p:nvSpPr>
            <p:spPr bwMode="auto">
              <a:xfrm>
                <a:off x="4270" y="251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7"/>
                  </a:cxn>
                  <a:cxn ang="0">
                    <a:pos x="0" y="0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cubicBezTo>
                      <a:pt x="1" y="2"/>
                      <a:pt x="3" y="5"/>
                      <a:pt x="4" y="7"/>
                    </a:cubicBezTo>
                    <a:cubicBezTo>
                      <a:pt x="3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3" name="Freeform 39"/>
              <p:cNvSpPr/>
              <p:nvPr/>
            </p:nvSpPr>
            <p:spPr bwMode="auto">
              <a:xfrm>
                <a:off x="4186" y="2512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4" name="Freeform 40"/>
              <p:cNvSpPr/>
              <p:nvPr/>
            </p:nvSpPr>
            <p:spPr bwMode="auto">
              <a:xfrm>
                <a:off x="4264" y="2507"/>
                <a:ext cx="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36"/>
                  </a:cxn>
                  <a:cxn ang="0">
                    <a:pos x="0" y="0"/>
                  </a:cxn>
                </a:cxnLst>
                <a:rect l="0" t="0" r="r" b="b"/>
                <a:pathLst>
                  <a:path w="26" h="36">
                    <a:moveTo>
                      <a:pt x="0" y="0"/>
                    </a:moveTo>
                    <a:cubicBezTo>
                      <a:pt x="10" y="11"/>
                      <a:pt x="18" y="23"/>
                      <a:pt x="26" y="36"/>
                    </a:cubicBezTo>
                    <a:cubicBezTo>
                      <a:pt x="18" y="23"/>
                      <a:pt x="10" y="1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5" name="Freeform 41"/>
              <p:cNvSpPr/>
              <p:nvPr/>
            </p:nvSpPr>
            <p:spPr bwMode="auto">
              <a:xfrm>
                <a:off x="4263" y="250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3" y="4"/>
                      <a:pt x="4" y="5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6" name="Freeform 42"/>
              <p:cNvSpPr/>
              <p:nvPr/>
            </p:nvSpPr>
            <p:spPr bwMode="auto">
              <a:xfrm>
                <a:off x="4183" y="2515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2"/>
                      <a:pt x="4" y="0"/>
                    </a:cubicBezTo>
                    <a:cubicBezTo>
                      <a:pt x="3" y="2"/>
                      <a:pt x="1" y="5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7" name="Freeform 43"/>
              <p:cNvSpPr>
                <a:spLocks noEditPoints="1"/>
              </p:cNvSpPr>
              <p:nvPr/>
            </p:nvSpPr>
            <p:spPr bwMode="auto">
              <a:xfrm>
                <a:off x="3227" y="2040"/>
                <a:ext cx="1276" cy="566"/>
              </a:xfrm>
              <a:custGeom>
                <a:avLst/>
                <a:gdLst/>
                <a:ahLst/>
                <a:cxnLst>
                  <a:cxn ang="0">
                    <a:pos x="4833" y="1102"/>
                  </a:cxn>
                  <a:cxn ang="0">
                    <a:pos x="4881" y="544"/>
                  </a:cxn>
                  <a:cxn ang="0">
                    <a:pos x="4192" y="171"/>
                  </a:cxn>
                  <a:cxn ang="0">
                    <a:pos x="3726" y="462"/>
                  </a:cxn>
                  <a:cxn ang="0">
                    <a:pos x="5459" y="159"/>
                  </a:cxn>
                  <a:cxn ang="0">
                    <a:pos x="5492" y="17"/>
                  </a:cxn>
                  <a:cxn ang="0">
                    <a:pos x="3873" y="4"/>
                  </a:cxn>
                  <a:cxn ang="0">
                    <a:pos x="621" y="256"/>
                  </a:cxn>
                  <a:cxn ang="0">
                    <a:pos x="102" y="1005"/>
                  </a:cxn>
                  <a:cxn ang="0">
                    <a:pos x="1886" y="1592"/>
                  </a:cxn>
                  <a:cxn ang="0">
                    <a:pos x="2820" y="2352"/>
                  </a:cxn>
                  <a:cxn ang="0">
                    <a:pos x="3281" y="2472"/>
                  </a:cxn>
                  <a:cxn ang="0">
                    <a:pos x="3353" y="2232"/>
                  </a:cxn>
                  <a:cxn ang="0">
                    <a:pos x="3646" y="2159"/>
                  </a:cxn>
                  <a:cxn ang="0">
                    <a:pos x="5143" y="2178"/>
                  </a:cxn>
                  <a:cxn ang="0">
                    <a:pos x="5388" y="2344"/>
                  </a:cxn>
                  <a:cxn ang="0">
                    <a:pos x="5604" y="2323"/>
                  </a:cxn>
                  <a:cxn ang="0">
                    <a:pos x="5593" y="1131"/>
                  </a:cxn>
                  <a:cxn ang="0">
                    <a:pos x="193" y="920"/>
                  </a:cxn>
                  <a:cxn ang="0">
                    <a:pos x="1006" y="880"/>
                  </a:cxn>
                  <a:cxn ang="0">
                    <a:pos x="1022" y="773"/>
                  </a:cxn>
                  <a:cxn ang="0">
                    <a:pos x="580" y="437"/>
                  </a:cxn>
                  <a:cxn ang="0">
                    <a:pos x="1022" y="773"/>
                  </a:cxn>
                  <a:cxn ang="0">
                    <a:pos x="1173" y="1093"/>
                  </a:cxn>
                  <a:cxn ang="0">
                    <a:pos x="1172" y="905"/>
                  </a:cxn>
                  <a:cxn ang="0">
                    <a:pos x="1584" y="1172"/>
                  </a:cxn>
                  <a:cxn ang="0">
                    <a:pos x="1196" y="800"/>
                  </a:cxn>
                  <a:cxn ang="0">
                    <a:pos x="1697" y="448"/>
                  </a:cxn>
                  <a:cxn ang="0">
                    <a:pos x="2297" y="1299"/>
                  </a:cxn>
                  <a:cxn ang="0">
                    <a:pos x="1753" y="1008"/>
                  </a:cxn>
                  <a:cxn ang="0">
                    <a:pos x="2297" y="1299"/>
                  </a:cxn>
                  <a:cxn ang="0">
                    <a:pos x="1852" y="448"/>
                  </a:cxn>
                  <a:cxn ang="0">
                    <a:pos x="2341" y="980"/>
                  </a:cxn>
                  <a:cxn ang="0">
                    <a:pos x="2876" y="1416"/>
                  </a:cxn>
                  <a:cxn ang="0">
                    <a:pos x="2465" y="1136"/>
                  </a:cxn>
                  <a:cxn ang="0">
                    <a:pos x="2876" y="1416"/>
                  </a:cxn>
                  <a:cxn ang="0">
                    <a:pos x="2599" y="448"/>
                  </a:cxn>
                  <a:cxn ang="0">
                    <a:pos x="2928" y="1081"/>
                  </a:cxn>
                  <a:cxn ang="0">
                    <a:pos x="3462" y="1501"/>
                  </a:cxn>
                  <a:cxn ang="0">
                    <a:pos x="3048" y="1237"/>
                  </a:cxn>
                  <a:cxn ang="0">
                    <a:pos x="3462" y="1501"/>
                  </a:cxn>
                  <a:cxn ang="0">
                    <a:pos x="3084" y="1104"/>
                  </a:cxn>
                  <a:cxn ang="0">
                    <a:pos x="3511" y="448"/>
                  </a:cxn>
                  <a:cxn ang="0">
                    <a:pos x="3612" y="1020"/>
                  </a:cxn>
                </a:cxnLst>
                <a:rect l="0" t="0" r="r" b="b"/>
                <a:pathLst>
                  <a:path w="5604" h="2472">
                    <a:moveTo>
                      <a:pt x="5593" y="1131"/>
                    </a:moveTo>
                    <a:cubicBezTo>
                      <a:pt x="4833" y="1102"/>
                      <a:pt x="4833" y="1102"/>
                      <a:pt x="4833" y="1102"/>
                    </a:cubicBezTo>
                    <a:cubicBezTo>
                      <a:pt x="4823" y="550"/>
                      <a:pt x="4823" y="550"/>
                      <a:pt x="4823" y="550"/>
                    </a:cubicBezTo>
                    <a:cubicBezTo>
                      <a:pt x="4881" y="544"/>
                      <a:pt x="4881" y="544"/>
                      <a:pt x="4881" y="544"/>
                    </a:cubicBezTo>
                    <a:cubicBezTo>
                      <a:pt x="4881" y="544"/>
                      <a:pt x="5357" y="225"/>
                      <a:pt x="5441" y="171"/>
                    </a:cubicBezTo>
                    <a:cubicBezTo>
                      <a:pt x="4192" y="171"/>
                      <a:pt x="4192" y="171"/>
                      <a:pt x="4192" y="171"/>
                    </a:cubicBezTo>
                    <a:cubicBezTo>
                      <a:pt x="3732" y="472"/>
                      <a:pt x="3732" y="472"/>
                      <a:pt x="3732" y="472"/>
                    </a:cubicBezTo>
                    <a:cubicBezTo>
                      <a:pt x="3726" y="462"/>
                      <a:pt x="3726" y="462"/>
                      <a:pt x="3726" y="462"/>
                    </a:cubicBezTo>
                    <a:cubicBezTo>
                      <a:pt x="4189" y="159"/>
                      <a:pt x="4189" y="159"/>
                      <a:pt x="4189" y="159"/>
                    </a:cubicBezTo>
                    <a:cubicBezTo>
                      <a:pt x="5459" y="159"/>
                      <a:pt x="5459" y="159"/>
                      <a:pt x="5459" y="159"/>
                    </a:cubicBezTo>
                    <a:cubicBezTo>
                      <a:pt x="5499" y="132"/>
                      <a:pt x="5492" y="115"/>
                      <a:pt x="5492" y="115"/>
                    </a:cubicBezTo>
                    <a:cubicBezTo>
                      <a:pt x="5492" y="115"/>
                      <a:pt x="5492" y="33"/>
                      <a:pt x="5492" y="17"/>
                    </a:cubicBezTo>
                    <a:cubicBezTo>
                      <a:pt x="5492" y="0"/>
                      <a:pt x="5470" y="1"/>
                      <a:pt x="5470" y="1"/>
                    </a:cubicBezTo>
                    <a:cubicBezTo>
                      <a:pt x="3873" y="4"/>
                      <a:pt x="3873" y="4"/>
                      <a:pt x="3873" y="4"/>
                    </a:cubicBezTo>
                    <a:cubicBezTo>
                      <a:pt x="3421" y="256"/>
                      <a:pt x="3421" y="256"/>
                      <a:pt x="3421" y="256"/>
                    </a:cubicBezTo>
                    <a:cubicBezTo>
                      <a:pt x="621" y="256"/>
                      <a:pt x="621" y="256"/>
                      <a:pt x="621" y="256"/>
                    </a:cubicBezTo>
                    <a:cubicBezTo>
                      <a:pt x="621" y="256"/>
                      <a:pt x="102" y="795"/>
                      <a:pt x="51" y="880"/>
                    </a:cubicBezTo>
                    <a:cubicBezTo>
                      <a:pt x="0" y="965"/>
                      <a:pt x="102" y="1005"/>
                      <a:pt x="102" y="1005"/>
                    </a:cubicBezTo>
                    <a:cubicBezTo>
                      <a:pt x="1292" y="1280"/>
                      <a:pt x="1292" y="1280"/>
                      <a:pt x="1292" y="1280"/>
                    </a:cubicBezTo>
                    <a:cubicBezTo>
                      <a:pt x="1886" y="1592"/>
                      <a:pt x="1886" y="1592"/>
                      <a:pt x="1886" y="1592"/>
                    </a:cubicBezTo>
                    <a:cubicBezTo>
                      <a:pt x="2624" y="2317"/>
                      <a:pt x="2624" y="2317"/>
                      <a:pt x="2624" y="2317"/>
                    </a:cubicBezTo>
                    <a:cubicBezTo>
                      <a:pt x="2820" y="2352"/>
                      <a:pt x="2820" y="2352"/>
                      <a:pt x="2820" y="2352"/>
                    </a:cubicBezTo>
                    <a:cubicBezTo>
                      <a:pt x="2820" y="2472"/>
                      <a:pt x="2820" y="2472"/>
                      <a:pt x="2820" y="2472"/>
                    </a:cubicBezTo>
                    <a:cubicBezTo>
                      <a:pt x="3281" y="2472"/>
                      <a:pt x="3281" y="2472"/>
                      <a:pt x="3281" y="2472"/>
                    </a:cubicBezTo>
                    <a:cubicBezTo>
                      <a:pt x="3357" y="2420"/>
                      <a:pt x="3357" y="2420"/>
                      <a:pt x="3357" y="2420"/>
                    </a:cubicBezTo>
                    <a:cubicBezTo>
                      <a:pt x="3353" y="2232"/>
                      <a:pt x="3353" y="2232"/>
                      <a:pt x="3353" y="2232"/>
                    </a:cubicBezTo>
                    <a:cubicBezTo>
                      <a:pt x="3433" y="2164"/>
                      <a:pt x="3433" y="2164"/>
                      <a:pt x="3433" y="2164"/>
                    </a:cubicBezTo>
                    <a:cubicBezTo>
                      <a:pt x="3646" y="2159"/>
                      <a:pt x="3646" y="2159"/>
                      <a:pt x="3646" y="2159"/>
                    </a:cubicBezTo>
                    <a:cubicBezTo>
                      <a:pt x="3656" y="1754"/>
                      <a:pt x="3987" y="1429"/>
                      <a:pt x="4394" y="1429"/>
                    </a:cubicBezTo>
                    <a:cubicBezTo>
                      <a:pt x="4808" y="1429"/>
                      <a:pt x="5143" y="1764"/>
                      <a:pt x="5143" y="2178"/>
                    </a:cubicBezTo>
                    <a:cubicBezTo>
                      <a:pt x="5143" y="2202"/>
                      <a:pt x="5142" y="2226"/>
                      <a:pt x="5140" y="2249"/>
                    </a:cubicBezTo>
                    <a:cubicBezTo>
                      <a:pt x="5388" y="2344"/>
                      <a:pt x="5388" y="2344"/>
                      <a:pt x="5388" y="2344"/>
                    </a:cubicBezTo>
                    <a:cubicBezTo>
                      <a:pt x="5572" y="2344"/>
                      <a:pt x="5572" y="2344"/>
                      <a:pt x="5572" y="2344"/>
                    </a:cubicBezTo>
                    <a:cubicBezTo>
                      <a:pt x="5604" y="2323"/>
                      <a:pt x="5604" y="2323"/>
                      <a:pt x="5604" y="2323"/>
                    </a:cubicBezTo>
                    <a:cubicBezTo>
                      <a:pt x="5604" y="2211"/>
                      <a:pt x="5604" y="2211"/>
                      <a:pt x="5604" y="2211"/>
                    </a:cubicBezTo>
                    <a:lnTo>
                      <a:pt x="5593" y="1131"/>
                    </a:lnTo>
                    <a:close/>
                    <a:moveTo>
                      <a:pt x="1006" y="1069"/>
                    </a:moveTo>
                    <a:cubicBezTo>
                      <a:pt x="193" y="920"/>
                      <a:pt x="193" y="920"/>
                      <a:pt x="193" y="920"/>
                    </a:cubicBezTo>
                    <a:cubicBezTo>
                      <a:pt x="150" y="875"/>
                      <a:pt x="290" y="741"/>
                      <a:pt x="290" y="741"/>
                    </a:cubicBezTo>
                    <a:cubicBezTo>
                      <a:pt x="1006" y="880"/>
                      <a:pt x="1006" y="880"/>
                      <a:pt x="1006" y="880"/>
                    </a:cubicBezTo>
                    <a:lnTo>
                      <a:pt x="1006" y="1069"/>
                    </a:lnTo>
                    <a:close/>
                    <a:moveTo>
                      <a:pt x="1022" y="773"/>
                    </a:moveTo>
                    <a:cubicBezTo>
                      <a:pt x="382" y="651"/>
                      <a:pt x="382" y="651"/>
                      <a:pt x="382" y="651"/>
                    </a:cubicBezTo>
                    <a:cubicBezTo>
                      <a:pt x="580" y="437"/>
                      <a:pt x="580" y="437"/>
                      <a:pt x="580" y="437"/>
                    </a:cubicBezTo>
                    <a:cubicBezTo>
                      <a:pt x="1090" y="437"/>
                      <a:pt x="1090" y="437"/>
                      <a:pt x="1090" y="437"/>
                    </a:cubicBezTo>
                    <a:lnTo>
                      <a:pt x="1022" y="773"/>
                    </a:lnTo>
                    <a:close/>
                    <a:moveTo>
                      <a:pt x="1584" y="1172"/>
                    </a:moveTo>
                    <a:cubicBezTo>
                      <a:pt x="1173" y="1093"/>
                      <a:pt x="1173" y="1093"/>
                      <a:pt x="1173" y="1093"/>
                    </a:cubicBezTo>
                    <a:cubicBezTo>
                      <a:pt x="1144" y="1065"/>
                      <a:pt x="1173" y="913"/>
                      <a:pt x="1173" y="913"/>
                    </a:cubicBezTo>
                    <a:cubicBezTo>
                      <a:pt x="1172" y="905"/>
                      <a:pt x="1172" y="905"/>
                      <a:pt x="1172" y="905"/>
                    </a:cubicBezTo>
                    <a:cubicBezTo>
                      <a:pt x="1605" y="980"/>
                      <a:pt x="1605" y="980"/>
                      <a:pt x="1605" y="980"/>
                    </a:cubicBezTo>
                    <a:lnTo>
                      <a:pt x="1584" y="1172"/>
                    </a:lnTo>
                    <a:close/>
                    <a:moveTo>
                      <a:pt x="1620" y="869"/>
                    </a:moveTo>
                    <a:cubicBezTo>
                      <a:pt x="1196" y="800"/>
                      <a:pt x="1196" y="800"/>
                      <a:pt x="1196" y="800"/>
                    </a:cubicBezTo>
                    <a:cubicBezTo>
                      <a:pt x="1252" y="448"/>
                      <a:pt x="1252" y="448"/>
                      <a:pt x="1252" y="448"/>
                    </a:cubicBezTo>
                    <a:cubicBezTo>
                      <a:pt x="1697" y="448"/>
                      <a:pt x="1697" y="448"/>
                      <a:pt x="1697" y="448"/>
                    </a:cubicBezTo>
                    <a:lnTo>
                      <a:pt x="1620" y="869"/>
                    </a:lnTo>
                    <a:close/>
                    <a:moveTo>
                      <a:pt x="2297" y="1299"/>
                    </a:moveTo>
                    <a:cubicBezTo>
                      <a:pt x="1740" y="1200"/>
                      <a:pt x="1740" y="1200"/>
                      <a:pt x="1740" y="1200"/>
                    </a:cubicBezTo>
                    <a:cubicBezTo>
                      <a:pt x="1710" y="1179"/>
                      <a:pt x="1753" y="1008"/>
                      <a:pt x="1753" y="1008"/>
                    </a:cubicBezTo>
                    <a:cubicBezTo>
                      <a:pt x="2321" y="1115"/>
                      <a:pt x="2321" y="1115"/>
                      <a:pt x="2321" y="1115"/>
                    </a:cubicBezTo>
                    <a:lnTo>
                      <a:pt x="2297" y="1299"/>
                    </a:lnTo>
                    <a:close/>
                    <a:moveTo>
                      <a:pt x="1768" y="884"/>
                    </a:moveTo>
                    <a:cubicBezTo>
                      <a:pt x="1852" y="448"/>
                      <a:pt x="1852" y="448"/>
                      <a:pt x="1852" y="448"/>
                    </a:cubicBezTo>
                    <a:cubicBezTo>
                      <a:pt x="2439" y="448"/>
                      <a:pt x="2439" y="448"/>
                      <a:pt x="2439" y="448"/>
                    </a:cubicBezTo>
                    <a:cubicBezTo>
                      <a:pt x="2341" y="980"/>
                      <a:pt x="2341" y="980"/>
                      <a:pt x="2341" y="980"/>
                    </a:cubicBezTo>
                    <a:lnTo>
                      <a:pt x="1768" y="884"/>
                    </a:lnTo>
                    <a:close/>
                    <a:moveTo>
                      <a:pt x="2876" y="1416"/>
                    </a:moveTo>
                    <a:cubicBezTo>
                      <a:pt x="2876" y="1416"/>
                      <a:pt x="2449" y="1331"/>
                      <a:pt x="2439" y="1331"/>
                    </a:cubicBezTo>
                    <a:cubicBezTo>
                      <a:pt x="2429" y="1331"/>
                      <a:pt x="2465" y="1136"/>
                      <a:pt x="2465" y="1136"/>
                    </a:cubicBezTo>
                    <a:cubicBezTo>
                      <a:pt x="2910" y="1216"/>
                      <a:pt x="2910" y="1216"/>
                      <a:pt x="2910" y="1216"/>
                    </a:cubicBezTo>
                    <a:lnTo>
                      <a:pt x="2876" y="1416"/>
                    </a:lnTo>
                    <a:close/>
                    <a:moveTo>
                      <a:pt x="2503" y="1001"/>
                    </a:moveTo>
                    <a:cubicBezTo>
                      <a:pt x="2599" y="448"/>
                      <a:pt x="2599" y="448"/>
                      <a:pt x="2599" y="448"/>
                    </a:cubicBezTo>
                    <a:cubicBezTo>
                      <a:pt x="3048" y="448"/>
                      <a:pt x="3048" y="448"/>
                      <a:pt x="3048" y="448"/>
                    </a:cubicBezTo>
                    <a:cubicBezTo>
                      <a:pt x="2928" y="1081"/>
                      <a:pt x="2928" y="1081"/>
                      <a:pt x="2928" y="1081"/>
                    </a:cubicBezTo>
                    <a:lnTo>
                      <a:pt x="2503" y="1001"/>
                    </a:lnTo>
                    <a:close/>
                    <a:moveTo>
                      <a:pt x="3462" y="1501"/>
                    </a:moveTo>
                    <a:cubicBezTo>
                      <a:pt x="3020" y="1443"/>
                      <a:pt x="3020" y="1443"/>
                      <a:pt x="3020" y="1443"/>
                    </a:cubicBezTo>
                    <a:cubicBezTo>
                      <a:pt x="3048" y="1237"/>
                      <a:pt x="3048" y="1237"/>
                      <a:pt x="3048" y="1237"/>
                    </a:cubicBezTo>
                    <a:cubicBezTo>
                      <a:pt x="3516" y="1325"/>
                      <a:pt x="3516" y="1325"/>
                      <a:pt x="3516" y="1325"/>
                    </a:cubicBezTo>
                    <a:lnTo>
                      <a:pt x="3462" y="1501"/>
                    </a:lnTo>
                    <a:close/>
                    <a:moveTo>
                      <a:pt x="3544" y="1189"/>
                    </a:moveTo>
                    <a:cubicBezTo>
                      <a:pt x="3084" y="1104"/>
                      <a:pt x="3084" y="1104"/>
                      <a:pt x="3084" y="1104"/>
                    </a:cubicBezTo>
                    <a:cubicBezTo>
                      <a:pt x="3191" y="448"/>
                      <a:pt x="3191" y="448"/>
                      <a:pt x="3191" y="448"/>
                    </a:cubicBezTo>
                    <a:cubicBezTo>
                      <a:pt x="3511" y="448"/>
                      <a:pt x="3511" y="448"/>
                      <a:pt x="3511" y="448"/>
                    </a:cubicBezTo>
                    <a:cubicBezTo>
                      <a:pt x="3612" y="743"/>
                      <a:pt x="3553" y="1020"/>
                      <a:pt x="3553" y="1020"/>
                    </a:cubicBezTo>
                    <a:cubicBezTo>
                      <a:pt x="3612" y="1020"/>
                      <a:pt x="3612" y="1020"/>
                      <a:pt x="3612" y="1020"/>
                    </a:cubicBezTo>
                    <a:lnTo>
                      <a:pt x="3544" y="1189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8" name="Freeform 44"/>
              <p:cNvSpPr/>
              <p:nvPr/>
            </p:nvSpPr>
            <p:spPr bwMode="auto">
              <a:xfrm>
                <a:off x="4179" y="2517"/>
                <a:ext cx="5" cy="1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21" y="0"/>
                  </a:cxn>
                </a:cxnLst>
                <a:rect l="0" t="0" r="r" b="b"/>
                <a:pathLst>
                  <a:path w="21" h="63">
                    <a:moveTo>
                      <a:pt x="21" y="0"/>
                    </a:moveTo>
                    <a:cubicBezTo>
                      <a:pt x="11" y="19"/>
                      <a:pt x="4" y="40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4" y="40"/>
                      <a:pt x="11" y="19"/>
                      <a:pt x="21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9" name="Freeform 45"/>
              <p:cNvSpPr/>
              <p:nvPr/>
            </p:nvSpPr>
            <p:spPr bwMode="auto">
              <a:xfrm>
                <a:off x="4185" y="2514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0" name="Freeform 46"/>
              <p:cNvSpPr/>
              <p:nvPr/>
            </p:nvSpPr>
            <p:spPr bwMode="auto">
              <a:xfrm>
                <a:off x="4195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2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1" name="Freeform 47"/>
              <p:cNvSpPr/>
              <p:nvPr/>
            </p:nvSpPr>
            <p:spPr bwMode="auto">
              <a:xfrm>
                <a:off x="4260" y="250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2" y="2"/>
                      <a:pt x="3" y="3"/>
                      <a:pt x="5" y="5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2" name="Freeform 48"/>
              <p:cNvSpPr/>
              <p:nvPr/>
            </p:nvSpPr>
            <p:spPr bwMode="auto">
              <a:xfrm>
                <a:off x="4255" y="2499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0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4" y="3"/>
                      <a:pt x="8" y="6"/>
                      <a:pt x="12" y="10"/>
                    </a:cubicBezTo>
                    <a:cubicBezTo>
                      <a:pt x="8" y="6"/>
                      <a:pt x="4" y="3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3" name="Freeform 49"/>
              <p:cNvSpPr/>
              <p:nvPr/>
            </p:nvSpPr>
            <p:spPr bwMode="auto">
              <a:xfrm>
                <a:off x="4259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4" name="Freeform 50"/>
              <p:cNvSpPr/>
              <p:nvPr/>
            </p:nvSpPr>
            <p:spPr bwMode="auto">
              <a:xfrm>
                <a:off x="4194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6" y="0"/>
                  </a:cxn>
                  <a:cxn ang="0">
                    <a:pos x="0" y="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2" y="3"/>
                      <a:pt x="4" y="2"/>
                      <a:pt x="6" y="0"/>
                    </a:cubicBezTo>
                    <a:cubicBezTo>
                      <a:pt x="4" y="2"/>
                      <a:pt x="2" y="3"/>
                      <a:pt x="0" y="5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5" name="Freeform 51"/>
              <p:cNvSpPr/>
              <p:nvPr/>
            </p:nvSpPr>
            <p:spPr bwMode="auto">
              <a:xfrm>
                <a:off x="4254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6" name="Freeform 52"/>
              <p:cNvSpPr/>
              <p:nvPr/>
            </p:nvSpPr>
            <p:spPr bwMode="auto">
              <a:xfrm>
                <a:off x="4262" y="250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7" name="Freeform 53"/>
              <p:cNvSpPr/>
              <p:nvPr/>
            </p:nvSpPr>
            <p:spPr bwMode="auto">
              <a:xfrm>
                <a:off x="4184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8" name="Freeform 54"/>
              <p:cNvSpPr/>
              <p:nvPr/>
            </p:nvSpPr>
            <p:spPr bwMode="auto">
              <a:xfrm>
                <a:off x="4193" y="250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9" name="Freeform 55"/>
              <p:cNvSpPr/>
              <p:nvPr/>
            </p:nvSpPr>
            <p:spPr bwMode="auto">
              <a:xfrm>
                <a:off x="4197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0"/>
                  </a:cxn>
                  <a:cxn ang="0">
                    <a:pos x="0" y="2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0" name="Freeform 56"/>
              <p:cNvSpPr/>
              <p:nvPr/>
            </p:nvSpPr>
            <p:spPr bwMode="auto">
              <a:xfrm>
                <a:off x="4213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1" name="Freeform 57"/>
              <p:cNvSpPr/>
              <p:nvPr/>
            </p:nvSpPr>
            <p:spPr bwMode="auto">
              <a:xfrm>
                <a:off x="4198" y="2499"/>
                <a:ext cx="1" cy="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2" name="Freeform 58"/>
              <p:cNvSpPr/>
              <p:nvPr/>
            </p:nvSpPr>
            <p:spPr bwMode="auto">
              <a:xfrm>
                <a:off x="4183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3" name="Freeform 59"/>
              <p:cNvSpPr/>
              <p:nvPr/>
            </p:nvSpPr>
            <p:spPr bwMode="auto">
              <a:xfrm>
                <a:off x="4186" y="2512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4" name="Freeform 60"/>
              <p:cNvSpPr/>
              <p:nvPr/>
            </p:nvSpPr>
            <p:spPr bwMode="auto">
              <a:xfrm>
                <a:off x="4202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5" name="Freeform 61"/>
              <p:cNvSpPr/>
              <p:nvPr/>
            </p:nvSpPr>
            <p:spPr bwMode="auto">
              <a:xfrm>
                <a:off x="4204" y="2496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6" name="Freeform 62"/>
              <p:cNvSpPr/>
              <p:nvPr/>
            </p:nvSpPr>
            <p:spPr bwMode="auto">
              <a:xfrm>
                <a:off x="4206" y="2494"/>
                <a:ext cx="2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2"/>
                      <a:pt x="6" y="1"/>
                      <a:pt x="9" y="0"/>
                    </a:cubicBezTo>
                    <a:cubicBezTo>
                      <a:pt x="6" y="1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7" name="Freeform 63"/>
              <p:cNvSpPr/>
              <p:nvPr/>
            </p:nvSpPr>
            <p:spPr bwMode="auto">
              <a:xfrm>
                <a:off x="4209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8" name="Freeform 64"/>
              <p:cNvSpPr/>
              <p:nvPr/>
            </p:nvSpPr>
            <p:spPr bwMode="auto">
              <a:xfrm>
                <a:off x="4200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9" name="Freeform 65"/>
              <p:cNvSpPr/>
              <p:nvPr/>
            </p:nvSpPr>
            <p:spPr bwMode="auto">
              <a:xfrm>
                <a:off x="4185" y="251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0" name="Freeform 66"/>
              <p:cNvSpPr/>
              <p:nvPr/>
            </p:nvSpPr>
            <p:spPr bwMode="auto">
              <a:xfrm>
                <a:off x="4195" y="2502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1" name="Freeform 67"/>
              <p:cNvSpPr/>
              <p:nvPr/>
            </p:nvSpPr>
            <p:spPr bwMode="auto">
              <a:xfrm>
                <a:off x="421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2" name="Freeform 68"/>
              <p:cNvSpPr/>
              <p:nvPr/>
            </p:nvSpPr>
            <p:spPr bwMode="auto">
              <a:xfrm>
                <a:off x="4255" y="24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3" name="Freeform 69"/>
              <p:cNvSpPr/>
              <p:nvPr/>
            </p:nvSpPr>
            <p:spPr bwMode="auto">
              <a:xfrm>
                <a:off x="4258" y="25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4" name="Freeform 70"/>
              <p:cNvSpPr/>
              <p:nvPr/>
            </p:nvSpPr>
            <p:spPr bwMode="auto">
              <a:xfrm>
                <a:off x="4253" y="2498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5" name="Freeform 71"/>
              <p:cNvSpPr/>
              <p:nvPr/>
            </p:nvSpPr>
            <p:spPr bwMode="auto">
              <a:xfrm>
                <a:off x="4250" y="249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6" name="Freeform 72"/>
              <p:cNvSpPr/>
              <p:nvPr/>
            </p:nvSpPr>
            <p:spPr bwMode="auto">
              <a:xfrm>
                <a:off x="4251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7" name="Freeform 73"/>
              <p:cNvSpPr/>
              <p:nvPr/>
            </p:nvSpPr>
            <p:spPr bwMode="auto">
              <a:xfrm>
                <a:off x="4260" y="2502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8" name="Freeform 74"/>
              <p:cNvSpPr/>
              <p:nvPr/>
            </p:nvSpPr>
            <p:spPr bwMode="auto">
              <a:xfrm>
                <a:off x="4263" y="25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9" name="Freeform 75"/>
              <p:cNvSpPr/>
              <p:nvPr/>
            </p:nvSpPr>
            <p:spPr bwMode="auto">
              <a:xfrm>
                <a:off x="4270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0" name="Freeform 76"/>
              <p:cNvSpPr/>
              <p:nvPr/>
            </p:nvSpPr>
            <p:spPr bwMode="auto">
              <a:xfrm>
                <a:off x="4271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1" name="Freeform 77"/>
              <p:cNvSpPr/>
              <p:nvPr/>
            </p:nvSpPr>
            <p:spPr bwMode="auto">
              <a:xfrm>
                <a:off x="4157" y="2529"/>
                <a:ext cx="136" cy="79"/>
              </a:xfrm>
              <a:custGeom>
                <a:avLst/>
                <a:gdLst/>
                <a:ahLst/>
                <a:cxnLst>
                  <a:cxn ang="0">
                    <a:pos x="522" y="2"/>
                  </a:cxn>
                  <a:cxn ang="0">
                    <a:pos x="527" y="50"/>
                  </a:cxn>
                  <a:cxn ang="0">
                    <a:pos x="310" y="267"/>
                  </a:cxn>
                  <a:cxn ang="0">
                    <a:pos x="93" y="50"/>
                  </a:cxn>
                  <a:cxn ang="0">
                    <a:pos x="96" y="13"/>
                  </a:cxn>
                  <a:cxn ang="0">
                    <a:pos x="2" y="15"/>
                  </a:cxn>
                  <a:cxn ang="0">
                    <a:pos x="0" y="45"/>
                  </a:cxn>
                  <a:cxn ang="0">
                    <a:pos x="300" y="345"/>
                  </a:cxn>
                  <a:cxn ang="0">
                    <a:pos x="600" y="45"/>
                  </a:cxn>
                  <a:cxn ang="0">
                    <a:pos x="597" y="0"/>
                  </a:cxn>
                  <a:cxn ang="0">
                    <a:pos x="522" y="2"/>
                  </a:cxn>
                  <a:cxn ang="0">
                    <a:pos x="522" y="2"/>
                  </a:cxn>
                </a:cxnLst>
                <a:rect l="0" t="0" r="r" b="b"/>
                <a:pathLst>
                  <a:path w="600" h="345">
                    <a:moveTo>
                      <a:pt x="522" y="2"/>
                    </a:moveTo>
                    <a:cubicBezTo>
                      <a:pt x="525" y="17"/>
                      <a:pt x="527" y="33"/>
                      <a:pt x="527" y="50"/>
                    </a:cubicBezTo>
                    <a:cubicBezTo>
                      <a:pt x="527" y="170"/>
                      <a:pt x="430" y="267"/>
                      <a:pt x="310" y="267"/>
                    </a:cubicBezTo>
                    <a:cubicBezTo>
                      <a:pt x="190" y="267"/>
                      <a:pt x="93" y="170"/>
                      <a:pt x="93" y="50"/>
                    </a:cubicBezTo>
                    <a:cubicBezTo>
                      <a:pt x="93" y="37"/>
                      <a:pt x="94" y="25"/>
                      <a:pt x="96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25"/>
                      <a:pt x="0" y="35"/>
                      <a:pt x="0" y="45"/>
                    </a:cubicBezTo>
                    <a:cubicBezTo>
                      <a:pt x="0" y="211"/>
                      <a:pt x="134" y="345"/>
                      <a:pt x="300" y="345"/>
                    </a:cubicBezTo>
                    <a:cubicBezTo>
                      <a:pt x="466" y="345"/>
                      <a:pt x="600" y="211"/>
                      <a:pt x="600" y="45"/>
                    </a:cubicBezTo>
                    <a:cubicBezTo>
                      <a:pt x="600" y="30"/>
                      <a:pt x="599" y="15"/>
                      <a:pt x="597" y="0"/>
                    </a:cubicBezTo>
                    <a:cubicBezTo>
                      <a:pt x="522" y="2"/>
                      <a:pt x="522" y="2"/>
                      <a:pt x="522" y="2"/>
                    </a:cubicBezTo>
                    <a:cubicBezTo>
                      <a:pt x="522" y="2"/>
                      <a:pt x="522" y="2"/>
                      <a:pt x="522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2" name="Freeform 78"/>
              <p:cNvSpPr/>
              <p:nvPr/>
            </p:nvSpPr>
            <p:spPr bwMode="auto">
              <a:xfrm>
                <a:off x="4261" y="250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3" name="Freeform 79"/>
              <p:cNvSpPr/>
              <p:nvPr/>
            </p:nvSpPr>
            <p:spPr bwMode="auto">
              <a:xfrm>
                <a:off x="4247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4" name="Freeform 80"/>
              <p:cNvSpPr/>
              <p:nvPr/>
            </p:nvSpPr>
            <p:spPr bwMode="auto">
              <a:xfrm>
                <a:off x="4264" y="25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5" name="Freeform 81"/>
              <p:cNvSpPr/>
              <p:nvPr/>
            </p:nvSpPr>
            <p:spPr bwMode="auto">
              <a:xfrm>
                <a:off x="421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6" name="Freeform 82"/>
              <p:cNvSpPr/>
              <p:nvPr/>
            </p:nvSpPr>
            <p:spPr bwMode="auto">
              <a:xfrm>
                <a:off x="423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7" name="Freeform 83"/>
              <p:cNvSpPr/>
              <p:nvPr/>
            </p:nvSpPr>
            <p:spPr bwMode="auto">
              <a:xfrm>
                <a:off x="4227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7" y="0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8" name="Freeform 84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9" name="Freeform 85"/>
              <p:cNvSpPr/>
              <p:nvPr/>
            </p:nvSpPr>
            <p:spPr bwMode="auto">
              <a:xfrm>
                <a:off x="4225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1" y="0"/>
                  </a:cxn>
                  <a:cxn ang="0">
                    <a:pos x="0" y="1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cubicBezTo>
                      <a:pt x="4" y="0"/>
                      <a:pt x="7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0" name="Freeform 86"/>
              <p:cNvSpPr/>
              <p:nvPr/>
            </p:nvSpPr>
            <p:spPr bwMode="auto">
              <a:xfrm>
                <a:off x="421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0" y="2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1" name="Freeform 87"/>
              <p:cNvSpPr/>
              <p:nvPr/>
            </p:nvSpPr>
            <p:spPr bwMode="auto">
              <a:xfrm>
                <a:off x="422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7" y="0"/>
                  </a:cxn>
                  <a:cxn ang="0">
                    <a:pos x="0" y="1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5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2" name="Freeform 88"/>
              <p:cNvSpPr/>
              <p:nvPr/>
            </p:nvSpPr>
            <p:spPr bwMode="auto">
              <a:xfrm>
                <a:off x="4242" y="2493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0" y="0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cubicBezTo>
                      <a:pt x="3" y="1"/>
                      <a:pt x="6" y="2"/>
                      <a:pt x="9" y="3"/>
                    </a:cubicBezTo>
                    <a:cubicBezTo>
                      <a:pt x="6" y="2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3" name="Freeform 89"/>
              <p:cNvSpPr/>
              <p:nvPr/>
            </p:nvSpPr>
            <p:spPr bwMode="auto">
              <a:xfrm>
                <a:off x="4245" y="249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1"/>
                      <a:pt x="5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4" name="Freeform 90"/>
              <p:cNvSpPr/>
              <p:nvPr/>
            </p:nvSpPr>
            <p:spPr bwMode="auto">
              <a:xfrm>
                <a:off x="4240" y="249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2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1"/>
                      <a:pt x="5" y="2"/>
                      <a:pt x="7" y="2"/>
                    </a:cubicBezTo>
                    <a:cubicBezTo>
                      <a:pt x="5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5" name="Freeform 91"/>
              <p:cNvSpPr/>
              <p:nvPr/>
            </p:nvSpPr>
            <p:spPr bwMode="auto">
              <a:xfrm>
                <a:off x="423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6" name="Freeform 92"/>
              <p:cNvSpPr/>
              <p:nvPr/>
            </p:nvSpPr>
            <p:spPr bwMode="auto">
              <a:xfrm>
                <a:off x="4233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7" name="Freeform 93"/>
              <p:cNvSpPr/>
              <p:nvPr/>
            </p:nvSpPr>
            <p:spPr bwMode="auto">
              <a:xfrm>
                <a:off x="423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8" name="Freeform 94"/>
              <p:cNvSpPr/>
              <p:nvPr/>
            </p:nvSpPr>
            <p:spPr bwMode="auto">
              <a:xfrm>
                <a:off x="4157" y="2470"/>
                <a:ext cx="136" cy="62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115" y="205"/>
                  </a:cxn>
                  <a:cxn ang="0">
                    <a:pos x="119" y="197"/>
                  </a:cxn>
                  <a:cxn ang="0">
                    <a:pos x="124" y="189"/>
                  </a:cxn>
                  <a:cxn ang="0">
                    <a:pos x="129" y="181"/>
                  </a:cxn>
                  <a:cxn ang="0">
                    <a:pos x="159" y="146"/>
                  </a:cxn>
                  <a:cxn ang="0">
                    <a:pos x="166" y="140"/>
                  </a:cxn>
                  <a:cxn ang="0">
                    <a:pos x="173" y="134"/>
                  </a:cxn>
                  <a:cxn ang="0">
                    <a:pos x="180" y="129"/>
                  </a:cxn>
                  <a:cxn ang="0">
                    <a:pos x="188" y="123"/>
                  </a:cxn>
                  <a:cxn ang="0">
                    <a:pos x="197" y="118"/>
                  </a:cxn>
                  <a:cxn ang="0">
                    <a:pos x="205" y="113"/>
                  </a:cxn>
                  <a:cxn ang="0">
                    <a:pos x="214" y="109"/>
                  </a:cxn>
                  <a:cxn ang="0">
                    <a:pos x="227" y="103"/>
                  </a:cxn>
                  <a:cxn ang="0">
                    <a:pos x="236" y="99"/>
                  </a:cxn>
                  <a:cxn ang="0">
                    <a:pos x="246" y="96"/>
                  </a:cxn>
                  <a:cxn ang="0">
                    <a:pos x="256" y="94"/>
                  </a:cxn>
                  <a:cxn ang="0">
                    <a:pos x="266" y="91"/>
                  </a:cxn>
                  <a:cxn ang="0">
                    <a:pos x="276" y="90"/>
                  </a:cxn>
                  <a:cxn ang="0">
                    <a:pos x="287" y="88"/>
                  </a:cxn>
                  <a:cxn ang="0">
                    <a:pos x="297" y="88"/>
                  </a:cxn>
                  <a:cxn ang="0">
                    <a:pos x="308" y="87"/>
                  </a:cxn>
                  <a:cxn ang="0">
                    <a:pos x="308" y="87"/>
                  </a:cxn>
                  <a:cxn ang="0">
                    <a:pos x="322" y="88"/>
                  </a:cxn>
                  <a:cxn ang="0">
                    <a:pos x="333" y="89"/>
                  </a:cxn>
                  <a:cxn ang="0">
                    <a:pos x="343" y="90"/>
                  </a:cxn>
                  <a:cxn ang="0">
                    <a:pos x="353" y="92"/>
                  </a:cxn>
                  <a:cxn ang="0">
                    <a:pos x="363" y="94"/>
                  </a:cxn>
                  <a:cxn ang="0">
                    <a:pos x="373" y="97"/>
                  </a:cxn>
                  <a:cxn ang="0">
                    <a:pos x="386" y="102"/>
                  </a:cxn>
                  <a:cxn ang="0">
                    <a:pos x="395" y="106"/>
                  </a:cxn>
                  <a:cxn ang="0">
                    <a:pos x="405" y="110"/>
                  </a:cxn>
                  <a:cxn ang="0">
                    <a:pos x="413" y="115"/>
                  </a:cxn>
                  <a:cxn ang="0">
                    <a:pos x="422" y="120"/>
                  </a:cxn>
                  <a:cxn ang="0">
                    <a:pos x="430" y="125"/>
                  </a:cxn>
                  <a:cxn ang="0">
                    <a:pos x="443" y="135"/>
                  </a:cxn>
                  <a:cxn ang="0">
                    <a:pos x="450" y="140"/>
                  </a:cxn>
                  <a:cxn ang="0">
                    <a:pos x="457" y="147"/>
                  </a:cxn>
                  <a:cxn ang="0">
                    <a:pos x="464" y="153"/>
                  </a:cxn>
                  <a:cxn ang="0">
                    <a:pos x="470" y="160"/>
                  </a:cxn>
                  <a:cxn ang="0">
                    <a:pos x="497" y="197"/>
                  </a:cxn>
                  <a:cxn ang="0">
                    <a:pos x="501" y="205"/>
                  </a:cxn>
                  <a:cxn ang="0">
                    <a:pos x="520" y="257"/>
                  </a:cxn>
                  <a:cxn ang="0">
                    <a:pos x="595" y="255"/>
                  </a:cxn>
                </a:cxnLst>
                <a:rect l="0" t="0" r="r" b="b"/>
                <a:pathLst>
                  <a:path w="595" h="270">
                    <a:moveTo>
                      <a:pt x="298" y="0"/>
                    </a:moveTo>
                    <a:cubicBezTo>
                      <a:pt x="142" y="0"/>
                      <a:pt x="15" y="118"/>
                      <a:pt x="0" y="270"/>
                    </a:cubicBezTo>
                    <a:cubicBezTo>
                      <a:pt x="94" y="268"/>
                      <a:pt x="94" y="268"/>
                      <a:pt x="94" y="268"/>
                    </a:cubicBezTo>
                    <a:cubicBezTo>
                      <a:pt x="98" y="245"/>
                      <a:pt x="105" y="224"/>
                      <a:pt x="115" y="205"/>
                    </a:cubicBezTo>
                    <a:cubicBezTo>
                      <a:pt x="115" y="205"/>
                      <a:pt x="115" y="204"/>
                      <a:pt x="115" y="204"/>
                    </a:cubicBezTo>
                    <a:cubicBezTo>
                      <a:pt x="116" y="202"/>
                      <a:pt x="118" y="199"/>
                      <a:pt x="119" y="197"/>
                    </a:cubicBezTo>
                    <a:cubicBezTo>
                      <a:pt x="119" y="196"/>
                      <a:pt x="120" y="196"/>
                      <a:pt x="120" y="196"/>
                    </a:cubicBezTo>
                    <a:cubicBezTo>
                      <a:pt x="121" y="193"/>
                      <a:pt x="123" y="191"/>
                      <a:pt x="124" y="189"/>
                    </a:cubicBezTo>
                    <a:cubicBezTo>
                      <a:pt x="124" y="188"/>
                      <a:pt x="125" y="188"/>
                      <a:pt x="125" y="188"/>
                    </a:cubicBezTo>
                    <a:cubicBezTo>
                      <a:pt x="126" y="185"/>
                      <a:pt x="128" y="183"/>
                      <a:pt x="129" y="181"/>
                    </a:cubicBezTo>
                    <a:cubicBezTo>
                      <a:pt x="130" y="180"/>
                      <a:pt x="130" y="180"/>
                      <a:pt x="130" y="180"/>
                    </a:cubicBezTo>
                    <a:cubicBezTo>
                      <a:pt x="139" y="168"/>
                      <a:pt x="148" y="156"/>
                      <a:pt x="159" y="146"/>
                    </a:cubicBezTo>
                    <a:cubicBezTo>
                      <a:pt x="160" y="146"/>
                      <a:pt x="160" y="145"/>
                      <a:pt x="160" y="145"/>
                    </a:cubicBezTo>
                    <a:cubicBezTo>
                      <a:pt x="162" y="143"/>
                      <a:pt x="164" y="142"/>
                      <a:pt x="166" y="140"/>
                    </a:cubicBezTo>
                    <a:cubicBezTo>
                      <a:pt x="166" y="140"/>
                      <a:pt x="167" y="139"/>
                      <a:pt x="168" y="138"/>
                    </a:cubicBezTo>
                    <a:cubicBezTo>
                      <a:pt x="169" y="137"/>
                      <a:pt x="171" y="136"/>
                      <a:pt x="173" y="134"/>
                    </a:cubicBezTo>
                    <a:cubicBezTo>
                      <a:pt x="174" y="134"/>
                      <a:pt x="175" y="133"/>
                      <a:pt x="176" y="132"/>
                    </a:cubicBezTo>
                    <a:cubicBezTo>
                      <a:pt x="177" y="131"/>
                      <a:pt x="179" y="130"/>
                      <a:pt x="180" y="129"/>
                    </a:cubicBezTo>
                    <a:cubicBezTo>
                      <a:pt x="181" y="128"/>
                      <a:pt x="183" y="127"/>
                      <a:pt x="184" y="126"/>
                    </a:cubicBezTo>
                    <a:cubicBezTo>
                      <a:pt x="185" y="125"/>
                      <a:pt x="187" y="124"/>
                      <a:pt x="188" y="123"/>
                    </a:cubicBezTo>
                    <a:cubicBezTo>
                      <a:pt x="190" y="122"/>
                      <a:pt x="191" y="122"/>
                      <a:pt x="192" y="121"/>
                    </a:cubicBezTo>
                    <a:cubicBezTo>
                      <a:pt x="194" y="120"/>
                      <a:pt x="195" y="119"/>
                      <a:pt x="197" y="118"/>
                    </a:cubicBezTo>
                    <a:cubicBezTo>
                      <a:pt x="198" y="117"/>
                      <a:pt x="199" y="116"/>
                      <a:pt x="201" y="116"/>
                    </a:cubicBezTo>
                    <a:cubicBezTo>
                      <a:pt x="202" y="115"/>
                      <a:pt x="204" y="114"/>
                      <a:pt x="205" y="113"/>
                    </a:cubicBezTo>
                    <a:cubicBezTo>
                      <a:pt x="207" y="112"/>
                      <a:pt x="208" y="112"/>
                      <a:pt x="210" y="111"/>
                    </a:cubicBezTo>
                    <a:cubicBezTo>
                      <a:pt x="211" y="110"/>
                      <a:pt x="213" y="109"/>
                      <a:pt x="214" y="109"/>
                    </a:cubicBezTo>
                    <a:cubicBezTo>
                      <a:pt x="217" y="107"/>
                      <a:pt x="220" y="106"/>
                      <a:pt x="223" y="105"/>
                    </a:cubicBezTo>
                    <a:cubicBezTo>
                      <a:pt x="224" y="104"/>
                      <a:pt x="225" y="104"/>
                      <a:pt x="227" y="103"/>
                    </a:cubicBezTo>
                    <a:cubicBezTo>
                      <a:pt x="229" y="102"/>
                      <a:pt x="230" y="102"/>
                      <a:pt x="232" y="101"/>
                    </a:cubicBezTo>
                    <a:cubicBezTo>
                      <a:pt x="234" y="100"/>
                      <a:pt x="235" y="100"/>
                      <a:pt x="236" y="99"/>
                    </a:cubicBezTo>
                    <a:cubicBezTo>
                      <a:pt x="238" y="99"/>
                      <a:pt x="240" y="98"/>
                      <a:pt x="242" y="98"/>
                    </a:cubicBezTo>
                    <a:cubicBezTo>
                      <a:pt x="243" y="97"/>
                      <a:pt x="245" y="97"/>
                      <a:pt x="246" y="96"/>
                    </a:cubicBezTo>
                    <a:cubicBezTo>
                      <a:pt x="248" y="96"/>
                      <a:pt x="250" y="95"/>
                      <a:pt x="252" y="95"/>
                    </a:cubicBezTo>
                    <a:cubicBezTo>
                      <a:pt x="253" y="94"/>
                      <a:pt x="255" y="94"/>
                      <a:pt x="256" y="94"/>
                    </a:cubicBezTo>
                    <a:cubicBezTo>
                      <a:pt x="258" y="93"/>
                      <a:pt x="260" y="93"/>
                      <a:pt x="262" y="92"/>
                    </a:cubicBezTo>
                    <a:cubicBezTo>
                      <a:pt x="263" y="92"/>
                      <a:pt x="265" y="92"/>
                      <a:pt x="266" y="91"/>
                    </a:cubicBezTo>
                    <a:cubicBezTo>
                      <a:pt x="268" y="91"/>
                      <a:pt x="270" y="91"/>
                      <a:pt x="272" y="90"/>
                    </a:cubicBezTo>
                    <a:cubicBezTo>
                      <a:pt x="274" y="90"/>
                      <a:pt x="275" y="90"/>
                      <a:pt x="276" y="90"/>
                    </a:cubicBezTo>
                    <a:cubicBezTo>
                      <a:pt x="278" y="89"/>
                      <a:pt x="281" y="89"/>
                      <a:pt x="283" y="89"/>
                    </a:cubicBezTo>
                    <a:cubicBezTo>
                      <a:pt x="284" y="89"/>
                      <a:pt x="285" y="88"/>
                      <a:pt x="287" y="88"/>
                    </a:cubicBezTo>
                    <a:cubicBezTo>
                      <a:pt x="289" y="88"/>
                      <a:pt x="291" y="88"/>
                      <a:pt x="294" y="88"/>
                    </a:cubicBezTo>
                    <a:cubicBezTo>
                      <a:pt x="295" y="88"/>
                      <a:pt x="296" y="88"/>
                      <a:pt x="297" y="88"/>
                    </a:cubicBezTo>
                    <a:cubicBezTo>
                      <a:pt x="301" y="87"/>
                      <a:pt x="304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11" y="87"/>
                      <a:pt x="315" y="87"/>
                      <a:pt x="318" y="88"/>
                    </a:cubicBezTo>
                    <a:cubicBezTo>
                      <a:pt x="320" y="88"/>
                      <a:pt x="321" y="88"/>
                      <a:pt x="322" y="88"/>
                    </a:cubicBezTo>
                    <a:cubicBezTo>
                      <a:pt x="324" y="88"/>
                      <a:pt x="326" y="88"/>
                      <a:pt x="329" y="88"/>
                    </a:cubicBezTo>
                    <a:cubicBezTo>
                      <a:pt x="330" y="88"/>
                      <a:pt x="331" y="89"/>
                      <a:pt x="333" y="89"/>
                    </a:cubicBezTo>
                    <a:cubicBezTo>
                      <a:pt x="335" y="89"/>
                      <a:pt x="337" y="89"/>
                      <a:pt x="339" y="90"/>
                    </a:cubicBezTo>
                    <a:cubicBezTo>
                      <a:pt x="340" y="90"/>
                      <a:pt x="342" y="90"/>
                      <a:pt x="343" y="90"/>
                    </a:cubicBezTo>
                    <a:cubicBezTo>
                      <a:pt x="345" y="91"/>
                      <a:pt x="347" y="91"/>
                      <a:pt x="349" y="91"/>
                    </a:cubicBezTo>
                    <a:cubicBezTo>
                      <a:pt x="351" y="92"/>
                      <a:pt x="352" y="92"/>
                      <a:pt x="353" y="92"/>
                    </a:cubicBezTo>
                    <a:cubicBezTo>
                      <a:pt x="355" y="93"/>
                      <a:pt x="357" y="93"/>
                      <a:pt x="359" y="93"/>
                    </a:cubicBezTo>
                    <a:cubicBezTo>
                      <a:pt x="361" y="94"/>
                      <a:pt x="362" y="94"/>
                      <a:pt x="363" y="94"/>
                    </a:cubicBezTo>
                    <a:cubicBezTo>
                      <a:pt x="365" y="95"/>
                      <a:pt x="368" y="96"/>
                      <a:pt x="370" y="96"/>
                    </a:cubicBezTo>
                    <a:cubicBezTo>
                      <a:pt x="371" y="97"/>
                      <a:pt x="372" y="97"/>
                      <a:pt x="373" y="97"/>
                    </a:cubicBezTo>
                    <a:cubicBezTo>
                      <a:pt x="376" y="98"/>
                      <a:pt x="379" y="99"/>
                      <a:pt x="382" y="100"/>
                    </a:cubicBezTo>
                    <a:cubicBezTo>
                      <a:pt x="383" y="101"/>
                      <a:pt x="384" y="101"/>
                      <a:pt x="386" y="102"/>
                    </a:cubicBezTo>
                    <a:cubicBezTo>
                      <a:pt x="388" y="102"/>
                      <a:pt x="389" y="103"/>
                      <a:pt x="391" y="104"/>
                    </a:cubicBezTo>
                    <a:cubicBezTo>
                      <a:pt x="393" y="104"/>
                      <a:pt x="394" y="105"/>
                      <a:pt x="395" y="106"/>
                    </a:cubicBezTo>
                    <a:cubicBezTo>
                      <a:pt x="397" y="106"/>
                      <a:pt x="399" y="107"/>
                      <a:pt x="400" y="108"/>
                    </a:cubicBezTo>
                    <a:cubicBezTo>
                      <a:pt x="402" y="109"/>
                      <a:pt x="403" y="109"/>
                      <a:pt x="405" y="110"/>
                    </a:cubicBezTo>
                    <a:cubicBezTo>
                      <a:pt x="406" y="111"/>
                      <a:pt x="408" y="111"/>
                      <a:pt x="409" y="112"/>
                    </a:cubicBezTo>
                    <a:cubicBezTo>
                      <a:pt x="410" y="113"/>
                      <a:pt x="412" y="114"/>
                      <a:pt x="413" y="115"/>
                    </a:cubicBezTo>
                    <a:cubicBezTo>
                      <a:pt x="415" y="115"/>
                      <a:pt x="416" y="116"/>
                      <a:pt x="417" y="117"/>
                    </a:cubicBezTo>
                    <a:cubicBezTo>
                      <a:pt x="419" y="118"/>
                      <a:pt x="420" y="119"/>
                      <a:pt x="422" y="120"/>
                    </a:cubicBezTo>
                    <a:cubicBezTo>
                      <a:pt x="423" y="120"/>
                      <a:pt x="424" y="121"/>
                      <a:pt x="425" y="122"/>
                    </a:cubicBezTo>
                    <a:cubicBezTo>
                      <a:pt x="427" y="123"/>
                      <a:pt x="429" y="124"/>
                      <a:pt x="430" y="125"/>
                    </a:cubicBezTo>
                    <a:cubicBezTo>
                      <a:pt x="430" y="125"/>
                      <a:pt x="430" y="125"/>
                      <a:pt x="431" y="125"/>
                    </a:cubicBezTo>
                    <a:cubicBezTo>
                      <a:pt x="435" y="128"/>
                      <a:pt x="439" y="131"/>
                      <a:pt x="443" y="135"/>
                    </a:cubicBezTo>
                    <a:cubicBezTo>
                      <a:pt x="444" y="135"/>
                      <a:pt x="444" y="135"/>
                      <a:pt x="445" y="136"/>
                    </a:cubicBezTo>
                    <a:cubicBezTo>
                      <a:pt x="447" y="137"/>
                      <a:pt x="448" y="139"/>
                      <a:pt x="450" y="140"/>
                    </a:cubicBezTo>
                    <a:cubicBezTo>
                      <a:pt x="451" y="141"/>
                      <a:pt x="451" y="141"/>
                      <a:pt x="452" y="142"/>
                    </a:cubicBezTo>
                    <a:cubicBezTo>
                      <a:pt x="454" y="144"/>
                      <a:pt x="455" y="145"/>
                      <a:pt x="457" y="147"/>
                    </a:cubicBezTo>
                    <a:cubicBezTo>
                      <a:pt x="458" y="147"/>
                      <a:pt x="458" y="148"/>
                      <a:pt x="459" y="149"/>
                    </a:cubicBezTo>
                    <a:cubicBezTo>
                      <a:pt x="461" y="150"/>
                      <a:pt x="462" y="152"/>
                      <a:pt x="464" y="153"/>
                    </a:cubicBezTo>
                    <a:cubicBezTo>
                      <a:pt x="464" y="154"/>
                      <a:pt x="465" y="155"/>
                      <a:pt x="466" y="155"/>
                    </a:cubicBezTo>
                    <a:cubicBezTo>
                      <a:pt x="467" y="157"/>
                      <a:pt x="469" y="159"/>
                      <a:pt x="470" y="160"/>
                    </a:cubicBezTo>
                    <a:cubicBezTo>
                      <a:pt x="471" y="161"/>
                      <a:pt x="471" y="161"/>
                      <a:pt x="471" y="161"/>
                    </a:cubicBezTo>
                    <a:cubicBezTo>
                      <a:pt x="481" y="172"/>
                      <a:pt x="489" y="184"/>
                      <a:pt x="497" y="197"/>
                    </a:cubicBezTo>
                    <a:cubicBezTo>
                      <a:pt x="497" y="197"/>
                      <a:pt x="497" y="197"/>
                      <a:pt x="497" y="198"/>
                    </a:cubicBezTo>
                    <a:cubicBezTo>
                      <a:pt x="498" y="200"/>
                      <a:pt x="500" y="203"/>
                      <a:pt x="501" y="205"/>
                    </a:cubicBezTo>
                    <a:cubicBezTo>
                      <a:pt x="501" y="205"/>
                      <a:pt x="501" y="206"/>
                      <a:pt x="501" y="206"/>
                    </a:cubicBezTo>
                    <a:cubicBezTo>
                      <a:pt x="510" y="222"/>
                      <a:pt x="516" y="239"/>
                      <a:pt x="520" y="257"/>
                    </a:cubicBezTo>
                    <a:cubicBezTo>
                      <a:pt x="520" y="257"/>
                      <a:pt x="520" y="257"/>
                      <a:pt x="520" y="257"/>
                    </a:cubicBezTo>
                    <a:cubicBezTo>
                      <a:pt x="595" y="255"/>
                      <a:pt x="595" y="255"/>
                      <a:pt x="595" y="255"/>
                    </a:cubicBezTo>
                    <a:cubicBezTo>
                      <a:pt x="573" y="111"/>
                      <a:pt x="449" y="0"/>
                      <a:pt x="29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9" name="Freeform 95"/>
              <p:cNvSpPr/>
              <p:nvPr/>
            </p:nvSpPr>
            <p:spPr bwMode="auto">
              <a:xfrm>
                <a:off x="4057" y="2528"/>
                <a:ext cx="340" cy="183"/>
              </a:xfrm>
              <a:custGeom>
                <a:avLst/>
                <a:gdLst/>
                <a:ahLst/>
                <a:cxnLst>
                  <a:cxn ang="0">
                    <a:pos x="1252" y="0"/>
                  </a:cxn>
                  <a:cxn ang="0">
                    <a:pos x="1107" y="4"/>
                  </a:cxn>
                  <a:cxn ang="0">
                    <a:pos x="1110" y="50"/>
                  </a:cxn>
                  <a:cxn ang="0">
                    <a:pos x="738" y="422"/>
                  </a:cxn>
                  <a:cxn ang="0">
                    <a:pos x="366" y="50"/>
                  </a:cxn>
                  <a:cxn ang="0">
                    <a:pos x="367" y="22"/>
                  </a:cxn>
                  <a:cxn ang="0">
                    <a:pos x="1" y="31"/>
                  </a:cxn>
                  <a:cxn ang="0">
                    <a:pos x="0" y="50"/>
                  </a:cxn>
                  <a:cxn ang="0">
                    <a:pos x="749" y="799"/>
                  </a:cxn>
                  <a:cxn ang="0">
                    <a:pos x="1495" y="121"/>
                  </a:cxn>
                  <a:cxn ang="0">
                    <a:pos x="1484" y="117"/>
                  </a:cxn>
                  <a:cxn ang="0">
                    <a:pos x="1252" y="0"/>
                  </a:cxn>
                </a:cxnLst>
                <a:rect l="0" t="0" r="r" b="b"/>
                <a:pathLst>
                  <a:path w="1495" h="799">
                    <a:moveTo>
                      <a:pt x="1252" y="0"/>
                    </a:moveTo>
                    <a:cubicBezTo>
                      <a:pt x="1107" y="4"/>
                      <a:pt x="1107" y="4"/>
                      <a:pt x="1107" y="4"/>
                    </a:cubicBezTo>
                    <a:cubicBezTo>
                      <a:pt x="1109" y="19"/>
                      <a:pt x="1110" y="34"/>
                      <a:pt x="1110" y="50"/>
                    </a:cubicBezTo>
                    <a:cubicBezTo>
                      <a:pt x="1110" y="255"/>
                      <a:pt x="944" y="422"/>
                      <a:pt x="738" y="422"/>
                    </a:cubicBezTo>
                    <a:cubicBezTo>
                      <a:pt x="533" y="422"/>
                      <a:pt x="366" y="255"/>
                      <a:pt x="366" y="50"/>
                    </a:cubicBezTo>
                    <a:cubicBezTo>
                      <a:pt x="366" y="40"/>
                      <a:pt x="366" y="31"/>
                      <a:pt x="367" y="22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7"/>
                      <a:pt x="0" y="44"/>
                      <a:pt x="0" y="50"/>
                    </a:cubicBezTo>
                    <a:cubicBezTo>
                      <a:pt x="0" y="463"/>
                      <a:pt x="336" y="799"/>
                      <a:pt x="749" y="799"/>
                    </a:cubicBezTo>
                    <a:cubicBezTo>
                      <a:pt x="1139" y="799"/>
                      <a:pt x="1459" y="501"/>
                      <a:pt x="1495" y="121"/>
                    </a:cubicBezTo>
                    <a:cubicBezTo>
                      <a:pt x="1484" y="117"/>
                      <a:pt x="1484" y="117"/>
                      <a:pt x="1484" y="117"/>
                    </a:cubicBezTo>
                    <a:lnTo>
                      <a:pt x="1252" y="0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0" name="Freeform 96"/>
              <p:cNvSpPr/>
              <p:nvPr/>
            </p:nvSpPr>
            <p:spPr bwMode="auto">
              <a:xfrm>
                <a:off x="4057" y="2367"/>
                <a:ext cx="341" cy="188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30"/>
                  </a:cxn>
                  <a:cxn ang="0">
                    <a:pos x="366" y="721"/>
                  </a:cxn>
                  <a:cxn ang="0">
                    <a:pos x="737" y="377"/>
                  </a:cxn>
                  <a:cxn ang="0">
                    <a:pos x="1106" y="703"/>
                  </a:cxn>
                  <a:cxn ang="0">
                    <a:pos x="1251" y="699"/>
                  </a:cxn>
                  <a:cxn ang="0">
                    <a:pos x="1483" y="816"/>
                  </a:cxn>
                  <a:cxn ang="0">
                    <a:pos x="1494" y="820"/>
                  </a:cxn>
                  <a:cxn ang="0">
                    <a:pos x="1497" y="749"/>
                  </a:cxn>
                  <a:cxn ang="0">
                    <a:pos x="748" y="0"/>
                  </a:cxn>
                </a:cxnLst>
                <a:rect l="0" t="0" r="r" b="b"/>
                <a:pathLst>
                  <a:path w="1497" h="820">
                    <a:moveTo>
                      <a:pt x="748" y="0"/>
                    </a:moveTo>
                    <a:cubicBezTo>
                      <a:pt x="341" y="0"/>
                      <a:pt x="10" y="325"/>
                      <a:pt x="0" y="730"/>
                    </a:cubicBezTo>
                    <a:cubicBezTo>
                      <a:pt x="366" y="721"/>
                      <a:pt x="366" y="721"/>
                      <a:pt x="366" y="721"/>
                    </a:cubicBezTo>
                    <a:cubicBezTo>
                      <a:pt x="380" y="528"/>
                      <a:pt x="541" y="377"/>
                      <a:pt x="737" y="377"/>
                    </a:cubicBezTo>
                    <a:cubicBezTo>
                      <a:pt x="927" y="377"/>
                      <a:pt x="1084" y="519"/>
                      <a:pt x="1106" y="703"/>
                    </a:cubicBezTo>
                    <a:cubicBezTo>
                      <a:pt x="1251" y="699"/>
                      <a:pt x="1251" y="699"/>
                      <a:pt x="1251" y="699"/>
                    </a:cubicBezTo>
                    <a:cubicBezTo>
                      <a:pt x="1483" y="816"/>
                      <a:pt x="1483" y="816"/>
                      <a:pt x="1483" y="816"/>
                    </a:cubicBezTo>
                    <a:cubicBezTo>
                      <a:pt x="1494" y="820"/>
                      <a:pt x="1494" y="820"/>
                      <a:pt x="1494" y="820"/>
                    </a:cubicBezTo>
                    <a:cubicBezTo>
                      <a:pt x="1496" y="797"/>
                      <a:pt x="1497" y="773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15" name="直接连接符 14"/>
            <p:cNvCxnSpPr/>
            <p:nvPr/>
          </p:nvCxnSpPr>
          <p:spPr>
            <a:xfrm>
              <a:off x="8890" y="2262"/>
              <a:ext cx="1417" cy="7"/>
            </a:xfrm>
            <a:prstGeom prst="lin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 algn="ctr">
              <a:solidFill>
                <a:srgbClr val="C7001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文本框 1"/>
          <p:cNvSpPr txBox="1"/>
          <p:nvPr/>
        </p:nvSpPr>
        <p:spPr>
          <a:xfrm>
            <a:off x="8176261" y="1142156"/>
            <a:ext cx="3644899" cy="55308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Предоставление полного набора решений для создания интеллектуальных шахт</a:t>
            </a:r>
            <a:r>
              <a:rPr lang="zh-CN" altLang="en-US" b="1" dirty="0">
                <a:solidFill>
                  <a:schemeClr val="bg1"/>
                </a:solidFill>
                <a:sym typeface="+mn-ea"/>
              </a:rPr>
              <a:t> 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56"/>
          <p:cNvSpPr txBox="1"/>
          <p:nvPr/>
        </p:nvSpPr>
        <p:spPr>
          <a:xfrm>
            <a:off x="830580" y="5810250"/>
            <a:ext cx="11836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ru-RU" altLang="zh-CN" sz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Решения</a:t>
            </a:r>
            <a:endParaRPr lang="ru-RU" altLang="zh-CN" sz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五边形 11"/>
          <p:cNvSpPr/>
          <p:nvPr/>
        </p:nvSpPr>
        <p:spPr>
          <a:xfrm>
            <a:off x="3609966" y="5496949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0" name="五边形 19"/>
          <p:cNvSpPr/>
          <p:nvPr/>
        </p:nvSpPr>
        <p:spPr>
          <a:xfrm>
            <a:off x="3626142" y="3176555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4217661" y="2299089"/>
            <a:ext cx="4848225" cy="46736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СОДЕРЖАНИЕ </a:t>
            </a:r>
            <a:endParaRPr lang="zh-CN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五边形 1"/>
          <p:cNvSpPr/>
          <p:nvPr/>
        </p:nvSpPr>
        <p:spPr>
          <a:xfrm>
            <a:off x="3609331" y="1523754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4247506" y="1519944"/>
            <a:ext cx="4848225" cy="46736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3474076" y="1523754"/>
            <a:ext cx="772795" cy="46736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63101" y="1531374"/>
            <a:ext cx="27997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компании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25841" y="1540264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I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22" name="五边形 21"/>
          <p:cNvSpPr/>
          <p:nvPr/>
        </p:nvSpPr>
        <p:spPr>
          <a:xfrm>
            <a:off x="3609331" y="2324489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4" name="五边形 23"/>
          <p:cNvSpPr/>
          <p:nvPr/>
        </p:nvSpPr>
        <p:spPr>
          <a:xfrm>
            <a:off x="3474076" y="2324489"/>
            <a:ext cx="772795" cy="467360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95081" y="768104"/>
            <a:ext cx="4150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09331" y="2349254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II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588501" y="3091569"/>
            <a:ext cx="3722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Введение о карьерных самосвалах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609331" y="3149989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  <a:sym typeface="+mn-ea"/>
              </a:rPr>
              <a:t>III</a:t>
            </a:r>
            <a:endParaRPr lang="en-US" altLang="zh-CN" sz="1400" b="1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74076" y="3929134"/>
            <a:ext cx="5612765" cy="467360"/>
            <a:chOff x="5428" y="6517"/>
            <a:chExt cx="8839" cy="736"/>
          </a:xfrm>
        </p:grpSpPr>
        <p:sp>
          <p:nvSpPr>
            <p:cNvPr id="89" name="五边形 88"/>
            <p:cNvSpPr/>
            <p:nvPr/>
          </p:nvSpPr>
          <p:spPr>
            <a:xfrm>
              <a:off x="5641" y="6517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0" name="燕尾形 89"/>
            <p:cNvSpPr/>
            <p:nvPr/>
          </p:nvSpPr>
          <p:spPr>
            <a:xfrm>
              <a:off x="6632" y="6517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1" name="五边形 90"/>
            <p:cNvSpPr/>
            <p:nvPr/>
          </p:nvSpPr>
          <p:spPr>
            <a:xfrm>
              <a:off x="5428" y="6517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7143" y="6557"/>
              <a:ext cx="654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Введение о комплектации основных деталей </a:t>
              </a:r>
              <a:endPara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641" y="6544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IV</a:t>
              </a:r>
              <a:endParaRPr lang="en-US" altLang="zh-CN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474076" y="4734314"/>
            <a:ext cx="5612765" cy="467360"/>
            <a:chOff x="5428" y="7778"/>
            <a:chExt cx="8839" cy="736"/>
          </a:xfrm>
        </p:grpSpPr>
        <p:sp>
          <p:nvSpPr>
            <p:cNvPr id="95" name="五边形 94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6" name="燕尾形 95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7" name="五边形 96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7154" y="7825"/>
              <a:ext cx="440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Т</a:t>
              </a:r>
              <a:r>
                <a:rPr lang="zh-CN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ехнология в разработке</a:t>
              </a:r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5641" y="7818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V</a:t>
              </a:r>
              <a:endParaRPr lang="en-US" altLang="zh-CN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74711" y="5503893"/>
            <a:ext cx="5612765" cy="467360"/>
            <a:chOff x="5428" y="7778"/>
            <a:chExt cx="8839" cy="736"/>
          </a:xfr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grpSpPr>
        <p:sp>
          <p:nvSpPr>
            <p:cNvPr id="33" name="五边形 32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grpFill/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4" name="燕尾形 33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grpFill/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5" name="五边形 34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grpFill/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182" y="7827"/>
              <a:ext cx="6276" cy="4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Преимущества  карьерных самосвалов  </a:t>
              </a:r>
              <a:r>
                <a:rPr lang="en-US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CRRC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641" y="7818"/>
              <a:ext cx="742" cy="4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sym typeface="+mn-ea"/>
                </a:rPr>
                <a:t>VI</a:t>
              </a:r>
              <a:endParaRPr lang="en-US" altLang="zh-CN" sz="1400" b="1" dirty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588510" y="2256155"/>
            <a:ext cx="47821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五边形 14"/>
          <p:cNvSpPr/>
          <p:nvPr/>
        </p:nvSpPr>
        <p:spPr>
          <a:xfrm>
            <a:off x="3444866" y="3176024"/>
            <a:ext cx="772795" cy="467360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r>
              <a:rPr lang="en-US" altLang="zh-CN" b="1">
                <a:solidFill>
                  <a:schemeClr val="bg1"/>
                </a:solidFill>
                <a:sym typeface="+mn-ea"/>
              </a:rPr>
              <a:t>III</a:t>
            </a: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4247506" y="3179199"/>
            <a:ext cx="4848225" cy="467360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88510" y="3284855"/>
            <a:ext cx="42449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Описание о карьерных самосвалах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/>
                <a:ea typeface="Times New Roman" panose="02020603050405020304"/>
              </a:rPr>
              <a:t>CRRC. Все права защищены, 2015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/>
                <a:ea typeface="Times New Roman" panose="02020603050405020304"/>
              </a:rPr>
              <a:t>12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V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I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| </a:t>
            </a:r>
            <a:r>
              <a:rPr lang="ru-RU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Преимущества  карьерных самосвалов 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</a:t>
            </a:r>
            <a:r>
              <a:rPr lang="en-US" altLang="en-US" sz="2400" dirty="0" smtClean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endParaRPr lang="en-US" altLang="en-US" sz="2400" dirty="0" smtClean="0">
              <a:solidFill>
                <a:srgbClr val="C00000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5" name="Freeform 10"/>
          <p:cNvSpPr/>
          <p:nvPr/>
        </p:nvSpPr>
        <p:spPr bwMode="auto">
          <a:xfrm>
            <a:off x="4803376" y="2355357"/>
            <a:ext cx="1281448" cy="1281446"/>
          </a:xfrm>
          <a:custGeom>
            <a:avLst/>
            <a:gdLst/>
            <a:ahLst/>
            <a:cxnLst>
              <a:cxn ang="0">
                <a:pos x="421" y="0"/>
              </a:cxn>
              <a:cxn ang="0">
                <a:pos x="0" y="421"/>
              </a:cxn>
              <a:cxn ang="0">
                <a:pos x="421" y="421"/>
              </a:cxn>
              <a:cxn ang="0">
                <a:pos x="421" y="0"/>
              </a:cxn>
            </a:cxnLst>
            <a:rect l="0" t="0" r="r" b="b"/>
            <a:pathLst>
              <a:path w="421" h="421">
                <a:moveTo>
                  <a:pt x="421" y="0"/>
                </a:moveTo>
                <a:cubicBezTo>
                  <a:pt x="188" y="0"/>
                  <a:pt x="0" y="189"/>
                  <a:pt x="0" y="421"/>
                </a:cubicBezTo>
                <a:cubicBezTo>
                  <a:pt x="421" y="421"/>
                  <a:pt x="421" y="421"/>
                  <a:pt x="421" y="421"/>
                </a:cubicBezTo>
                <a:lnTo>
                  <a:pt x="421" y="0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Freeform 11"/>
          <p:cNvSpPr/>
          <p:nvPr/>
        </p:nvSpPr>
        <p:spPr bwMode="auto">
          <a:xfrm>
            <a:off x="4803376" y="3636800"/>
            <a:ext cx="1281448" cy="12855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1" y="422"/>
              </a:cxn>
              <a:cxn ang="0">
                <a:pos x="421" y="0"/>
              </a:cxn>
              <a:cxn ang="0">
                <a:pos x="0" y="0"/>
              </a:cxn>
            </a:cxnLst>
            <a:rect l="0" t="0" r="r" b="b"/>
            <a:pathLst>
              <a:path w="421" h="422">
                <a:moveTo>
                  <a:pt x="0" y="0"/>
                </a:moveTo>
                <a:cubicBezTo>
                  <a:pt x="0" y="233"/>
                  <a:pt x="188" y="422"/>
                  <a:pt x="421" y="422"/>
                </a:cubicBezTo>
                <a:cubicBezTo>
                  <a:pt x="421" y="0"/>
                  <a:pt x="421" y="0"/>
                  <a:pt x="421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Freeform 12"/>
          <p:cNvSpPr/>
          <p:nvPr/>
        </p:nvSpPr>
        <p:spPr bwMode="auto">
          <a:xfrm>
            <a:off x="6084824" y="2355357"/>
            <a:ext cx="1285540" cy="128144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421"/>
              </a:cxn>
              <a:cxn ang="0">
                <a:pos x="422" y="421"/>
              </a:cxn>
              <a:cxn ang="0">
                <a:pos x="0" y="0"/>
              </a:cxn>
            </a:cxnLst>
            <a:rect l="0" t="0" r="r" b="b"/>
            <a:pathLst>
              <a:path w="422" h="42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1"/>
                  <a:pt x="0" y="421"/>
                  <a:pt x="0" y="421"/>
                </a:cubicBezTo>
                <a:cubicBezTo>
                  <a:pt x="422" y="421"/>
                  <a:pt x="422" y="421"/>
                  <a:pt x="422" y="421"/>
                </a:cubicBezTo>
                <a:cubicBezTo>
                  <a:pt x="422" y="189"/>
                  <a:pt x="233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" name="Freeform 13"/>
          <p:cNvSpPr/>
          <p:nvPr/>
        </p:nvSpPr>
        <p:spPr bwMode="auto">
          <a:xfrm>
            <a:off x="6084824" y="3636800"/>
            <a:ext cx="1285540" cy="1285539"/>
          </a:xfrm>
          <a:custGeom>
            <a:avLst/>
            <a:gdLst/>
            <a:ahLst/>
            <a:cxnLst>
              <a:cxn ang="0">
                <a:pos x="0" y="422"/>
              </a:cxn>
              <a:cxn ang="0">
                <a:pos x="0" y="422"/>
              </a:cxn>
              <a:cxn ang="0">
                <a:pos x="422" y="0"/>
              </a:cxn>
              <a:cxn ang="0">
                <a:pos x="0" y="0"/>
              </a:cxn>
              <a:cxn ang="0">
                <a:pos x="0" y="422"/>
              </a:cxn>
            </a:cxnLst>
            <a:rect l="0" t="0" r="r" b="b"/>
            <a:pathLst>
              <a:path w="422" h="422">
                <a:moveTo>
                  <a:pt x="0" y="422"/>
                </a:moveTo>
                <a:cubicBezTo>
                  <a:pt x="0" y="422"/>
                  <a:pt x="0" y="422"/>
                  <a:pt x="0" y="422"/>
                </a:cubicBezTo>
                <a:cubicBezTo>
                  <a:pt x="233" y="422"/>
                  <a:pt x="422" y="233"/>
                  <a:pt x="422" y="0"/>
                </a:cubicBezTo>
                <a:cubicBezTo>
                  <a:pt x="0" y="0"/>
                  <a:pt x="0" y="0"/>
                  <a:pt x="0" y="0"/>
                </a:cubicBezTo>
                <a:lnTo>
                  <a:pt x="0" y="422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9" name="Group 39"/>
          <p:cNvGrpSpPr/>
          <p:nvPr/>
        </p:nvGrpSpPr>
        <p:grpSpPr>
          <a:xfrm>
            <a:off x="5457733" y="3030925"/>
            <a:ext cx="1254181" cy="1254178"/>
            <a:chOff x="3942863" y="2347209"/>
            <a:chExt cx="1254181" cy="1254178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10" name="Freeform 14"/>
            <p:cNvSpPr>
              <a:spLocks noChangeAspect="1"/>
            </p:cNvSpPr>
            <p:nvPr/>
          </p:nvSpPr>
          <p:spPr bwMode="auto">
            <a:xfrm>
              <a:off x="3942863" y="2347209"/>
              <a:ext cx="1254181" cy="1254178"/>
            </a:xfrm>
            <a:custGeom>
              <a:avLst/>
              <a:gdLst/>
              <a:ahLst/>
              <a:cxnLst>
                <a:cxn ang="0">
                  <a:pos x="384" y="155"/>
                </a:cxn>
                <a:cxn ang="0">
                  <a:pos x="255" y="10"/>
                </a:cxn>
                <a:cxn ang="0">
                  <a:pos x="205" y="1"/>
                </a:cxn>
                <a:cxn ang="0">
                  <a:pos x="155" y="4"/>
                </a:cxn>
                <a:cxn ang="0">
                  <a:pos x="10" y="134"/>
                </a:cxn>
                <a:cxn ang="0">
                  <a:pos x="1" y="183"/>
                </a:cxn>
                <a:cxn ang="0">
                  <a:pos x="4" y="234"/>
                </a:cxn>
                <a:cxn ang="0">
                  <a:pos x="134" y="379"/>
                </a:cxn>
                <a:cxn ang="0">
                  <a:pos x="183" y="388"/>
                </a:cxn>
                <a:cxn ang="0">
                  <a:pos x="234" y="384"/>
                </a:cxn>
                <a:cxn ang="0">
                  <a:pos x="379" y="255"/>
                </a:cxn>
                <a:cxn ang="0">
                  <a:pos x="388" y="205"/>
                </a:cxn>
                <a:cxn ang="0">
                  <a:pos x="384" y="155"/>
                </a:cxn>
              </a:cxnLst>
              <a:rect l="0" t="0" r="r" b="b"/>
              <a:pathLst>
                <a:path w="389" h="389">
                  <a:moveTo>
                    <a:pt x="384" y="155"/>
                  </a:moveTo>
                  <a:cubicBezTo>
                    <a:pt x="370" y="87"/>
                    <a:pt x="321" y="32"/>
                    <a:pt x="255" y="10"/>
                  </a:cubicBezTo>
                  <a:cubicBezTo>
                    <a:pt x="239" y="5"/>
                    <a:pt x="222" y="2"/>
                    <a:pt x="205" y="1"/>
                  </a:cubicBezTo>
                  <a:cubicBezTo>
                    <a:pt x="188" y="0"/>
                    <a:pt x="171" y="1"/>
                    <a:pt x="155" y="4"/>
                  </a:cubicBezTo>
                  <a:cubicBezTo>
                    <a:pt x="87" y="18"/>
                    <a:pt x="31" y="68"/>
                    <a:pt x="10" y="134"/>
                  </a:cubicBezTo>
                  <a:cubicBezTo>
                    <a:pt x="5" y="150"/>
                    <a:pt x="1" y="166"/>
                    <a:pt x="1" y="183"/>
                  </a:cubicBezTo>
                  <a:cubicBezTo>
                    <a:pt x="0" y="201"/>
                    <a:pt x="1" y="218"/>
                    <a:pt x="4" y="234"/>
                  </a:cubicBezTo>
                  <a:cubicBezTo>
                    <a:pt x="18" y="302"/>
                    <a:pt x="68" y="357"/>
                    <a:pt x="134" y="379"/>
                  </a:cubicBezTo>
                  <a:cubicBezTo>
                    <a:pt x="149" y="384"/>
                    <a:pt x="166" y="387"/>
                    <a:pt x="183" y="388"/>
                  </a:cubicBezTo>
                  <a:cubicBezTo>
                    <a:pt x="201" y="389"/>
                    <a:pt x="217" y="388"/>
                    <a:pt x="234" y="384"/>
                  </a:cubicBezTo>
                  <a:cubicBezTo>
                    <a:pt x="301" y="370"/>
                    <a:pt x="357" y="321"/>
                    <a:pt x="379" y="255"/>
                  </a:cubicBezTo>
                  <a:cubicBezTo>
                    <a:pt x="384" y="239"/>
                    <a:pt x="387" y="223"/>
                    <a:pt x="388" y="205"/>
                  </a:cubicBezTo>
                  <a:cubicBezTo>
                    <a:pt x="389" y="188"/>
                    <a:pt x="388" y="171"/>
                    <a:pt x="384" y="155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20000"/>
                  <a:lumOff val="80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Freeform 152"/>
            <p:cNvSpPr>
              <a:spLocks noChangeAspect="1" noEditPoints="1"/>
            </p:cNvSpPr>
            <p:nvPr/>
          </p:nvSpPr>
          <p:spPr bwMode="auto">
            <a:xfrm>
              <a:off x="4305301" y="2708667"/>
              <a:ext cx="533400" cy="492930"/>
            </a:xfrm>
            <a:custGeom>
              <a:avLst/>
              <a:gdLst/>
              <a:ahLst/>
              <a:cxnLst>
                <a:cxn ang="0">
                  <a:pos x="67" y="20"/>
                </a:cxn>
                <a:cxn ang="0">
                  <a:pos x="46" y="36"/>
                </a:cxn>
                <a:cxn ang="0">
                  <a:pos x="42" y="40"/>
                </a:cxn>
                <a:cxn ang="0">
                  <a:pos x="39" y="47"/>
                </a:cxn>
                <a:cxn ang="0">
                  <a:pos x="44" y="52"/>
                </a:cxn>
                <a:cxn ang="0">
                  <a:pos x="52" y="58"/>
                </a:cxn>
                <a:cxn ang="0">
                  <a:pos x="52" y="61"/>
                </a:cxn>
                <a:cxn ang="0">
                  <a:pos x="51" y="62"/>
                </a:cxn>
                <a:cxn ang="0">
                  <a:pos x="17" y="62"/>
                </a:cxn>
                <a:cxn ang="0">
                  <a:pos x="16" y="61"/>
                </a:cxn>
                <a:cxn ang="0">
                  <a:pos x="16" y="58"/>
                </a:cxn>
                <a:cxn ang="0">
                  <a:pos x="24" y="52"/>
                </a:cxn>
                <a:cxn ang="0">
                  <a:pos x="29" y="47"/>
                </a:cxn>
                <a:cxn ang="0">
                  <a:pos x="26" y="40"/>
                </a:cxn>
                <a:cxn ang="0">
                  <a:pos x="22" y="36"/>
                </a:cxn>
                <a:cxn ang="0">
                  <a:pos x="0" y="20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16" y="11"/>
                </a:cxn>
                <a:cxn ang="0">
                  <a:pos x="16" y="7"/>
                </a:cxn>
                <a:cxn ang="0">
                  <a:pos x="22" y="0"/>
                </a:cxn>
                <a:cxn ang="0">
                  <a:pos x="45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63" y="11"/>
                </a:cxn>
                <a:cxn ang="0">
                  <a:pos x="67" y="15"/>
                </a:cxn>
                <a:cxn ang="0">
                  <a:pos x="67" y="20"/>
                </a:cxn>
                <a:cxn ang="0">
                  <a:pos x="1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19" y="31"/>
                </a:cxn>
                <a:cxn ang="0">
                  <a:pos x="16" y="16"/>
                </a:cxn>
                <a:cxn ang="0">
                  <a:pos x="62" y="16"/>
                </a:cxn>
                <a:cxn ang="0">
                  <a:pos x="52" y="16"/>
                </a:cxn>
                <a:cxn ang="0">
                  <a:pos x="49" y="31"/>
                </a:cxn>
                <a:cxn ang="0">
                  <a:pos x="62" y="20"/>
                </a:cxn>
                <a:cxn ang="0">
                  <a:pos x="62" y="16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9" name="Freeform 5"/>
          <p:cNvSpPr/>
          <p:nvPr/>
        </p:nvSpPr>
        <p:spPr bwMode="auto">
          <a:xfrm>
            <a:off x="5995447" y="3658014"/>
            <a:ext cx="139586" cy="151540"/>
          </a:xfrm>
          <a:custGeom>
            <a:avLst/>
            <a:gdLst>
              <a:gd name="T0" fmla="*/ 0 w 31"/>
              <a:gd name="T1" fmla="*/ 13 h 32"/>
              <a:gd name="T2" fmla="*/ 0 w 31"/>
              <a:gd name="T3" fmla="*/ 19 h 32"/>
              <a:gd name="T4" fmla="*/ 17 w 31"/>
              <a:gd name="T5" fmla="*/ 32 h 32"/>
              <a:gd name="T6" fmla="*/ 31 w 31"/>
              <a:gd name="T7" fmla="*/ 32 h 32"/>
              <a:gd name="T8" fmla="*/ 31 w 31"/>
              <a:gd name="T9" fmla="*/ 26 h 32"/>
              <a:gd name="T10" fmla="*/ 18 w 31"/>
              <a:gd name="T11" fmla="*/ 26 h 32"/>
              <a:gd name="T12" fmla="*/ 9 w 31"/>
              <a:gd name="T13" fmla="*/ 19 h 32"/>
              <a:gd name="T14" fmla="*/ 9 w 31"/>
              <a:gd name="T15" fmla="*/ 13 h 32"/>
              <a:gd name="T16" fmla="*/ 18 w 31"/>
              <a:gd name="T17" fmla="*/ 6 h 32"/>
              <a:gd name="T18" fmla="*/ 31 w 31"/>
              <a:gd name="T19" fmla="*/ 6 h 32"/>
              <a:gd name="T20" fmla="*/ 31 w 31"/>
              <a:gd name="T21" fmla="*/ 0 h 32"/>
              <a:gd name="T22" fmla="*/ 17 w 31"/>
              <a:gd name="T23" fmla="*/ 0 h 32"/>
              <a:gd name="T24" fmla="*/ 0 w 31"/>
              <a:gd name="T25" fmla="*/ 13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32">
                <a:moveTo>
                  <a:pt x="0" y="13"/>
                </a:moveTo>
                <a:cubicBezTo>
                  <a:pt x="0" y="19"/>
                  <a:pt x="0" y="19"/>
                  <a:pt x="0" y="19"/>
                </a:cubicBezTo>
                <a:cubicBezTo>
                  <a:pt x="0" y="26"/>
                  <a:pt x="4" y="32"/>
                  <a:pt x="17" y="32"/>
                </a:cubicBezTo>
                <a:cubicBezTo>
                  <a:pt x="31" y="32"/>
                  <a:pt x="31" y="32"/>
                  <a:pt x="31" y="32"/>
                </a:cubicBezTo>
                <a:cubicBezTo>
                  <a:pt x="31" y="26"/>
                  <a:pt x="31" y="26"/>
                  <a:pt x="31" y="26"/>
                </a:cubicBezTo>
                <a:cubicBezTo>
                  <a:pt x="31" y="26"/>
                  <a:pt x="21" y="26"/>
                  <a:pt x="18" y="26"/>
                </a:cubicBezTo>
                <a:cubicBezTo>
                  <a:pt x="12" y="26"/>
                  <a:pt x="9" y="22"/>
                  <a:pt x="9" y="19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0"/>
                  <a:pt x="12" y="6"/>
                  <a:pt x="18" y="6"/>
                </a:cubicBezTo>
                <a:cubicBezTo>
                  <a:pt x="21" y="6"/>
                  <a:pt x="31" y="6"/>
                  <a:pt x="31" y="6"/>
                </a:cubicBezTo>
                <a:cubicBezTo>
                  <a:pt x="31" y="0"/>
                  <a:pt x="31" y="0"/>
                  <a:pt x="31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4" y="0"/>
                  <a:pt x="0" y="6"/>
                  <a:pt x="0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0" name="Freeform 6"/>
          <p:cNvSpPr/>
          <p:nvPr/>
        </p:nvSpPr>
        <p:spPr bwMode="auto">
          <a:xfrm>
            <a:off x="6480463" y="3658014"/>
            <a:ext cx="135169" cy="151540"/>
          </a:xfrm>
          <a:custGeom>
            <a:avLst/>
            <a:gdLst>
              <a:gd name="T0" fmla="*/ 17 w 30"/>
              <a:gd name="T1" fmla="*/ 6 h 32"/>
              <a:gd name="T2" fmla="*/ 30 w 30"/>
              <a:gd name="T3" fmla="*/ 6 h 32"/>
              <a:gd name="T4" fmla="*/ 30 w 30"/>
              <a:gd name="T5" fmla="*/ 0 h 32"/>
              <a:gd name="T6" fmla="*/ 17 w 30"/>
              <a:gd name="T7" fmla="*/ 0 h 32"/>
              <a:gd name="T8" fmla="*/ 0 w 30"/>
              <a:gd name="T9" fmla="*/ 13 h 32"/>
              <a:gd name="T10" fmla="*/ 0 w 30"/>
              <a:gd name="T11" fmla="*/ 19 h 32"/>
              <a:gd name="T12" fmla="*/ 17 w 30"/>
              <a:gd name="T13" fmla="*/ 32 h 32"/>
              <a:gd name="T14" fmla="*/ 30 w 30"/>
              <a:gd name="T15" fmla="*/ 32 h 32"/>
              <a:gd name="T16" fmla="*/ 30 w 30"/>
              <a:gd name="T17" fmla="*/ 26 h 32"/>
              <a:gd name="T18" fmla="*/ 17 w 30"/>
              <a:gd name="T19" fmla="*/ 26 h 32"/>
              <a:gd name="T20" fmla="*/ 8 w 30"/>
              <a:gd name="T21" fmla="*/ 19 h 32"/>
              <a:gd name="T22" fmla="*/ 8 w 30"/>
              <a:gd name="T23" fmla="*/ 13 h 32"/>
              <a:gd name="T24" fmla="*/ 17 w 30"/>
              <a:gd name="T25" fmla="*/ 6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" h="32">
                <a:moveTo>
                  <a:pt x="17" y="6"/>
                </a:moveTo>
                <a:cubicBezTo>
                  <a:pt x="21" y="6"/>
                  <a:pt x="30" y="6"/>
                  <a:pt x="30" y="6"/>
                </a:cubicBezTo>
                <a:cubicBezTo>
                  <a:pt x="30" y="0"/>
                  <a:pt x="30" y="0"/>
                  <a:pt x="3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3" y="0"/>
                  <a:pt x="0" y="6"/>
                  <a:pt x="0" y="13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26"/>
                  <a:pt x="3" y="32"/>
                  <a:pt x="17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26"/>
                  <a:pt x="30" y="26"/>
                  <a:pt x="30" y="26"/>
                </a:cubicBezTo>
                <a:cubicBezTo>
                  <a:pt x="30" y="26"/>
                  <a:pt x="21" y="26"/>
                  <a:pt x="17" y="26"/>
                </a:cubicBezTo>
                <a:cubicBezTo>
                  <a:pt x="11" y="26"/>
                  <a:pt x="8" y="22"/>
                  <a:pt x="8" y="19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0"/>
                  <a:pt x="11" y="6"/>
                  <a:pt x="17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" name="Freeform 7"/>
          <p:cNvSpPr/>
          <p:nvPr/>
        </p:nvSpPr>
        <p:spPr bwMode="auto">
          <a:xfrm>
            <a:off x="6152702" y="3658014"/>
            <a:ext cx="148420" cy="151540"/>
          </a:xfrm>
          <a:custGeom>
            <a:avLst/>
            <a:gdLst>
              <a:gd name="T0" fmla="*/ 32 w 33"/>
              <a:gd name="T1" fmla="*/ 12 h 32"/>
              <a:gd name="T2" fmla="*/ 32 w 33"/>
              <a:gd name="T3" fmla="*/ 9 h 32"/>
              <a:gd name="T4" fmla="*/ 18 w 33"/>
              <a:gd name="T5" fmla="*/ 0 h 32"/>
              <a:gd name="T6" fmla="*/ 0 w 33"/>
              <a:gd name="T7" fmla="*/ 0 h 32"/>
              <a:gd name="T8" fmla="*/ 0 w 33"/>
              <a:gd name="T9" fmla="*/ 32 h 32"/>
              <a:gd name="T10" fmla="*/ 9 w 33"/>
              <a:gd name="T11" fmla="*/ 32 h 32"/>
              <a:gd name="T12" fmla="*/ 9 w 33"/>
              <a:gd name="T13" fmla="*/ 6 h 32"/>
              <a:gd name="T14" fmla="*/ 18 w 33"/>
              <a:gd name="T15" fmla="*/ 6 h 32"/>
              <a:gd name="T16" fmla="*/ 24 w 33"/>
              <a:gd name="T17" fmla="*/ 10 h 32"/>
              <a:gd name="T18" fmla="*/ 24 w 33"/>
              <a:gd name="T19" fmla="*/ 12 h 32"/>
              <a:gd name="T20" fmla="*/ 18 w 33"/>
              <a:gd name="T21" fmla="*/ 16 h 32"/>
              <a:gd name="T22" fmla="*/ 13 w 33"/>
              <a:gd name="T23" fmla="*/ 16 h 32"/>
              <a:gd name="T24" fmla="*/ 13 w 33"/>
              <a:gd name="T25" fmla="*/ 18 h 32"/>
              <a:gd name="T26" fmla="*/ 22 w 33"/>
              <a:gd name="T27" fmla="*/ 32 h 32"/>
              <a:gd name="T28" fmla="*/ 33 w 33"/>
              <a:gd name="T29" fmla="*/ 32 h 32"/>
              <a:gd name="T30" fmla="*/ 25 w 33"/>
              <a:gd name="T31" fmla="*/ 20 h 32"/>
              <a:gd name="T32" fmla="*/ 32 w 33"/>
              <a:gd name="T33" fmla="*/ 1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3" h="32">
                <a:moveTo>
                  <a:pt x="32" y="12"/>
                </a:moveTo>
                <a:cubicBezTo>
                  <a:pt x="32" y="9"/>
                  <a:pt x="32" y="9"/>
                  <a:pt x="32" y="9"/>
                </a:cubicBezTo>
                <a:cubicBezTo>
                  <a:pt x="32" y="5"/>
                  <a:pt x="30" y="0"/>
                  <a:pt x="1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6"/>
                  <a:pt x="9" y="6"/>
                  <a:pt x="9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23" y="6"/>
                  <a:pt x="24" y="8"/>
                  <a:pt x="24" y="1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3"/>
                  <a:pt x="23" y="16"/>
                  <a:pt x="18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8"/>
                  <a:pt x="13" y="18"/>
                  <a:pt x="13" y="18"/>
                </a:cubicBezTo>
                <a:cubicBezTo>
                  <a:pt x="22" y="32"/>
                  <a:pt x="22" y="32"/>
                  <a:pt x="22" y="32"/>
                </a:cubicBezTo>
                <a:cubicBezTo>
                  <a:pt x="33" y="32"/>
                  <a:pt x="33" y="32"/>
                  <a:pt x="33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31" y="19"/>
                  <a:pt x="32" y="16"/>
                  <a:pt x="32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2" name="Freeform 8"/>
          <p:cNvSpPr/>
          <p:nvPr/>
        </p:nvSpPr>
        <p:spPr bwMode="auto">
          <a:xfrm>
            <a:off x="6318791" y="3658014"/>
            <a:ext cx="148420" cy="151540"/>
          </a:xfrm>
          <a:custGeom>
            <a:avLst/>
            <a:gdLst>
              <a:gd name="T0" fmla="*/ 32 w 33"/>
              <a:gd name="T1" fmla="*/ 12 h 32"/>
              <a:gd name="T2" fmla="*/ 32 w 33"/>
              <a:gd name="T3" fmla="*/ 9 h 32"/>
              <a:gd name="T4" fmla="*/ 18 w 33"/>
              <a:gd name="T5" fmla="*/ 0 h 32"/>
              <a:gd name="T6" fmla="*/ 0 w 33"/>
              <a:gd name="T7" fmla="*/ 0 h 32"/>
              <a:gd name="T8" fmla="*/ 0 w 33"/>
              <a:gd name="T9" fmla="*/ 32 h 32"/>
              <a:gd name="T10" fmla="*/ 9 w 33"/>
              <a:gd name="T11" fmla="*/ 32 h 32"/>
              <a:gd name="T12" fmla="*/ 9 w 33"/>
              <a:gd name="T13" fmla="*/ 6 h 32"/>
              <a:gd name="T14" fmla="*/ 18 w 33"/>
              <a:gd name="T15" fmla="*/ 6 h 32"/>
              <a:gd name="T16" fmla="*/ 23 w 33"/>
              <a:gd name="T17" fmla="*/ 10 h 32"/>
              <a:gd name="T18" fmla="*/ 23 w 33"/>
              <a:gd name="T19" fmla="*/ 12 h 32"/>
              <a:gd name="T20" fmla="*/ 18 w 33"/>
              <a:gd name="T21" fmla="*/ 16 h 32"/>
              <a:gd name="T22" fmla="*/ 13 w 33"/>
              <a:gd name="T23" fmla="*/ 16 h 32"/>
              <a:gd name="T24" fmla="*/ 13 w 33"/>
              <a:gd name="T25" fmla="*/ 18 h 32"/>
              <a:gd name="T26" fmla="*/ 22 w 33"/>
              <a:gd name="T27" fmla="*/ 32 h 32"/>
              <a:gd name="T28" fmla="*/ 33 w 33"/>
              <a:gd name="T29" fmla="*/ 32 h 32"/>
              <a:gd name="T30" fmla="*/ 25 w 33"/>
              <a:gd name="T31" fmla="*/ 20 h 32"/>
              <a:gd name="T32" fmla="*/ 32 w 33"/>
              <a:gd name="T33" fmla="*/ 1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3" h="32">
                <a:moveTo>
                  <a:pt x="32" y="12"/>
                </a:moveTo>
                <a:cubicBezTo>
                  <a:pt x="32" y="9"/>
                  <a:pt x="32" y="9"/>
                  <a:pt x="32" y="9"/>
                </a:cubicBezTo>
                <a:cubicBezTo>
                  <a:pt x="32" y="5"/>
                  <a:pt x="30" y="0"/>
                  <a:pt x="1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6"/>
                  <a:pt x="9" y="6"/>
                  <a:pt x="9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23" y="6"/>
                  <a:pt x="23" y="8"/>
                  <a:pt x="23" y="10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3"/>
                  <a:pt x="23" y="16"/>
                  <a:pt x="18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8"/>
                  <a:pt x="13" y="18"/>
                  <a:pt x="13" y="18"/>
                </a:cubicBezTo>
                <a:cubicBezTo>
                  <a:pt x="22" y="32"/>
                  <a:pt x="22" y="32"/>
                  <a:pt x="22" y="32"/>
                </a:cubicBezTo>
                <a:cubicBezTo>
                  <a:pt x="33" y="32"/>
                  <a:pt x="33" y="32"/>
                  <a:pt x="33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30" y="19"/>
                  <a:pt x="32" y="16"/>
                  <a:pt x="32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3" name="Freeform 9"/>
          <p:cNvSpPr/>
          <p:nvPr/>
        </p:nvSpPr>
        <p:spPr bwMode="auto">
          <a:xfrm>
            <a:off x="5617329" y="3624439"/>
            <a:ext cx="68026" cy="42649"/>
          </a:xfrm>
          <a:custGeom>
            <a:avLst/>
            <a:gdLst>
              <a:gd name="T0" fmla="*/ 2 w 15"/>
              <a:gd name="T1" fmla="*/ 0 h 9"/>
              <a:gd name="T2" fmla="*/ 0 w 15"/>
              <a:gd name="T3" fmla="*/ 1 h 9"/>
              <a:gd name="T4" fmla="*/ 0 w 15"/>
              <a:gd name="T5" fmla="*/ 8 h 9"/>
              <a:gd name="T6" fmla="*/ 2 w 15"/>
              <a:gd name="T7" fmla="*/ 9 h 9"/>
              <a:gd name="T8" fmla="*/ 15 w 15"/>
              <a:gd name="T9" fmla="*/ 9 h 9"/>
              <a:gd name="T10" fmla="*/ 15 w 15"/>
              <a:gd name="T11" fmla="*/ 0 h 9"/>
              <a:gd name="T12" fmla="*/ 2 w 15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9">
                <a:moveTo>
                  <a:pt x="2" y="0"/>
                </a:moveTo>
                <a:cubicBezTo>
                  <a:pt x="1" y="0"/>
                  <a:pt x="0" y="0"/>
                  <a:pt x="0" y="1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1" y="9"/>
                  <a:pt x="2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0"/>
                  <a:pt x="15" y="0"/>
                  <a:pt x="15" y="0"/>
                </a:cubicBez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Freeform 10"/>
          <p:cNvSpPr/>
          <p:nvPr/>
        </p:nvSpPr>
        <p:spPr bwMode="auto">
          <a:xfrm>
            <a:off x="5734828" y="3624439"/>
            <a:ext cx="62725" cy="42649"/>
          </a:xfrm>
          <a:custGeom>
            <a:avLst/>
            <a:gdLst>
              <a:gd name="T0" fmla="*/ 13 w 14"/>
              <a:gd name="T1" fmla="*/ 0 h 9"/>
              <a:gd name="T2" fmla="*/ 14 w 14"/>
              <a:gd name="T3" fmla="*/ 1 h 9"/>
              <a:gd name="T4" fmla="*/ 14 w 14"/>
              <a:gd name="T5" fmla="*/ 8 h 9"/>
              <a:gd name="T6" fmla="*/ 13 w 14"/>
              <a:gd name="T7" fmla="*/ 9 h 9"/>
              <a:gd name="T8" fmla="*/ 0 w 14"/>
              <a:gd name="T9" fmla="*/ 9 h 9"/>
              <a:gd name="T10" fmla="*/ 0 w 14"/>
              <a:gd name="T11" fmla="*/ 0 h 9"/>
              <a:gd name="T12" fmla="*/ 13 w 14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9">
                <a:moveTo>
                  <a:pt x="13" y="0"/>
                </a:moveTo>
                <a:cubicBezTo>
                  <a:pt x="14" y="0"/>
                  <a:pt x="14" y="0"/>
                  <a:pt x="14" y="1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9"/>
                  <a:pt x="13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0"/>
                  <a:pt x="0" y="0"/>
                  <a:pt x="0" y="0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5" name="Freeform 11"/>
          <p:cNvSpPr/>
          <p:nvPr/>
        </p:nvSpPr>
        <p:spPr bwMode="auto">
          <a:xfrm>
            <a:off x="5532517" y="3549123"/>
            <a:ext cx="152838" cy="194189"/>
          </a:xfrm>
          <a:custGeom>
            <a:avLst/>
            <a:gdLst>
              <a:gd name="T0" fmla="*/ 11 w 34"/>
              <a:gd name="T1" fmla="*/ 12 h 41"/>
              <a:gd name="T2" fmla="*/ 15 w 34"/>
              <a:gd name="T3" fmla="*/ 8 h 41"/>
              <a:gd name="T4" fmla="*/ 34 w 34"/>
              <a:gd name="T5" fmla="*/ 8 h 41"/>
              <a:gd name="T6" fmla="*/ 34 w 34"/>
              <a:gd name="T7" fmla="*/ 0 h 41"/>
              <a:gd name="T8" fmla="*/ 12 w 34"/>
              <a:gd name="T9" fmla="*/ 0 h 41"/>
              <a:gd name="T10" fmla="*/ 0 w 34"/>
              <a:gd name="T11" fmla="*/ 11 h 41"/>
              <a:gd name="T12" fmla="*/ 0 w 34"/>
              <a:gd name="T13" fmla="*/ 30 h 41"/>
              <a:gd name="T14" fmla="*/ 12 w 34"/>
              <a:gd name="T15" fmla="*/ 41 h 41"/>
              <a:gd name="T16" fmla="*/ 34 w 34"/>
              <a:gd name="T17" fmla="*/ 41 h 41"/>
              <a:gd name="T18" fmla="*/ 34 w 34"/>
              <a:gd name="T19" fmla="*/ 32 h 41"/>
              <a:gd name="T20" fmla="*/ 15 w 34"/>
              <a:gd name="T21" fmla="*/ 32 h 41"/>
              <a:gd name="T22" fmla="*/ 11 w 34"/>
              <a:gd name="T23" fmla="*/ 28 h 41"/>
              <a:gd name="T24" fmla="*/ 11 w 34"/>
              <a:gd name="T25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41">
                <a:moveTo>
                  <a:pt x="11" y="12"/>
                </a:moveTo>
                <a:cubicBezTo>
                  <a:pt x="11" y="10"/>
                  <a:pt x="13" y="8"/>
                  <a:pt x="15" y="8"/>
                </a:cubicBezTo>
                <a:cubicBezTo>
                  <a:pt x="34" y="8"/>
                  <a:pt x="34" y="8"/>
                  <a:pt x="34" y="8"/>
                </a:cubicBezTo>
                <a:cubicBezTo>
                  <a:pt x="34" y="0"/>
                  <a:pt x="34" y="0"/>
                  <a:pt x="34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6"/>
                  <a:pt x="5" y="41"/>
                  <a:pt x="12" y="41"/>
                </a:cubicBezTo>
                <a:cubicBezTo>
                  <a:pt x="34" y="41"/>
                  <a:pt x="34" y="41"/>
                  <a:pt x="34" y="41"/>
                </a:cubicBezTo>
                <a:cubicBezTo>
                  <a:pt x="34" y="32"/>
                  <a:pt x="34" y="32"/>
                  <a:pt x="34" y="32"/>
                </a:cubicBezTo>
                <a:cubicBezTo>
                  <a:pt x="15" y="32"/>
                  <a:pt x="15" y="32"/>
                  <a:pt x="15" y="32"/>
                </a:cubicBezTo>
                <a:cubicBezTo>
                  <a:pt x="13" y="32"/>
                  <a:pt x="11" y="31"/>
                  <a:pt x="11" y="28"/>
                </a:cubicBezTo>
                <a:lnTo>
                  <a:pt x="11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6" name="Freeform 12"/>
          <p:cNvSpPr/>
          <p:nvPr/>
        </p:nvSpPr>
        <p:spPr bwMode="auto">
          <a:xfrm>
            <a:off x="5734828" y="3549123"/>
            <a:ext cx="148420" cy="194189"/>
          </a:xfrm>
          <a:custGeom>
            <a:avLst/>
            <a:gdLst>
              <a:gd name="T0" fmla="*/ 23 w 33"/>
              <a:gd name="T1" fmla="*/ 12 h 41"/>
              <a:gd name="T2" fmla="*/ 19 w 33"/>
              <a:gd name="T3" fmla="*/ 8 h 41"/>
              <a:gd name="T4" fmla="*/ 0 w 33"/>
              <a:gd name="T5" fmla="*/ 8 h 41"/>
              <a:gd name="T6" fmla="*/ 0 w 33"/>
              <a:gd name="T7" fmla="*/ 0 h 41"/>
              <a:gd name="T8" fmla="*/ 22 w 33"/>
              <a:gd name="T9" fmla="*/ 0 h 41"/>
              <a:gd name="T10" fmla="*/ 33 w 33"/>
              <a:gd name="T11" fmla="*/ 11 h 41"/>
              <a:gd name="T12" fmla="*/ 33 w 33"/>
              <a:gd name="T13" fmla="*/ 30 h 41"/>
              <a:gd name="T14" fmla="*/ 22 w 33"/>
              <a:gd name="T15" fmla="*/ 41 h 41"/>
              <a:gd name="T16" fmla="*/ 0 w 33"/>
              <a:gd name="T17" fmla="*/ 41 h 41"/>
              <a:gd name="T18" fmla="*/ 0 w 33"/>
              <a:gd name="T19" fmla="*/ 32 h 41"/>
              <a:gd name="T20" fmla="*/ 19 w 33"/>
              <a:gd name="T21" fmla="*/ 32 h 41"/>
              <a:gd name="T22" fmla="*/ 23 w 33"/>
              <a:gd name="T23" fmla="*/ 28 h 41"/>
              <a:gd name="T24" fmla="*/ 23 w 33"/>
              <a:gd name="T25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41">
                <a:moveTo>
                  <a:pt x="23" y="12"/>
                </a:moveTo>
                <a:cubicBezTo>
                  <a:pt x="23" y="10"/>
                  <a:pt x="21" y="8"/>
                  <a:pt x="19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0"/>
                  <a:pt x="0" y="0"/>
                  <a:pt x="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9" y="0"/>
                  <a:pt x="33" y="5"/>
                  <a:pt x="33" y="11"/>
                </a:cubicBezTo>
                <a:cubicBezTo>
                  <a:pt x="33" y="30"/>
                  <a:pt x="33" y="30"/>
                  <a:pt x="33" y="30"/>
                </a:cubicBezTo>
                <a:cubicBezTo>
                  <a:pt x="33" y="36"/>
                  <a:pt x="28" y="41"/>
                  <a:pt x="22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32"/>
                  <a:pt x="0" y="32"/>
                  <a:pt x="0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21" y="32"/>
                  <a:pt x="23" y="31"/>
                  <a:pt x="23" y="28"/>
                </a:cubicBezTo>
                <a:lnTo>
                  <a:pt x="2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7" name="Freeform 13"/>
          <p:cNvSpPr/>
          <p:nvPr/>
        </p:nvSpPr>
        <p:spPr bwMode="auto">
          <a:xfrm>
            <a:off x="5532517" y="3454751"/>
            <a:ext cx="355149" cy="70779"/>
          </a:xfrm>
          <a:custGeom>
            <a:avLst/>
            <a:gdLst>
              <a:gd name="T0" fmla="*/ 229 w 402"/>
              <a:gd name="T1" fmla="*/ 31 h 78"/>
              <a:gd name="T2" fmla="*/ 229 w 402"/>
              <a:gd name="T3" fmla="*/ 0 h 78"/>
              <a:gd name="T4" fmla="*/ 173 w 402"/>
              <a:gd name="T5" fmla="*/ 0 h 78"/>
              <a:gd name="T6" fmla="*/ 173 w 402"/>
              <a:gd name="T7" fmla="*/ 31 h 78"/>
              <a:gd name="T8" fmla="*/ 0 w 402"/>
              <a:gd name="T9" fmla="*/ 31 h 78"/>
              <a:gd name="T10" fmla="*/ 0 w 402"/>
              <a:gd name="T11" fmla="*/ 78 h 78"/>
              <a:gd name="T12" fmla="*/ 402 w 402"/>
              <a:gd name="T13" fmla="*/ 78 h 78"/>
              <a:gd name="T14" fmla="*/ 402 w 402"/>
              <a:gd name="T15" fmla="*/ 31 h 78"/>
              <a:gd name="T16" fmla="*/ 229 w 402"/>
              <a:gd name="T17" fmla="*/ 31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2" h="78">
                <a:moveTo>
                  <a:pt x="229" y="31"/>
                </a:moveTo>
                <a:lnTo>
                  <a:pt x="229" y="0"/>
                </a:lnTo>
                <a:lnTo>
                  <a:pt x="173" y="0"/>
                </a:lnTo>
                <a:lnTo>
                  <a:pt x="173" y="31"/>
                </a:lnTo>
                <a:lnTo>
                  <a:pt x="0" y="31"/>
                </a:lnTo>
                <a:lnTo>
                  <a:pt x="0" y="78"/>
                </a:lnTo>
                <a:lnTo>
                  <a:pt x="402" y="78"/>
                </a:lnTo>
                <a:lnTo>
                  <a:pt x="402" y="31"/>
                </a:lnTo>
                <a:lnTo>
                  <a:pt x="229" y="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8" name="Freeform 14"/>
          <p:cNvSpPr/>
          <p:nvPr/>
        </p:nvSpPr>
        <p:spPr bwMode="auto">
          <a:xfrm>
            <a:off x="5532517" y="3766905"/>
            <a:ext cx="355149" cy="66242"/>
          </a:xfrm>
          <a:custGeom>
            <a:avLst/>
            <a:gdLst>
              <a:gd name="T0" fmla="*/ 229 w 402"/>
              <a:gd name="T1" fmla="*/ 47 h 73"/>
              <a:gd name="T2" fmla="*/ 229 w 402"/>
              <a:gd name="T3" fmla="*/ 73 h 73"/>
              <a:gd name="T4" fmla="*/ 173 w 402"/>
              <a:gd name="T5" fmla="*/ 73 h 73"/>
              <a:gd name="T6" fmla="*/ 173 w 402"/>
              <a:gd name="T7" fmla="*/ 47 h 73"/>
              <a:gd name="T8" fmla="*/ 0 w 402"/>
              <a:gd name="T9" fmla="*/ 47 h 73"/>
              <a:gd name="T10" fmla="*/ 0 w 402"/>
              <a:gd name="T11" fmla="*/ 0 h 73"/>
              <a:gd name="T12" fmla="*/ 402 w 402"/>
              <a:gd name="T13" fmla="*/ 0 h 73"/>
              <a:gd name="T14" fmla="*/ 402 w 402"/>
              <a:gd name="T15" fmla="*/ 47 h 73"/>
              <a:gd name="T16" fmla="*/ 229 w 402"/>
              <a:gd name="T17" fmla="*/ 47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2" h="73">
                <a:moveTo>
                  <a:pt x="229" y="47"/>
                </a:moveTo>
                <a:lnTo>
                  <a:pt x="229" y="73"/>
                </a:lnTo>
                <a:lnTo>
                  <a:pt x="173" y="73"/>
                </a:lnTo>
                <a:lnTo>
                  <a:pt x="173" y="47"/>
                </a:lnTo>
                <a:lnTo>
                  <a:pt x="0" y="47"/>
                </a:lnTo>
                <a:lnTo>
                  <a:pt x="0" y="0"/>
                </a:lnTo>
                <a:lnTo>
                  <a:pt x="402" y="0"/>
                </a:lnTo>
                <a:lnTo>
                  <a:pt x="402" y="47"/>
                </a:lnTo>
                <a:lnTo>
                  <a:pt x="229" y="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9" name="Freeform 15"/>
          <p:cNvSpPr>
            <a:spLocks noEditPoints="1"/>
          </p:cNvSpPr>
          <p:nvPr/>
        </p:nvSpPr>
        <p:spPr bwMode="auto">
          <a:xfrm>
            <a:off x="5995447" y="3482881"/>
            <a:ext cx="134285" cy="137021"/>
          </a:xfrm>
          <a:custGeom>
            <a:avLst/>
            <a:gdLst>
              <a:gd name="T0" fmla="*/ 26 w 30"/>
              <a:gd name="T1" fmla="*/ 5 h 29"/>
              <a:gd name="T2" fmla="*/ 17 w 30"/>
              <a:gd name="T3" fmla="*/ 5 h 29"/>
              <a:gd name="T4" fmla="*/ 17 w 30"/>
              <a:gd name="T5" fmla="*/ 0 h 29"/>
              <a:gd name="T6" fmla="*/ 12 w 30"/>
              <a:gd name="T7" fmla="*/ 0 h 29"/>
              <a:gd name="T8" fmla="*/ 12 w 30"/>
              <a:gd name="T9" fmla="*/ 5 h 29"/>
              <a:gd name="T10" fmla="*/ 0 w 30"/>
              <a:gd name="T11" fmla="*/ 5 h 29"/>
              <a:gd name="T12" fmla="*/ 0 w 30"/>
              <a:gd name="T13" fmla="*/ 22 h 29"/>
              <a:gd name="T14" fmla="*/ 12 w 30"/>
              <a:gd name="T15" fmla="*/ 22 h 29"/>
              <a:gd name="T16" fmla="*/ 12 w 30"/>
              <a:gd name="T17" fmla="*/ 29 h 29"/>
              <a:gd name="T18" fmla="*/ 17 w 30"/>
              <a:gd name="T19" fmla="*/ 29 h 29"/>
              <a:gd name="T20" fmla="*/ 17 w 30"/>
              <a:gd name="T21" fmla="*/ 22 h 29"/>
              <a:gd name="T22" fmla="*/ 30 w 30"/>
              <a:gd name="T23" fmla="*/ 22 h 29"/>
              <a:gd name="T24" fmla="*/ 30 w 30"/>
              <a:gd name="T25" fmla="*/ 9 h 29"/>
              <a:gd name="T26" fmla="*/ 26 w 30"/>
              <a:gd name="T27" fmla="*/ 5 h 29"/>
              <a:gd name="T28" fmla="*/ 12 w 30"/>
              <a:gd name="T29" fmla="*/ 18 h 29"/>
              <a:gd name="T30" fmla="*/ 5 w 30"/>
              <a:gd name="T31" fmla="*/ 18 h 29"/>
              <a:gd name="T32" fmla="*/ 5 w 30"/>
              <a:gd name="T33" fmla="*/ 8 h 29"/>
              <a:gd name="T34" fmla="*/ 12 w 30"/>
              <a:gd name="T35" fmla="*/ 8 h 29"/>
              <a:gd name="T36" fmla="*/ 12 w 30"/>
              <a:gd name="T37" fmla="*/ 18 h 29"/>
              <a:gd name="T38" fmla="*/ 24 w 30"/>
              <a:gd name="T39" fmla="*/ 18 h 29"/>
              <a:gd name="T40" fmla="*/ 17 w 30"/>
              <a:gd name="T41" fmla="*/ 18 h 29"/>
              <a:gd name="T42" fmla="*/ 17 w 30"/>
              <a:gd name="T43" fmla="*/ 8 h 29"/>
              <a:gd name="T44" fmla="*/ 23 w 30"/>
              <a:gd name="T45" fmla="*/ 8 h 29"/>
              <a:gd name="T46" fmla="*/ 24 w 30"/>
              <a:gd name="T47" fmla="*/ 10 h 29"/>
              <a:gd name="T48" fmla="*/ 24 w 30"/>
              <a:gd name="T49" fmla="*/ 18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" h="29">
                <a:moveTo>
                  <a:pt x="26" y="5"/>
                </a:moveTo>
                <a:cubicBezTo>
                  <a:pt x="23" y="5"/>
                  <a:pt x="17" y="5"/>
                  <a:pt x="17" y="5"/>
                </a:cubicBezTo>
                <a:cubicBezTo>
                  <a:pt x="17" y="0"/>
                  <a:pt x="17" y="0"/>
                  <a:pt x="17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5"/>
                  <a:pt x="12" y="5"/>
                  <a:pt x="12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22"/>
                  <a:pt x="0" y="22"/>
                  <a:pt x="0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9"/>
                  <a:pt x="12" y="29"/>
                  <a:pt x="12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7" y="22"/>
                  <a:pt x="17" y="22"/>
                  <a:pt x="17" y="22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22"/>
                  <a:pt x="30" y="13"/>
                  <a:pt x="30" y="9"/>
                </a:cubicBezTo>
                <a:cubicBezTo>
                  <a:pt x="30" y="6"/>
                  <a:pt x="28" y="5"/>
                  <a:pt x="26" y="5"/>
                </a:cubicBezTo>
                <a:close/>
                <a:moveTo>
                  <a:pt x="12" y="18"/>
                </a:moveTo>
                <a:cubicBezTo>
                  <a:pt x="5" y="18"/>
                  <a:pt x="5" y="18"/>
                  <a:pt x="5" y="18"/>
                </a:cubicBezTo>
                <a:cubicBezTo>
                  <a:pt x="5" y="8"/>
                  <a:pt x="5" y="8"/>
                  <a:pt x="5" y="8"/>
                </a:cubicBezTo>
                <a:cubicBezTo>
                  <a:pt x="12" y="8"/>
                  <a:pt x="12" y="8"/>
                  <a:pt x="12" y="8"/>
                </a:cubicBezTo>
                <a:lnTo>
                  <a:pt x="12" y="18"/>
                </a:lnTo>
                <a:close/>
                <a:moveTo>
                  <a:pt x="24" y="18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21" y="8"/>
                  <a:pt x="23" y="8"/>
                </a:cubicBezTo>
                <a:cubicBezTo>
                  <a:pt x="24" y="8"/>
                  <a:pt x="24" y="9"/>
                  <a:pt x="24" y="10"/>
                </a:cubicBezTo>
                <a:cubicBezTo>
                  <a:pt x="24" y="12"/>
                  <a:pt x="24" y="18"/>
                  <a:pt x="24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0" name="Freeform 16"/>
          <p:cNvSpPr>
            <a:spLocks noEditPoints="1"/>
          </p:cNvSpPr>
          <p:nvPr/>
        </p:nvSpPr>
        <p:spPr bwMode="auto">
          <a:xfrm>
            <a:off x="6323209" y="3482881"/>
            <a:ext cx="130751" cy="137021"/>
          </a:xfrm>
          <a:custGeom>
            <a:avLst/>
            <a:gdLst>
              <a:gd name="T0" fmla="*/ 25 w 29"/>
              <a:gd name="T1" fmla="*/ 5 h 29"/>
              <a:gd name="T2" fmla="*/ 17 w 29"/>
              <a:gd name="T3" fmla="*/ 5 h 29"/>
              <a:gd name="T4" fmla="*/ 17 w 29"/>
              <a:gd name="T5" fmla="*/ 0 h 29"/>
              <a:gd name="T6" fmla="*/ 12 w 29"/>
              <a:gd name="T7" fmla="*/ 0 h 29"/>
              <a:gd name="T8" fmla="*/ 12 w 29"/>
              <a:gd name="T9" fmla="*/ 5 h 29"/>
              <a:gd name="T10" fmla="*/ 0 w 29"/>
              <a:gd name="T11" fmla="*/ 5 h 29"/>
              <a:gd name="T12" fmla="*/ 0 w 29"/>
              <a:gd name="T13" fmla="*/ 22 h 29"/>
              <a:gd name="T14" fmla="*/ 12 w 29"/>
              <a:gd name="T15" fmla="*/ 22 h 29"/>
              <a:gd name="T16" fmla="*/ 12 w 29"/>
              <a:gd name="T17" fmla="*/ 29 h 29"/>
              <a:gd name="T18" fmla="*/ 17 w 29"/>
              <a:gd name="T19" fmla="*/ 29 h 29"/>
              <a:gd name="T20" fmla="*/ 17 w 29"/>
              <a:gd name="T21" fmla="*/ 22 h 29"/>
              <a:gd name="T22" fmla="*/ 29 w 29"/>
              <a:gd name="T23" fmla="*/ 22 h 29"/>
              <a:gd name="T24" fmla="*/ 29 w 29"/>
              <a:gd name="T25" fmla="*/ 9 h 29"/>
              <a:gd name="T26" fmla="*/ 25 w 29"/>
              <a:gd name="T27" fmla="*/ 5 h 29"/>
              <a:gd name="T28" fmla="*/ 12 w 29"/>
              <a:gd name="T29" fmla="*/ 18 h 29"/>
              <a:gd name="T30" fmla="*/ 5 w 29"/>
              <a:gd name="T31" fmla="*/ 18 h 29"/>
              <a:gd name="T32" fmla="*/ 5 w 29"/>
              <a:gd name="T33" fmla="*/ 8 h 29"/>
              <a:gd name="T34" fmla="*/ 12 w 29"/>
              <a:gd name="T35" fmla="*/ 8 h 29"/>
              <a:gd name="T36" fmla="*/ 12 w 29"/>
              <a:gd name="T37" fmla="*/ 18 h 29"/>
              <a:gd name="T38" fmla="*/ 24 w 29"/>
              <a:gd name="T39" fmla="*/ 18 h 29"/>
              <a:gd name="T40" fmla="*/ 17 w 29"/>
              <a:gd name="T41" fmla="*/ 18 h 29"/>
              <a:gd name="T42" fmla="*/ 17 w 29"/>
              <a:gd name="T43" fmla="*/ 8 h 29"/>
              <a:gd name="T44" fmla="*/ 22 w 29"/>
              <a:gd name="T45" fmla="*/ 8 h 29"/>
              <a:gd name="T46" fmla="*/ 24 w 29"/>
              <a:gd name="T47" fmla="*/ 10 h 29"/>
              <a:gd name="T48" fmla="*/ 24 w 29"/>
              <a:gd name="T49" fmla="*/ 18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9" h="29">
                <a:moveTo>
                  <a:pt x="25" y="5"/>
                </a:moveTo>
                <a:cubicBezTo>
                  <a:pt x="23" y="5"/>
                  <a:pt x="17" y="5"/>
                  <a:pt x="17" y="5"/>
                </a:cubicBezTo>
                <a:cubicBezTo>
                  <a:pt x="17" y="0"/>
                  <a:pt x="17" y="0"/>
                  <a:pt x="17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5"/>
                  <a:pt x="12" y="5"/>
                  <a:pt x="12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22"/>
                  <a:pt x="0" y="22"/>
                  <a:pt x="0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9"/>
                  <a:pt x="12" y="29"/>
                  <a:pt x="12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7" y="22"/>
                  <a:pt x="17" y="22"/>
                  <a:pt x="17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29" y="22"/>
                  <a:pt x="29" y="13"/>
                  <a:pt x="29" y="9"/>
                </a:cubicBezTo>
                <a:cubicBezTo>
                  <a:pt x="29" y="6"/>
                  <a:pt x="27" y="5"/>
                  <a:pt x="25" y="5"/>
                </a:cubicBezTo>
                <a:close/>
                <a:moveTo>
                  <a:pt x="12" y="18"/>
                </a:moveTo>
                <a:cubicBezTo>
                  <a:pt x="5" y="18"/>
                  <a:pt x="5" y="18"/>
                  <a:pt x="5" y="18"/>
                </a:cubicBezTo>
                <a:cubicBezTo>
                  <a:pt x="5" y="8"/>
                  <a:pt x="5" y="8"/>
                  <a:pt x="5" y="8"/>
                </a:cubicBezTo>
                <a:cubicBezTo>
                  <a:pt x="12" y="8"/>
                  <a:pt x="12" y="8"/>
                  <a:pt x="12" y="8"/>
                </a:cubicBezTo>
                <a:lnTo>
                  <a:pt x="12" y="18"/>
                </a:lnTo>
                <a:close/>
                <a:moveTo>
                  <a:pt x="24" y="18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21" y="8"/>
                  <a:pt x="22" y="8"/>
                </a:cubicBezTo>
                <a:cubicBezTo>
                  <a:pt x="23" y="8"/>
                  <a:pt x="24" y="9"/>
                  <a:pt x="24" y="10"/>
                </a:cubicBezTo>
                <a:cubicBezTo>
                  <a:pt x="24" y="12"/>
                  <a:pt x="24" y="18"/>
                  <a:pt x="24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Freeform 17"/>
          <p:cNvSpPr/>
          <p:nvPr/>
        </p:nvSpPr>
        <p:spPr bwMode="auto">
          <a:xfrm>
            <a:off x="6183623" y="3511011"/>
            <a:ext cx="81278" cy="80761"/>
          </a:xfrm>
          <a:custGeom>
            <a:avLst/>
            <a:gdLst>
              <a:gd name="T0" fmla="*/ 0 w 92"/>
              <a:gd name="T1" fmla="*/ 89 h 89"/>
              <a:gd name="T2" fmla="*/ 0 w 92"/>
              <a:gd name="T3" fmla="*/ 73 h 89"/>
              <a:gd name="T4" fmla="*/ 36 w 92"/>
              <a:gd name="T5" fmla="*/ 73 h 89"/>
              <a:gd name="T6" fmla="*/ 36 w 92"/>
              <a:gd name="T7" fmla="*/ 52 h 89"/>
              <a:gd name="T8" fmla="*/ 6 w 92"/>
              <a:gd name="T9" fmla="*/ 52 h 89"/>
              <a:gd name="T10" fmla="*/ 6 w 92"/>
              <a:gd name="T11" fmla="*/ 37 h 89"/>
              <a:gd name="T12" fmla="*/ 36 w 92"/>
              <a:gd name="T13" fmla="*/ 37 h 89"/>
              <a:gd name="T14" fmla="*/ 36 w 92"/>
              <a:gd name="T15" fmla="*/ 16 h 89"/>
              <a:gd name="T16" fmla="*/ 0 w 92"/>
              <a:gd name="T17" fmla="*/ 16 h 89"/>
              <a:gd name="T18" fmla="*/ 0 w 92"/>
              <a:gd name="T19" fmla="*/ 0 h 89"/>
              <a:gd name="T20" fmla="*/ 92 w 92"/>
              <a:gd name="T21" fmla="*/ 0 h 89"/>
              <a:gd name="T22" fmla="*/ 92 w 92"/>
              <a:gd name="T23" fmla="*/ 16 h 89"/>
              <a:gd name="T24" fmla="*/ 56 w 92"/>
              <a:gd name="T25" fmla="*/ 16 h 89"/>
              <a:gd name="T26" fmla="*/ 56 w 92"/>
              <a:gd name="T27" fmla="*/ 37 h 89"/>
              <a:gd name="T28" fmla="*/ 87 w 92"/>
              <a:gd name="T29" fmla="*/ 37 h 89"/>
              <a:gd name="T30" fmla="*/ 87 w 92"/>
              <a:gd name="T31" fmla="*/ 52 h 89"/>
              <a:gd name="T32" fmla="*/ 56 w 92"/>
              <a:gd name="T33" fmla="*/ 52 h 89"/>
              <a:gd name="T34" fmla="*/ 56 w 92"/>
              <a:gd name="T35" fmla="*/ 73 h 89"/>
              <a:gd name="T36" fmla="*/ 72 w 92"/>
              <a:gd name="T37" fmla="*/ 73 h 89"/>
              <a:gd name="T38" fmla="*/ 72 w 92"/>
              <a:gd name="T39" fmla="*/ 63 h 89"/>
              <a:gd name="T40" fmla="*/ 92 w 92"/>
              <a:gd name="T41" fmla="*/ 63 h 89"/>
              <a:gd name="T42" fmla="*/ 92 w 92"/>
              <a:gd name="T43" fmla="*/ 89 h 89"/>
              <a:gd name="T44" fmla="*/ 0 w 92"/>
              <a:gd name="T45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2" h="89">
                <a:moveTo>
                  <a:pt x="0" y="89"/>
                </a:moveTo>
                <a:lnTo>
                  <a:pt x="0" y="73"/>
                </a:lnTo>
                <a:lnTo>
                  <a:pt x="36" y="73"/>
                </a:lnTo>
                <a:lnTo>
                  <a:pt x="36" y="52"/>
                </a:lnTo>
                <a:lnTo>
                  <a:pt x="6" y="52"/>
                </a:lnTo>
                <a:lnTo>
                  <a:pt x="6" y="37"/>
                </a:lnTo>
                <a:lnTo>
                  <a:pt x="36" y="37"/>
                </a:lnTo>
                <a:lnTo>
                  <a:pt x="36" y="16"/>
                </a:lnTo>
                <a:lnTo>
                  <a:pt x="0" y="16"/>
                </a:lnTo>
                <a:lnTo>
                  <a:pt x="0" y="0"/>
                </a:lnTo>
                <a:lnTo>
                  <a:pt x="92" y="0"/>
                </a:lnTo>
                <a:lnTo>
                  <a:pt x="92" y="16"/>
                </a:lnTo>
                <a:lnTo>
                  <a:pt x="56" y="16"/>
                </a:lnTo>
                <a:lnTo>
                  <a:pt x="56" y="37"/>
                </a:lnTo>
                <a:lnTo>
                  <a:pt x="87" y="37"/>
                </a:lnTo>
                <a:lnTo>
                  <a:pt x="87" y="52"/>
                </a:lnTo>
                <a:lnTo>
                  <a:pt x="56" y="52"/>
                </a:lnTo>
                <a:lnTo>
                  <a:pt x="56" y="73"/>
                </a:lnTo>
                <a:lnTo>
                  <a:pt x="72" y="73"/>
                </a:lnTo>
                <a:lnTo>
                  <a:pt x="72" y="63"/>
                </a:lnTo>
                <a:lnTo>
                  <a:pt x="92" y="63"/>
                </a:lnTo>
                <a:lnTo>
                  <a:pt x="92" y="89"/>
                </a:lnTo>
                <a:lnTo>
                  <a:pt x="0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2" name="Freeform 18"/>
          <p:cNvSpPr>
            <a:spLocks noEditPoints="1"/>
          </p:cNvSpPr>
          <p:nvPr/>
        </p:nvSpPr>
        <p:spPr bwMode="auto">
          <a:xfrm>
            <a:off x="6157119" y="3482881"/>
            <a:ext cx="135169" cy="137021"/>
          </a:xfrm>
          <a:custGeom>
            <a:avLst/>
            <a:gdLst>
              <a:gd name="T0" fmla="*/ 26 w 30"/>
              <a:gd name="T1" fmla="*/ 0 h 29"/>
              <a:gd name="T2" fmla="*/ 0 w 30"/>
              <a:gd name="T3" fmla="*/ 0 h 29"/>
              <a:gd name="T4" fmla="*/ 0 w 30"/>
              <a:gd name="T5" fmla="*/ 29 h 29"/>
              <a:gd name="T6" fmla="*/ 30 w 30"/>
              <a:gd name="T7" fmla="*/ 29 h 29"/>
              <a:gd name="T8" fmla="*/ 30 w 30"/>
              <a:gd name="T9" fmla="*/ 4 h 29"/>
              <a:gd name="T10" fmla="*/ 26 w 30"/>
              <a:gd name="T11" fmla="*/ 0 h 29"/>
              <a:gd name="T12" fmla="*/ 25 w 30"/>
              <a:gd name="T13" fmla="*/ 26 h 29"/>
              <a:gd name="T14" fmla="*/ 5 w 30"/>
              <a:gd name="T15" fmla="*/ 26 h 29"/>
              <a:gd name="T16" fmla="*/ 5 w 30"/>
              <a:gd name="T17" fmla="*/ 4 h 29"/>
              <a:gd name="T18" fmla="*/ 24 w 30"/>
              <a:gd name="T19" fmla="*/ 4 h 29"/>
              <a:gd name="T20" fmla="*/ 25 w 30"/>
              <a:gd name="T21" fmla="*/ 5 h 29"/>
              <a:gd name="T22" fmla="*/ 25 w 30"/>
              <a:gd name="T23" fmla="*/ 26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" h="29">
                <a:moveTo>
                  <a:pt x="26" y="0"/>
                </a:moveTo>
                <a:cubicBezTo>
                  <a:pt x="26" y="0"/>
                  <a:pt x="0" y="0"/>
                  <a:pt x="0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30" y="5"/>
                  <a:pt x="30" y="4"/>
                </a:cubicBezTo>
                <a:cubicBezTo>
                  <a:pt x="30" y="2"/>
                  <a:pt x="28" y="0"/>
                  <a:pt x="26" y="0"/>
                </a:cubicBezTo>
                <a:close/>
                <a:moveTo>
                  <a:pt x="25" y="26"/>
                </a:moveTo>
                <a:cubicBezTo>
                  <a:pt x="5" y="26"/>
                  <a:pt x="5" y="26"/>
                  <a:pt x="5" y="26"/>
                </a:cubicBezTo>
                <a:cubicBezTo>
                  <a:pt x="5" y="4"/>
                  <a:pt x="5" y="4"/>
                  <a:pt x="5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5"/>
                </a:cubicBezTo>
                <a:lnTo>
                  <a:pt x="25" y="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3" name="Freeform 19"/>
          <p:cNvSpPr/>
          <p:nvPr/>
        </p:nvSpPr>
        <p:spPr bwMode="auto">
          <a:xfrm>
            <a:off x="6484881" y="3482881"/>
            <a:ext cx="130751" cy="137021"/>
          </a:xfrm>
          <a:custGeom>
            <a:avLst/>
            <a:gdLst>
              <a:gd name="T0" fmla="*/ 18 w 29"/>
              <a:gd name="T1" fmla="*/ 21 h 29"/>
              <a:gd name="T2" fmla="*/ 18 w 29"/>
              <a:gd name="T3" fmla="*/ 17 h 29"/>
              <a:gd name="T4" fmla="*/ 28 w 29"/>
              <a:gd name="T5" fmla="*/ 17 h 29"/>
              <a:gd name="T6" fmla="*/ 28 w 29"/>
              <a:gd name="T7" fmla="*/ 13 h 29"/>
              <a:gd name="T8" fmla="*/ 18 w 29"/>
              <a:gd name="T9" fmla="*/ 13 h 29"/>
              <a:gd name="T10" fmla="*/ 18 w 29"/>
              <a:gd name="T11" fmla="*/ 9 h 29"/>
              <a:gd name="T12" fmla="*/ 13 w 29"/>
              <a:gd name="T13" fmla="*/ 9 h 29"/>
              <a:gd name="T14" fmla="*/ 13 w 29"/>
              <a:gd name="T15" fmla="*/ 13 h 29"/>
              <a:gd name="T16" fmla="*/ 6 w 29"/>
              <a:gd name="T17" fmla="*/ 13 h 29"/>
              <a:gd name="T18" fmla="*/ 10 w 29"/>
              <a:gd name="T19" fmla="*/ 6 h 29"/>
              <a:gd name="T20" fmla="*/ 29 w 29"/>
              <a:gd name="T21" fmla="*/ 6 h 29"/>
              <a:gd name="T22" fmla="*/ 29 w 29"/>
              <a:gd name="T23" fmla="*/ 3 h 29"/>
              <a:gd name="T24" fmla="*/ 12 w 29"/>
              <a:gd name="T25" fmla="*/ 3 h 29"/>
              <a:gd name="T26" fmla="*/ 14 w 29"/>
              <a:gd name="T27" fmla="*/ 0 h 29"/>
              <a:gd name="T28" fmla="*/ 8 w 29"/>
              <a:gd name="T29" fmla="*/ 0 h 29"/>
              <a:gd name="T30" fmla="*/ 7 w 29"/>
              <a:gd name="T31" fmla="*/ 3 h 29"/>
              <a:gd name="T32" fmla="*/ 0 w 29"/>
              <a:gd name="T33" fmla="*/ 3 h 29"/>
              <a:gd name="T34" fmla="*/ 0 w 29"/>
              <a:gd name="T35" fmla="*/ 6 h 29"/>
              <a:gd name="T36" fmla="*/ 5 w 29"/>
              <a:gd name="T37" fmla="*/ 6 h 29"/>
              <a:gd name="T38" fmla="*/ 1 w 29"/>
              <a:gd name="T39" fmla="*/ 12 h 29"/>
              <a:gd name="T40" fmla="*/ 1 w 29"/>
              <a:gd name="T41" fmla="*/ 14 h 29"/>
              <a:gd name="T42" fmla="*/ 1 w 29"/>
              <a:gd name="T43" fmla="*/ 17 h 29"/>
              <a:gd name="T44" fmla="*/ 13 w 29"/>
              <a:gd name="T45" fmla="*/ 17 h 29"/>
              <a:gd name="T46" fmla="*/ 13 w 29"/>
              <a:gd name="T47" fmla="*/ 21 h 29"/>
              <a:gd name="T48" fmla="*/ 0 w 29"/>
              <a:gd name="T49" fmla="*/ 21 h 29"/>
              <a:gd name="T50" fmla="*/ 0 w 29"/>
              <a:gd name="T51" fmla="*/ 24 h 29"/>
              <a:gd name="T52" fmla="*/ 13 w 29"/>
              <a:gd name="T53" fmla="*/ 24 h 29"/>
              <a:gd name="T54" fmla="*/ 13 w 29"/>
              <a:gd name="T55" fmla="*/ 29 h 29"/>
              <a:gd name="T56" fmla="*/ 18 w 29"/>
              <a:gd name="T57" fmla="*/ 29 h 29"/>
              <a:gd name="T58" fmla="*/ 18 w 29"/>
              <a:gd name="T59" fmla="*/ 24 h 29"/>
              <a:gd name="T60" fmla="*/ 29 w 29"/>
              <a:gd name="T61" fmla="*/ 24 h 29"/>
              <a:gd name="T62" fmla="*/ 29 w 29"/>
              <a:gd name="T63" fmla="*/ 21 h 29"/>
              <a:gd name="T64" fmla="*/ 18 w 29"/>
              <a:gd name="T65" fmla="*/ 21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" h="29">
                <a:moveTo>
                  <a:pt x="18" y="21"/>
                </a:moveTo>
                <a:cubicBezTo>
                  <a:pt x="18" y="17"/>
                  <a:pt x="18" y="17"/>
                  <a:pt x="1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3"/>
                  <a:pt x="28" y="13"/>
                  <a:pt x="28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9"/>
                  <a:pt x="18" y="9"/>
                  <a:pt x="18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13"/>
                  <a:pt x="13" y="13"/>
                  <a:pt x="13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10" y="6"/>
                  <a:pt x="10" y="6"/>
                  <a:pt x="10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3"/>
                  <a:pt x="29" y="3"/>
                  <a:pt x="29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4" y="0"/>
                  <a:pt x="14" y="0"/>
                  <a:pt x="14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6"/>
                  <a:pt x="5" y="6"/>
                  <a:pt x="5" y="6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3"/>
                  <a:pt x="1" y="13"/>
                  <a:pt x="1" y="14"/>
                </a:cubicBezTo>
                <a:cubicBezTo>
                  <a:pt x="1" y="17"/>
                  <a:pt x="1" y="17"/>
                  <a:pt x="1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21"/>
                  <a:pt x="13" y="21"/>
                  <a:pt x="13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4"/>
                  <a:pt x="0" y="24"/>
                  <a:pt x="0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9"/>
                  <a:pt x="13" y="29"/>
                  <a:pt x="13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4"/>
                  <a:pt x="18" y="24"/>
                  <a:pt x="18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1"/>
                  <a:pt x="29" y="21"/>
                  <a:pt x="29" y="21"/>
                </a:cubicBezTo>
                <a:lnTo>
                  <a:pt x="18" y="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hangingPunct="0">
              <a:buFontTx/>
              <a:buNone/>
            </a:pPr>
            <a:endParaRPr lang="zh-CN" altLang="en-US" sz="16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54382" y="1083271"/>
            <a:ext cx="4072890" cy="2192655"/>
            <a:chOff x="404829" y="1108932"/>
            <a:chExt cx="4072890" cy="2192655"/>
          </a:xfrm>
        </p:grpSpPr>
        <p:sp>
          <p:nvSpPr>
            <p:cNvPr id="55" name="矩形 54"/>
            <p:cNvSpPr/>
            <p:nvPr/>
          </p:nvSpPr>
          <p:spPr>
            <a:xfrm>
              <a:off x="404829" y="1623917"/>
              <a:ext cx="4072890" cy="1677670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  <a:prstDash val="lgDash"/>
            </a:ln>
          </p:spPr>
          <p:txBody>
            <a:bodyPr wrap="square" anchor="ctr">
              <a:noAutofit/>
            </a:bodyPr>
            <a:lstStyle/>
            <a:p>
              <a:pPr algn="l"/>
              <a:r>
                <a:rPr lang="en-US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Основа - технология интеграции вагонетки; </a:t>
              </a:r>
              <a:endPara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indent="-745490" algn="l" fontAlgn="auto"/>
              <a:r>
                <a:rPr lang="en-US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Опыт - платформа исследований и разработок CRRC, </a:t>
              </a:r>
              <a:r>
                <a:rPr lang="ru-RU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    </a:t>
              </a:r>
              <a:r>
                <a:rPr lang="en-US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совместное использование технологии,</a:t>
              </a:r>
              <a:r>
                <a:rPr lang="ru-RU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 </a:t>
              </a:r>
              <a:r>
                <a:rPr lang="en-US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взаимодействие,</a:t>
              </a:r>
              <a:r>
                <a:rPr lang="ru-RU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 </a:t>
              </a:r>
              <a:r>
                <a:rPr lang="en-US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методы проверки проектирования и интеграции продукции; </a:t>
              </a:r>
              <a:endParaRPr lang="en-US" altLang="zh-CN" sz="12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l"/>
              <a:r>
                <a:rPr lang="en-US" altLang="en-US" sz="1200" b="1" dirty="0" smtClean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Сила </a:t>
              </a:r>
              <a:r>
                <a:rPr lang="en-US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- пересадка технологии железнодорожного оборудования для обеспечения передового характера и надежности.</a:t>
              </a:r>
              <a:r>
                <a:rPr lang="en-US" altLang="en-US" sz="1100" b="1" dirty="0" smtClean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 </a:t>
              </a:r>
              <a:endParaRPr lang="en-US" altLang="zh-CN" sz="11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404829" y="1108932"/>
              <a:ext cx="3904416" cy="506912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noAutofit/>
            </a:bodyPr>
            <a:lstStyle/>
            <a:p>
              <a:r>
                <a:rPr lang="en-US" altLang="en-US" sz="1400" b="1" dirty="0">
                  <a:solidFill>
                    <a:srgbClr val="C00000"/>
                  </a:solidFill>
                  <a:latin typeface="Times New Roman" panose="02020603050405020304"/>
                  <a:ea typeface="Times New Roman" panose="02020603050405020304"/>
                </a:rPr>
                <a:t>Эффективные исследования и разработки </a:t>
              </a:r>
              <a:endParaRPr lang="en-US" altLang="zh-CN" sz="1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549399" y="1091824"/>
            <a:ext cx="4114165" cy="2124710"/>
            <a:chOff x="404829" y="1114258"/>
            <a:chExt cx="4114165" cy="2124710"/>
          </a:xfrm>
        </p:grpSpPr>
        <p:sp>
          <p:nvSpPr>
            <p:cNvPr id="60" name="矩形 59"/>
            <p:cNvSpPr/>
            <p:nvPr/>
          </p:nvSpPr>
          <p:spPr>
            <a:xfrm>
              <a:off x="404829" y="1624163"/>
              <a:ext cx="4114165" cy="1614805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  <a:prstDash val="lgDash"/>
            </a:ln>
          </p:spPr>
          <p:txBody>
            <a:bodyPr wrap="square" anchor="ctr">
              <a:noAutofit/>
            </a:bodyPr>
            <a:lstStyle/>
            <a:p>
              <a:pPr algn="l"/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Высокая комплектация - внутренняя интеграция </a:t>
              </a:r>
              <a:r>
                <a:rPr lang="ru-RU" altLang="en-US" sz="1200" b="1" dirty="0">
                  <a:latin typeface="Times New Roman" panose="02020603050405020304"/>
                  <a:ea typeface="Times New Roman" panose="02020603050405020304"/>
                </a:rPr>
                <a:t>в </a:t>
              </a:r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систем</a:t>
              </a:r>
              <a:r>
                <a:rPr lang="ru-RU" altLang="en-US" sz="1200" b="1" dirty="0">
                  <a:latin typeface="Times New Roman" panose="02020603050405020304"/>
                  <a:ea typeface="Times New Roman" panose="02020603050405020304"/>
                </a:rPr>
                <a:t>е</a:t>
              </a:r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 CRRC; </a:t>
              </a:r>
              <a:endPara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l"/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Полное использование - существующие ресурсы железнодорожного транспорта; </a:t>
              </a:r>
              <a:endPara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l"/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Оптимальное управление - стоимость все</a:t>
              </a:r>
              <a:r>
                <a:rPr lang="ru-RU" altLang="en-US" sz="1200" b="1" dirty="0">
                  <a:latin typeface="Times New Roman" panose="02020603050405020304"/>
                  <a:ea typeface="Times New Roman" panose="02020603050405020304"/>
                </a:rPr>
                <a:t>го автомобили</a:t>
              </a:r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 и е</a:t>
              </a:r>
              <a:r>
                <a:rPr lang="ru-RU" altLang="en-US" sz="1200" b="1" dirty="0">
                  <a:latin typeface="Times New Roman" panose="02020603050405020304"/>
                  <a:ea typeface="Times New Roman" panose="02020603050405020304"/>
                </a:rPr>
                <a:t>го</a:t>
              </a:r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 основных компонентов; </a:t>
              </a:r>
              <a:endPara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l"/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Ценовая конкуренция - относительно разумная и очевидные преимущества. </a:t>
              </a:r>
              <a:endParaRPr lang="en-US" altLang="en-US" sz="1200" b="1" dirty="0"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404829" y="1114258"/>
              <a:ext cx="3883250" cy="506912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noAutofit/>
            </a:bodyPr>
            <a:lstStyle/>
            <a:p>
              <a:r>
                <a:rPr lang="en-US" altLang="en-US" sz="1400" b="1" dirty="0">
                  <a:solidFill>
                    <a:srgbClr val="C00000"/>
                  </a:solidFill>
                  <a:latin typeface="Times New Roman" panose="02020603050405020304"/>
                  <a:ea typeface="Times New Roman" panose="02020603050405020304"/>
                </a:rPr>
                <a:t>Контролируемая стоимость </a:t>
              </a:r>
              <a:endParaRPr lang="en-US" altLang="zh-CN" sz="1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549399" y="3750783"/>
            <a:ext cx="3894606" cy="2085049"/>
            <a:chOff x="393473" y="1124333"/>
            <a:chExt cx="3894606" cy="2085049"/>
          </a:xfrm>
        </p:grpSpPr>
        <p:sp>
          <p:nvSpPr>
            <p:cNvPr id="65" name="矩形 64"/>
            <p:cNvSpPr/>
            <p:nvPr/>
          </p:nvSpPr>
          <p:spPr>
            <a:xfrm>
              <a:off x="404829" y="1624085"/>
              <a:ext cx="3883250" cy="1585297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  <a:prstDash val="lgDash"/>
            </a:ln>
          </p:spPr>
          <p:txBody>
            <a:bodyPr wrap="square" anchor="ctr">
              <a:noAutofit/>
            </a:bodyPr>
            <a:lstStyle/>
            <a:p>
              <a:pPr algn="l"/>
              <a:r>
                <a:rPr lang="en-US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Сервисная гарантия - интегрированная система обслуживания клиентов CRRC; </a:t>
              </a:r>
              <a:endPara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l"/>
              <a:r>
                <a:rPr lang="en-US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Сервисная модель - предоставление комплексных услуг дворецкого; </a:t>
              </a:r>
              <a:endPara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l"/>
              <a:r>
                <a:rPr lang="en-US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Концепция обслуживания - прогнозирование и контроль стоимости жизненного цикла; </a:t>
              </a:r>
              <a:endPara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l"/>
              <a:r>
                <a:rPr lang="en-US" altLang="en-US" sz="12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Цель обслуживания - предоставление оптимальных операционных сервисных решений. </a:t>
              </a:r>
              <a:endParaRPr lang="en-US" altLang="en-US" sz="1200" b="1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393473" y="1124333"/>
              <a:ext cx="3883250" cy="506912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noAutofit/>
            </a:bodyPr>
            <a:lstStyle/>
            <a:p>
              <a:r>
                <a:rPr lang="en-US" altLang="en-US" sz="1400" b="1" dirty="0">
                  <a:solidFill>
                    <a:srgbClr val="C00000"/>
                  </a:solidFill>
                  <a:latin typeface="Times New Roman" panose="02020603050405020304"/>
                  <a:ea typeface="Times New Roman" panose="02020603050405020304"/>
                </a:rPr>
                <a:t>Интегрированные услуги </a:t>
              </a:r>
              <a:endParaRPr lang="en-US" altLang="zh-CN" sz="1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54382" y="3766905"/>
            <a:ext cx="4202430" cy="2091055"/>
            <a:chOff x="383663" y="1118506"/>
            <a:chExt cx="4202430" cy="2091055"/>
          </a:xfrm>
        </p:grpSpPr>
        <p:sp>
          <p:nvSpPr>
            <p:cNvPr id="70" name="矩形 69"/>
            <p:cNvSpPr/>
            <p:nvPr/>
          </p:nvSpPr>
          <p:spPr>
            <a:xfrm>
              <a:off x="404618" y="1623966"/>
              <a:ext cx="4181475" cy="1585595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  <a:prstDash val="lgDash"/>
            </a:ln>
          </p:spPr>
          <p:txBody>
            <a:bodyPr wrap="square" anchor="ctr">
              <a:noAutofit/>
            </a:bodyPr>
            <a:lstStyle/>
            <a:p>
              <a:pPr algn="l"/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Гибкое производство - колинейное производство </a:t>
              </a:r>
              <a:r>
                <a:rPr lang="ru-RU" altLang="en-US" sz="1200" b="1" dirty="0">
                  <a:latin typeface="Times New Roman" panose="02020603050405020304"/>
                  <a:ea typeface="Times New Roman" panose="02020603050405020304"/>
                </a:rPr>
                <a:t>карьерного самосвала</a:t>
              </a:r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 и железнодорожного оборудования; </a:t>
              </a:r>
              <a:endPara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l"/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Комплектация промышленности - внутренняя полностью укомплектованная производственная цепочка CRRC; </a:t>
              </a:r>
              <a:endPara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l"/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Гарантия качества - интегрированная система управления и контроля качества CRRC; </a:t>
              </a:r>
              <a:endPara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l"/>
              <a:r>
                <a:rPr lang="en-US" altLang="en-US" sz="1200" b="1" dirty="0">
                  <a:latin typeface="Times New Roman" panose="02020603050405020304"/>
                  <a:ea typeface="Times New Roman" panose="02020603050405020304"/>
                </a:rPr>
                <a:t>Высокое качество продукции - взаимодействие, высокая эффективность, контролируемая гарантия производства. </a:t>
              </a:r>
              <a:endParaRPr lang="en-US" altLang="en-US" sz="1200" b="1" dirty="0"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383663" y="1118506"/>
              <a:ext cx="4048994" cy="506912"/>
            </a:xfrm>
            <a:prstGeom prst="rect">
              <a:avLst/>
            </a:prstGeom>
            <a:ln w="3175">
              <a:noFill/>
            </a:ln>
          </p:spPr>
          <p:txBody>
            <a:bodyPr wrap="square">
              <a:noAutofit/>
            </a:bodyPr>
            <a:lstStyle/>
            <a:p>
              <a:r>
                <a:rPr lang="en-US" altLang="en-US" sz="1400" b="1" dirty="0">
                  <a:solidFill>
                    <a:srgbClr val="C00000"/>
                  </a:solidFill>
                  <a:latin typeface="Times New Roman" panose="02020603050405020304"/>
                  <a:ea typeface="Times New Roman" panose="02020603050405020304"/>
                </a:rPr>
                <a:t>Производственное взаимодействие </a:t>
              </a:r>
              <a:endParaRPr lang="en-US" altLang="zh-CN" sz="1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74" name="图片 7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63" y="2739926"/>
            <a:ext cx="399848" cy="447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681" y="2782720"/>
            <a:ext cx="488404" cy="433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07" y="4060630"/>
            <a:ext cx="426086" cy="394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67" y="4029060"/>
            <a:ext cx="469940" cy="433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75749" y="167005"/>
            <a:ext cx="10889201" cy="768367"/>
          </a:xfrm>
        </p:spPr>
        <p:txBody>
          <a:bodyPr/>
          <a:lstStyle/>
          <a:p>
            <a:r>
              <a:rPr lang="en-US" altLang="en-US" sz="2400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VI | </a:t>
            </a:r>
            <a:r>
              <a:rPr lang="ru-RU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Преимущества  карьерных самосвалов 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</a:t>
            </a:r>
            <a:r>
              <a:rPr lang="en-US" altLang="en-US" sz="2400" dirty="0" smtClean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endParaRPr lang="ru-RU" altLang="zh-CN" sz="2400" dirty="0">
              <a:solidFill>
                <a:srgbClr val="C70019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822146" y="1986725"/>
            <a:ext cx="8471863" cy="3328985"/>
            <a:chOff x="13709" y="1830"/>
            <a:chExt cx="10272" cy="3878"/>
          </a:xfrm>
        </p:grpSpPr>
        <p:pic>
          <p:nvPicPr>
            <p:cNvPr id="8" name="图片 7" descr="未标题-1-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709" y="1830"/>
              <a:ext cx="4454" cy="3796"/>
            </a:xfrm>
            <a:prstGeom prst="rect">
              <a:avLst/>
            </a:prstGeom>
          </p:spPr>
        </p:pic>
        <p:pic>
          <p:nvPicPr>
            <p:cNvPr id="9" name="图片 8" descr="未标题-1-0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01" y="1843"/>
              <a:ext cx="4480" cy="3865"/>
            </a:xfrm>
            <a:prstGeom prst="rect">
              <a:avLst/>
            </a:prstGeom>
          </p:spPr>
        </p:pic>
      </p:grpSp>
      <p:sp>
        <p:nvSpPr>
          <p:cNvPr id="33" name="矩形 32"/>
          <p:cNvSpPr/>
          <p:nvPr/>
        </p:nvSpPr>
        <p:spPr>
          <a:xfrm>
            <a:off x="775970" y="1137285"/>
            <a:ext cx="5064760" cy="86042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</a:t>
            </a:r>
            <a:r>
              <a:rPr lang="zh-C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роцент отечественных деталей</a:t>
            </a:r>
            <a:r>
              <a:rPr lang="ru-RU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94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%</a:t>
            </a:r>
            <a:endParaRPr lang="en-US" altLang="zh-CN" sz="2000" b="1" dirty="0" smtClean="0">
              <a:solidFill>
                <a:srgbClr val="C00000"/>
              </a:solidFill>
              <a:sym typeface="+mn-e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ym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40730" y="1098550"/>
            <a:ext cx="5575300" cy="86042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Уровень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комплектации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достиг 83,5%</a:t>
            </a:r>
            <a:endParaRPr sz="2000" b="1" dirty="0">
              <a:solidFill>
                <a:srgbClr val="C00000"/>
              </a:solidFill>
              <a:sym typeface="+mn-e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43960" y="5698490"/>
            <a:ext cx="5378450" cy="706755"/>
          </a:xfrm>
          <a:prstGeom prst="rect">
            <a:avLst/>
          </a:prstGeom>
          <a:solidFill>
            <a:srgbClr val="C70019"/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Китайские карьерные самосвалы, сделанные в Китае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标题 3"/>
          <p:cNvSpPr>
            <a:spLocks noGrp="1"/>
          </p:cNvSpPr>
          <p:nvPr/>
        </p:nvSpPr>
        <p:spPr>
          <a:xfrm>
            <a:off x="879254" y="363855"/>
            <a:ext cx="10889201" cy="7683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 sz="2400" dirty="0" smtClean="0">
              <a:solidFill>
                <a:srgbClr val="C00000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54220" y="2122170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Система энергии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17415" y="2785110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Электрические и электронные 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системы управления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83785" y="3328035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Система вождения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86655" y="3909060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Рама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17415" y="4735830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Думпкар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44290" y="5217160"/>
            <a:ext cx="1809750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Гидравлическая система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56790" y="5217160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Кабина машиниста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75970" y="4947285"/>
            <a:ext cx="1809750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Системы смазки, 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пожаротушения и 360</a:t>
            </a: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新宋体" panose="02010609030101010101" charset="-122"/>
                <a:ea typeface="新宋体" panose="02010609030101010101" charset="-122"/>
                <a:cs typeface="Times New Roman" panose="02020603050405020304" pitchFamily="18" charset="0"/>
              </a:rPr>
              <a:t>°</a:t>
            </a: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визуализации 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8655" y="4088765"/>
            <a:ext cx="1809750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Платформа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и вспомогательная конструкция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27050" y="3275965"/>
            <a:ext cx="1809750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Моделирующее вычисление 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и экспериментальное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подтверждение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79475" y="2199640"/>
            <a:ext cx="1809750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Обслуживание и ремонт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77845" y="1958975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Не локализован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467850" y="1958975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Система энергии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293985" y="2580640"/>
            <a:ext cx="1285875" cy="40513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zh-CN" sz="1200" smtClean="0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Электрические и электронные 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zh-CN" sz="1200" smtClean="0">
                <a:ln>
                  <a:noFill/>
                </a:ln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системы управления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046335" y="3083560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Система вождения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794875" y="3671570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Рама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665970" y="4374515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Думпкар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354820" y="4919345"/>
            <a:ext cx="1809750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Гидравлическая система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296275" y="5077460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Кабина машиниста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43650" y="5245100"/>
            <a:ext cx="1809750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Системы смазки, 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пожаротушения и 360</a:t>
            </a: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新宋体" panose="02010609030101010101" charset="-122"/>
                <a:ea typeface="新宋体" panose="02010609030101010101" charset="-122"/>
                <a:cs typeface="Times New Roman" panose="02020603050405020304" pitchFamily="18" charset="0"/>
              </a:rPr>
              <a:t>°</a:t>
            </a: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визуализации 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087110" y="4577080"/>
            <a:ext cx="1809750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Платформа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и вспомогательная конструкция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40730" y="4011930"/>
            <a:ext cx="1809750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Моделирующее вычисление 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и экспериментальное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подтверждение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923915" y="3067050"/>
            <a:ext cx="1809750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Обслуживание и ремонт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360285" y="2122170"/>
            <a:ext cx="1369695" cy="29781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200" b="0" i="0" u="none" strike="noStrike" cap="none" normalizeH="0" baseline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Не комплектован</a:t>
            </a:r>
            <a:endParaRPr kumimoji="0" lang="ru-RU" altLang="zh-CN" sz="12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CRRC. Все права защищены, 2015 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3 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I | О компании 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12" name="标题 7"/>
          <p:cNvSpPr>
            <a:spLocks noGrp="1"/>
          </p:cNvSpPr>
          <p:nvPr/>
        </p:nvSpPr>
        <p:spPr>
          <a:xfrm>
            <a:off x="4513580" y="0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О Компании CRRC Датун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内容占位符 8"/>
          <p:cNvSpPr>
            <a:spLocks noGrp="1"/>
          </p:cNvSpPr>
          <p:nvPr/>
        </p:nvSpPr>
        <p:spPr>
          <a:xfrm>
            <a:off x="280451" y="1289734"/>
            <a:ext cx="6703060" cy="8851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Char char="»"/>
              <a:defRPr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0"/>
              </a:spcBef>
              <a:spcAft>
                <a:spcPts val="0"/>
              </a:spcAft>
            </a:pPr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 является основной дочерней компанией CRRC с профессиональной командой исследования и разработки и мощными научно-исследовательскими и производственными возможностями.</a:t>
            </a:r>
            <a:r>
              <a:rPr lang="en-US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1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内容占位符 8"/>
          <p:cNvSpPr>
            <a:spLocks noGrp="1"/>
          </p:cNvSpPr>
          <p:nvPr/>
        </p:nvSpPr>
        <p:spPr>
          <a:xfrm>
            <a:off x="280451" y="4147950"/>
            <a:ext cx="6758305" cy="22529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Char char="»"/>
              <a:defRPr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0"/>
              </a:spcBef>
              <a:spcAft>
                <a:spcPts val="0"/>
              </a:spcAft>
            </a:pPr>
            <a:r>
              <a:rPr lang="en-US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Компания дважды инвестировала в технологические перевооружения в больших масштабах и всесторонне внедрила технологию производстваэлектрических локомотивов мирового уровня.</a:t>
            </a:r>
            <a:r>
              <a:rPr lang="en-US" alt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Благодаря углубленному внедрению </a:t>
            </a:r>
            <a:r>
              <a:rPr lang="en-US" alt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модели бережливого производства</a:t>
            </a:r>
            <a:r>
              <a:rPr lang="en-US" alt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эффективность производства и качество продукции были значительно улучшены.</a:t>
            </a:r>
            <a:r>
              <a:rPr lang="en-US" alt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В настоящее время производственная </a:t>
            </a:r>
            <a:r>
              <a:rPr lang="en-US" alt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система компании имеет разумную планировку, плавный технологический процесс, передовой уровень оборудования, а способность производства оборудования достигли</a:t>
            </a:r>
            <a:r>
              <a:rPr lang="en-US" alt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мирового лидерства. </a:t>
            </a:r>
            <a:endParaRPr lang="en-US" altLang="en-US" sz="1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42950" y="2326389"/>
            <a:ext cx="6197600" cy="1376045"/>
            <a:chOff x="591" y="3764"/>
            <a:chExt cx="9759" cy="2110"/>
          </a:xfrm>
        </p:grpSpPr>
        <p:pic>
          <p:nvPicPr>
            <p:cNvPr id="10" name="Picture 10" descr="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65" y="3764"/>
              <a:ext cx="3121" cy="2077"/>
            </a:xfrm>
            <a:prstGeom prst="rect">
              <a:avLst/>
            </a:prstGeom>
          </p:spPr>
        </p:pic>
        <p:pic>
          <p:nvPicPr>
            <p:cNvPr id="11" name="Picture 11" descr="备料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" y="3764"/>
              <a:ext cx="3203" cy="2111"/>
            </a:xfrm>
            <a:prstGeom prst="rect">
              <a:avLst/>
            </a:prstGeom>
          </p:spPr>
        </p:pic>
        <p:pic>
          <p:nvPicPr>
            <p:cNvPr id="13" name="Picture 12" descr="转向架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8" y="3764"/>
              <a:ext cx="3072" cy="2046"/>
            </a:xfrm>
            <a:prstGeom prst="rect">
              <a:avLst/>
            </a:prstGeom>
          </p:spPr>
        </p:pic>
      </p:grpSp>
      <p:pic>
        <p:nvPicPr>
          <p:cNvPr id="14" name="图片 13" descr="中车ppt设计方案B-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670" y="2174875"/>
            <a:ext cx="3652520" cy="367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9346" y="2447636"/>
            <a:ext cx="1200727" cy="646331"/>
          </a:xfrm>
          <a:prstGeom prst="rect">
            <a:avLst/>
          </a:prstGeom>
          <a:solidFill>
            <a:srgbClr val="C60119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Поточная работа </a:t>
            </a:r>
            <a:endParaRPr lang="zh-CN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14657" y="4960879"/>
            <a:ext cx="1200727" cy="646331"/>
          </a:xfrm>
          <a:prstGeom prst="rect">
            <a:avLst/>
          </a:prstGeom>
          <a:solidFill>
            <a:srgbClr val="C60119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Тактовая тяга </a:t>
            </a:r>
            <a:endParaRPr lang="zh-CN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45566" y="3660696"/>
            <a:ext cx="1200727" cy="7819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en-US" sz="1200" dirty="0" smtClean="0">
                <a:solidFill>
                  <a:srgbClr val="C60119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Модель бережливого производства </a:t>
            </a:r>
            <a:endParaRPr lang="zh-CN" altLang="en-US" sz="1200" dirty="0">
              <a:solidFill>
                <a:srgbClr val="C601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60005" y="3264535"/>
            <a:ext cx="1014730" cy="8832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Управление рабочими местами 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60000" y="3886835"/>
            <a:ext cx="1013460" cy="883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Управление по системе Канбан 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ru-RU" altLang="zh-CN" dirty="0" smtClean="0">
                <a:sym typeface="+mn-lt"/>
              </a:rPr>
              <a:t>Спасибо за внимание !</a:t>
            </a:r>
            <a:endParaRPr lang="ru-RU" altLang="zh-CN" dirty="0" smtClean="0">
              <a:sym typeface="+mn-lt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ООО </a:t>
            </a:r>
            <a:r>
              <a:rPr lang="ru-RU" alt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«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lt"/>
              </a:rPr>
              <a:t>CRRC</a:t>
            </a:r>
            <a:r>
              <a:rPr lang="ru-RU" altLang="en-US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lt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Датунская электровозостроительная компания»</a:t>
            </a:r>
            <a:endParaRPr lang="zh-CN" altLang="en-US" dirty="0"/>
          </a:p>
        </p:txBody>
      </p:sp>
      <p:pic>
        <p:nvPicPr>
          <p:cNvPr id="10" name="图片占位符 9" descr="/Users/workroom/Desktop/PPT/摄图网_401668428_春运（非企业商用）.jpg摄图网_401668428_春运（非企业商用）"/>
          <p:cNvPicPr>
            <a:picLocks noGrp="1" noChangeAspect="1"/>
          </p:cNvPicPr>
          <p:nvPr>
            <p:ph type="pic" sz="quarter" idx="12"/>
          </p:nvPr>
        </p:nvPicPr>
        <p:blipFill>
          <a:blip r:embed="rId1"/>
          <a:srcRect/>
          <a:stretch>
            <a:fillRect/>
          </a:stretch>
        </p:blipFill>
        <p:spPr>
          <a:xfrm>
            <a:off x="1905" y="1608455"/>
            <a:ext cx="8719185" cy="1343025"/>
          </a:xfrm>
        </p:spPr>
      </p:pic>
      <p:grpSp>
        <p:nvGrpSpPr>
          <p:cNvPr id="5" name="组合 4"/>
          <p:cNvGrpSpPr/>
          <p:nvPr/>
        </p:nvGrpSpPr>
        <p:grpSpPr>
          <a:xfrm>
            <a:off x="9187815" y="1770380"/>
            <a:ext cx="1950720" cy="1018540"/>
            <a:chOff x="14259" y="2788"/>
            <a:chExt cx="3072" cy="1604"/>
          </a:xfrm>
        </p:grpSpPr>
        <p:sp>
          <p:nvSpPr>
            <p:cNvPr id="7" name="Oval 110"/>
            <p:cNvSpPr>
              <a:spLocks noChangeArrowheads="1"/>
            </p:cNvSpPr>
            <p:nvPr/>
          </p:nvSpPr>
          <p:spPr bwMode="auto">
            <a:xfrm>
              <a:off x="15236" y="3955"/>
              <a:ext cx="61" cy="59"/>
            </a:xfrm>
            <a:prstGeom prst="ellipse">
              <a:avLst/>
            </a:prstGeom>
            <a:gradFill>
              <a:gsLst>
                <a:gs pos="0">
                  <a:schemeClr val="accent1">
                    <a:lumMod val="75000"/>
                    <a:alpha val="36000"/>
                  </a:schemeClr>
                </a:gs>
                <a:gs pos="100000">
                  <a:srgbClr val="760303">
                    <a:alpha val="45000"/>
                  </a:srgbClr>
                </a:gs>
              </a:gsLst>
              <a:lin ang="16320000" scaled="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Oval 111"/>
            <p:cNvSpPr>
              <a:spLocks noChangeArrowheads="1"/>
            </p:cNvSpPr>
            <p:nvPr/>
          </p:nvSpPr>
          <p:spPr bwMode="auto">
            <a:xfrm>
              <a:off x="16638" y="3955"/>
              <a:ext cx="59" cy="59"/>
            </a:xfrm>
            <a:prstGeom prst="ellipse">
              <a:avLst/>
            </a:prstGeom>
            <a:gradFill>
              <a:gsLst>
                <a:gs pos="0">
                  <a:schemeClr val="accent1">
                    <a:lumMod val="75000"/>
                    <a:alpha val="36000"/>
                  </a:schemeClr>
                </a:gs>
                <a:gs pos="100000">
                  <a:srgbClr val="760303">
                    <a:alpha val="45000"/>
                  </a:srgbClr>
                </a:gs>
              </a:gsLst>
              <a:lin ang="16320000" scaled="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" name="Freeform 112"/>
            <p:cNvSpPr>
              <a:spLocks noEditPoints="1"/>
            </p:cNvSpPr>
            <p:nvPr/>
          </p:nvSpPr>
          <p:spPr bwMode="auto">
            <a:xfrm>
              <a:off x="16499" y="3818"/>
              <a:ext cx="329" cy="329"/>
            </a:xfrm>
            <a:custGeom>
              <a:avLst/>
              <a:gdLst/>
              <a:ahLst/>
              <a:cxnLst>
                <a:cxn ang="0">
                  <a:pos x="1" y="270"/>
                </a:cxn>
                <a:cxn ang="0">
                  <a:pos x="300" y="600"/>
                </a:cxn>
                <a:cxn ang="0">
                  <a:pos x="597" y="255"/>
                </a:cxn>
                <a:cxn ang="0">
                  <a:pos x="310" y="522"/>
                </a:cxn>
                <a:cxn ang="0">
                  <a:pos x="96" y="267"/>
                </a:cxn>
                <a:cxn ang="0">
                  <a:pos x="117" y="204"/>
                </a:cxn>
                <a:cxn ang="0">
                  <a:pos x="122" y="196"/>
                </a:cxn>
                <a:cxn ang="0">
                  <a:pos x="127" y="187"/>
                </a:cxn>
                <a:cxn ang="0">
                  <a:pos x="132" y="180"/>
                </a:cxn>
                <a:cxn ang="0">
                  <a:pos x="162" y="145"/>
                </a:cxn>
                <a:cxn ang="0">
                  <a:pos x="170" y="138"/>
                </a:cxn>
                <a:cxn ang="0">
                  <a:pos x="177" y="132"/>
                </a:cxn>
                <a:cxn ang="0">
                  <a:pos x="186" y="126"/>
                </a:cxn>
                <a:cxn ang="0">
                  <a:pos x="194" y="121"/>
                </a:cxn>
                <a:cxn ang="0">
                  <a:pos x="202" y="115"/>
                </a:cxn>
                <a:cxn ang="0">
                  <a:pos x="212" y="111"/>
                </a:cxn>
                <a:cxn ang="0">
                  <a:pos x="225" y="104"/>
                </a:cxn>
                <a:cxn ang="0">
                  <a:pos x="234" y="101"/>
                </a:cxn>
                <a:cxn ang="0">
                  <a:pos x="244" y="97"/>
                </a:cxn>
                <a:cxn ang="0">
                  <a:pos x="254" y="94"/>
                </a:cxn>
                <a:cxn ang="0">
                  <a:pos x="264" y="92"/>
                </a:cxn>
                <a:cxn ang="0">
                  <a:pos x="274" y="90"/>
                </a:cxn>
                <a:cxn ang="0">
                  <a:pos x="285" y="89"/>
                </a:cxn>
                <a:cxn ang="0">
                  <a:pos x="296" y="88"/>
                </a:cxn>
                <a:cxn ang="0">
                  <a:pos x="310" y="87"/>
                </a:cxn>
                <a:cxn ang="0">
                  <a:pos x="310" y="87"/>
                </a:cxn>
                <a:cxn ang="0">
                  <a:pos x="324" y="88"/>
                </a:cxn>
                <a:cxn ang="0">
                  <a:pos x="335" y="88"/>
                </a:cxn>
                <a:cxn ang="0">
                  <a:pos x="345" y="90"/>
                </a:cxn>
                <a:cxn ang="0">
                  <a:pos x="355" y="92"/>
                </a:cxn>
                <a:cxn ang="0">
                  <a:pos x="365" y="94"/>
                </a:cxn>
                <a:cxn ang="0">
                  <a:pos x="375" y="97"/>
                </a:cxn>
                <a:cxn ang="0">
                  <a:pos x="388" y="101"/>
                </a:cxn>
                <a:cxn ang="0">
                  <a:pos x="397" y="105"/>
                </a:cxn>
                <a:cxn ang="0">
                  <a:pos x="407" y="110"/>
                </a:cxn>
                <a:cxn ang="0">
                  <a:pos x="415" y="114"/>
                </a:cxn>
                <a:cxn ang="0">
                  <a:pos x="424" y="119"/>
                </a:cxn>
                <a:cxn ang="0">
                  <a:pos x="432" y="125"/>
                </a:cxn>
                <a:cxn ang="0">
                  <a:pos x="445" y="134"/>
                </a:cxn>
                <a:cxn ang="0">
                  <a:pos x="452" y="140"/>
                </a:cxn>
                <a:cxn ang="0">
                  <a:pos x="459" y="146"/>
                </a:cxn>
                <a:cxn ang="0">
                  <a:pos x="466" y="153"/>
                </a:cxn>
                <a:cxn ang="0">
                  <a:pos x="472" y="160"/>
                </a:cxn>
                <a:cxn ang="0">
                  <a:pos x="499" y="197"/>
                </a:cxn>
                <a:cxn ang="0">
                  <a:pos x="503" y="205"/>
                </a:cxn>
                <a:cxn ang="0">
                  <a:pos x="522" y="257"/>
                </a:cxn>
                <a:cxn ang="0">
                  <a:pos x="310" y="522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44" y="0"/>
                    <a:pt x="16" y="118"/>
                    <a:pt x="1" y="270"/>
                  </a:cubicBezTo>
                  <a:cubicBezTo>
                    <a:pt x="1" y="280"/>
                    <a:pt x="0" y="289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6" y="600"/>
                    <a:pt x="600" y="465"/>
                    <a:pt x="600" y="300"/>
                  </a:cubicBezTo>
                  <a:cubicBezTo>
                    <a:pt x="600" y="284"/>
                    <a:pt x="599" y="270"/>
                    <a:pt x="597" y="255"/>
                  </a:cubicBezTo>
                  <a:cubicBezTo>
                    <a:pt x="575" y="110"/>
                    <a:pt x="451" y="0"/>
                    <a:pt x="300" y="0"/>
                  </a:cubicBezTo>
                  <a:close/>
                  <a:moveTo>
                    <a:pt x="310" y="522"/>
                  </a:moveTo>
                  <a:cubicBezTo>
                    <a:pt x="190" y="522"/>
                    <a:pt x="92" y="424"/>
                    <a:pt x="92" y="304"/>
                  </a:cubicBezTo>
                  <a:cubicBezTo>
                    <a:pt x="92" y="292"/>
                    <a:pt x="94" y="279"/>
                    <a:pt x="96" y="267"/>
                  </a:cubicBezTo>
                  <a:cubicBezTo>
                    <a:pt x="100" y="245"/>
                    <a:pt x="107" y="224"/>
                    <a:pt x="117" y="204"/>
                  </a:cubicBezTo>
                  <a:cubicBezTo>
                    <a:pt x="117" y="204"/>
                    <a:pt x="117" y="204"/>
                    <a:pt x="117" y="204"/>
                  </a:cubicBezTo>
                  <a:cubicBezTo>
                    <a:pt x="118" y="202"/>
                    <a:pt x="120" y="199"/>
                    <a:pt x="121" y="196"/>
                  </a:cubicBezTo>
                  <a:cubicBezTo>
                    <a:pt x="121" y="196"/>
                    <a:pt x="122" y="196"/>
                    <a:pt x="122" y="196"/>
                  </a:cubicBezTo>
                  <a:cubicBezTo>
                    <a:pt x="123" y="193"/>
                    <a:pt x="125" y="191"/>
                    <a:pt x="126" y="188"/>
                  </a:cubicBezTo>
                  <a:cubicBezTo>
                    <a:pt x="126" y="188"/>
                    <a:pt x="126" y="188"/>
                    <a:pt x="127" y="187"/>
                  </a:cubicBezTo>
                  <a:cubicBezTo>
                    <a:pt x="128" y="185"/>
                    <a:pt x="130" y="183"/>
                    <a:pt x="131" y="180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0" y="167"/>
                    <a:pt x="150" y="156"/>
                    <a:pt x="161" y="146"/>
                  </a:cubicBezTo>
                  <a:cubicBezTo>
                    <a:pt x="162" y="146"/>
                    <a:pt x="162" y="145"/>
                    <a:pt x="162" y="145"/>
                  </a:cubicBezTo>
                  <a:cubicBezTo>
                    <a:pt x="164" y="143"/>
                    <a:pt x="166" y="142"/>
                    <a:pt x="168" y="140"/>
                  </a:cubicBezTo>
                  <a:cubicBezTo>
                    <a:pt x="168" y="140"/>
                    <a:pt x="169" y="139"/>
                    <a:pt x="170" y="138"/>
                  </a:cubicBezTo>
                  <a:cubicBezTo>
                    <a:pt x="171" y="137"/>
                    <a:pt x="173" y="136"/>
                    <a:pt x="175" y="134"/>
                  </a:cubicBezTo>
                  <a:cubicBezTo>
                    <a:pt x="176" y="133"/>
                    <a:pt x="177" y="133"/>
                    <a:pt x="177" y="132"/>
                  </a:cubicBezTo>
                  <a:cubicBezTo>
                    <a:pt x="179" y="131"/>
                    <a:pt x="181" y="130"/>
                    <a:pt x="182" y="128"/>
                  </a:cubicBezTo>
                  <a:cubicBezTo>
                    <a:pt x="183" y="128"/>
                    <a:pt x="184" y="127"/>
                    <a:pt x="186" y="126"/>
                  </a:cubicBezTo>
                  <a:cubicBezTo>
                    <a:pt x="187" y="125"/>
                    <a:pt x="189" y="124"/>
                    <a:pt x="190" y="123"/>
                  </a:cubicBezTo>
                  <a:cubicBezTo>
                    <a:pt x="192" y="122"/>
                    <a:pt x="193" y="121"/>
                    <a:pt x="194" y="121"/>
                  </a:cubicBezTo>
                  <a:cubicBezTo>
                    <a:pt x="195" y="120"/>
                    <a:pt x="197" y="119"/>
                    <a:pt x="199" y="118"/>
                  </a:cubicBezTo>
                  <a:cubicBezTo>
                    <a:pt x="200" y="117"/>
                    <a:pt x="201" y="116"/>
                    <a:pt x="202" y="115"/>
                  </a:cubicBezTo>
                  <a:cubicBezTo>
                    <a:pt x="204" y="115"/>
                    <a:pt x="206" y="114"/>
                    <a:pt x="207" y="113"/>
                  </a:cubicBezTo>
                  <a:cubicBezTo>
                    <a:pt x="209" y="112"/>
                    <a:pt x="210" y="111"/>
                    <a:pt x="212" y="111"/>
                  </a:cubicBezTo>
                  <a:cubicBezTo>
                    <a:pt x="213" y="110"/>
                    <a:pt x="215" y="109"/>
                    <a:pt x="216" y="108"/>
                  </a:cubicBezTo>
                  <a:cubicBezTo>
                    <a:pt x="219" y="107"/>
                    <a:pt x="222" y="106"/>
                    <a:pt x="225" y="104"/>
                  </a:cubicBezTo>
                  <a:cubicBezTo>
                    <a:pt x="226" y="104"/>
                    <a:pt x="227" y="103"/>
                    <a:pt x="229" y="103"/>
                  </a:cubicBezTo>
                  <a:cubicBezTo>
                    <a:pt x="231" y="102"/>
                    <a:pt x="232" y="101"/>
                    <a:pt x="234" y="101"/>
                  </a:cubicBezTo>
                  <a:cubicBezTo>
                    <a:pt x="236" y="100"/>
                    <a:pt x="237" y="100"/>
                    <a:pt x="238" y="99"/>
                  </a:cubicBezTo>
                  <a:cubicBezTo>
                    <a:pt x="240" y="98"/>
                    <a:pt x="242" y="98"/>
                    <a:pt x="244" y="97"/>
                  </a:cubicBezTo>
                  <a:cubicBezTo>
                    <a:pt x="245" y="97"/>
                    <a:pt x="247" y="96"/>
                    <a:pt x="248" y="96"/>
                  </a:cubicBezTo>
                  <a:cubicBezTo>
                    <a:pt x="250" y="95"/>
                    <a:pt x="252" y="95"/>
                    <a:pt x="254" y="94"/>
                  </a:cubicBezTo>
                  <a:cubicBezTo>
                    <a:pt x="255" y="94"/>
                    <a:pt x="257" y="94"/>
                    <a:pt x="258" y="93"/>
                  </a:cubicBezTo>
                  <a:cubicBezTo>
                    <a:pt x="260" y="93"/>
                    <a:pt x="262" y="92"/>
                    <a:pt x="264" y="92"/>
                  </a:cubicBezTo>
                  <a:cubicBezTo>
                    <a:pt x="265" y="92"/>
                    <a:pt x="267" y="91"/>
                    <a:pt x="268" y="91"/>
                  </a:cubicBezTo>
                  <a:cubicBezTo>
                    <a:pt x="270" y="91"/>
                    <a:pt x="272" y="90"/>
                    <a:pt x="274" y="90"/>
                  </a:cubicBezTo>
                  <a:cubicBezTo>
                    <a:pt x="275" y="90"/>
                    <a:pt x="277" y="90"/>
                    <a:pt x="278" y="89"/>
                  </a:cubicBezTo>
                  <a:cubicBezTo>
                    <a:pt x="280" y="89"/>
                    <a:pt x="282" y="89"/>
                    <a:pt x="285" y="89"/>
                  </a:cubicBezTo>
                  <a:cubicBezTo>
                    <a:pt x="286" y="88"/>
                    <a:pt x="287" y="88"/>
                    <a:pt x="289" y="88"/>
                  </a:cubicBezTo>
                  <a:cubicBezTo>
                    <a:pt x="291" y="88"/>
                    <a:pt x="293" y="88"/>
                    <a:pt x="296" y="88"/>
                  </a:cubicBezTo>
                  <a:cubicBezTo>
                    <a:pt x="297" y="87"/>
                    <a:pt x="298" y="87"/>
                    <a:pt x="299" y="87"/>
                  </a:cubicBezTo>
                  <a:cubicBezTo>
                    <a:pt x="303" y="87"/>
                    <a:pt x="306" y="87"/>
                    <a:pt x="310" y="87"/>
                  </a:cubicBezTo>
                  <a:cubicBezTo>
                    <a:pt x="310" y="87"/>
                    <a:pt x="310" y="87"/>
                    <a:pt x="310" y="87"/>
                  </a:cubicBezTo>
                  <a:cubicBezTo>
                    <a:pt x="310" y="87"/>
                    <a:pt x="310" y="87"/>
                    <a:pt x="310" y="87"/>
                  </a:cubicBezTo>
                  <a:cubicBezTo>
                    <a:pt x="313" y="87"/>
                    <a:pt x="317" y="87"/>
                    <a:pt x="320" y="87"/>
                  </a:cubicBezTo>
                  <a:cubicBezTo>
                    <a:pt x="321" y="87"/>
                    <a:pt x="323" y="87"/>
                    <a:pt x="324" y="88"/>
                  </a:cubicBezTo>
                  <a:cubicBezTo>
                    <a:pt x="326" y="88"/>
                    <a:pt x="328" y="88"/>
                    <a:pt x="331" y="88"/>
                  </a:cubicBezTo>
                  <a:cubicBezTo>
                    <a:pt x="332" y="88"/>
                    <a:pt x="333" y="88"/>
                    <a:pt x="335" y="88"/>
                  </a:cubicBezTo>
                  <a:cubicBezTo>
                    <a:pt x="337" y="89"/>
                    <a:pt x="339" y="89"/>
                    <a:pt x="341" y="89"/>
                  </a:cubicBezTo>
                  <a:cubicBezTo>
                    <a:pt x="342" y="89"/>
                    <a:pt x="344" y="90"/>
                    <a:pt x="345" y="90"/>
                  </a:cubicBezTo>
                  <a:cubicBezTo>
                    <a:pt x="347" y="90"/>
                    <a:pt x="349" y="91"/>
                    <a:pt x="351" y="91"/>
                  </a:cubicBezTo>
                  <a:cubicBezTo>
                    <a:pt x="353" y="91"/>
                    <a:pt x="354" y="92"/>
                    <a:pt x="355" y="92"/>
                  </a:cubicBezTo>
                  <a:cubicBezTo>
                    <a:pt x="357" y="92"/>
                    <a:pt x="359" y="93"/>
                    <a:pt x="361" y="93"/>
                  </a:cubicBezTo>
                  <a:cubicBezTo>
                    <a:pt x="363" y="94"/>
                    <a:pt x="364" y="94"/>
                    <a:pt x="365" y="94"/>
                  </a:cubicBezTo>
                  <a:cubicBezTo>
                    <a:pt x="367" y="95"/>
                    <a:pt x="370" y="95"/>
                    <a:pt x="372" y="96"/>
                  </a:cubicBezTo>
                  <a:cubicBezTo>
                    <a:pt x="373" y="96"/>
                    <a:pt x="374" y="97"/>
                    <a:pt x="375" y="97"/>
                  </a:cubicBezTo>
                  <a:cubicBezTo>
                    <a:pt x="378" y="98"/>
                    <a:pt x="381" y="99"/>
                    <a:pt x="384" y="100"/>
                  </a:cubicBezTo>
                  <a:cubicBezTo>
                    <a:pt x="385" y="100"/>
                    <a:pt x="386" y="101"/>
                    <a:pt x="388" y="101"/>
                  </a:cubicBezTo>
                  <a:cubicBezTo>
                    <a:pt x="389" y="102"/>
                    <a:pt x="391" y="103"/>
                    <a:pt x="393" y="104"/>
                  </a:cubicBezTo>
                  <a:cubicBezTo>
                    <a:pt x="395" y="104"/>
                    <a:pt x="396" y="105"/>
                    <a:pt x="397" y="105"/>
                  </a:cubicBezTo>
                  <a:cubicBezTo>
                    <a:pt x="399" y="106"/>
                    <a:pt x="401" y="107"/>
                    <a:pt x="402" y="108"/>
                  </a:cubicBezTo>
                  <a:cubicBezTo>
                    <a:pt x="404" y="108"/>
                    <a:pt x="405" y="109"/>
                    <a:pt x="407" y="110"/>
                  </a:cubicBezTo>
                  <a:cubicBezTo>
                    <a:pt x="408" y="110"/>
                    <a:pt x="409" y="111"/>
                    <a:pt x="411" y="112"/>
                  </a:cubicBezTo>
                  <a:cubicBezTo>
                    <a:pt x="412" y="113"/>
                    <a:pt x="414" y="114"/>
                    <a:pt x="415" y="114"/>
                  </a:cubicBezTo>
                  <a:cubicBezTo>
                    <a:pt x="417" y="115"/>
                    <a:pt x="418" y="116"/>
                    <a:pt x="419" y="117"/>
                  </a:cubicBezTo>
                  <a:cubicBezTo>
                    <a:pt x="421" y="118"/>
                    <a:pt x="422" y="118"/>
                    <a:pt x="424" y="119"/>
                  </a:cubicBezTo>
                  <a:cubicBezTo>
                    <a:pt x="425" y="120"/>
                    <a:pt x="426" y="121"/>
                    <a:pt x="427" y="122"/>
                  </a:cubicBezTo>
                  <a:cubicBezTo>
                    <a:pt x="429" y="123"/>
                    <a:pt x="431" y="124"/>
                    <a:pt x="432" y="125"/>
                  </a:cubicBezTo>
                  <a:cubicBezTo>
                    <a:pt x="432" y="125"/>
                    <a:pt x="432" y="125"/>
                    <a:pt x="433" y="125"/>
                  </a:cubicBezTo>
                  <a:cubicBezTo>
                    <a:pt x="437" y="128"/>
                    <a:pt x="441" y="131"/>
                    <a:pt x="445" y="134"/>
                  </a:cubicBezTo>
                  <a:cubicBezTo>
                    <a:pt x="446" y="135"/>
                    <a:pt x="446" y="135"/>
                    <a:pt x="447" y="136"/>
                  </a:cubicBezTo>
                  <a:cubicBezTo>
                    <a:pt x="449" y="137"/>
                    <a:pt x="450" y="139"/>
                    <a:pt x="452" y="140"/>
                  </a:cubicBezTo>
                  <a:cubicBezTo>
                    <a:pt x="453" y="141"/>
                    <a:pt x="453" y="141"/>
                    <a:pt x="454" y="142"/>
                  </a:cubicBezTo>
                  <a:cubicBezTo>
                    <a:pt x="456" y="143"/>
                    <a:pt x="457" y="145"/>
                    <a:pt x="459" y="146"/>
                  </a:cubicBezTo>
                  <a:cubicBezTo>
                    <a:pt x="460" y="147"/>
                    <a:pt x="460" y="148"/>
                    <a:pt x="461" y="148"/>
                  </a:cubicBezTo>
                  <a:cubicBezTo>
                    <a:pt x="463" y="150"/>
                    <a:pt x="464" y="151"/>
                    <a:pt x="466" y="153"/>
                  </a:cubicBezTo>
                  <a:cubicBezTo>
                    <a:pt x="466" y="154"/>
                    <a:pt x="467" y="154"/>
                    <a:pt x="467" y="155"/>
                  </a:cubicBezTo>
                  <a:cubicBezTo>
                    <a:pt x="469" y="157"/>
                    <a:pt x="471" y="158"/>
                    <a:pt x="472" y="160"/>
                  </a:cubicBezTo>
                  <a:cubicBezTo>
                    <a:pt x="473" y="161"/>
                    <a:pt x="473" y="161"/>
                    <a:pt x="473" y="161"/>
                  </a:cubicBezTo>
                  <a:cubicBezTo>
                    <a:pt x="483" y="172"/>
                    <a:pt x="491" y="184"/>
                    <a:pt x="499" y="197"/>
                  </a:cubicBezTo>
                  <a:cubicBezTo>
                    <a:pt x="499" y="197"/>
                    <a:pt x="499" y="197"/>
                    <a:pt x="499" y="197"/>
                  </a:cubicBezTo>
                  <a:cubicBezTo>
                    <a:pt x="500" y="200"/>
                    <a:pt x="502" y="202"/>
                    <a:pt x="503" y="205"/>
                  </a:cubicBezTo>
                  <a:cubicBezTo>
                    <a:pt x="503" y="205"/>
                    <a:pt x="503" y="205"/>
                    <a:pt x="503" y="205"/>
                  </a:cubicBezTo>
                  <a:cubicBezTo>
                    <a:pt x="512" y="222"/>
                    <a:pt x="518" y="239"/>
                    <a:pt x="522" y="257"/>
                  </a:cubicBezTo>
                  <a:cubicBezTo>
                    <a:pt x="525" y="272"/>
                    <a:pt x="527" y="288"/>
                    <a:pt x="527" y="304"/>
                  </a:cubicBezTo>
                  <a:cubicBezTo>
                    <a:pt x="527" y="424"/>
                    <a:pt x="430" y="522"/>
                    <a:pt x="310" y="52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alpha val="36000"/>
                  </a:schemeClr>
                </a:gs>
                <a:gs pos="100000">
                  <a:srgbClr val="760303">
                    <a:alpha val="45000"/>
                  </a:srgbClr>
                </a:gs>
              </a:gsLst>
              <a:lin ang="16320000" scaled="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Freeform 113"/>
            <p:cNvSpPr>
              <a:spLocks noEditPoints="1"/>
            </p:cNvSpPr>
            <p:nvPr/>
          </p:nvSpPr>
          <p:spPr bwMode="auto">
            <a:xfrm>
              <a:off x="15096" y="3818"/>
              <a:ext cx="329" cy="329"/>
            </a:xfrm>
            <a:custGeom>
              <a:avLst/>
              <a:gdLst/>
              <a:ahLst/>
              <a:cxnLst>
                <a:cxn ang="0">
                  <a:pos x="300" y="0"/>
                </a:cxn>
                <a:cxn ang="0">
                  <a:pos x="0" y="300"/>
                </a:cxn>
                <a:cxn ang="0">
                  <a:pos x="300" y="600"/>
                </a:cxn>
                <a:cxn ang="0">
                  <a:pos x="600" y="300"/>
                </a:cxn>
                <a:cxn ang="0">
                  <a:pos x="300" y="0"/>
                </a:cxn>
                <a:cxn ang="0">
                  <a:pos x="310" y="522"/>
                </a:cxn>
                <a:cxn ang="0">
                  <a:pos x="93" y="304"/>
                </a:cxn>
                <a:cxn ang="0">
                  <a:pos x="310" y="87"/>
                </a:cxn>
                <a:cxn ang="0">
                  <a:pos x="527" y="304"/>
                </a:cxn>
                <a:cxn ang="0">
                  <a:pos x="310" y="522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6" y="600"/>
                    <a:pt x="600" y="465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310" y="522"/>
                  </a:moveTo>
                  <a:cubicBezTo>
                    <a:pt x="190" y="522"/>
                    <a:pt x="93" y="424"/>
                    <a:pt x="93" y="304"/>
                  </a:cubicBezTo>
                  <a:cubicBezTo>
                    <a:pt x="93" y="184"/>
                    <a:pt x="190" y="87"/>
                    <a:pt x="310" y="87"/>
                  </a:cubicBezTo>
                  <a:cubicBezTo>
                    <a:pt x="430" y="87"/>
                    <a:pt x="527" y="184"/>
                    <a:pt x="527" y="304"/>
                  </a:cubicBezTo>
                  <a:cubicBezTo>
                    <a:pt x="527" y="424"/>
                    <a:pt x="430" y="522"/>
                    <a:pt x="310" y="52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alpha val="36000"/>
                  </a:schemeClr>
                </a:gs>
                <a:gs pos="100000">
                  <a:srgbClr val="760303">
                    <a:alpha val="45000"/>
                  </a:srgbClr>
                </a:gs>
              </a:gsLst>
              <a:lin ang="16320000" scaled="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114"/>
            <p:cNvSpPr>
              <a:spLocks noEditPoints="1"/>
            </p:cNvSpPr>
            <p:nvPr/>
          </p:nvSpPr>
          <p:spPr bwMode="auto">
            <a:xfrm>
              <a:off x="14259" y="2788"/>
              <a:ext cx="3073" cy="1605"/>
            </a:xfrm>
            <a:custGeom>
              <a:avLst/>
              <a:gdLst/>
              <a:ahLst/>
              <a:cxnLst>
                <a:cxn ang="0">
                  <a:pos x="4833" y="1102"/>
                </a:cxn>
                <a:cxn ang="0">
                  <a:pos x="4881" y="544"/>
                </a:cxn>
                <a:cxn ang="0">
                  <a:pos x="4192" y="171"/>
                </a:cxn>
                <a:cxn ang="0">
                  <a:pos x="3726" y="461"/>
                </a:cxn>
                <a:cxn ang="0">
                  <a:pos x="5459" y="159"/>
                </a:cxn>
                <a:cxn ang="0">
                  <a:pos x="5492" y="16"/>
                </a:cxn>
                <a:cxn ang="0">
                  <a:pos x="3873" y="4"/>
                </a:cxn>
                <a:cxn ang="0">
                  <a:pos x="621" y="256"/>
                </a:cxn>
                <a:cxn ang="0">
                  <a:pos x="102" y="1005"/>
                </a:cxn>
                <a:cxn ang="0">
                  <a:pos x="1632" y="1458"/>
                </a:cxn>
                <a:cxn ang="0">
                  <a:pos x="1838" y="2927"/>
                </a:cxn>
                <a:cxn ang="0">
                  <a:pos x="2624" y="2317"/>
                </a:cxn>
                <a:cxn ang="0">
                  <a:pos x="2820" y="2472"/>
                </a:cxn>
                <a:cxn ang="0">
                  <a:pos x="3357" y="2420"/>
                </a:cxn>
                <a:cxn ang="0">
                  <a:pos x="3433" y="2164"/>
                </a:cxn>
                <a:cxn ang="0">
                  <a:pos x="3645" y="2178"/>
                </a:cxn>
                <a:cxn ang="0">
                  <a:pos x="5140" y="2249"/>
                </a:cxn>
                <a:cxn ang="0">
                  <a:pos x="5572" y="2344"/>
                </a:cxn>
                <a:cxn ang="0">
                  <a:pos x="5604" y="2210"/>
                </a:cxn>
                <a:cxn ang="0">
                  <a:pos x="1006" y="1069"/>
                </a:cxn>
                <a:cxn ang="0">
                  <a:pos x="290" y="741"/>
                </a:cxn>
                <a:cxn ang="0">
                  <a:pos x="1006" y="1069"/>
                </a:cxn>
                <a:cxn ang="0">
                  <a:pos x="382" y="650"/>
                </a:cxn>
                <a:cxn ang="0">
                  <a:pos x="1089" y="437"/>
                </a:cxn>
                <a:cxn ang="0">
                  <a:pos x="1584" y="1172"/>
                </a:cxn>
                <a:cxn ang="0">
                  <a:pos x="1173" y="913"/>
                </a:cxn>
                <a:cxn ang="0">
                  <a:pos x="1605" y="980"/>
                </a:cxn>
                <a:cxn ang="0">
                  <a:pos x="1620" y="869"/>
                </a:cxn>
                <a:cxn ang="0">
                  <a:pos x="1252" y="448"/>
                </a:cxn>
                <a:cxn ang="0">
                  <a:pos x="1620" y="869"/>
                </a:cxn>
                <a:cxn ang="0">
                  <a:pos x="1455" y="2178"/>
                </a:cxn>
                <a:cxn ang="0">
                  <a:pos x="2199" y="2178"/>
                </a:cxn>
                <a:cxn ang="0">
                  <a:pos x="2297" y="1298"/>
                </a:cxn>
                <a:cxn ang="0">
                  <a:pos x="1753" y="1008"/>
                </a:cxn>
                <a:cxn ang="0">
                  <a:pos x="2297" y="1298"/>
                </a:cxn>
                <a:cxn ang="0">
                  <a:pos x="1768" y="884"/>
                </a:cxn>
                <a:cxn ang="0">
                  <a:pos x="2439" y="448"/>
                </a:cxn>
                <a:cxn ang="0">
                  <a:pos x="2876" y="1416"/>
                </a:cxn>
                <a:cxn ang="0">
                  <a:pos x="2465" y="1136"/>
                </a:cxn>
                <a:cxn ang="0">
                  <a:pos x="2876" y="1416"/>
                </a:cxn>
                <a:cxn ang="0">
                  <a:pos x="2599" y="448"/>
                </a:cxn>
                <a:cxn ang="0">
                  <a:pos x="2928" y="1081"/>
                </a:cxn>
                <a:cxn ang="0">
                  <a:pos x="3462" y="1501"/>
                </a:cxn>
                <a:cxn ang="0">
                  <a:pos x="3048" y="1236"/>
                </a:cxn>
                <a:cxn ang="0">
                  <a:pos x="3462" y="1501"/>
                </a:cxn>
                <a:cxn ang="0">
                  <a:pos x="3084" y="1104"/>
                </a:cxn>
                <a:cxn ang="0">
                  <a:pos x="3511" y="448"/>
                </a:cxn>
                <a:cxn ang="0">
                  <a:pos x="3612" y="1019"/>
                </a:cxn>
                <a:cxn ang="0">
                  <a:pos x="4383" y="2550"/>
                </a:cxn>
                <a:cxn ang="0">
                  <a:pos x="4012" y="2149"/>
                </a:cxn>
                <a:cxn ang="0">
                  <a:pos x="4752" y="2131"/>
                </a:cxn>
                <a:cxn ang="0">
                  <a:pos x="4383" y="2550"/>
                </a:cxn>
              </a:cxnLst>
              <a:rect l="0" t="0" r="r" b="b"/>
              <a:pathLst>
                <a:path w="5604" h="2927">
                  <a:moveTo>
                    <a:pt x="5593" y="1130"/>
                  </a:moveTo>
                  <a:cubicBezTo>
                    <a:pt x="4833" y="1102"/>
                    <a:pt x="4833" y="1102"/>
                    <a:pt x="4833" y="1102"/>
                  </a:cubicBezTo>
                  <a:cubicBezTo>
                    <a:pt x="4823" y="550"/>
                    <a:pt x="4823" y="550"/>
                    <a:pt x="4823" y="550"/>
                  </a:cubicBezTo>
                  <a:cubicBezTo>
                    <a:pt x="4881" y="544"/>
                    <a:pt x="4881" y="544"/>
                    <a:pt x="4881" y="544"/>
                  </a:cubicBezTo>
                  <a:cubicBezTo>
                    <a:pt x="4881" y="544"/>
                    <a:pt x="5357" y="224"/>
                    <a:pt x="5440" y="171"/>
                  </a:cubicBezTo>
                  <a:cubicBezTo>
                    <a:pt x="4192" y="171"/>
                    <a:pt x="4192" y="171"/>
                    <a:pt x="4192" y="171"/>
                  </a:cubicBezTo>
                  <a:cubicBezTo>
                    <a:pt x="3732" y="471"/>
                    <a:pt x="3732" y="471"/>
                    <a:pt x="3732" y="471"/>
                  </a:cubicBezTo>
                  <a:cubicBezTo>
                    <a:pt x="3726" y="461"/>
                    <a:pt x="3726" y="461"/>
                    <a:pt x="3726" y="461"/>
                  </a:cubicBezTo>
                  <a:cubicBezTo>
                    <a:pt x="4189" y="159"/>
                    <a:pt x="4189" y="159"/>
                    <a:pt x="4189" y="159"/>
                  </a:cubicBezTo>
                  <a:cubicBezTo>
                    <a:pt x="5459" y="159"/>
                    <a:pt x="5459" y="159"/>
                    <a:pt x="5459" y="159"/>
                  </a:cubicBezTo>
                  <a:cubicBezTo>
                    <a:pt x="5499" y="132"/>
                    <a:pt x="5492" y="115"/>
                    <a:pt x="5492" y="115"/>
                  </a:cubicBezTo>
                  <a:cubicBezTo>
                    <a:pt x="5492" y="115"/>
                    <a:pt x="5492" y="33"/>
                    <a:pt x="5492" y="16"/>
                  </a:cubicBezTo>
                  <a:cubicBezTo>
                    <a:pt x="5492" y="0"/>
                    <a:pt x="5470" y="1"/>
                    <a:pt x="5470" y="1"/>
                  </a:cubicBezTo>
                  <a:cubicBezTo>
                    <a:pt x="3873" y="4"/>
                    <a:pt x="3873" y="4"/>
                    <a:pt x="3873" y="4"/>
                  </a:cubicBezTo>
                  <a:cubicBezTo>
                    <a:pt x="3421" y="256"/>
                    <a:pt x="3421" y="256"/>
                    <a:pt x="3421" y="256"/>
                  </a:cubicBezTo>
                  <a:cubicBezTo>
                    <a:pt x="621" y="256"/>
                    <a:pt x="621" y="256"/>
                    <a:pt x="621" y="256"/>
                  </a:cubicBezTo>
                  <a:cubicBezTo>
                    <a:pt x="621" y="256"/>
                    <a:pt x="102" y="795"/>
                    <a:pt x="51" y="880"/>
                  </a:cubicBezTo>
                  <a:cubicBezTo>
                    <a:pt x="0" y="964"/>
                    <a:pt x="102" y="1005"/>
                    <a:pt x="102" y="1005"/>
                  </a:cubicBezTo>
                  <a:cubicBezTo>
                    <a:pt x="1292" y="1279"/>
                    <a:pt x="1292" y="1279"/>
                    <a:pt x="1292" y="1279"/>
                  </a:cubicBezTo>
                  <a:cubicBezTo>
                    <a:pt x="1632" y="1458"/>
                    <a:pt x="1632" y="1458"/>
                    <a:pt x="1632" y="1458"/>
                  </a:cubicBezTo>
                  <a:cubicBezTo>
                    <a:pt x="1319" y="1548"/>
                    <a:pt x="1089" y="1836"/>
                    <a:pt x="1089" y="2178"/>
                  </a:cubicBezTo>
                  <a:cubicBezTo>
                    <a:pt x="1089" y="2591"/>
                    <a:pt x="1425" y="2927"/>
                    <a:pt x="1838" y="2927"/>
                  </a:cubicBezTo>
                  <a:cubicBezTo>
                    <a:pt x="2219" y="2927"/>
                    <a:pt x="2533" y="2643"/>
                    <a:pt x="2581" y="2275"/>
                  </a:cubicBezTo>
                  <a:cubicBezTo>
                    <a:pt x="2624" y="2317"/>
                    <a:pt x="2624" y="2317"/>
                    <a:pt x="2624" y="2317"/>
                  </a:cubicBezTo>
                  <a:cubicBezTo>
                    <a:pt x="2820" y="2352"/>
                    <a:pt x="2820" y="2352"/>
                    <a:pt x="2820" y="2352"/>
                  </a:cubicBezTo>
                  <a:cubicBezTo>
                    <a:pt x="2820" y="2472"/>
                    <a:pt x="2820" y="2472"/>
                    <a:pt x="2820" y="2472"/>
                  </a:cubicBezTo>
                  <a:cubicBezTo>
                    <a:pt x="3281" y="2472"/>
                    <a:pt x="3281" y="2472"/>
                    <a:pt x="3281" y="2472"/>
                  </a:cubicBezTo>
                  <a:cubicBezTo>
                    <a:pt x="3357" y="2420"/>
                    <a:pt x="3357" y="2420"/>
                    <a:pt x="3357" y="2420"/>
                  </a:cubicBezTo>
                  <a:cubicBezTo>
                    <a:pt x="3353" y="2232"/>
                    <a:pt x="3353" y="2232"/>
                    <a:pt x="3353" y="2232"/>
                  </a:cubicBezTo>
                  <a:cubicBezTo>
                    <a:pt x="3433" y="2164"/>
                    <a:pt x="3433" y="2164"/>
                    <a:pt x="3433" y="2164"/>
                  </a:cubicBezTo>
                  <a:cubicBezTo>
                    <a:pt x="3646" y="2158"/>
                    <a:pt x="3646" y="2158"/>
                    <a:pt x="3646" y="2158"/>
                  </a:cubicBezTo>
                  <a:cubicBezTo>
                    <a:pt x="3645" y="2165"/>
                    <a:pt x="3645" y="2171"/>
                    <a:pt x="3645" y="2178"/>
                  </a:cubicBezTo>
                  <a:cubicBezTo>
                    <a:pt x="3645" y="2591"/>
                    <a:pt x="3981" y="2927"/>
                    <a:pt x="4394" y="2927"/>
                  </a:cubicBezTo>
                  <a:cubicBezTo>
                    <a:pt x="4784" y="2927"/>
                    <a:pt x="5104" y="2629"/>
                    <a:pt x="5140" y="2249"/>
                  </a:cubicBezTo>
                  <a:cubicBezTo>
                    <a:pt x="5388" y="2344"/>
                    <a:pt x="5388" y="2344"/>
                    <a:pt x="5388" y="2344"/>
                  </a:cubicBezTo>
                  <a:cubicBezTo>
                    <a:pt x="5572" y="2344"/>
                    <a:pt x="5572" y="2344"/>
                    <a:pt x="5572" y="2344"/>
                  </a:cubicBezTo>
                  <a:cubicBezTo>
                    <a:pt x="5604" y="2322"/>
                    <a:pt x="5604" y="2322"/>
                    <a:pt x="5604" y="2322"/>
                  </a:cubicBezTo>
                  <a:cubicBezTo>
                    <a:pt x="5604" y="2210"/>
                    <a:pt x="5604" y="2210"/>
                    <a:pt x="5604" y="2210"/>
                  </a:cubicBezTo>
                  <a:lnTo>
                    <a:pt x="5593" y="1130"/>
                  </a:lnTo>
                  <a:close/>
                  <a:moveTo>
                    <a:pt x="1006" y="1069"/>
                  </a:moveTo>
                  <a:cubicBezTo>
                    <a:pt x="193" y="920"/>
                    <a:pt x="193" y="920"/>
                    <a:pt x="193" y="920"/>
                  </a:cubicBezTo>
                  <a:cubicBezTo>
                    <a:pt x="150" y="874"/>
                    <a:pt x="290" y="741"/>
                    <a:pt x="290" y="741"/>
                  </a:cubicBezTo>
                  <a:cubicBezTo>
                    <a:pt x="1006" y="880"/>
                    <a:pt x="1006" y="880"/>
                    <a:pt x="1006" y="880"/>
                  </a:cubicBezTo>
                  <a:lnTo>
                    <a:pt x="1006" y="1069"/>
                  </a:lnTo>
                  <a:close/>
                  <a:moveTo>
                    <a:pt x="1022" y="773"/>
                  </a:moveTo>
                  <a:cubicBezTo>
                    <a:pt x="382" y="650"/>
                    <a:pt x="382" y="650"/>
                    <a:pt x="382" y="650"/>
                  </a:cubicBezTo>
                  <a:cubicBezTo>
                    <a:pt x="580" y="437"/>
                    <a:pt x="580" y="437"/>
                    <a:pt x="580" y="437"/>
                  </a:cubicBezTo>
                  <a:cubicBezTo>
                    <a:pt x="1089" y="437"/>
                    <a:pt x="1089" y="437"/>
                    <a:pt x="1089" y="437"/>
                  </a:cubicBezTo>
                  <a:lnTo>
                    <a:pt x="1022" y="773"/>
                  </a:lnTo>
                  <a:close/>
                  <a:moveTo>
                    <a:pt x="1584" y="1172"/>
                  </a:moveTo>
                  <a:cubicBezTo>
                    <a:pt x="1173" y="1093"/>
                    <a:pt x="1173" y="1093"/>
                    <a:pt x="1173" y="1093"/>
                  </a:cubicBezTo>
                  <a:cubicBezTo>
                    <a:pt x="1144" y="1065"/>
                    <a:pt x="1173" y="913"/>
                    <a:pt x="1173" y="913"/>
                  </a:cubicBezTo>
                  <a:cubicBezTo>
                    <a:pt x="1172" y="905"/>
                    <a:pt x="1172" y="905"/>
                    <a:pt x="1172" y="905"/>
                  </a:cubicBezTo>
                  <a:cubicBezTo>
                    <a:pt x="1605" y="980"/>
                    <a:pt x="1605" y="980"/>
                    <a:pt x="1605" y="980"/>
                  </a:cubicBezTo>
                  <a:lnTo>
                    <a:pt x="1584" y="1172"/>
                  </a:lnTo>
                  <a:close/>
                  <a:moveTo>
                    <a:pt x="1620" y="869"/>
                  </a:moveTo>
                  <a:cubicBezTo>
                    <a:pt x="1196" y="800"/>
                    <a:pt x="1196" y="800"/>
                    <a:pt x="1196" y="800"/>
                  </a:cubicBezTo>
                  <a:cubicBezTo>
                    <a:pt x="1252" y="448"/>
                    <a:pt x="1252" y="448"/>
                    <a:pt x="1252" y="448"/>
                  </a:cubicBezTo>
                  <a:cubicBezTo>
                    <a:pt x="1697" y="448"/>
                    <a:pt x="1697" y="448"/>
                    <a:pt x="1697" y="448"/>
                  </a:cubicBezTo>
                  <a:lnTo>
                    <a:pt x="1620" y="869"/>
                  </a:lnTo>
                  <a:close/>
                  <a:moveTo>
                    <a:pt x="1827" y="2550"/>
                  </a:moveTo>
                  <a:cubicBezTo>
                    <a:pt x="1622" y="2550"/>
                    <a:pt x="1455" y="2383"/>
                    <a:pt x="1455" y="2178"/>
                  </a:cubicBezTo>
                  <a:cubicBezTo>
                    <a:pt x="1455" y="1972"/>
                    <a:pt x="1622" y="1805"/>
                    <a:pt x="1827" y="1805"/>
                  </a:cubicBezTo>
                  <a:cubicBezTo>
                    <a:pt x="2033" y="1805"/>
                    <a:pt x="2199" y="1972"/>
                    <a:pt x="2199" y="2178"/>
                  </a:cubicBezTo>
                  <a:cubicBezTo>
                    <a:pt x="2199" y="2383"/>
                    <a:pt x="2033" y="2550"/>
                    <a:pt x="1827" y="2550"/>
                  </a:cubicBezTo>
                  <a:close/>
                  <a:moveTo>
                    <a:pt x="2297" y="1298"/>
                  </a:moveTo>
                  <a:cubicBezTo>
                    <a:pt x="1740" y="1200"/>
                    <a:pt x="1740" y="1200"/>
                    <a:pt x="1740" y="1200"/>
                  </a:cubicBezTo>
                  <a:cubicBezTo>
                    <a:pt x="1710" y="1178"/>
                    <a:pt x="1753" y="1008"/>
                    <a:pt x="1753" y="1008"/>
                  </a:cubicBezTo>
                  <a:cubicBezTo>
                    <a:pt x="2321" y="1114"/>
                    <a:pt x="2321" y="1114"/>
                    <a:pt x="2321" y="1114"/>
                  </a:cubicBezTo>
                  <a:lnTo>
                    <a:pt x="2297" y="1298"/>
                  </a:lnTo>
                  <a:close/>
                  <a:moveTo>
                    <a:pt x="2341" y="980"/>
                  </a:moveTo>
                  <a:cubicBezTo>
                    <a:pt x="1768" y="884"/>
                    <a:pt x="1768" y="884"/>
                    <a:pt x="1768" y="884"/>
                  </a:cubicBezTo>
                  <a:cubicBezTo>
                    <a:pt x="1852" y="448"/>
                    <a:pt x="1852" y="448"/>
                    <a:pt x="1852" y="448"/>
                  </a:cubicBezTo>
                  <a:cubicBezTo>
                    <a:pt x="2439" y="448"/>
                    <a:pt x="2439" y="448"/>
                    <a:pt x="2439" y="448"/>
                  </a:cubicBezTo>
                  <a:lnTo>
                    <a:pt x="2341" y="980"/>
                  </a:lnTo>
                  <a:close/>
                  <a:moveTo>
                    <a:pt x="2876" y="1416"/>
                  </a:moveTo>
                  <a:cubicBezTo>
                    <a:pt x="2876" y="1416"/>
                    <a:pt x="2449" y="1330"/>
                    <a:pt x="2439" y="1330"/>
                  </a:cubicBezTo>
                  <a:cubicBezTo>
                    <a:pt x="2429" y="1330"/>
                    <a:pt x="2465" y="1136"/>
                    <a:pt x="2465" y="1136"/>
                  </a:cubicBezTo>
                  <a:cubicBezTo>
                    <a:pt x="2910" y="1216"/>
                    <a:pt x="2910" y="1216"/>
                    <a:pt x="2910" y="1216"/>
                  </a:cubicBezTo>
                  <a:lnTo>
                    <a:pt x="2876" y="1416"/>
                  </a:lnTo>
                  <a:close/>
                  <a:moveTo>
                    <a:pt x="2503" y="1001"/>
                  </a:moveTo>
                  <a:cubicBezTo>
                    <a:pt x="2599" y="448"/>
                    <a:pt x="2599" y="448"/>
                    <a:pt x="2599" y="448"/>
                  </a:cubicBezTo>
                  <a:cubicBezTo>
                    <a:pt x="3048" y="448"/>
                    <a:pt x="3048" y="448"/>
                    <a:pt x="3048" y="448"/>
                  </a:cubicBezTo>
                  <a:cubicBezTo>
                    <a:pt x="2928" y="1081"/>
                    <a:pt x="2928" y="1081"/>
                    <a:pt x="2928" y="1081"/>
                  </a:cubicBezTo>
                  <a:lnTo>
                    <a:pt x="2503" y="1001"/>
                  </a:lnTo>
                  <a:close/>
                  <a:moveTo>
                    <a:pt x="3462" y="1501"/>
                  </a:moveTo>
                  <a:cubicBezTo>
                    <a:pt x="3020" y="1442"/>
                    <a:pt x="3020" y="1442"/>
                    <a:pt x="3020" y="1442"/>
                  </a:cubicBezTo>
                  <a:cubicBezTo>
                    <a:pt x="3048" y="1236"/>
                    <a:pt x="3048" y="1236"/>
                    <a:pt x="3048" y="1236"/>
                  </a:cubicBezTo>
                  <a:cubicBezTo>
                    <a:pt x="3516" y="1325"/>
                    <a:pt x="3516" y="1325"/>
                    <a:pt x="3516" y="1325"/>
                  </a:cubicBezTo>
                  <a:lnTo>
                    <a:pt x="3462" y="1501"/>
                  </a:lnTo>
                  <a:close/>
                  <a:moveTo>
                    <a:pt x="3544" y="1189"/>
                  </a:moveTo>
                  <a:cubicBezTo>
                    <a:pt x="3084" y="1104"/>
                    <a:pt x="3084" y="1104"/>
                    <a:pt x="3084" y="1104"/>
                  </a:cubicBezTo>
                  <a:cubicBezTo>
                    <a:pt x="3191" y="448"/>
                    <a:pt x="3191" y="448"/>
                    <a:pt x="3191" y="448"/>
                  </a:cubicBezTo>
                  <a:cubicBezTo>
                    <a:pt x="3511" y="448"/>
                    <a:pt x="3511" y="448"/>
                    <a:pt x="3511" y="448"/>
                  </a:cubicBezTo>
                  <a:cubicBezTo>
                    <a:pt x="3612" y="743"/>
                    <a:pt x="3553" y="1019"/>
                    <a:pt x="3553" y="1019"/>
                  </a:cubicBezTo>
                  <a:cubicBezTo>
                    <a:pt x="3612" y="1019"/>
                    <a:pt x="3612" y="1019"/>
                    <a:pt x="3612" y="1019"/>
                  </a:cubicBezTo>
                  <a:lnTo>
                    <a:pt x="3544" y="1189"/>
                  </a:lnTo>
                  <a:close/>
                  <a:moveTo>
                    <a:pt x="4383" y="2550"/>
                  </a:moveTo>
                  <a:cubicBezTo>
                    <a:pt x="4177" y="2550"/>
                    <a:pt x="4011" y="2383"/>
                    <a:pt x="4011" y="2178"/>
                  </a:cubicBezTo>
                  <a:cubicBezTo>
                    <a:pt x="4011" y="2168"/>
                    <a:pt x="4011" y="2159"/>
                    <a:pt x="4012" y="2149"/>
                  </a:cubicBezTo>
                  <a:cubicBezTo>
                    <a:pt x="4026" y="1957"/>
                    <a:pt x="4187" y="1805"/>
                    <a:pt x="4383" y="1805"/>
                  </a:cubicBezTo>
                  <a:cubicBezTo>
                    <a:pt x="4573" y="1805"/>
                    <a:pt x="4730" y="1948"/>
                    <a:pt x="4752" y="2131"/>
                  </a:cubicBezTo>
                  <a:cubicBezTo>
                    <a:pt x="4754" y="2146"/>
                    <a:pt x="4755" y="2162"/>
                    <a:pt x="4755" y="2178"/>
                  </a:cubicBezTo>
                  <a:cubicBezTo>
                    <a:pt x="4755" y="2383"/>
                    <a:pt x="4589" y="2550"/>
                    <a:pt x="4383" y="255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alpha val="36000"/>
                  </a:schemeClr>
                </a:gs>
                <a:gs pos="100000">
                  <a:srgbClr val="760303">
                    <a:alpha val="45000"/>
                  </a:srgbClr>
                </a:gs>
              </a:gsLst>
              <a:lin ang="16320000" scaled="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/>
                <a:ea typeface="Times New Roman" panose="02020603050405020304"/>
              </a:rPr>
              <a:t>CRRC. Все права защищены, 2015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/>
                <a:ea typeface="Times New Roman" panose="02020603050405020304"/>
              </a:rPr>
              <a:t>4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I | О компании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2" name="标题 7"/>
          <p:cNvSpPr>
            <a:spLocks noGrp="1"/>
          </p:cNvSpPr>
          <p:nvPr/>
        </p:nvSpPr>
        <p:spPr>
          <a:xfrm>
            <a:off x="4513580" y="0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О Компании CRRC Датун </a:t>
            </a:r>
            <a:endParaRPr lang="en-US" altLang="en-US" sz="1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2" name="内容占位符 8"/>
          <p:cNvSpPr>
            <a:spLocks noGrp="1"/>
          </p:cNvSpPr>
          <p:nvPr/>
        </p:nvSpPr>
        <p:spPr>
          <a:xfrm>
            <a:off x="629920" y="1454150"/>
            <a:ext cx="4208780" cy="47536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Char char="»"/>
              <a:defRPr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CRRC, </a:t>
            </a: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являющаяся ведущей организацией по интеграции всей машины и основных технологий </a:t>
            </a:r>
            <a:r>
              <a:rPr lang="ru-RU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карьерного самосвала</a:t>
            </a: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CRRC</a:t>
            </a:r>
            <a:r>
              <a:rPr lang="en-US" alt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, несет большую ответственность за замену импортной продукции продукцией отечественного производства и прорыв монополии иностранных основных технологий. </a:t>
            </a:r>
            <a:br>
              <a:rPr lang="en-US" alt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</a:br>
            <a:r>
              <a:rPr lang="en-US" altLang="en-US" sz="16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Он </a:t>
            </a:r>
            <a:r>
              <a:rPr lang="en-US" alt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обладает </a:t>
            </a: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ведущими в мире технологиями и концепциями исследований и разработок </a:t>
            </a:r>
            <a:r>
              <a:rPr lang="ru-RU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карьерного самосвала</a:t>
            </a:r>
            <a:r>
              <a:rPr lang="en-US" alt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и в полной мере использует </a:t>
            </a: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общие преимущества CRRC в отрасли производства оборудования, преимущества внутренней комплектации продукции</a:t>
            </a:r>
            <a:r>
              <a:rPr lang="en-US" alt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, сильные </a:t>
            </a: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преимущества международной сети продаж и преимущества бренда</a:t>
            </a:r>
            <a:r>
              <a:rPr lang="en-US" alt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915535" y="1454150"/>
            <a:ext cx="6530340" cy="4053840"/>
            <a:chOff x="7946" y="2170"/>
            <a:chExt cx="9546" cy="5925"/>
          </a:xfrm>
        </p:grpSpPr>
        <p:grpSp>
          <p:nvGrpSpPr>
            <p:cNvPr id="7" name="组合 6"/>
            <p:cNvGrpSpPr/>
            <p:nvPr/>
          </p:nvGrpSpPr>
          <p:grpSpPr>
            <a:xfrm>
              <a:off x="7946" y="2170"/>
              <a:ext cx="9547" cy="3545"/>
              <a:chOff x="7845" y="2144"/>
              <a:chExt cx="9868" cy="3664"/>
            </a:xfrm>
          </p:grpSpPr>
          <p:pic>
            <p:nvPicPr>
              <p:cNvPr id="9" name="图片 2" descr="mmexport1527663370005"/>
              <p:cNvPicPr/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7845" y="2144"/>
                <a:ext cx="4859" cy="36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图片 14" descr="IMG_859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27" y="2144"/>
                <a:ext cx="4886" cy="36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" name="组合 16"/>
            <p:cNvGrpSpPr/>
            <p:nvPr/>
          </p:nvGrpSpPr>
          <p:grpSpPr>
            <a:xfrm>
              <a:off x="7946" y="5845"/>
              <a:ext cx="9546" cy="2251"/>
              <a:chOff x="7946" y="5845"/>
              <a:chExt cx="10143" cy="2392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11523" y="5845"/>
                <a:ext cx="6567" cy="2392"/>
                <a:chOff x="11603" y="5845"/>
                <a:chExt cx="6567" cy="2392"/>
              </a:xfrm>
            </p:grpSpPr>
            <p:pic>
              <p:nvPicPr>
                <p:cNvPr id="23" name="图片 22" descr="IMG_839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026" y="5845"/>
                  <a:ext cx="3144" cy="23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" name="Picture 10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1603" y="5845"/>
                  <a:ext cx="3322" cy="23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46" y="5845"/>
                <a:ext cx="3458" cy="239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СОДЕРЖАНИЕ </a:t>
            </a:r>
            <a:endParaRPr lang="zh-CN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五边形 1"/>
          <p:cNvSpPr/>
          <p:nvPr/>
        </p:nvSpPr>
        <p:spPr>
          <a:xfrm>
            <a:off x="3609331" y="1523754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4238616" y="1523754"/>
            <a:ext cx="4848225" cy="46736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3474076" y="1523754"/>
            <a:ext cx="772795" cy="46736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63101" y="1540264"/>
            <a:ext cx="27997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компании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25841" y="1540264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I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22" name="五边形 21"/>
          <p:cNvSpPr/>
          <p:nvPr/>
        </p:nvSpPr>
        <p:spPr>
          <a:xfrm>
            <a:off x="3609331" y="2324489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3" name="燕尾形 22"/>
          <p:cNvSpPr/>
          <p:nvPr/>
        </p:nvSpPr>
        <p:spPr>
          <a:xfrm>
            <a:off x="4238616" y="2324489"/>
            <a:ext cx="4848225" cy="467360"/>
          </a:xfrm>
          <a:prstGeom prst="chevron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4" name="五边形 23"/>
          <p:cNvSpPr/>
          <p:nvPr/>
        </p:nvSpPr>
        <p:spPr>
          <a:xfrm>
            <a:off x="3474076" y="2324489"/>
            <a:ext cx="772795" cy="467360"/>
          </a:xfrm>
          <a:prstGeom prst="homePlat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88510" y="2305685"/>
            <a:ext cx="4637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09331" y="2349889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II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41" name="五边形 40"/>
          <p:cNvSpPr/>
          <p:nvPr/>
        </p:nvSpPr>
        <p:spPr>
          <a:xfrm>
            <a:off x="3609331" y="3129034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2" name="燕尾形 41"/>
          <p:cNvSpPr/>
          <p:nvPr/>
        </p:nvSpPr>
        <p:spPr>
          <a:xfrm>
            <a:off x="4238616" y="3129034"/>
            <a:ext cx="4848225" cy="46736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3" name="五边形 42"/>
          <p:cNvSpPr/>
          <p:nvPr/>
        </p:nvSpPr>
        <p:spPr>
          <a:xfrm>
            <a:off x="3474076" y="3129034"/>
            <a:ext cx="772795" cy="46736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588510" y="3239770"/>
            <a:ext cx="42703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Описание о карьерных самосвалах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609331" y="3149989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  <a:sym typeface="+mn-ea"/>
              </a:rPr>
              <a:t>III</a:t>
            </a:r>
            <a:endParaRPr lang="en-US" altLang="zh-CN" sz="1400" b="1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74076" y="3933579"/>
            <a:ext cx="5612765" cy="467360"/>
            <a:chOff x="5428" y="6517"/>
            <a:chExt cx="8839" cy="736"/>
          </a:xfrm>
        </p:grpSpPr>
        <p:sp>
          <p:nvSpPr>
            <p:cNvPr id="89" name="五边形 88"/>
            <p:cNvSpPr/>
            <p:nvPr/>
          </p:nvSpPr>
          <p:spPr>
            <a:xfrm>
              <a:off x="5641" y="6517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0" name="燕尾形 89"/>
            <p:cNvSpPr/>
            <p:nvPr/>
          </p:nvSpPr>
          <p:spPr>
            <a:xfrm>
              <a:off x="6632" y="6517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1" name="五边形 90"/>
            <p:cNvSpPr/>
            <p:nvPr/>
          </p:nvSpPr>
          <p:spPr>
            <a:xfrm>
              <a:off x="5428" y="6517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7143" y="6557"/>
              <a:ext cx="654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Введение о комплектации основных деталей </a:t>
              </a:r>
              <a:endPara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641" y="6544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IV</a:t>
              </a:r>
              <a:endParaRPr lang="en-US" altLang="zh-CN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474076" y="4734314"/>
            <a:ext cx="5612765" cy="467360"/>
            <a:chOff x="5428" y="7778"/>
            <a:chExt cx="8839" cy="736"/>
          </a:xfrm>
        </p:grpSpPr>
        <p:sp>
          <p:nvSpPr>
            <p:cNvPr id="95" name="五边形 94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6" name="燕尾形 95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7" name="五边形 96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7154" y="7825"/>
              <a:ext cx="440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Т</a:t>
              </a:r>
              <a:r>
                <a:rPr lang="zh-CN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ехнология в разработке</a:t>
              </a:r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5641" y="7818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V</a:t>
              </a:r>
              <a:endParaRPr lang="en-US" altLang="zh-CN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74711" y="5503893"/>
            <a:ext cx="5612765" cy="467360"/>
            <a:chOff x="5428" y="7778"/>
            <a:chExt cx="8839" cy="736"/>
          </a:xfrm>
        </p:grpSpPr>
        <p:sp>
          <p:nvSpPr>
            <p:cNvPr id="33" name="五边形 32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4" name="燕尾形 33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5" name="五边形 34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182" y="7827"/>
              <a:ext cx="627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Преимущества  карьерных самосвалов  </a:t>
              </a:r>
              <a:r>
                <a:rPr lang="en-US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CRRC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641" y="7818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sym typeface="+mn-ea"/>
                </a:rPr>
                <a:t>VI</a:t>
              </a:r>
              <a:endParaRPr lang="en-US" altLang="zh-CN" sz="1400" b="1" dirty="0">
                <a:solidFill>
                  <a:schemeClr val="bg1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CRRC. Все права защищены, 2015 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28322" y="6478189"/>
            <a:ext cx="573616" cy="360000"/>
          </a:xfrm>
        </p:spPr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5 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66445" y="0"/>
            <a:ext cx="6579235" cy="768350"/>
          </a:xfrm>
        </p:spPr>
        <p:txBody>
          <a:bodyPr/>
          <a:lstStyle/>
          <a:p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II |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CRRC Датун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28320" y="2262505"/>
            <a:ext cx="11198860" cy="3941445"/>
            <a:chOff x="832" y="3467"/>
            <a:chExt cx="17636" cy="6207"/>
          </a:xfrm>
        </p:grpSpPr>
        <p:sp>
          <p:nvSpPr>
            <p:cNvPr id="6" name="内容占位符 8"/>
            <p:cNvSpPr>
              <a:spLocks noGrp="1"/>
            </p:cNvSpPr>
            <p:nvPr/>
          </p:nvSpPr>
          <p:spPr>
            <a:xfrm>
              <a:off x="832" y="3467"/>
              <a:ext cx="5721" cy="226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32" tIns="45716" rIns="91432" bIns="45716" numCol="1" anchor="t" anchorCtr="0" compatLnSpc="1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01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573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Char char="»"/>
                <a:defRPr kern="12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365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565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l">
                <a:spcBef>
                  <a:spcPts val="20"/>
                </a:spcBef>
                <a:spcAft>
                  <a:spcPts val="0"/>
                </a:spcAft>
                <a:buNone/>
              </a:pPr>
              <a:r>
                <a:rPr lang="en-US" altLang="en-US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Компания начала с высокой точки отправления и установила долгосрочные отношения сотрудничества с всемирно известной компанией по проектированию </a:t>
              </a:r>
              <a:r>
                <a:rPr lang="ru-RU" alt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карьерного самосвала</a:t>
              </a:r>
              <a:r>
                <a:rPr lang="en-US" altLang="en-US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 - </a:t>
              </a:r>
              <a:r>
                <a:rPr lang="en-US" altLang="en-US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DHTE США</a:t>
              </a:r>
              <a:r>
                <a:rPr lang="en-US" altLang="en-US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en-US" altLang="en-US" sz="1400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имеет</a:t>
              </a:r>
              <a:r>
                <a:rPr lang="en-US" altLang="en-US" sz="1400" b="1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 платформу для исследований и разработок мирового класса</a:t>
              </a:r>
              <a:r>
                <a:rPr lang="en-US" altLang="en-US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 и стремится создавать</a:t>
              </a:r>
              <a:r>
                <a:rPr lang="en-US" altLang="en-US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en-US" sz="1400" b="1" dirty="0" smtClean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карьерного самосвала</a:t>
              </a:r>
              <a:r>
                <a:rPr lang="en-US" altLang="en-US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 мирового класса</a:t>
              </a:r>
              <a:r>
                <a:rPr lang="ru-RU" altLang="en-US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_</a:t>
              </a:r>
              <a:endParaRPr lang="en-US" alt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endParaRPr>
            </a:p>
            <a:p>
              <a:pPr marL="0" algn="just">
                <a:spcBef>
                  <a:spcPts val="20"/>
                </a:spcBef>
                <a:spcAft>
                  <a:spcPts val="0"/>
                </a:spcAft>
                <a:buNone/>
              </a:pPr>
              <a:r>
                <a:rPr lang="en-US" altLang="en-US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.</a:t>
              </a:r>
              <a:r>
                <a:rPr lang="en-US" altLang="en-US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 </a:t>
              </a:r>
              <a:endParaRPr lang="en-US" alt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153605" name="图片 10" descr="合作地图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6" y="6518"/>
              <a:ext cx="5451" cy="179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组合 17"/>
            <p:cNvGrpSpPr/>
            <p:nvPr/>
          </p:nvGrpSpPr>
          <p:grpSpPr>
            <a:xfrm>
              <a:off x="1382" y="7759"/>
              <a:ext cx="4346" cy="1694"/>
              <a:chOff x="1787" y="7174"/>
              <a:chExt cx="4346" cy="169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1787" y="7174"/>
                <a:ext cx="1695" cy="16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3604" name="内容占位符 9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938" y="7738"/>
                <a:ext cx="1391" cy="5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" name="椭圆 9"/>
              <p:cNvSpPr/>
              <p:nvPr/>
            </p:nvSpPr>
            <p:spPr>
              <a:xfrm>
                <a:off x="4438" y="7174"/>
                <a:ext cx="1695" cy="16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3608" name="Picture 32" descr="中车重机logo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" y="7674"/>
                <a:ext cx="1004" cy="69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3329" y="7867"/>
                <a:ext cx="1243" cy="80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en-US" sz="9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/>
                    <a:cs typeface="Times New Roman" panose="02020603050405020304" pitchFamily="18" charset="0"/>
                    <a:sym typeface="+mn-ea"/>
                  </a:rPr>
                  <a:t>Совместное проектирование</a:t>
                </a:r>
                <a:r>
                  <a:rPr lang="en-US" altLang="en-US" sz="11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/>
                    <a:cs typeface="Times New Roman" panose="02020603050405020304" pitchFamily="18" charset="0"/>
                    <a:sym typeface="+mn-ea"/>
                  </a:rPr>
                  <a:t> </a:t>
                </a:r>
                <a:endParaRPr lang="en-US" altLang="en-US" sz="11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endParaRPr>
              </a:p>
            </p:txBody>
          </p:sp>
        </p:grpSp>
        <p:sp>
          <p:nvSpPr>
            <p:cNvPr id="14" name="内容占位符 8"/>
            <p:cNvSpPr>
              <a:spLocks noGrp="1"/>
            </p:cNvSpPr>
            <p:nvPr/>
          </p:nvSpPr>
          <p:spPr>
            <a:xfrm>
              <a:off x="6725" y="3496"/>
              <a:ext cx="6423" cy="281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32" tIns="45716" rIns="91432" bIns="45716" numCol="1" anchor="t" anchorCtr="0" compatLnSpc="1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01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573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Char char="l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70019"/>
                </a:buClr>
                <a:buChar char="»"/>
                <a:defRPr kern="12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365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565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l">
                <a:spcBef>
                  <a:spcPts val="20"/>
                </a:spcBef>
                <a:spcAft>
                  <a:spcPts val="0"/>
                </a:spcAft>
                <a:buNone/>
              </a:pPr>
              <a:r>
                <a:rPr lang="en-US" altLang="en-US" sz="13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Совместно с Университетом Цинхуа была создана постдокторская рабочая станция, налажено широкое сотрудничество с Пекинским научно-техническим университетом, Университетом Виктории Канады, Тяньцзиньским университетом, Пекинским технологическим университетом, Юго-Западным транспортным университетом, Пекинским университетом транспорта, Китайской академией железнодорожных наук и другими университетами.</a:t>
              </a:r>
              <a:r>
                <a:rPr lang="en-US" altLang="en-US" sz="1300" dirty="0"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 </a:t>
              </a:r>
              <a:endParaRPr lang="en-US" altLang="en-US" sz="13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50184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46" y="6539"/>
              <a:ext cx="3289" cy="1846"/>
            </a:xfrm>
            <a:prstGeom prst="rect">
              <a:avLst/>
            </a:prstGeom>
          </p:spPr>
        </p:pic>
        <p:pic>
          <p:nvPicPr>
            <p:cNvPr id="71689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182" y="6517"/>
              <a:ext cx="2962" cy="1889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6845" y="8425"/>
              <a:ext cx="6299" cy="1249"/>
              <a:chOff x="7133" y="7737"/>
              <a:chExt cx="8442" cy="1676"/>
            </a:xfrm>
          </p:grpSpPr>
          <p:pic>
            <p:nvPicPr>
              <p:cNvPr id="71690" name="Picture 10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3032" y="7737"/>
                <a:ext cx="2543" cy="1676"/>
              </a:xfrm>
              <a:prstGeom prst="rect">
                <a:avLst/>
              </a:prstGeom>
            </p:spPr>
          </p:pic>
          <p:pic>
            <p:nvPicPr>
              <p:cNvPr id="70666" name="Picture 10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133" y="7757"/>
                <a:ext cx="3074" cy="1629"/>
              </a:xfrm>
              <a:prstGeom prst="rect">
                <a:avLst/>
              </a:prstGeom>
            </p:spPr>
          </p:pic>
          <p:pic>
            <p:nvPicPr>
              <p:cNvPr id="70667" name="Picture 1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262" y="7747"/>
                <a:ext cx="2726" cy="1657"/>
              </a:xfrm>
              <a:prstGeom prst="rect">
                <a:avLst/>
              </a:prstGeom>
            </p:spPr>
          </p:pic>
        </p:grpSp>
        <p:sp>
          <p:nvSpPr>
            <p:cNvPr id="25" name="TextBox 1"/>
            <p:cNvSpPr txBox="1">
              <a:spLocks noChangeArrowheads="1"/>
            </p:cNvSpPr>
            <p:nvPr/>
          </p:nvSpPr>
          <p:spPr bwMode="auto">
            <a:xfrm>
              <a:off x="13445" y="3467"/>
              <a:ext cx="5023" cy="169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76049" tIns="38024" rIns="76049" bIns="38024">
              <a:spAutoFit/>
            </a:bodyPr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marR="0" indent="-342900" algn="l" defTabSz="914400" eaLnBrk="1" hangingPunct="1">
                <a:spcBef>
                  <a:spcPts val="20"/>
                </a:spcBef>
                <a:spcAft>
                  <a:spcPts val="0"/>
                </a:spcAft>
                <a:buClr>
                  <a:srgbClr val="C70019"/>
                </a:buClr>
                <a:buSzPct val="50000"/>
                <a:buFont typeface="Wingdings" panose="05000000000000000000" pitchFamily="2" charset="2"/>
                <a:buNone/>
              </a:pPr>
              <a:r>
                <a:rPr kumimoji="0" lang="en-US" altLang="en-US" sz="1300" kern="1200" cap="none" spc="0" normalizeH="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Arial" panose="020B0604020202020204" pitchFamily="34" charset="0"/>
                </a:rPr>
                <a:t>Сотрудничает с известными сервисными компаниями (Power Train, Interstate, Smith Power) для обеспечения полного обслуживания за рубежом, готовит карьерные </a:t>
              </a:r>
              <a:r>
                <a:rPr kumimoji="0" lang="ru-RU" altLang="en-US" sz="1300" kern="1200" cap="none" spc="0" normalizeH="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Arial" panose="020B0604020202020204" pitchFamily="34" charset="0"/>
                </a:rPr>
                <a:t>самосвалы</a:t>
              </a:r>
              <a:r>
                <a:rPr kumimoji="0" lang="en-US" altLang="en-US" sz="1300" kern="1200" cap="none" spc="0" normalizeH="0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Arial" panose="020B0604020202020204" pitchFamily="34" charset="0"/>
                </a:rPr>
                <a:t> к выходу в мир. </a:t>
              </a:r>
              <a:endParaRPr kumimoji="0" lang="en-US" altLang="en-US" sz="1300" kern="1200" cap="none" spc="0" normalizeH="0" baseline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3676" y="6527"/>
              <a:ext cx="4554" cy="2747"/>
              <a:chOff x="13924" y="6718"/>
              <a:chExt cx="4843" cy="2921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13924" y="6720"/>
                <a:ext cx="2575" cy="1445"/>
                <a:chOff x="12360" y="1518"/>
                <a:chExt cx="3505" cy="1966"/>
              </a:xfrm>
            </p:grpSpPr>
            <p:pic>
              <p:nvPicPr>
                <p:cNvPr id="53252" name="Picture 7" descr="E:\CRRC\宣传\发薛总2016.7.22\IMG_20160912_153630.jpg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60" y="1518"/>
                  <a:ext cx="3505" cy="196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3253" name="Picture 7" descr="http://www.powertraingroup.com/imagenes/logo_05.png"/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>
                <a:xfrm>
                  <a:off x="12360" y="2896"/>
                  <a:ext cx="942" cy="58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53250" name="组合 13"/>
              <p:cNvGrpSpPr/>
              <p:nvPr/>
            </p:nvGrpSpPr>
            <p:grpSpPr>
              <a:xfrm>
                <a:off x="16539" y="6718"/>
                <a:ext cx="2228" cy="1447"/>
                <a:chOff x="1047903" y="3297042"/>
                <a:chExt cx="2861600" cy="1858515"/>
              </a:xfrm>
            </p:grpSpPr>
            <p:pic>
              <p:nvPicPr>
                <p:cNvPr id="53258" name="Picture 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3562" y="3297042"/>
                  <a:ext cx="2734379" cy="73724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3259" name="图片 5" descr="20150522-Interstate-图片2..jpg"/>
                <p:cNvPicPr>
                  <a:picLocks noChangeAspect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>
                <a:xfrm>
                  <a:off x="1047903" y="4034410"/>
                  <a:ext cx="2861600" cy="112114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23" name="组合 22"/>
              <p:cNvGrpSpPr/>
              <p:nvPr/>
            </p:nvGrpSpPr>
            <p:grpSpPr>
              <a:xfrm>
                <a:off x="15025" y="8210"/>
                <a:ext cx="2642" cy="1429"/>
                <a:chOff x="13302" y="5252"/>
                <a:chExt cx="3596" cy="1945"/>
              </a:xfrm>
            </p:grpSpPr>
            <p:pic>
              <p:nvPicPr>
                <p:cNvPr id="53254" name="图片 8"/>
                <p:cNvPicPr>
                  <a:picLocks noChangeAspect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>
                <a:xfrm>
                  <a:off x="13302" y="5252"/>
                  <a:ext cx="3596" cy="194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3255" name="Picture 1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302" y="5252"/>
                  <a:ext cx="1012" cy="64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</p:grpSp>
      <p:grpSp>
        <p:nvGrpSpPr>
          <p:cNvPr id="31" name="组合 30"/>
          <p:cNvGrpSpPr/>
          <p:nvPr/>
        </p:nvGrpSpPr>
        <p:grpSpPr>
          <a:xfrm>
            <a:off x="594360" y="1884680"/>
            <a:ext cx="576580" cy="288290"/>
            <a:chOff x="3443" y="2968"/>
            <a:chExt cx="908" cy="454"/>
          </a:xfrm>
        </p:grpSpPr>
        <p:sp>
          <p:nvSpPr>
            <p:cNvPr id="29" name="剪去单角的矩形 28"/>
            <p:cNvSpPr/>
            <p:nvPr/>
          </p:nvSpPr>
          <p:spPr>
            <a:xfrm>
              <a:off x="3480" y="2968"/>
              <a:ext cx="454" cy="454"/>
            </a:xfrm>
            <a:prstGeom prst="snip1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43" y="2988"/>
              <a:ext cx="909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20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01 </a:t>
              </a:r>
              <a:endParaRPr lang="en-US" altLang="en-US" sz="1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338320" y="1884680"/>
            <a:ext cx="577215" cy="288290"/>
            <a:chOff x="3443" y="2968"/>
            <a:chExt cx="909" cy="454"/>
          </a:xfrm>
        </p:grpSpPr>
        <p:sp>
          <p:nvSpPr>
            <p:cNvPr id="36" name="剪去单角的矩形 35"/>
            <p:cNvSpPr/>
            <p:nvPr/>
          </p:nvSpPr>
          <p:spPr>
            <a:xfrm>
              <a:off x="3480" y="2968"/>
              <a:ext cx="454" cy="454"/>
            </a:xfrm>
            <a:prstGeom prst="snip1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443" y="2988"/>
              <a:ext cx="909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20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02 </a:t>
              </a:r>
              <a:endParaRPr lang="en-US" altLang="en-US" sz="1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606790" y="1884680"/>
            <a:ext cx="577215" cy="288290"/>
            <a:chOff x="3443" y="2968"/>
            <a:chExt cx="909" cy="454"/>
          </a:xfrm>
        </p:grpSpPr>
        <p:sp>
          <p:nvSpPr>
            <p:cNvPr id="40" name="剪去单角的矩形 39"/>
            <p:cNvSpPr/>
            <p:nvPr/>
          </p:nvSpPr>
          <p:spPr>
            <a:xfrm>
              <a:off x="3480" y="2968"/>
              <a:ext cx="454" cy="454"/>
            </a:xfrm>
            <a:prstGeom prst="snip1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443" y="2988"/>
              <a:ext cx="909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20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</a:rPr>
                <a:t>03 </a:t>
              </a:r>
              <a:endParaRPr lang="en-US" altLang="en-US" sz="1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7"/>
          <p:cNvSpPr>
            <a:spLocks noGrp="1"/>
          </p:cNvSpPr>
          <p:nvPr/>
        </p:nvSpPr>
        <p:spPr>
          <a:xfrm>
            <a:off x="7141553" y="0"/>
            <a:ext cx="5050447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Способность исследовани</a:t>
            </a:r>
            <a:r>
              <a:rPr lang="ru-RU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я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разработ</a:t>
            </a:r>
            <a:r>
              <a:rPr lang="ru-RU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ки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44525" y="1021715"/>
            <a:ext cx="4150360" cy="42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88340" y="971550"/>
            <a:ext cx="4371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Известный стратегический партнер по созданию </a:t>
            </a:r>
            <a:r>
              <a:rPr lang="ru-RU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карьерного самосвала</a:t>
            </a:r>
            <a:r>
              <a:rPr lang="en-US" alt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мирового класса </a:t>
            </a:r>
            <a:endParaRPr lang="en-US" altLang="en-US" sz="14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792345" y="1083945"/>
            <a:ext cx="899160" cy="356235"/>
            <a:chOff x="8890" y="1707"/>
            <a:chExt cx="1416" cy="561"/>
          </a:xfrm>
        </p:grpSpPr>
        <p:grpSp>
          <p:nvGrpSpPr>
            <p:cNvPr id="3" name="组合 2"/>
            <p:cNvGrpSpPr/>
            <p:nvPr/>
          </p:nvGrpSpPr>
          <p:grpSpPr>
            <a:xfrm>
              <a:off x="9107" y="1707"/>
              <a:ext cx="1057" cy="555"/>
              <a:chOff x="3227" y="2040"/>
              <a:chExt cx="1276" cy="670"/>
            </a:xfrm>
          </p:grpSpPr>
          <p:sp>
            <p:nvSpPr>
              <p:cNvPr id="1030" name="Oval 6"/>
              <p:cNvSpPr>
                <a:spLocks noChangeArrowheads="1"/>
              </p:cNvSpPr>
              <p:nvPr/>
            </p:nvSpPr>
            <p:spPr bwMode="auto">
              <a:xfrm>
                <a:off x="3633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1" name="Freeform 7"/>
              <p:cNvSpPr>
                <a:spLocks noEditPoints="1"/>
              </p:cNvSpPr>
              <p:nvPr/>
            </p:nvSpPr>
            <p:spPr bwMode="auto">
              <a:xfrm>
                <a:off x="3575" y="2470"/>
                <a:ext cx="136" cy="138"/>
              </a:xfrm>
              <a:custGeom>
                <a:avLst/>
                <a:gdLst/>
                <a:ahLst/>
                <a:cxnLst>
                  <a:cxn ang="0">
                    <a:pos x="300" y="0"/>
                  </a:cxn>
                  <a:cxn ang="0">
                    <a:pos x="0" y="300"/>
                  </a:cxn>
                  <a:cxn ang="0">
                    <a:pos x="300" y="600"/>
                  </a:cxn>
                  <a:cxn ang="0">
                    <a:pos x="600" y="300"/>
                  </a:cxn>
                  <a:cxn ang="0">
                    <a:pos x="300" y="0"/>
                  </a:cxn>
                  <a:cxn ang="0">
                    <a:pos x="310" y="522"/>
                  </a:cxn>
                  <a:cxn ang="0">
                    <a:pos x="93" y="305"/>
                  </a:cxn>
                  <a:cxn ang="0">
                    <a:pos x="310" y="87"/>
                  </a:cxn>
                  <a:cxn ang="0">
                    <a:pos x="527" y="305"/>
                  </a:cxn>
                  <a:cxn ang="0">
                    <a:pos x="310" y="522"/>
                  </a:cxn>
                </a:cxnLst>
                <a:rect l="0" t="0" r="r" b="b"/>
                <a:pathLst>
                  <a:path w="600" h="600">
                    <a:moveTo>
                      <a:pt x="300" y="0"/>
                    </a:moveTo>
                    <a:cubicBezTo>
                      <a:pt x="135" y="0"/>
                      <a:pt x="0" y="134"/>
                      <a:pt x="0" y="300"/>
                    </a:cubicBezTo>
                    <a:cubicBezTo>
                      <a:pt x="0" y="466"/>
                      <a:pt x="135" y="600"/>
                      <a:pt x="300" y="600"/>
                    </a:cubicBezTo>
                    <a:cubicBezTo>
                      <a:pt x="466" y="600"/>
                      <a:pt x="600" y="466"/>
                      <a:pt x="600" y="300"/>
                    </a:cubicBezTo>
                    <a:cubicBezTo>
                      <a:pt x="600" y="134"/>
                      <a:pt x="466" y="0"/>
                      <a:pt x="300" y="0"/>
                    </a:cubicBezTo>
                    <a:close/>
                    <a:moveTo>
                      <a:pt x="310" y="522"/>
                    </a:moveTo>
                    <a:cubicBezTo>
                      <a:pt x="190" y="522"/>
                      <a:pt x="93" y="425"/>
                      <a:pt x="93" y="305"/>
                    </a:cubicBezTo>
                    <a:cubicBezTo>
                      <a:pt x="93" y="185"/>
                      <a:pt x="190" y="87"/>
                      <a:pt x="310" y="87"/>
                    </a:cubicBezTo>
                    <a:cubicBezTo>
                      <a:pt x="430" y="87"/>
                      <a:pt x="527" y="185"/>
                      <a:pt x="527" y="305"/>
                    </a:cubicBezTo>
                    <a:cubicBezTo>
                      <a:pt x="527" y="425"/>
                      <a:pt x="430" y="522"/>
                      <a:pt x="310" y="52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2" name="Freeform 8"/>
              <p:cNvSpPr>
                <a:spLocks noEditPoints="1"/>
              </p:cNvSpPr>
              <p:nvPr/>
            </p:nvSpPr>
            <p:spPr bwMode="auto">
              <a:xfrm>
                <a:off x="3475" y="2367"/>
                <a:ext cx="341" cy="343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49"/>
                  </a:cxn>
                  <a:cxn ang="0">
                    <a:pos x="748" y="1498"/>
                  </a:cxn>
                  <a:cxn ang="0">
                    <a:pos x="1497" y="749"/>
                  </a:cxn>
                  <a:cxn ang="0">
                    <a:pos x="748" y="0"/>
                  </a:cxn>
                  <a:cxn ang="0">
                    <a:pos x="737" y="1121"/>
                  </a:cxn>
                  <a:cxn ang="0">
                    <a:pos x="365" y="749"/>
                  </a:cxn>
                  <a:cxn ang="0">
                    <a:pos x="737" y="377"/>
                  </a:cxn>
                  <a:cxn ang="0">
                    <a:pos x="1109" y="749"/>
                  </a:cxn>
                  <a:cxn ang="0">
                    <a:pos x="737" y="1121"/>
                  </a:cxn>
                </a:cxnLst>
                <a:rect l="0" t="0" r="r" b="b"/>
                <a:pathLst>
                  <a:path w="1497" h="1498">
                    <a:moveTo>
                      <a:pt x="748" y="0"/>
                    </a:moveTo>
                    <a:cubicBezTo>
                      <a:pt x="335" y="0"/>
                      <a:pt x="0" y="335"/>
                      <a:pt x="0" y="749"/>
                    </a:cubicBezTo>
                    <a:cubicBezTo>
                      <a:pt x="0" y="1162"/>
                      <a:pt x="335" y="1498"/>
                      <a:pt x="748" y="1498"/>
                    </a:cubicBezTo>
                    <a:cubicBezTo>
                      <a:pt x="1162" y="1498"/>
                      <a:pt x="1497" y="1162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  <a:moveTo>
                      <a:pt x="737" y="1121"/>
                    </a:moveTo>
                    <a:cubicBezTo>
                      <a:pt x="532" y="1121"/>
                      <a:pt x="365" y="954"/>
                      <a:pt x="365" y="749"/>
                    </a:cubicBezTo>
                    <a:cubicBezTo>
                      <a:pt x="365" y="543"/>
                      <a:pt x="532" y="377"/>
                      <a:pt x="737" y="377"/>
                    </a:cubicBezTo>
                    <a:cubicBezTo>
                      <a:pt x="943" y="377"/>
                      <a:pt x="1109" y="543"/>
                      <a:pt x="1109" y="749"/>
                    </a:cubicBezTo>
                    <a:cubicBezTo>
                      <a:pt x="1109" y="954"/>
                      <a:pt x="943" y="1121"/>
                      <a:pt x="737" y="112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3" name="Oval 9"/>
              <p:cNvSpPr>
                <a:spLocks noChangeArrowheads="1"/>
              </p:cNvSpPr>
              <p:nvPr/>
            </p:nvSpPr>
            <p:spPr bwMode="auto">
              <a:xfrm>
                <a:off x="4215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4" name="Freeform 10"/>
              <p:cNvSpPr/>
              <p:nvPr/>
            </p:nvSpPr>
            <p:spPr bwMode="auto">
              <a:xfrm>
                <a:off x="4219" y="2528"/>
                <a:ext cx="16" cy="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69" y="12"/>
                  </a:cxn>
                  <a:cxn ang="0">
                    <a:pos x="36" y="0"/>
                  </a:cxn>
                </a:cxnLst>
                <a:rect l="0" t="0" r="r" b="b"/>
                <a:pathLst>
                  <a:path w="69" h="13">
                    <a:moveTo>
                      <a:pt x="36" y="0"/>
                    </a:moveTo>
                    <a:cubicBezTo>
                      <a:pt x="22" y="0"/>
                      <a:pt x="10" y="5"/>
                      <a:pt x="0" y="13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0" y="4"/>
                      <a:pt x="49" y="0"/>
                      <a:pt x="36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5" name="Freeform 11"/>
              <p:cNvSpPr/>
              <p:nvPr/>
            </p:nvSpPr>
            <p:spPr bwMode="auto">
              <a:xfrm>
                <a:off x="4205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6" name="Freeform 12"/>
              <p:cNvSpPr/>
              <p:nvPr/>
            </p:nvSpPr>
            <p:spPr bwMode="auto">
              <a:xfrm>
                <a:off x="423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7" name="Freeform 13"/>
              <p:cNvSpPr/>
              <p:nvPr/>
            </p:nvSpPr>
            <p:spPr bwMode="auto">
              <a:xfrm>
                <a:off x="4239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8" name="Freeform 14"/>
              <p:cNvSpPr/>
              <p:nvPr/>
            </p:nvSpPr>
            <p:spPr bwMode="auto">
              <a:xfrm>
                <a:off x="424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9" name="Freeform 15"/>
              <p:cNvSpPr/>
              <p:nvPr/>
            </p:nvSpPr>
            <p:spPr bwMode="auto">
              <a:xfrm>
                <a:off x="4201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0" name="Freeform 16"/>
              <p:cNvSpPr/>
              <p:nvPr/>
            </p:nvSpPr>
            <p:spPr bwMode="auto">
              <a:xfrm>
                <a:off x="4203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1" name="Freeform 17"/>
              <p:cNvSpPr/>
              <p:nvPr/>
            </p:nvSpPr>
            <p:spPr bwMode="auto">
              <a:xfrm>
                <a:off x="4215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2" name="Freeform 18"/>
              <p:cNvSpPr/>
              <p:nvPr/>
            </p:nvSpPr>
            <p:spPr bwMode="auto">
              <a:xfrm>
                <a:off x="4250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3" y="2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3" name="Freeform 19"/>
              <p:cNvSpPr/>
              <p:nvPr/>
            </p:nvSpPr>
            <p:spPr bwMode="auto">
              <a:xfrm>
                <a:off x="4252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3" y="2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4" name="Freeform 20"/>
              <p:cNvSpPr/>
              <p:nvPr/>
            </p:nvSpPr>
            <p:spPr bwMode="auto">
              <a:xfrm>
                <a:off x="4248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1"/>
                      <a:pt x="3" y="1"/>
                      <a:pt x="5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5" name="Freeform 21"/>
              <p:cNvSpPr/>
              <p:nvPr/>
            </p:nvSpPr>
            <p:spPr bwMode="auto">
              <a:xfrm>
                <a:off x="4199" y="2499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6" name="Freeform 22"/>
              <p:cNvSpPr/>
              <p:nvPr/>
            </p:nvSpPr>
            <p:spPr bwMode="auto">
              <a:xfrm>
                <a:off x="4246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7" name="Freeform 23"/>
              <p:cNvSpPr/>
              <p:nvPr/>
            </p:nvSpPr>
            <p:spPr bwMode="auto">
              <a:xfrm>
                <a:off x="4210" y="2493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8" name="Freeform 24"/>
              <p:cNvSpPr/>
              <p:nvPr/>
            </p:nvSpPr>
            <p:spPr bwMode="auto">
              <a:xfrm>
                <a:off x="4212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9" name="Freeform 25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0" name="Freeform 26"/>
              <p:cNvSpPr/>
              <p:nvPr/>
            </p:nvSpPr>
            <p:spPr bwMode="auto">
              <a:xfrm>
                <a:off x="4219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1" name="Freeform 27"/>
              <p:cNvSpPr/>
              <p:nvPr/>
            </p:nvSpPr>
            <p:spPr bwMode="auto">
              <a:xfrm>
                <a:off x="422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2" name="Freeform 28"/>
              <p:cNvSpPr/>
              <p:nvPr/>
            </p:nvSpPr>
            <p:spPr bwMode="auto">
              <a:xfrm>
                <a:off x="421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3" name="Freeform 29"/>
              <p:cNvSpPr/>
              <p:nvPr/>
            </p:nvSpPr>
            <p:spPr bwMode="auto">
              <a:xfrm>
                <a:off x="4227" y="24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4" name="Freeform 30"/>
              <p:cNvSpPr/>
              <p:nvPr/>
            </p:nvSpPr>
            <p:spPr bwMode="auto">
              <a:xfrm>
                <a:off x="423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5" name="Freeform 31"/>
              <p:cNvSpPr/>
              <p:nvPr/>
            </p:nvSpPr>
            <p:spPr bwMode="auto">
              <a:xfrm>
                <a:off x="4208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1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6" name="Freeform 32"/>
              <p:cNvSpPr/>
              <p:nvPr/>
            </p:nvSpPr>
            <p:spPr bwMode="auto">
              <a:xfrm>
                <a:off x="4197" y="2500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7" name="Freeform 33"/>
              <p:cNvSpPr/>
              <p:nvPr/>
            </p:nvSpPr>
            <p:spPr bwMode="auto">
              <a:xfrm>
                <a:off x="4230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8" name="Freeform 34"/>
              <p:cNvSpPr/>
              <p:nvPr/>
            </p:nvSpPr>
            <p:spPr bwMode="auto">
              <a:xfrm>
                <a:off x="423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9" name="Freeform 35"/>
              <p:cNvSpPr/>
              <p:nvPr/>
            </p:nvSpPr>
            <p:spPr bwMode="auto">
              <a:xfrm>
                <a:off x="4244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0" name="Freeform 36"/>
              <p:cNvSpPr/>
              <p:nvPr/>
            </p:nvSpPr>
            <p:spPr bwMode="auto">
              <a:xfrm>
                <a:off x="4187" y="2504"/>
                <a:ext cx="6" cy="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34"/>
                  </a:cxn>
                  <a:cxn ang="0">
                    <a:pos x="29" y="0"/>
                  </a:cxn>
                </a:cxnLst>
                <a:rect l="0" t="0" r="r" b="b"/>
                <a:pathLst>
                  <a:path w="29" h="34">
                    <a:moveTo>
                      <a:pt x="29" y="0"/>
                    </a:moveTo>
                    <a:cubicBezTo>
                      <a:pt x="18" y="10"/>
                      <a:pt x="9" y="22"/>
                      <a:pt x="0" y="34"/>
                    </a:cubicBezTo>
                    <a:cubicBezTo>
                      <a:pt x="9" y="22"/>
                      <a:pt x="18" y="10"/>
                      <a:pt x="29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1" name="Freeform 37"/>
              <p:cNvSpPr/>
              <p:nvPr/>
            </p:nvSpPr>
            <p:spPr bwMode="auto">
              <a:xfrm>
                <a:off x="4271" y="2518"/>
                <a:ext cx="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1"/>
                  </a:cxn>
                  <a:cxn ang="0">
                    <a:pos x="0" y="0"/>
                  </a:cxn>
                </a:cxnLst>
                <a:rect l="0" t="0" r="r" b="b"/>
                <a:pathLst>
                  <a:path w="19" h="51">
                    <a:moveTo>
                      <a:pt x="0" y="0"/>
                    </a:moveTo>
                    <a:cubicBezTo>
                      <a:pt x="9" y="16"/>
                      <a:pt x="15" y="33"/>
                      <a:pt x="19" y="51"/>
                    </a:cubicBezTo>
                    <a:cubicBezTo>
                      <a:pt x="15" y="33"/>
                      <a:pt x="9" y="16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2" name="Freeform 38"/>
              <p:cNvSpPr/>
              <p:nvPr/>
            </p:nvSpPr>
            <p:spPr bwMode="auto">
              <a:xfrm>
                <a:off x="4270" y="251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7"/>
                  </a:cxn>
                  <a:cxn ang="0">
                    <a:pos x="0" y="0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cubicBezTo>
                      <a:pt x="1" y="2"/>
                      <a:pt x="3" y="5"/>
                      <a:pt x="4" y="7"/>
                    </a:cubicBezTo>
                    <a:cubicBezTo>
                      <a:pt x="3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3" name="Freeform 39"/>
              <p:cNvSpPr/>
              <p:nvPr/>
            </p:nvSpPr>
            <p:spPr bwMode="auto">
              <a:xfrm>
                <a:off x="4186" y="2512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4" name="Freeform 40"/>
              <p:cNvSpPr/>
              <p:nvPr/>
            </p:nvSpPr>
            <p:spPr bwMode="auto">
              <a:xfrm>
                <a:off x="4264" y="2507"/>
                <a:ext cx="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36"/>
                  </a:cxn>
                  <a:cxn ang="0">
                    <a:pos x="0" y="0"/>
                  </a:cxn>
                </a:cxnLst>
                <a:rect l="0" t="0" r="r" b="b"/>
                <a:pathLst>
                  <a:path w="26" h="36">
                    <a:moveTo>
                      <a:pt x="0" y="0"/>
                    </a:moveTo>
                    <a:cubicBezTo>
                      <a:pt x="10" y="11"/>
                      <a:pt x="18" y="23"/>
                      <a:pt x="26" y="36"/>
                    </a:cubicBezTo>
                    <a:cubicBezTo>
                      <a:pt x="18" y="23"/>
                      <a:pt x="10" y="1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5" name="Freeform 41"/>
              <p:cNvSpPr/>
              <p:nvPr/>
            </p:nvSpPr>
            <p:spPr bwMode="auto">
              <a:xfrm>
                <a:off x="4263" y="250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3" y="4"/>
                      <a:pt x="4" y="5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6" name="Freeform 42"/>
              <p:cNvSpPr/>
              <p:nvPr/>
            </p:nvSpPr>
            <p:spPr bwMode="auto">
              <a:xfrm>
                <a:off x="4183" y="2515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2"/>
                      <a:pt x="4" y="0"/>
                    </a:cubicBezTo>
                    <a:cubicBezTo>
                      <a:pt x="3" y="2"/>
                      <a:pt x="1" y="5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7" name="Freeform 43"/>
              <p:cNvSpPr>
                <a:spLocks noEditPoints="1"/>
              </p:cNvSpPr>
              <p:nvPr/>
            </p:nvSpPr>
            <p:spPr bwMode="auto">
              <a:xfrm>
                <a:off x="3227" y="2040"/>
                <a:ext cx="1276" cy="566"/>
              </a:xfrm>
              <a:custGeom>
                <a:avLst/>
                <a:gdLst/>
                <a:ahLst/>
                <a:cxnLst>
                  <a:cxn ang="0">
                    <a:pos x="4833" y="1102"/>
                  </a:cxn>
                  <a:cxn ang="0">
                    <a:pos x="4881" y="544"/>
                  </a:cxn>
                  <a:cxn ang="0">
                    <a:pos x="4192" y="171"/>
                  </a:cxn>
                  <a:cxn ang="0">
                    <a:pos x="3726" y="462"/>
                  </a:cxn>
                  <a:cxn ang="0">
                    <a:pos x="5459" y="159"/>
                  </a:cxn>
                  <a:cxn ang="0">
                    <a:pos x="5492" y="17"/>
                  </a:cxn>
                  <a:cxn ang="0">
                    <a:pos x="3873" y="4"/>
                  </a:cxn>
                  <a:cxn ang="0">
                    <a:pos x="621" y="256"/>
                  </a:cxn>
                  <a:cxn ang="0">
                    <a:pos x="102" y="1005"/>
                  </a:cxn>
                  <a:cxn ang="0">
                    <a:pos x="1886" y="1592"/>
                  </a:cxn>
                  <a:cxn ang="0">
                    <a:pos x="2820" y="2352"/>
                  </a:cxn>
                  <a:cxn ang="0">
                    <a:pos x="3281" y="2472"/>
                  </a:cxn>
                  <a:cxn ang="0">
                    <a:pos x="3353" y="2232"/>
                  </a:cxn>
                  <a:cxn ang="0">
                    <a:pos x="3646" y="2159"/>
                  </a:cxn>
                  <a:cxn ang="0">
                    <a:pos x="5143" y="2178"/>
                  </a:cxn>
                  <a:cxn ang="0">
                    <a:pos x="5388" y="2344"/>
                  </a:cxn>
                  <a:cxn ang="0">
                    <a:pos x="5604" y="2323"/>
                  </a:cxn>
                  <a:cxn ang="0">
                    <a:pos x="5593" y="1131"/>
                  </a:cxn>
                  <a:cxn ang="0">
                    <a:pos x="193" y="920"/>
                  </a:cxn>
                  <a:cxn ang="0">
                    <a:pos x="1006" y="880"/>
                  </a:cxn>
                  <a:cxn ang="0">
                    <a:pos x="1022" y="773"/>
                  </a:cxn>
                  <a:cxn ang="0">
                    <a:pos x="580" y="437"/>
                  </a:cxn>
                  <a:cxn ang="0">
                    <a:pos x="1022" y="773"/>
                  </a:cxn>
                  <a:cxn ang="0">
                    <a:pos x="1173" y="1093"/>
                  </a:cxn>
                  <a:cxn ang="0">
                    <a:pos x="1172" y="905"/>
                  </a:cxn>
                  <a:cxn ang="0">
                    <a:pos x="1584" y="1172"/>
                  </a:cxn>
                  <a:cxn ang="0">
                    <a:pos x="1196" y="800"/>
                  </a:cxn>
                  <a:cxn ang="0">
                    <a:pos x="1697" y="448"/>
                  </a:cxn>
                  <a:cxn ang="0">
                    <a:pos x="2297" y="1299"/>
                  </a:cxn>
                  <a:cxn ang="0">
                    <a:pos x="1753" y="1008"/>
                  </a:cxn>
                  <a:cxn ang="0">
                    <a:pos x="2297" y="1299"/>
                  </a:cxn>
                  <a:cxn ang="0">
                    <a:pos x="1852" y="448"/>
                  </a:cxn>
                  <a:cxn ang="0">
                    <a:pos x="2341" y="980"/>
                  </a:cxn>
                  <a:cxn ang="0">
                    <a:pos x="2876" y="1416"/>
                  </a:cxn>
                  <a:cxn ang="0">
                    <a:pos x="2465" y="1136"/>
                  </a:cxn>
                  <a:cxn ang="0">
                    <a:pos x="2876" y="1416"/>
                  </a:cxn>
                  <a:cxn ang="0">
                    <a:pos x="2599" y="448"/>
                  </a:cxn>
                  <a:cxn ang="0">
                    <a:pos x="2928" y="1081"/>
                  </a:cxn>
                  <a:cxn ang="0">
                    <a:pos x="3462" y="1501"/>
                  </a:cxn>
                  <a:cxn ang="0">
                    <a:pos x="3048" y="1237"/>
                  </a:cxn>
                  <a:cxn ang="0">
                    <a:pos x="3462" y="1501"/>
                  </a:cxn>
                  <a:cxn ang="0">
                    <a:pos x="3084" y="1104"/>
                  </a:cxn>
                  <a:cxn ang="0">
                    <a:pos x="3511" y="448"/>
                  </a:cxn>
                  <a:cxn ang="0">
                    <a:pos x="3612" y="1020"/>
                  </a:cxn>
                </a:cxnLst>
                <a:rect l="0" t="0" r="r" b="b"/>
                <a:pathLst>
                  <a:path w="5604" h="2472">
                    <a:moveTo>
                      <a:pt x="5593" y="1131"/>
                    </a:moveTo>
                    <a:cubicBezTo>
                      <a:pt x="4833" y="1102"/>
                      <a:pt x="4833" y="1102"/>
                      <a:pt x="4833" y="1102"/>
                    </a:cubicBezTo>
                    <a:cubicBezTo>
                      <a:pt x="4823" y="550"/>
                      <a:pt x="4823" y="550"/>
                      <a:pt x="4823" y="550"/>
                    </a:cubicBezTo>
                    <a:cubicBezTo>
                      <a:pt x="4881" y="544"/>
                      <a:pt x="4881" y="544"/>
                      <a:pt x="4881" y="544"/>
                    </a:cubicBezTo>
                    <a:cubicBezTo>
                      <a:pt x="4881" y="544"/>
                      <a:pt x="5357" y="225"/>
                      <a:pt x="5441" y="171"/>
                    </a:cubicBezTo>
                    <a:cubicBezTo>
                      <a:pt x="4192" y="171"/>
                      <a:pt x="4192" y="171"/>
                      <a:pt x="4192" y="171"/>
                    </a:cubicBezTo>
                    <a:cubicBezTo>
                      <a:pt x="3732" y="472"/>
                      <a:pt x="3732" y="472"/>
                      <a:pt x="3732" y="472"/>
                    </a:cubicBezTo>
                    <a:cubicBezTo>
                      <a:pt x="3726" y="462"/>
                      <a:pt x="3726" y="462"/>
                      <a:pt x="3726" y="462"/>
                    </a:cubicBezTo>
                    <a:cubicBezTo>
                      <a:pt x="4189" y="159"/>
                      <a:pt x="4189" y="159"/>
                      <a:pt x="4189" y="159"/>
                    </a:cubicBezTo>
                    <a:cubicBezTo>
                      <a:pt x="5459" y="159"/>
                      <a:pt x="5459" y="159"/>
                      <a:pt x="5459" y="159"/>
                    </a:cubicBezTo>
                    <a:cubicBezTo>
                      <a:pt x="5499" y="132"/>
                      <a:pt x="5492" y="115"/>
                      <a:pt x="5492" y="115"/>
                    </a:cubicBezTo>
                    <a:cubicBezTo>
                      <a:pt x="5492" y="115"/>
                      <a:pt x="5492" y="33"/>
                      <a:pt x="5492" y="17"/>
                    </a:cubicBezTo>
                    <a:cubicBezTo>
                      <a:pt x="5492" y="0"/>
                      <a:pt x="5470" y="1"/>
                      <a:pt x="5470" y="1"/>
                    </a:cubicBezTo>
                    <a:cubicBezTo>
                      <a:pt x="3873" y="4"/>
                      <a:pt x="3873" y="4"/>
                      <a:pt x="3873" y="4"/>
                    </a:cubicBezTo>
                    <a:cubicBezTo>
                      <a:pt x="3421" y="256"/>
                      <a:pt x="3421" y="256"/>
                      <a:pt x="3421" y="256"/>
                    </a:cubicBezTo>
                    <a:cubicBezTo>
                      <a:pt x="621" y="256"/>
                      <a:pt x="621" y="256"/>
                      <a:pt x="621" y="256"/>
                    </a:cubicBezTo>
                    <a:cubicBezTo>
                      <a:pt x="621" y="256"/>
                      <a:pt x="102" y="795"/>
                      <a:pt x="51" y="880"/>
                    </a:cubicBezTo>
                    <a:cubicBezTo>
                      <a:pt x="0" y="965"/>
                      <a:pt x="102" y="1005"/>
                      <a:pt x="102" y="1005"/>
                    </a:cubicBezTo>
                    <a:cubicBezTo>
                      <a:pt x="1292" y="1280"/>
                      <a:pt x="1292" y="1280"/>
                      <a:pt x="1292" y="1280"/>
                    </a:cubicBezTo>
                    <a:cubicBezTo>
                      <a:pt x="1886" y="1592"/>
                      <a:pt x="1886" y="1592"/>
                      <a:pt x="1886" y="1592"/>
                    </a:cubicBezTo>
                    <a:cubicBezTo>
                      <a:pt x="2624" y="2317"/>
                      <a:pt x="2624" y="2317"/>
                      <a:pt x="2624" y="2317"/>
                    </a:cubicBezTo>
                    <a:cubicBezTo>
                      <a:pt x="2820" y="2352"/>
                      <a:pt x="2820" y="2352"/>
                      <a:pt x="2820" y="2352"/>
                    </a:cubicBezTo>
                    <a:cubicBezTo>
                      <a:pt x="2820" y="2472"/>
                      <a:pt x="2820" y="2472"/>
                      <a:pt x="2820" y="2472"/>
                    </a:cubicBezTo>
                    <a:cubicBezTo>
                      <a:pt x="3281" y="2472"/>
                      <a:pt x="3281" y="2472"/>
                      <a:pt x="3281" y="2472"/>
                    </a:cubicBezTo>
                    <a:cubicBezTo>
                      <a:pt x="3357" y="2420"/>
                      <a:pt x="3357" y="2420"/>
                      <a:pt x="3357" y="2420"/>
                    </a:cubicBezTo>
                    <a:cubicBezTo>
                      <a:pt x="3353" y="2232"/>
                      <a:pt x="3353" y="2232"/>
                      <a:pt x="3353" y="2232"/>
                    </a:cubicBezTo>
                    <a:cubicBezTo>
                      <a:pt x="3433" y="2164"/>
                      <a:pt x="3433" y="2164"/>
                      <a:pt x="3433" y="2164"/>
                    </a:cubicBezTo>
                    <a:cubicBezTo>
                      <a:pt x="3646" y="2159"/>
                      <a:pt x="3646" y="2159"/>
                      <a:pt x="3646" y="2159"/>
                    </a:cubicBezTo>
                    <a:cubicBezTo>
                      <a:pt x="3656" y="1754"/>
                      <a:pt x="3987" y="1429"/>
                      <a:pt x="4394" y="1429"/>
                    </a:cubicBezTo>
                    <a:cubicBezTo>
                      <a:pt x="4808" y="1429"/>
                      <a:pt x="5143" y="1764"/>
                      <a:pt x="5143" y="2178"/>
                    </a:cubicBezTo>
                    <a:cubicBezTo>
                      <a:pt x="5143" y="2202"/>
                      <a:pt x="5142" y="2226"/>
                      <a:pt x="5140" y="2249"/>
                    </a:cubicBezTo>
                    <a:cubicBezTo>
                      <a:pt x="5388" y="2344"/>
                      <a:pt x="5388" y="2344"/>
                      <a:pt x="5388" y="2344"/>
                    </a:cubicBezTo>
                    <a:cubicBezTo>
                      <a:pt x="5572" y="2344"/>
                      <a:pt x="5572" y="2344"/>
                      <a:pt x="5572" y="2344"/>
                    </a:cubicBezTo>
                    <a:cubicBezTo>
                      <a:pt x="5604" y="2323"/>
                      <a:pt x="5604" y="2323"/>
                      <a:pt x="5604" y="2323"/>
                    </a:cubicBezTo>
                    <a:cubicBezTo>
                      <a:pt x="5604" y="2211"/>
                      <a:pt x="5604" y="2211"/>
                      <a:pt x="5604" y="2211"/>
                    </a:cubicBezTo>
                    <a:lnTo>
                      <a:pt x="5593" y="1131"/>
                    </a:lnTo>
                    <a:close/>
                    <a:moveTo>
                      <a:pt x="1006" y="1069"/>
                    </a:moveTo>
                    <a:cubicBezTo>
                      <a:pt x="193" y="920"/>
                      <a:pt x="193" y="920"/>
                      <a:pt x="193" y="920"/>
                    </a:cubicBezTo>
                    <a:cubicBezTo>
                      <a:pt x="150" y="875"/>
                      <a:pt x="290" y="741"/>
                      <a:pt x="290" y="741"/>
                    </a:cubicBezTo>
                    <a:cubicBezTo>
                      <a:pt x="1006" y="880"/>
                      <a:pt x="1006" y="880"/>
                      <a:pt x="1006" y="880"/>
                    </a:cubicBezTo>
                    <a:lnTo>
                      <a:pt x="1006" y="1069"/>
                    </a:lnTo>
                    <a:close/>
                    <a:moveTo>
                      <a:pt x="1022" y="773"/>
                    </a:moveTo>
                    <a:cubicBezTo>
                      <a:pt x="382" y="651"/>
                      <a:pt x="382" y="651"/>
                      <a:pt x="382" y="651"/>
                    </a:cubicBezTo>
                    <a:cubicBezTo>
                      <a:pt x="580" y="437"/>
                      <a:pt x="580" y="437"/>
                      <a:pt x="580" y="437"/>
                    </a:cubicBezTo>
                    <a:cubicBezTo>
                      <a:pt x="1090" y="437"/>
                      <a:pt x="1090" y="437"/>
                      <a:pt x="1090" y="437"/>
                    </a:cubicBezTo>
                    <a:lnTo>
                      <a:pt x="1022" y="773"/>
                    </a:lnTo>
                    <a:close/>
                    <a:moveTo>
                      <a:pt x="1584" y="1172"/>
                    </a:moveTo>
                    <a:cubicBezTo>
                      <a:pt x="1173" y="1093"/>
                      <a:pt x="1173" y="1093"/>
                      <a:pt x="1173" y="1093"/>
                    </a:cubicBezTo>
                    <a:cubicBezTo>
                      <a:pt x="1144" y="1065"/>
                      <a:pt x="1173" y="913"/>
                      <a:pt x="1173" y="913"/>
                    </a:cubicBezTo>
                    <a:cubicBezTo>
                      <a:pt x="1172" y="905"/>
                      <a:pt x="1172" y="905"/>
                      <a:pt x="1172" y="905"/>
                    </a:cubicBezTo>
                    <a:cubicBezTo>
                      <a:pt x="1605" y="980"/>
                      <a:pt x="1605" y="980"/>
                      <a:pt x="1605" y="980"/>
                    </a:cubicBezTo>
                    <a:lnTo>
                      <a:pt x="1584" y="1172"/>
                    </a:lnTo>
                    <a:close/>
                    <a:moveTo>
                      <a:pt x="1620" y="869"/>
                    </a:moveTo>
                    <a:cubicBezTo>
                      <a:pt x="1196" y="800"/>
                      <a:pt x="1196" y="800"/>
                      <a:pt x="1196" y="800"/>
                    </a:cubicBezTo>
                    <a:cubicBezTo>
                      <a:pt x="1252" y="448"/>
                      <a:pt x="1252" y="448"/>
                      <a:pt x="1252" y="448"/>
                    </a:cubicBezTo>
                    <a:cubicBezTo>
                      <a:pt x="1697" y="448"/>
                      <a:pt x="1697" y="448"/>
                      <a:pt x="1697" y="448"/>
                    </a:cubicBezTo>
                    <a:lnTo>
                      <a:pt x="1620" y="869"/>
                    </a:lnTo>
                    <a:close/>
                    <a:moveTo>
                      <a:pt x="2297" y="1299"/>
                    </a:moveTo>
                    <a:cubicBezTo>
                      <a:pt x="1740" y="1200"/>
                      <a:pt x="1740" y="1200"/>
                      <a:pt x="1740" y="1200"/>
                    </a:cubicBezTo>
                    <a:cubicBezTo>
                      <a:pt x="1710" y="1179"/>
                      <a:pt x="1753" y="1008"/>
                      <a:pt x="1753" y="1008"/>
                    </a:cubicBezTo>
                    <a:cubicBezTo>
                      <a:pt x="2321" y="1115"/>
                      <a:pt x="2321" y="1115"/>
                      <a:pt x="2321" y="1115"/>
                    </a:cubicBezTo>
                    <a:lnTo>
                      <a:pt x="2297" y="1299"/>
                    </a:lnTo>
                    <a:close/>
                    <a:moveTo>
                      <a:pt x="1768" y="884"/>
                    </a:moveTo>
                    <a:cubicBezTo>
                      <a:pt x="1852" y="448"/>
                      <a:pt x="1852" y="448"/>
                      <a:pt x="1852" y="448"/>
                    </a:cubicBezTo>
                    <a:cubicBezTo>
                      <a:pt x="2439" y="448"/>
                      <a:pt x="2439" y="448"/>
                      <a:pt x="2439" y="448"/>
                    </a:cubicBezTo>
                    <a:cubicBezTo>
                      <a:pt x="2341" y="980"/>
                      <a:pt x="2341" y="980"/>
                      <a:pt x="2341" y="980"/>
                    </a:cubicBezTo>
                    <a:lnTo>
                      <a:pt x="1768" y="884"/>
                    </a:lnTo>
                    <a:close/>
                    <a:moveTo>
                      <a:pt x="2876" y="1416"/>
                    </a:moveTo>
                    <a:cubicBezTo>
                      <a:pt x="2876" y="1416"/>
                      <a:pt x="2449" y="1331"/>
                      <a:pt x="2439" y="1331"/>
                    </a:cubicBezTo>
                    <a:cubicBezTo>
                      <a:pt x="2429" y="1331"/>
                      <a:pt x="2465" y="1136"/>
                      <a:pt x="2465" y="1136"/>
                    </a:cubicBezTo>
                    <a:cubicBezTo>
                      <a:pt x="2910" y="1216"/>
                      <a:pt x="2910" y="1216"/>
                      <a:pt x="2910" y="1216"/>
                    </a:cubicBezTo>
                    <a:lnTo>
                      <a:pt x="2876" y="1416"/>
                    </a:lnTo>
                    <a:close/>
                    <a:moveTo>
                      <a:pt x="2503" y="1001"/>
                    </a:moveTo>
                    <a:cubicBezTo>
                      <a:pt x="2599" y="448"/>
                      <a:pt x="2599" y="448"/>
                      <a:pt x="2599" y="448"/>
                    </a:cubicBezTo>
                    <a:cubicBezTo>
                      <a:pt x="3048" y="448"/>
                      <a:pt x="3048" y="448"/>
                      <a:pt x="3048" y="448"/>
                    </a:cubicBezTo>
                    <a:cubicBezTo>
                      <a:pt x="2928" y="1081"/>
                      <a:pt x="2928" y="1081"/>
                      <a:pt x="2928" y="1081"/>
                    </a:cubicBezTo>
                    <a:lnTo>
                      <a:pt x="2503" y="1001"/>
                    </a:lnTo>
                    <a:close/>
                    <a:moveTo>
                      <a:pt x="3462" y="1501"/>
                    </a:moveTo>
                    <a:cubicBezTo>
                      <a:pt x="3020" y="1443"/>
                      <a:pt x="3020" y="1443"/>
                      <a:pt x="3020" y="1443"/>
                    </a:cubicBezTo>
                    <a:cubicBezTo>
                      <a:pt x="3048" y="1237"/>
                      <a:pt x="3048" y="1237"/>
                      <a:pt x="3048" y="1237"/>
                    </a:cubicBezTo>
                    <a:cubicBezTo>
                      <a:pt x="3516" y="1325"/>
                      <a:pt x="3516" y="1325"/>
                      <a:pt x="3516" y="1325"/>
                    </a:cubicBezTo>
                    <a:lnTo>
                      <a:pt x="3462" y="1501"/>
                    </a:lnTo>
                    <a:close/>
                    <a:moveTo>
                      <a:pt x="3544" y="1189"/>
                    </a:moveTo>
                    <a:cubicBezTo>
                      <a:pt x="3084" y="1104"/>
                      <a:pt x="3084" y="1104"/>
                      <a:pt x="3084" y="1104"/>
                    </a:cubicBezTo>
                    <a:cubicBezTo>
                      <a:pt x="3191" y="448"/>
                      <a:pt x="3191" y="448"/>
                      <a:pt x="3191" y="448"/>
                    </a:cubicBezTo>
                    <a:cubicBezTo>
                      <a:pt x="3511" y="448"/>
                      <a:pt x="3511" y="448"/>
                      <a:pt x="3511" y="448"/>
                    </a:cubicBezTo>
                    <a:cubicBezTo>
                      <a:pt x="3612" y="743"/>
                      <a:pt x="3553" y="1020"/>
                      <a:pt x="3553" y="1020"/>
                    </a:cubicBezTo>
                    <a:cubicBezTo>
                      <a:pt x="3612" y="1020"/>
                      <a:pt x="3612" y="1020"/>
                      <a:pt x="3612" y="1020"/>
                    </a:cubicBezTo>
                    <a:lnTo>
                      <a:pt x="3544" y="1189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8" name="Freeform 44"/>
              <p:cNvSpPr/>
              <p:nvPr/>
            </p:nvSpPr>
            <p:spPr bwMode="auto">
              <a:xfrm>
                <a:off x="4179" y="2517"/>
                <a:ext cx="5" cy="1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21" y="0"/>
                  </a:cxn>
                </a:cxnLst>
                <a:rect l="0" t="0" r="r" b="b"/>
                <a:pathLst>
                  <a:path w="21" h="63">
                    <a:moveTo>
                      <a:pt x="21" y="0"/>
                    </a:moveTo>
                    <a:cubicBezTo>
                      <a:pt x="11" y="19"/>
                      <a:pt x="4" y="40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4" y="40"/>
                      <a:pt x="11" y="19"/>
                      <a:pt x="21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9" name="Freeform 45"/>
              <p:cNvSpPr/>
              <p:nvPr/>
            </p:nvSpPr>
            <p:spPr bwMode="auto">
              <a:xfrm>
                <a:off x="4185" y="2514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0" name="Freeform 46"/>
              <p:cNvSpPr/>
              <p:nvPr/>
            </p:nvSpPr>
            <p:spPr bwMode="auto">
              <a:xfrm>
                <a:off x="4195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2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1" name="Freeform 47"/>
              <p:cNvSpPr/>
              <p:nvPr/>
            </p:nvSpPr>
            <p:spPr bwMode="auto">
              <a:xfrm>
                <a:off x="4260" y="250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2" y="2"/>
                      <a:pt x="3" y="3"/>
                      <a:pt x="5" y="5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2" name="Freeform 48"/>
              <p:cNvSpPr/>
              <p:nvPr/>
            </p:nvSpPr>
            <p:spPr bwMode="auto">
              <a:xfrm>
                <a:off x="4255" y="2499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0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4" y="3"/>
                      <a:pt x="8" y="6"/>
                      <a:pt x="12" y="10"/>
                    </a:cubicBezTo>
                    <a:cubicBezTo>
                      <a:pt x="8" y="6"/>
                      <a:pt x="4" y="3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3" name="Freeform 49"/>
              <p:cNvSpPr/>
              <p:nvPr/>
            </p:nvSpPr>
            <p:spPr bwMode="auto">
              <a:xfrm>
                <a:off x="4259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4" name="Freeform 50"/>
              <p:cNvSpPr/>
              <p:nvPr/>
            </p:nvSpPr>
            <p:spPr bwMode="auto">
              <a:xfrm>
                <a:off x="4194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6" y="0"/>
                  </a:cxn>
                  <a:cxn ang="0">
                    <a:pos x="0" y="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2" y="3"/>
                      <a:pt x="4" y="2"/>
                      <a:pt x="6" y="0"/>
                    </a:cubicBezTo>
                    <a:cubicBezTo>
                      <a:pt x="4" y="2"/>
                      <a:pt x="2" y="3"/>
                      <a:pt x="0" y="5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5" name="Freeform 51"/>
              <p:cNvSpPr/>
              <p:nvPr/>
            </p:nvSpPr>
            <p:spPr bwMode="auto">
              <a:xfrm>
                <a:off x="4254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6" name="Freeform 52"/>
              <p:cNvSpPr/>
              <p:nvPr/>
            </p:nvSpPr>
            <p:spPr bwMode="auto">
              <a:xfrm>
                <a:off x="4262" y="250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7" name="Freeform 53"/>
              <p:cNvSpPr/>
              <p:nvPr/>
            </p:nvSpPr>
            <p:spPr bwMode="auto">
              <a:xfrm>
                <a:off x="4184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8" name="Freeform 54"/>
              <p:cNvSpPr/>
              <p:nvPr/>
            </p:nvSpPr>
            <p:spPr bwMode="auto">
              <a:xfrm>
                <a:off x="4193" y="250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9" name="Freeform 55"/>
              <p:cNvSpPr/>
              <p:nvPr/>
            </p:nvSpPr>
            <p:spPr bwMode="auto">
              <a:xfrm>
                <a:off x="4197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0"/>
                  </a:cxn>
                  <a:cxn ang="0">
                    <a:pos x="0" y="2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0" name="Freeform 56"/>
              <p:cNvSpPr/>
              <p:nvPr/>
            </p:nvSpPr>
            <p:spPr bwMode="auto">
              <a:xfrm>
                <a:off x="4213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1" name="Freeform 57"/>
              <p:cNvSpPr/>
              <p:nvPr/>
            </p:nvSpPr>
            <p:spPr bwMode="auto">
              <a:xfrm>
                <a:off x="4198" y="2499"/>
                <a:ext cx="1" cy="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2" name="Freeform 58"/>
              <p:cNvSpPr/>
              <p:nvPr/>
            </p:nvSpPr>
            <p:spPr bwMode="auto">
              <a:xfrm>
                <a:off x="4183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3" name="Freeform 59"/>
              <p:cNvSpPr/>
              <p:nvPr/>
            </p:nvSpPr>
            <p:spPr bwMode="auto">
              <a:xfrm>
                <a:off x="4186" y="2512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4" name="Freeform 60"/>
              <p:cNvSpPr/>
              <p:nvPr/>
            </p:nvSpPr>
            <p:spPr bwMode="auto">
              <a:xfrm>
                <a:off x="4202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5" name="Freeform 61"/>
              <p:cNvSpPr/>
              <p:nvPr/>
            </p:nvSpPr>
            <p:spPr bwMode="auto">
              <a:xfrm>
                <a:off x="4204" y="2496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6" name="Freeform 62"/>
              <p:cNvSpPr/>
              <p:nvPr/>
            </p:nvSpPr>
            <p:spPr bwMode="auto">
              <a:xfrm>
                <a:off x="4206" y="2494"/>
                <a:ext cx="2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2"/>
                      <a:pt x="6" y="1"/>
                      <a:pt x="9" y="0"/>
                    </a:cubicBezTo>
                    <a:cubicBezTo>
                      <a:pt x="6" y="1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7" name="Freeform 63"/>
              <p:cNvSpPr/>
              <p:nvPr/>
            </p:nvSpPr>
            <p:spPr bwMode="auto">
              <a:xfrm>
                <a:off x="4209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8" name="Freeform 64"/>
              <p:cNvSpPr/>
              <p:nvPr/>
            </p:nvSpPr>
            <p:spPr bwMode="auto">
              <a:xfrm>
                <a:off x="4200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9" name="Freeform 65"/>
              <p:cNvSpPr/>
              <p:nvPr/>
            </p:nvSpPr>
            <p:spPr bwMode="auto">
              <a:xfrm>
                <a:off x="4185" y="251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0" name="Freeform 66"/>
              <p:cNvSpPr/>
              <p:nvPr/>
            </p:nvSpPr>
            <p:spPr bwMode="auto">
              <a:xfrm>
                <a:off x="4195" y="2502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1" name="Freeform 67"/>
              <p:cNvSpPr/>
              <p:nvPr/>
            </p:nvSpPr>
            <p:spPr bwMode="auto">
              <a:xfrm>
                <a:off x="421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2" name="Freeform 68"/>
              <p:cNvSpPr/>
              <p:nvPr/>
            </p:nvSpPr>
            <p:spPr bwMode="auto">
              <a:xfrm>
                <a:off x="4255" y="24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3" name="Freeform 69"/>
              <p:cNvSpPr/>
              <p:nvPr/>
            </p:nvSpPr>
            <p:spPr bwMode="auto">
              <a:xfrm>
                <a:off x="4258" y="25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4" name="Freeform 70"/>
              <p:cNvSpPr/>
              <p:nvPr/>
            </p:nvSpPr>
            <p:spPr bwMode="auto">
              <a:xfrm>
                <a:off x="4253" y="2498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5" name="Freeform 71"/>
              <p:cNvSpPr/>
              <p:nvPr/>
            </p:nvSpPr>
            <p:spPr bwMode="auto">
              <a:xfrm>
                <a:off x="4250" y="249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6" name="Freeform 72"/>
              <p:cNvSpPr/>
              <p:nvPr/>
            </p:nvSpPr>
            <p:spPr bwMode="auto">
              <a:xfrm>
                <a:off x="4251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7" name="Freeform 73"/>
              <p:cNvSpPr/>
              <p:nvPr/>
            </p:nvSpPr>
            <p:spPr bwMode="auto">
              <a:xfrm>
                <a:off x="4260" y="2502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8" name="Freeform 74"/>
              <p:cNvSpPr/>
              <p:nvPr/>
            </p:nvSpPr>
            <p:spPr bwMode="auto">
              <a:xfrm>
                <a:off x="4263" y="25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9" name="Freeform 75"/>
              <p:cNvSpPr/>
              <p:nvPr/>
            </p:nvSpPr>
            <p:spPr bwMode="auto">
              <a:xfrm>
                <a:off x="4270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0" name="Freeform 76"/>
              <p:cNvSpPr/>
              <p:nvPr/>
            </p:nvSpPr>
            <p:spPr bwMode="auto">
              <a:xfrm>
                <a:off x="4271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1" name="Freeform 77"/>
              <p:cNvSpPr/>
              <p:nvPr/>
            </p:nvSpPr>
            <p:spPr bwMode="auto">
              <a:xfrm>
                <a:off x="4157" y="2529"/>
                <a:ext cx="136" cy="79"/>
              </a:xfrm>
              <a:custGeom>
                <a:avLst/>
                <a:gdLst/>
                <a:ahLst/>
                <a:cxnLst>
                  <a:cxn ang="0">
                    <a:pos x="522" y="2"/>
                  </a:cxn>
                  <a:cxn ang="0">
                    <a:pos x="527" y="50"/>
                  </a:cxn>
                  <a:cxn ang="0">
                    <a:pos x="310" y="267"/>
                  </a:cxn>
                  <a:cxn ang="0">
                    <a:pos x="93" y="50"/>
                  </a:cxn>
                  <a:cxn ang="0">
                    <a:pos x="96" y="13"/>
                  </a:cxn>
                  <a:cxn ang="0">
                    <a:pos x="2" y="15"/>
                  </a:cxn>
                  <a:cxn ang="0">
                    <a:pos x="0" y="45"/>
                  </a:cxn>
                  <a:cxn ang="0">
                    <a:pos x="300" y="345"/>
                  </a:cxn>
                  <a:cxn ang="0">
                    <a:pos x="600" y="45"/>
                  </a:cxn>
                  <a:cxn ang="0">
                    <a:pos x="597" y="0"/>
                  </a:cxn>
                  <a:cxn ang="0">
                    <a:pos x="522" y="2"/>
                  </a:cxn>
                  <a:cxn ang="0">
                    <a:pos x="522" y="2"/>
                  </a:cxn>
                </a:cxnLst>
                <a:rect l="0" t="0" r="r" b="b"/>
                <a:pathLst>
                  <a:path w="600" h="345">
                    <a:moveTo>
                      <a:pt x="522" y="2"/>
                    </a:moveTo>
                    <a:cubicBezTo>
                      <a:pt x="525" y="17"/>
                      <a:pt x="527" y="33"/>
                      <a:pt x="527" y="50"/>
                    </a:cubicBezTo>
                    <a:cubicBezTo>
                      <a:pt x="527" y="170"/>
                      <a:pt x="430" y="267"/>
                      <a:pt x="310" y="267"/>
                    </a:cubicBezTo>
                    <a:cubicBezTo>
                      <a:pt x="190" y="267"/>
                      <a:pt x="93" y="170"/>
                      <a:pt x="93" y="50"/>
                    </a:cubicBezTo>
                    <a:cubicBezTo>
                      <a:pt x="93" y="37"/>
                      <a:pt x="94" y="25"/>
                      <a:pt x="96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25"/>
                      <a:pt x="0" y="35"/>
                      <a:pt x="0" y="45"/>
                    </a:cubicBezTo>
                    <a:cubicBezTo>
                      <a:pt x="0" y="211"/>
                      <a:pt x="134" y="345"/>
                      <a:pt x="300" y="345"/>
                    </a:cubicBezTo>
                    <a:cubicBezTo>
                      <a:pt x="466" y="345"/>
                      <a:pt x="600" y="211"/>
                      <a:pt x="600" y="45"/>
                    </a:cubicBezTo>
                    <a:cubicBezTo>
                      <a:pt x="600" y="30"/>
                      <a:pt x="599" y="15"/>
                      <a:pt x="597" y="0"/>
                    </a:cubicBezTo>
                    <a:cubicBezTo>
                      <a:pt x="522" y="2"/>
                      <a:pt x="522" y="2"/>
                      <a:pt x="522" y="2"/>
                    </a:cubicBezTo>
                    <a:cubicBezTo>
                      <a:pt x="522" y="2"/>
                      <a:pt x="522" y="2"/>
                      <a:pt x="522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2" name="Freeform 78"/>
              <p:cNvSpPr/>
              <p:nvPr/>
            </p:nvSpPr>
            <p:spPr bwMode="auto">
              <a:xfrm>
                <a:off x="4261" y="250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3" name="Freeform 79"/>
              <p:cNvSpPr/>
              <p:nvPr/>
            </p:nvSpPr>
            <p:spPr bwMode="auto">
              <a:xfrm>
                <a:off x="4247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4" name="Freeform 80"/>
              <p:cNvSpPr/>
              <p:nvPr/>
            </p:nvSpPr>
            <p:spPr bwMode="auto">
              <a:xfrm>
                <a:off x="4264" y="25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5" name="Freeform 81"/>
              <p:cNvSpPr/>
              <p:nvPr/>
            </p:nvSpPr>
            <p:spPr bwMode="auto">
              <a:xfrm>
                <a:off x="421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6" name="Freeform 82"/>
              <p:cNvSpPr/>
              <p:nvPr/>
            </p:nvSpPr>
            <p:spPr bwMode="auto">
              <a:xfrm>
                <a:off x="423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7" name="Freeform 83"/>
              <p:cNvSpPr/>
              <p:nvPr/>
            </p:nvSpPr>
            <p:spPr bwMode="auto">
              <a:xfrm>
                <a:off x="4227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7" y="0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8" name="Freeform 84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9" name="Freeform 85"/>
              <p:cNvSpPr/>
              <p:nvPr/>
            </p:nvSpPr>
            <p:spPr bwMode="auto">
              <a:xfrm>
                <a:off x="4225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1" y="0"/>
                  </a:cxn>
                  <a:cxn ang="0">
                    <a:pos x="0" y="1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cubicBezTo>
                      <a:pt x="4" y="0"/>
                      <a:pt x="7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0" name="Freeform 86"/>
              <p:cNvSpPr/>
              <p:nvPr/>
            </p:nvSpPr>
            <p:spPr bwMode="auto">
              <a:xfrm>
                <a:off x="421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0" y="2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1" name="Freeform 87"/>
              <p:cNvSpPr/>
              <p:nvPr/>
            </p:nvSpPr>
            <p:spPr bwMode="auto">
              <a:xfrm>
                <a:off x="422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7" y="0"/>
                  </a:cxn>
                  <a:cxn ang="0">
                    <a:pos x="0" y="1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5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2" name="Freeform 88"/>
              <p:cNvSpPr/>
              <p:nvPr/>
            </p:nvSpPr>
            <p:spPr bwMode="auto">
              <a:xfrm>
                <a:off x="4242" y="2493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0" y="0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cubicBezTo>
                      <a:pt x="3" y="1"/>
                      <a:pt x="6" y="2"/>
                      <a:pt x="9" y="3"/>
                    </a:cubicBezTo>
                    <a:cubicBezTo>
                      <a:pt x="6" y="2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3" name="Freeform 89"/>
              <p:cNvSpPr/>
              <p:nvPr/>
            </p:nvSpPr>
            <p:spPr bwMode="auto">
              <a:xfrm>
                <a:off x="4245" y="249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1"/>
                      <a:pt x="5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4" name="Freeform 90"/>
              <p:cNvSpPr/>
              <p:nvPr/>
            </p:nvSpPr>
            <p:spPr bwMode="auto">
              <a:xfrm>
                <a:off x="4240" y="249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2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1"/>
                      <a:pt x="5" y="2"/>
                      <a:pt x="7" y="2"/>
                    </a:cubicBezTo>
                    <a:cubicBezTo>
                      <a:pt x="5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5" name="Freeform 91"/>
              <p:cNvSpPr/>
              <p:nvPr/>
            </p:nvSpPr>
            <p:spPr bwMode="auto">
              <a:xfrm>
                <a:off x="423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6" name="Freeform 92"/>
              <p:cNvSpPr/>
              <p:nvPr/>
            </p:nvSpPr>
            <p:spPr bwMode="auto">
              <a:xfrm>
                <a:off x="4233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7" name="Freeform 93"/>
              <p:cNvSpPr/>
              <p:nvPr/>
            </p:nvSpPr>
            <p:spPr bwMode="auto">
              <a:xfrm>
                <a:off x="423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8" name="Freeform 94"/>
              <p:cNvSpPr/>
              <p:nvPr/>
            </p:nvSpPr>
            <p:spPr bwMode="auto">
              <a:xfrm>
                <a:off x="4157" y="2470"/>
                <a:ext cx="136" cy="62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115" y="205"/>
                  </a:cxn>
                  <a:cxn ang="0">
                    <a:pos x="119" y="197"/>
                  </a:cxn>
                  <a:cxn ang="0">
                    <a:pos x="124" y="189"/>
                  </a:cxn>
                  <a:cxn ang="0">
                    <a:pos x="129" y="181"/>
                  </a:cxn>
                  <a:cxn ang="0">
                    <a:pos x="159" y="146"/>
                  </a:cxn>
                  <a:cxn ang="0">
                    <a:pos x="166" y="140"/>
                  </a:cxn>
                  <a:cxn ang="0">
                    <a:pos x="173" y="134"/>
                  </a:cxn>
                  <a:cxn ang="0">
                    <a:pos x="180" y="129"/>
                  </a:cxn>
                  <a:cxn ang="0">
                    <a:pos x="188" y="123"/>
                  </a:cxn>
                  <a:cxn ang="0">
                    <a:pos x="197" y="118"/>
                  </a:cxn>
                  <a:cxn ang="0">
                    <a:pos x="205" y="113"/>
                  </a:cxn>
                  <a:cxn ang="0">
                    <a:pos x="214" y="109"/>
                  </a:cxn>
                  <a:cxn ang="0">
                    <a:pos x="227" y="103"/>
                  </a:cxn>
                  <a:cxn ang="0">
                    <a:pos x="236" y="99"/>
                  </a:cxn>
                  <a:cxn ang="0">
                    <a:pos x="246" y="96"/>
                  </a:cxn>
                  <a:cxn ang="0">
                    <a:pos x="256" y="94"/>
                  </a:cxn>
                  <a:cxn ang="0">
                    <a:pos x="266" y="91"/>
                  </a:cxn>
                  <a:cxn ang="0">
                    <a:pos x="276" y="90"/>
                  </a:cxn>
                  <a:cxn ang="0">
                    <a:pos x="287" y="88"/>
                  </a:cxn>
                  <a:cxn ang="0">
                    <a:pos x="297" y="88"/>
                  </a:cxn>
                  <a:cxn ang="0">
                    <a:pos x="308" y="87"/>
                  </a:cxn>
                  <a:cxn ang="0">
                    <a:pos x="308" y="87"/>
                  </a:cxn>
                  <a:cxn ang="0">
                    <a:pos x="322" y="88"/>
                  </a:cxn>
                  <a:cxn ang="0">
                    <a:pos x="333" y="89"/>
                  </a:cxn>
                  <a:cxn ang="0">
                    <a:pos x="343" y="90"/>
                  </a:cxn>
                  <a:cxn ang="0">
                    <a:pos x="353" y="92"/>
                  </a:cxn>
                  <a:cxn ang="0">
                    <a:pos x="363" y="94"/>
                  </a:cxn>
                  <a:cxn ang="0">
                    <a:pos x="373" y="97"/>
                  </a:cxn>
                  <a:cxn ang="0">
                    <a:pos x="386" y="102"/>
                  </a:cxn>
                  <a:cxn ang="0">
                    <a:pos x="395" y="106"/>
                  </a:cxn>
                  <a:cxn ang="0">
                    <a:pos x="405" y="110"/>
                  </a:cxn>
                  <a:cxn ang="0">
                    <a:pos x="413" y="115"/>
                  </a:cxn>
                  <a:cxn ang="0">
                    <a:pos x="422" y="120"/>
                  </a:cxn>
                  <a:cxn ang="0">
                    <a:pos x="430" y="125"/>
                  </a:cxn>
                  <a:cxn ang="0">
                    <a:pos x="443" y="135"/>
                  </a:cxn>
                  <a:cxn ang="0">
                    <a:pos x="450" y="140"/>
                  </a:cxn>
                  <a:cxn ang="0">
                    <a:pos x="457" y="147"/>
                  </a:cxn>
                  <a:cxn ang="0">
                    <a:pos x="464" y="153"/>
                  </a:cxn>
                  <a:cxn ang="0">
                    <a:pos x="470" y="160"/>
                  </a:cxn>
                  <a:cxn ang="0">
                    <a:pos x="497" y="197"/>
                  </a:cxn>
                  <a:cxn ang="0">
                    <a:pos x="501" y="205"/>
                  </a:cxn>
                  <a:cxn ang="0">
                    <a:pos x="520" y="257"/>
                  </a:cxn>
                  <a:cxn ang="0">
                    <a:pos x="595" y="255"/>
                  </a:cxn>
                </a:cxnLst>
                <a:rect l="0" t="0" r="r" b="b"/>
                <a:pathLst>
                  <a:path w="595" h="270">
                    <a:moveTo>
                      <a:pt x="298" y="0"/>
                    </a:moveTo>
                    <a:cubicBezTo>
                      <a:pt x="142" y="0"/>
                      <a:pt x="15" y="118"/>
                      <a:pt x="0" y="270"/>
                    </a:cubicBezTo>
                    <a:cubicBezTo>
                      <a:pt x="94" y="268"/>
                      <a:pt x="94" y="268"/>
                      <a:pt x="94" y="268"/>
                    </a:cubicBezTo>
                    <a:cubicBezTo>
                      <a:pt x="98" y="245"/>
                      <a:pt x="105" y="224"/>
                      <a:pt x="115" y="205"/>
                    </a:cubicBezTo>
                    <a:cubicBezTo>
                      <a:pt x="115" y="205"/>
                      <a:pt x="115" y="204"/>
                      <a:pt x="115" y="204"/>
                    </a:cubicBezTo>
                    <a:cubicBezTo>
                      <a:pt x="116" y="202"/>
                      <a:pt x="118" y="199"/>
                      <a:pt x="119" y="197"/>
                    </a:cubicBezTo>
                    <a:cubicBezTo>
                      <a:pt x="119" y="196"/>
                      <a:pt x="120" y="196"/>
                      <a:pt x="120" y="196"/>
                    </a:cubicBezTo>
                    <a:cubicBezTo>
                      <a:pt x="121" y="193"/>
                      <a:pt x="123" y="191"/>
                      <a:pt x="124" y="189"/>
                    </a:cubicBezTo>
                    <a:cubicBezTo>
                      <a:pt x="124" y="188"/>
                      <a:pt x="125" y="188"/>
                      <a:pt x="125" y="188"/>
                    </a:cubicBezTo>
                    <a:cubicBezTo>
                      <a:pt x="126" y="185"/>
                      <a:pt x="128" y="183"/>
                      <a:pt x="129" y="181"/>
                    </a:cubicBezTo>
                    <a:cubicBezTo>
                      <a:pt x="130" y="180"/>
                      <a:pt x="130" y="180"/>
                      <a:pt x="130" y="180"/>
                    </a:cubicBezTo>
                    <a:cubicBezTo>
                      <a:pt x="139" y="168"/>
                      <a:pt x="148" y="156"/>
                      <a:pt x="159" y="146"/>
                    </a:cubicBezTo>
                    <a:cubicBezTo>
                      <a:pt x="160" y="146"/>
                      <a:pt x="160" y="145"/>
                      <a:pt x="160" y="145"/>
                    </a:cubicBezTo>
                    <a:cubicBezTo>
                      <a:pt x="162" y="143"/>
                      <a:pt x="164" y="142"/>
                      <a:pt x="166" y="140"/>
                    </a:cubicBezTo>
                    <a:cubicBezTo>
                      <a:pt x="166" y="140"/>
                      <a:pt x="167" y="139"/>
                      <a:pt x="168" y="138"/>
                    </a:cubicBezTo>
                    <a:cubicBezTo>
                      <a:pt x="169" y="137"/>
                      <a:pt x="171" y="136"/>
                      <a:pt x="173" y="134"/>
                    </a:cubicBezTo>
                    <a:cubicBezTo>
                      <a:pt x="174" y="134"/>
                      <a:pt x="175" y="133"/>
                      <a:pt x="176" y="132"/>
                    </a:cubicBezTo>
                    <a:cubicBezTo>
                      <a:pt x="177" y="131"/>
                      <a:pt x="179" y="130"/>
                      <a:pt x="180" y="129"/>
                    </a:cubicBezTo>
                    <a:cubicBezTo>
                      <a:pt x="181" y="128"/>
                      <a:pt x="183" y="127"/>
                      <a:pt x="184" y="126"/>
                    </a:cubicBezTo>
                    <a:cubicBezTo>
                      <a:pt x="185" y="125"/>
                      <a:pt x="187" y="124"/>
                      <a:pt x="188" y="123"/>
                    </a:cubicBezTo>
                    <a:cubicBezTo>
                      <a:pt x="190" y="122"/>
                      <a:pt x="191" y="122"/>
                      <a:pt x="192" y="121"/>
                    </a:cubicBezTo>
                    <a:cubicBezTo>
                      <a:pt x="194" y="120"/>
                      <a:pt x="195" y="119"/>
                      <a:pt x="197" y="118"/>
                    </a:cubicBezTo>
                    <a:cubicBezTo>
                      <a:pt x="198" y="117"/>
                      <a:pt x="199" y="116"/>
                      <a:pt x="201" y="116"/>
                    </a:cubicBezTo>
                    <a:cubicBezTo>
                      <a:pt x="202" y="115"/>
                      <a:pt x="204" y="114"/>
                      <a:pt x="205" y="113"/>
                    </a:cubicBezTo>
                    <a:cubicBezTo>
                      <a:pt x="207" y="112"/>
                      <a:pt x="208" y="112"/>
                      <a:pt x="210" y="111"/>
                    </a:cubicBezTo>
                    <a:cubicBezTo>
                      <a:pt x="211" y="110"/>
                      <a:pt x="213" y="109"/>
                      <a:pt x="214" y="109"/>
                    </a:cubicBezTo>
                    <a:cubicBezTo>
                      <a:pt x="217" y="107"/>
                      <a:pt x="220" y="106"/>
                      <a:pt x="223" y="105"/>
                    </a:cubicBezTo>
                    <a:cubicBezTo>
                      <a:pt x="224" y="104"/>
                      <a:pt x="225" y="104"/>
                      <a:pt x="227" y="103"/>
                    </a:cubicBezTo>
                    <a:cubicBezTo>
                      <a:pt x="229" y="102"/>
                      <a:pt x="230" y="102"/>
                      <a:pt x="232" y="101"/>
                    </a:cubicBezTo>
                    <a:cubicBezTo>
                      <a:pt x="234" y="100"/>
                      <a:pt x="235" y="100"/>
                      <a:pt x="236" y="99"/>
                    </a:cubicBezTo>
                    <a:cubicBezTo>
                      <a:pt x="238" y="99"/>
                      <a:pt x="240" y="98"/>
                      <a:pt x="242" y="98"/>
                    </a:cubicBezTo>
                    <a:cubicBezTo>
                      <a:pt x="243" y="97"/>
                      <a:pt x="245" y="97"/>
                      <a:pt x="246" y="96"/>
                    </a:cubicBezTo>
                    <a:cubicBezTo>
                      <a:pt x="248" y="96"/>
                      <a:pt x="250" y="95"/>
                      <a:pt x="252" y="95"/>
                    </a:cubicBezTo>
                    <a:cubicBezTo>
                      <a:pt x="253" y="94"/>
                      <a:pt x="255" y="94"/>
                      <a:pt x="256" y="94"/>
                    </a:cubicBezTo>
                    <a:cubicBezTo>
                      <a:pt x="258" y="93"/>
                      <a:pt x="260" y="93"/>
                      <a:pt x="262" y="92"/>
                    </a:cubicBezTo>
                    <a:cubicBezTo>
                      <a:pt x="263" y="92"/>
                      <a:pt x="265" y="92"/>
                      <a:pt x="266" y="91"/>
                    </a:cubicBezTo>
                    <a:cubicBezTo>
                      <a:pt x="268" y="91"/>
                      <a:pt x="270" y="91"/>
                      <a:pt x="272" y="90"/>
                    </a:cubicBezTo>
                    <a:cubicBezTo>
                      <a:pt x="274" y="90"/>
                      <a:pt x="275" y="90"/>
                      <a:pt x="276" y="90"/>
                    </a:cubicBezTo>
                    <a:cubicBezTo>
                      <a:pt x="278" y="89"/>
                      <a:pt x="281" y="89"/>
                      <a:pt x="283" y="89"/>
                    </a:cubicBezTo>
                    <a:cubicBezTo>
                      <a:pt x="284" y="89"/>
                      <a:pt x="285" y="88"/>
                      <a:pt x="287" y="88"/>
                    </a:cubicBezTo>
                    <a:cubicBezTo>
                      <a:pt x="289" y="88"/>
                      <a:pt x="291" y="88"/>
                      <a:pt x="294" y="88"/>
                    </a:cubicBezTo>
                    <a:cubicBezTo>
                      <a:pt x="295" y="88"/>
                      <a:pt x="296" y="88"/>
                      <a:pt x="297" y="88"/>
                    </a:cubicBezTo>
                    <a:cubicBezTo>
                      <a:pt x="301" y="87"/>
                      <a:pt x="304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11" y="87"/>
                      <a:pt x="315" y="87"/>
                      <a:pt x="318" y="88"/>
                    </a:cubicBezTo>
                    <a:cubicBezTo>
                      <a:pt x="320" y="88"/>
                      <a:pt x="321" y="88"/>
                      <a:pt x="322" y="88"/>
                    </a:cubicBezTo>
                    <a:cubicBezTo>
                      <a:pt x="324" y="88"/>
                      <a:pt x="326" y="88"/>
                      <a:pt x="329" y="88"/>
                    </a:cubicBezTo>
                    <a:cubicBezTo>
                      <a:pt x="330" y="88"/>
                      <a:pt x="331" y="89"/>
                      <a:pt x="333" y="89"/>
                    </a:cubicBezTo>
                    <a:cubicBezTo>
                      <a:pt x="335" y="89"/>
                      <a:pt x="337" y="89"/>
                      <a:pt x="339" y="90"/>
                    </a:cubicBezTo>
                    <a:cubicBezTo>
                      <a:pt x="340" y="90"/>
                      <a:pt x="342" y="90"/>
                      <a:pt x="343" y="90"/>
                    </a:cubicBezTo>
                    <a:cubicBezTo>
                      <a:pt x="345" y="91"/>
                      <a:pt x="347" y="91"/>
                      <a:pt x="349" y="91"/>
                    </a:cubicBezTo>
                    <a:cubicBezTo>
                      <a:pt x="351" y="92"/>
                      <a:pt x="352" y="92"/>
                      <a:pt x="353" y="92"/>
                    </a:cubicBezTo>
                    <a:cubicBezTo>
                      <a:pt x="355" y="93"/>
                      <a:pt x="357" y="93"/>
                      <a:pt x="359" y="93"/>
                    </a:cubicBezTo>
                    <a:cubicBezTo>
                      <a:pt x="361" y="94"/>
                      <a:pt x="362" y="94"/>
                      <a:pt x="363" y="94"/>
                    </a:cubicBezTo>
                    <a:cubicBezTo>
                      <a:pt x="365" y="95"/>
                      <a:pt x="368" y="96"/>
                      <a:pt x="370" y="96"/>
                    </a:cubicBezTo>
                    <a:cubicBezTo>
                      <a:pt x="371" y="97"/>
                      <a:pt x="372" y="97"/>
                      <a:pt x="373" y="97"/>
                    </a:cubicBezTo>
                    <a:cubicBezTo>
                      <a:pt x="376" y="98"/>
                      <a:pt x="379" y="99"/>
                      <a:pt x="382" y="100"/>
                    </a:cubicBezTo>
                    <a:cubicBezTo>
                      <a:pt x="383" y="101"/>
                      <a:pt x="384" y="101"/>
                      <a:pt x="386" y="102"/>
                    </a:cubicBezTo>
                    <a:cubicBezTo>
                      <a:pt x="388" y="102"/>
                      <a:pt x="389" y="103"/>
                      <a:pt x="391" y="104"/>
                    </a:cubicBezTo>
                    <a:cubicBezTo>
                      <a:pt x="393" y="104"/>
                      <a:pt x="394" y="105"/>
                      <a:pt x="395" y="106"/>
                    </a:cubicBezTo>
                    <a:cubicBezTo>
                      <a:pt x="397" y="106"/>
                      <a:pt x="399" y="107"/>
                      <a:pt x="400" y="108"/>
                    </a:cubicBezTo>
                    <a:cubicBezTo>
                      <a:pt x="402" y="109"/>
                      <a:pt x="403" y="109"/>
                      <a:pt x="405" y="110"/>
                    </a:cubicBezTo>
                    <a:cubicBezTo>
                      <a:pt x="406" y="111"/>
                      <a:pt x="408" y="111"/>
                      <a:pt x="409" y="112"/>
                    </a:cubicBezTo>
                    <a:cubicBezTo>
                      <a:pt x="410" y="113"/>
                      <a:pt x="412" y="114"/>
                      <a:pt x="413" y="115"/>
                    </a:cubicBezTo>
                    <a:cubicBezTo>
                      <a:pt x="415" y="115"/>
                      <a:pt x="416" y="116"/>
                      <a:pt x="417" y="117"/>
                    </a:cubicBezTo>
                    <a:cubicBezTo>
                      <a:pt x="419" y="118"/>
                      <a:pt x="420" y="119"/>
                      <a:pt x="422" y="120"/>
                    </a:cubicBezTo>
                    <a:cubicBezTo>
                      <a:pt x="423" y="120"/>
                      <a:pt x="424" y="121"/>
                      <a:pt x="425" y="122"/>
                    </a:cubicBezTo>
                    <a:cubicBezTo>
                      <a:pt x="427" y="123"/>
                      <a:pt x="429" y="124"/>
                      <a:pt x="430" y="125"/>
                    </a:cubicBezTo>
                    <a:cubicBezTo>
                      <a:pt x="430" y="125"/>
                      <a:pt x="430" y="125"/>
                      <a:pt x="431" y="125"/>
                    </a:cubicBezTo>
                    <a:cubicBezTo>
                      <a:pt x="435" y="128"/>
                      <a:pt x="439" y="131"/>
                      <a:pt x="443" y="135"/>
                    </a:cubicBezTo>
                    <a:cubicBezTo>
                      <a:pt x="444" y="135"/>
                      <a:pt x="444" y="135"/>
                      <a:pt x="445" y="136"/>
                    </a:cubicBezTo>
                    <a:cubicBezTo>
                      <a:pt x="447" y="137"/>
                      <a:pt x="448" y="139"/>
                      <a:pt x="450" y="140"/>
                    </a:cubicBezTo>
                    <a:cubicBezTo>
                      <a:pt x="451" y="141"/>
                      <a:pt x="451" y="141"/>
                      <a:pt x="452" y="142"/>
                    </a:cubicBezTo>
                    <a:cubicBezTo>
                      <a:pt x="454" y="144"/>
                      <a:pt x="455" y="145"/>
                      <a:pt x="457" y="147"/>
                    </a:cubicBezTo>
                    <a:cubicBezTo>
                      <a:pt x="458" y="147"/>
                      <a:pt x="458" y="148"/>
                      <a:pt x="459" y="149"/>
                    </a:cubicBezTo>
                    <a:cubicBezTo>
                      <a:pt x="461" y="150"/>
                      <a:pt x="462" y="152"/>
                      <a:pt x="464" y="153"/>
                    </a:cubicBezTo>
                    <a:cubicBezTo>
                      <a:pt x="464" y="154"/>
                      <a:pt x="465" y="155"/>
                      <a:pt x="466" y="155"/>
                    </a:cubicBezTo>
                    <a:cubicBezTo>
                      <a:pt x="467" y="157"/>
                      <a:pt x="469" y="159"/>
                      <a:pt x="470" y="160"/>
                    </a:cubicBezTo>
                    <a:cubicBezTo>
                      <a:pt x="471" y="161"/>
                      <a:pt x="471" y="161"/>
                      <a:pt x="471" y="161"/>
                    </a:cubicBezTo>
                    <a:cubicBezTo>
                      <a:pt x="481" y="172"/>
                      <a:pt x="489" y="184"/>
                      <a:pt x="497" y="197"/>
                    </a:cubicBezTo>
                    <a:cubicBezTo>
                      <a:pt x="497" y="197"/>
                      <a:pt x="497" y="197"/>
                      <a:pt x="497" y="198"/>
                    </a:cubicBezTo>
                    <a:cubicBezTo>
                      <a:pt x="498" y="200"/>
                      <a:pt x="500" y="203"/>
                      <a:pt x="501" y="205"/>
                    </a:cubicBezTo>
                    <a:cubicBezTo>
                      <a:pt x="501" y="205"/>
                      <a:pt x="501" y="206"/>
                      <a:pt x="501" y="206"/>
                    </a:cubicBezTo>
                    <a:cubicBezTo>
                      <a:pt x="510" y="222"/>
                      <a:pt x="516" y="239"/>
                      <a:pt x="520" y="257"/>
                    </a:cubicBezTo>
                    <a:cubicBezTo>
                      <a:pt x="520" y="257"/>
                      <a:pt x="520" y="257"/>
                      <a:pt x="520" y="257"/>
                    </a:cubicBezTo>
                    <a:cubicBezTo>
                      <a:pt x="595" y="255"/>
                      <a:pt x="595" y="255"/>
                      <a:pt x="595" y="255"/>
                    </a:cubicBezTo>
                    <a:cubicBezTo>
                      <a:pt x="573" y="111"/>
                      <a:pt x="449" y="0"/>
                      <a:pt x="29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9" name="Freeform 95"/>
              <p:cNvSpPr/>
              <p:nvPr/>
            </p:nvSpPr>
            <p:spPr bwMode="auto">
              <a:xfrm>
                <a:off x="4057" y="2528"/>
                <a:ext cx="340" cy="183"/>
              </a:xfrm>
              <a:custGeom>
                <a:avLst/>
                <a:gdLst/>
                <a:ahLst/>
                <a:cxnLst>
                  <a:cxn ang="0">
                    <a:pos x="1252" y="0"/>
                  </a:cxn>
                  <a:cxn ang="0">
                    <a:pos x="1107" y="4"/>
                  </a:cxn>
                  <a:cxn ang="0">
                    <a:pos x="1110" y="50"/>
                  </a:cxn>
                  <a:cxn ang="0">
                    <a:pos x="738" y="422"/>
                  </a:cxn>
                  <a:cxn ang="0">
                    <a:pos x="366" y="50"/>
                  </a:cxn>
                  <a:cxn ang="0">
                    <a:pos x="367" y="22"/>
                  </a:cxn>
                  <a:cxn ang="0">
                    <a:pos x="1" y="31"/>
                  </a:cxn>
                  <a:cxn ang="0">
                    <a:pos x="0" y="50"/>
                  </a:cxn>
                  <a:cxn ang="0">
                    <a:pos x="749" y="799"/>
                  </a:cxn>
                  <a:cxn ang="0">
                    <a:pos x="1495" y="121"/>
                  </a:cxn>
                  <a:cxn ang="0">
                    <a:pos x="1484" y="117"/>
                  </a:cxn>
                  <a:cxn ang="0">
                    <a:pos x="1252" y="0"/>
                  </a:cxn>
                </a:cxnLst>
                <a:rect l="0" t="0" r="r" b="b"/>
                <a:pathLst>
                  <a:path w="1495" h="799">
                    <a:moveTo>
                      <a:pt x="1252" y="0"/>
                    </a:moveTo>
                    <a:cubicBezTo>
                      <a:pt x="1107" y="4"/>
                      <a:pt x="1107" y="4"/>
                      <a:pt x="1107" y="4"/>
                    </a:cubicBezTo>
                    <a:cubicBezTo>
                      <a:pt x="1109" y="19"/>
                      <a:pt x="1110" y="34"/>
                      <a:pt x="1110" y="50"/>
                    </a:cubicBezTo>
                    <a:cubicBezTo>
                      <a:pt x="1110" y="255"/>
                      <a:pt x="944" y="422"/>
                      <a:pt x="738" y="422"/>
                    </a:cubicBezTo>
                    <a:cubicBezTo>
                      <a:pt x="533" y="422"/>
                      <a:pt x="366" y="255"/>
                      <a:pt x="366" y="50"/>
                    </a:cubicBezTo>
                    <a:cubicBezTo>
                      <a:pt x="366" y="40"/>
                      <a:pt x="366" y="31"/>
                      <a:pt x="367" y="22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7"/>
                      <a:pt x="0" y="44"/>
                      <a:pt x="0" y="50"/>
                    </a:cubicBezTo>
                    <a:cubicBezTo>
                      <a:pt x="0" y="463"/>
                      <a:pt x="336" y="799"/>
                      <a:pt x="749" y="799"/>
                    </a:cubicBezTo>
                    <a:cubicBezTo>
                      <a:pt x="1139" y="799"/>
                      <a:pt x="1459" y="501"/>
                      <a:pt x="1495" y="121"/>
                    </a:cubicBezTo>
                    <a:cubicBezTo>
                      <a:pt x="1484" y="117"/>
                      <a:pt x="1484" y="117"/>
                      <a:pt x="1484" y="117"/>
                    </a:cubicBezTo>
                    <a:lnTo>
                      <a:pt x="1252" y="0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0" name="Freeform 96"/>
              <p:cNvSpPr/>
              <p:nvPr/>
            </p:nvSpPr>
            <p:spPr bwMode="auto">
              <a:xfrm>
                <a:off x="4057" y="2367"/>
                <a:ext cx="341" cy="188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30"/>
                  </a:cxn>
                  <a:cxn ang="0">
                    <a:pos x="366" y="721"/>
                  </a:cxn>
                  <a:cxn ang="0">
                    <a:pos x="737" y="377"/>
                  </a:cxn>
                  <a:cxn ang="0">
                    <a:pos x="1106" y="703"/>
                  </a:cxn>
                  <a:cxn ang="0">
                    <a:pos x="1251" y="699"/>
                  </a:cxn>
                  <a:cxn ang="0">
                    <a:pos x="1483" y="816"/>
                  </a:cxn>
                  <a:cxn ang="0">
                    <a:pos x="1494" y="820"/>
                  </a:cxn>
                  <a:cxn ang="0">
                    <a:pos x="1497" y="749"/>
                  </a:cxn>
                  <a:cxn ang="0">
                    <a:pos x="748" y="0"/>
                  </a:cxn>
                </a:cxnLst>
                <a:rect l="0" t="0" r="r" b="b"/>
                <a:pathLst>
                  <a:path w="1497" h="820">
                    <a:moveTo>
                      <a:pt x="748" y="0"/>
                    </a:moveTo>
                    <a:cubicBezTo>
                      <a:pt x="341" y="0"/>
                      <a:pt x="10" y="325"/>
                      <a:pt x="0" y="730"/>
                    </a:cubicBezTo>
                    <a:cubicBezTo>
                      <a:pt x="366" y="721"/>
                      <a:pt x="366" y="721"/>
                      <a:pt x="366" y="721"/>
                    </a:cubicBezTo>
                    <a:cubicBezTo>
                      <a:pt x="380" y="528"/>
                      <a:pt x="541" y="377"/>
                      <a:pt x="737" y="377"/>
                    </a:cubicBezTo>
                    <a:cubicBezTo>
                      <a:pt x="927" y="377"/>
                      <a:pt x="1084" y="519"/>
                      <a:pt x="1106" y="703"/>
                    </a:cubicBezTo>
                    <a:cubicBezTo>
                      <a:pt x="1251" y="699"/>
                      <a:pt x="1251" y="699"/>
                      <a:pt x="1251" y="699"/>
                    </a:cubicBezTo>
                    <a:cubicBezTo>
                      <a:pt x="1483" y="816"/>
                      <a:pt x="1483" y="816"/>
                      <a:pt x="1483" y="816"/>
                    </a:cubicBezTo>
                    <a:cubicBezTo>
                      <a:pt x="1494" y="820"/>
                      <a:pt x="1494" y="820"/>
                      <a:pt x="1494" y="820"/>
                    </a:cubicBezTo>
                    <a:cubicBezTo>
                      <a:pt x="1496" y="797"/>
                      <a:pt x="1497" y="773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>
              <a:off x="8890" y="2262"/>
              <a:ext cx="1417" cy="7"/>
            </a:xfrm>
            <a:prstGeom prst="lin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 algn="ctr">
              <a:solidFill>
                <a:srgbClr val="C7001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文本框 14"/>
          <p:cNvSpPr txBox="1"/>
          <p:nvPr/>
        </p:nvSpPr>
        <p:spPr>
          <a:xfrm>
            <a:off x="973637" y="1864797"/>
            <a:ext cx="2558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Совместное проектирование 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4792662" y="1864928"/>
            <a:ext cx="3627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Сотрудничество в области производства, преподавания, исследования 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9030055" y="1872939"/>
            <a:ext cx="220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Ориентация на клиента 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5901055" y="1122045"/>
            <a:ext cx="5605145" cy="5041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CRRC. Все права защищены, 2015 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6 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5335" y="160020"/>
            <a:ext cx="6565265" cy="768350"/>
          </a:xfrm>
        </p:spPr>
        <p:txBody>
          <a:bodyPr/>
          <a:lstStyle/>
          <a:p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II | 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CRRC Датун</a:t>
            </a:r>
            <a:b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</a:b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68610" name="TextBox 4"/>
          <p:cNvSpPr txBox="1">
            <a:spLocks noChangeArrowheads="1"/>
          </p:cNvSpPr>
          <p:nvPr/>
        </p:nvSpPr>
        <p:spPr bwMode="auto">
          <a:xfrm>
            <a:off x="921225" y="3863957"/>
            <a:ext cx="4138930" cy="1798320"/>
          </a:xfrm>
          <a:prstGeom prst="rect">
            <a:avLst/>
          </a:prstGeom>
          <a:noFill/>
          <a:ln>
            <a:noFill/>
          </a:ln>
        </p:spPr>
        <p:txBody>
          <a:bodyPr wrap="square" lIns="76049" tIns="38024" rIns="76049" bIns="38024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spcBef>
                <a:spcPts val="20"/>
              </a:spcBef>
              <a:spcAft>
                <a:spcPts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</a:pPr>
            <a:r>
              <a:rPr lang="en-US" alt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Arial" panose="020B0604020202020204" pitchFamily="34" charset="0"/>
              </a:rPr>
              <a:t>Компания прошла систему качества</a:t>
            </a:r>
            <a:r>
              <a:rPr lang="en-US" altLang="en-US" sz="1400" b="1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Arial" panose="020B0604020202020204" pitchFamily="34" charset="0"/>
              </a:rPr>
              <a:t> ISO9001, TS22163, стандарт системы менеджмента качества IRIS, сертификацию сварочной системы EN15085, сертификацию системы экологического менеджмента ISO14001, систему менеджмента профессиональной безопасности и здоровья OHSAS18001 и систему измерения.</a:t>
            </a:r>
            <a:r>
              <a:rPr lang="en-US" alt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endParaRPr lang="en-US" altLang="en-US" sz="14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内容占位符 8"/>
          <p:cNvSpPr>
            <a:spLocks noGrp="1"/>
          </p:cNvSpPr>
          <p:nvPr/>
        </p:nvSpPr>
        <p:spPr>
          <a:xfrm>
            <a:off x="869630" y="1820360"/>
            <a:ext cx="4060510" cy="4573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SzPct val="5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70019"/>
              </a:buClr>
              <a:buChar char="»"/>
              <a:defRPr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0"/>
              </a:spcBef>
              <a:spcAft>
                <a:spcPts val="0"/>
              </a:spcAft>
            </a:pP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Создание </a:t>
            </a:r>
            <a:r>
              <a:rPr lang="en-US" altLang="en-US" sz="1400" b="1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гибкой линии производства </a:t>
            </a:r>
            <a:r>
              <a:rPr lang="ru-RU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карьерного самосвала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и </a:t>
            </a:r>
            <a:r>
              <a:rPr lang="en-US" altLang="en-US" sz="1400" b="1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совместное</a:t>
            </a:r>
            <a:r>
              <a:rPr lang="en-US" altLang="en-US" sz="1400" b="1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производство с железнодорожным оборудованием.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4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От заготовки, формовки, сварки, механической обработки до линии сборки продукции используются зрелые технологии изготовления и строгий контроль процесса.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1400" dirty="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901055" y="1423035"/>
            <a:ext cx="5278120" cy="4479925"/>
            <a:chOff x="9214" y="2021"/>
            <a:chExt cx="7811" cy="7065"/>
          </a:xfrm>
        </p:grpSpPr>
        <p:pic>
          <p:nvPicPr>
            <p:cNvPr id="15" name="图片 14" descr="E:\2020.4.16 工作文件\中车PPT\图片1.png图片1"/>
            <p:cNvPicPr/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9240" y="5560"/>
              <a:ext cx="2554" cy="3497"/>
            </a:xfrm>
            <a:prstGeom prst="rect">
              <a:avLst/>
            </a:prstGeom>
          </p:spPr>
        </p:pic>
        <p:pic>
          <p:nvPicPr>
            <p:cNvPr id="10" name="图片 9" descr="ISO9001(2019)jpg_Page1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214" y="2025"/>
              <a:ext cx="2580" cy="3498"/>
            </a:xfrm>
            <a:prstGeom prst="rect">
              <a:avLst/>
            </a:prstGeom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66" y="5559"/>
              <a:ext cx="2504" cy="3527"/>
            </a:xfrm>
            <a:prstGeom prst="rect">
              <a:avLst/>
            </a:prstGeom>
          </p:spPr>
        </p:pic>
        <p:pic>
          <p:nvPicPr>
            <p:cNvPr id="13" name="图片 12" descr="环境证书2019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43" y="5559"/>
              <a:ext cx="2582" cy="3460"/>
            </a:xfrm>
            <a:prstGeom prst="rect">
              <a:avLst/>
            </a:prstGeom>
          </p:spPr>
        </p:pic>
        <p:pic>
          <p:nvPicPr>
            <p:cNvPr id="14" name="图片 13" descr="职业健康证书2019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867" y="2035"/>
              <a:ext cx="2503" cy="3488"/>
            </a:xfrm>
            <a:prstGeom prst="rect">
              <a:avLst/>
            </a:prstGeom>
          </p:spPr>
        </p:pic>
        <p:pic>
          <p:nvPicPr>
            <p:cNvPr id="18" name="图片 17" descr="E:\2020.4.16 工作文件\中车PPT\图片2.png图片2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443" y="2021"/>
              <a:ext cx="2582" cy="3488"/>
            </a:xfrm>
            <a:prstGeom prst="rect">
              <a:avLst/>
            </a:prstGeom>
          </p:spPr>
        </p:pic>
      </p:grpSp>
      <p:sp>
        <p:nvSpPr>
          <p:cNvPr id="2" name="标题 7"/>
          <p:cNvSpPr>
            <a:spLocks noGrp="1"/>
          </p:cNvSpPr>
          <p:nvPr/>
        </p:nvSpPr>
        <p:spPr>
          <a:xfrm>
            <a:off x="7340599" y="0"/>
            <a:ext cx="6435725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</a:t>
            </a:r>
            <a:r>
              <a:rPr lang="ru-RU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Способность производства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44525" y="1021715"/>
            <a:ext cx="4150360" cy="42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75335" y="972819"/>
            <a:ext cx="39655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ru-RU" alt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Сильная </a:t>
            </a:r>
            <a:r>
              <a:rPr lang="en-US" alt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производственная </a:t>
            </a:r>
            <a:r>
              <a:rPr lang="ru-RU" alt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способн</a:t>
            </a:r>
            <a:r>
              <a:rPr lang="en-US" alt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ость и строгий контроль процесса </a:t>
            </a:r>
            <a:endParaRPr lang="en-US" altLang="en-US" sz="14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92345" y="1083945"/>
            <a:ext cx="899160" cy="356235"/>
            <a:chOff x="8890" y="1707"/>
            <a:chExt cx="1416" cy="561"/>
          </a:xfrm>
        </p:grpSpPr>
        <p:grpSp>
          <p:nvGrpSpPr>
            <p:cNvPr id="7" name="组合 6"/>
            <p:cNvGrpSpPr/>
            <p:nvPr/>
          </p:nvGrpSpPr>
          <p:grpSpPr>
            <a:xfrm>
              <a:off x="9107" y="1707"/>
              <a:ext cx="1057" cy="555"/>
              <a:chOff x="3227" y="2040"/>
              <a:chExt cx="1276" cy="670"/>
            </a:xfrm>
          </p:grpSpPr>
          <p:sp>
            <p:nvSpPr>
              <p:cNvPr id="1030" name="Oval 6"/>
              <p:cNvSpPr>
                <a:spLocks noChangeArrowheads="1"/>
              </p:cNvSpPr>
              <p:nvPr/>
            </p:nvSpPr>
            <p:spPr bwMode="auto">
              <a:xfrm>
                <a:off x="3633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1" name="Freeform 7"/>
              <p:cNvSpPr>
                <a:spLocks noEditPoints="1"/>
              </p:cNvSpPr>
              <p:nvPr/>
            </p:nvSpPr>
            <p:spPr bwMode="auto">
              <a:xfrm>
                <a:off x="3575" y="2470"/>
                <a:ext cx="136" cy="138"/>
              </a:xfrm>
              <a:custGeom>
                <a:avLst/>
                <a:gdLst/>
                <a:ahLst/>
                <a:cxnLst>
                  <a:cxn ang="0">
                    <a:pos x="300" y="0"/>
                  </a:cxn>
                  <a:cxn ang="0">
                    <a:pos x="0" y="300"/>
                  </a:cxn>
                  <a:cxn ang="0">
                    <a:pos x="300" y="600"/>
                  </a:cxn>
                  <a:cxn ang="0">
                    <a:pos x="600" y="300"/>
                  </a:cxn>
                  <a:cxn ang="0">
                    <a:pos x="300" y="0"/>
                  </a:cxn>
                  <a:cxn ang="0">
                    <a:pos x="310" y="522"/>
                  </a:cxn>
                  <a:cxn ang="0">
                    <a:pos x="93" y="305"/>
                  </a:cxn>
                  <a:cxn ang="0">
                    <a:pos x="310" y="87"/>
                  </a:cxn>
                  <a:cxn ang="0">
                    <a:pos x="527" y="305"/>
                  </a:cxn>
                  <a:cxn ang="0">
                    <a:pos x="310" y="522"/>
                  </a:cxn>
                </a:cxnLst>
                <a:rect l="0" t="0" r="r" b="b"/>
                <a:pathLst>
                  <a:path w="600" h="600">
                    <a:moveTo>
                      <a:pt x="300" y="0"/>
                    </a:moveTo>
                    <a:cubicBezTo>
                      <a:pt x="135" y="0"/>
                      <a:pt x="0" y="134"/>
                      <a:pt x="0" y="300"/>
                    </a:cubicBezTo>
                    <a:cubicBezTo>
                      <a:pt x="0" y="466"/>
                      <a:pt x="135" y="600"/>
                      <a:pt x="300" y="600"/>
                    </a:cubicBezTo>
                    <a:cubicBezTo>
                      <a:pt x="466" y="600"/>
                      <a:pt x="600" y="466"/>
                      <a:pt x="600" y="300"/>
                    </a:cubicBezTo>
                    <a:cubicBezTo>
                      <a:pt x="600" y="134"/>
                      <a:pt x="466" y="0"/>
                      <a:pt x="300" y="0"/>
                    </a:cubicBezTo>
                    <a:close/>
                    <a:moveTo>
                      <a:pt x="310" y="522"/>
                    </a:moveTo>
                    <a:cubicBezTo>
                      <a:pt x="190" y="522"/>
                      <a:pt x="93" y="425"/>
                      <a:pt x="93" y="305"/>
                    </a:cubicBezTo>
                    <a:cubicBezTo>
                      <a:pt x="93" y="185"/>
                      <a:pt x="190" y="87"/>
                      <a:pt x="310" y="87"/>
                    </a:cubicBezTo>
                    <a:cubicBezTo>
                      <a:pt x="430" y="87"/>
                      <a:pt x="527" y="185"/>
                      <a:pt x="527" y="305"/>
                    </a:cubicBezTo>
                    <a:cubicBezTo>
                      <a:pt x="527" y="425"/>
                      <a:pt x="430" y="522"/>
                      <a:pt x="310" y="52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2" name="Freeform 8"/>
              <p:cNvSpPr>
                <a:spLocks noEditPoints="1"/>
              </p:cNvSpPr>
              <p:nvPr/>
            </p:nvSpPr>
            <p:spPr bwMode="auto">
              <a:xfrm>
                <a:off x="3475" y="2367"/>
                <a:ext cx="341" cy="343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49"/>
                  </a:cxn>
                  <a:cxn ang="0">
                    <a:pos x="748" y="1498"/>
                  </a:cxn>
                  <a:cxn ang="0">
                    <a:pos x="1497" y="749"/>
                  </a:cxn>
                  <a:cxn ang="0">
                    <a:pos x="748" y="0"/>
                  </a:cxn>
                  <a:cxn ang="0">
                    <a:pos x="737" y="1121"/>
                  </a:cxn>
                  <a:cxn ang="0">
                    <a:pos x="365" y="749"/>
                  </a:cxn>
                  <a:cxn ang="0">
                    <a:pos x="737" y="377"/>
                  </a:cxn>
                  <a:cxn ang="0">
                    <a:pos x="1109" y="749"/>
                  </a:cxn>
                  <a:cxn ang="0">
                    <a:pos x="737" y="1121"/>
                  </a:cxn>
                </a:cxnLst>
                <a:rect l="0" t="0" r="r" b="b"/>
                <a:pathLst>
                  <a:path w="1497" h="1498">
                    <a:moveTo>
                      <a:pt x="748" y="0"/>
                    </a:moveTo>
                    <a:cubicBezTo>
                      <a:pt x="335" y="0"/>
                      <a:pt x="0" y="335"/>
                      <a:pt x="0" y="749"/>
                    </a:cubicBezTo>
                    <a:cubicBezTo>
                      <a:pt x="0" y="1162"/>
                      <a:pt x="335" y="1498"/>
                      <a:pt x="748" y="1498"/>
                    </a:cubicBezTo>
                    <a:cubicBezTo>
                      <a:pt x="1162" y="1498"/>
                      <a:pt x="1497" y="1162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  <a:moveTo>
                      <a:pt x="737" y="1121"/>
                    </a:moveTo>
                    <a:cubicBezTo>
                      <a:pt x="532" y="1121"/>
                      <a:pt x="365" y="954"/>
                      <a:pt x="365" y="749"/>
                    </a:cubicBezTo>
                    <a:cubicBezTo>
                      <a:pt x="365" y="543"/>
                      <a:pt x="532" y="377"/>
                      <a:pt x="737" y="377"/>
                    </a:cubicBezTo>
                    <a:cubicBezTo>
                      <a:pt x="943" y="377"/>
                      <a:pt x="1109" y="543"/>
                      <a:pt x="1109" y="749"/>
                    </a:cubicBezTo>
                    <a:cubicBezTo>
                      <a:pt x="1109" y="954"/>
                      <a:pt x="943" y="1121"/>
                      <a:pt x="737" y="112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3" name="Oval 9"/>
              <p:cNvSpPr>
                <a:spLocks noChangeArrowheads="1"/>
              </p:cNvSpPr>
              <p:nvPr/>
            </p:nvSpPr>
            <p:spPr bwMode="auto">
              <a:xfrm>
                <a:off x="4215" y="2528"/>
                <a:ext cx="25" cy="25"/>
              </a:xfrm>
              <a:prstGeom prst="ellipse">
                <a:avLst/>
              </a:pr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4" name="Freeform 10"/>
              <p:cNvSpPr/>
              <p:nvPr/>
            </p:nvSpPr>
            <p:spPr bwMode="auto">
              <a:xfrm>
                <a:off x="4219" y="2528"/>
                <a:ext cx="16" cy="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69" y="12"/>
                  </a:cxn>
                  <a:cxn ang="0">
                    <a:pos x="36" y="0"/>
                  </a:cxn>
                </a:cxnLst>
                <a:rect l="0" t="0" r="r" b="b"/>
                <a:pathLst>
                  <a:path w="69" h="13">
                    <a:moveTo>
                      <a:pt x="36" y="0"/>
                    </a:moveTo>
                    <a:cubicBezTo>
                      <a:pt x="22" y="0"/>
                      <a:pt x="10" y="5"/>
                      <a:pt x="0" y="13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0" y="4"/>
                      <a:pt x="49" y="0"/>
                      <a:pt x="36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5" name="Freeform 11"/>
              <p:cNvSpPr/>
              <p:nvPr/>
            </p:nvSpPr>
            <p:spPr bwMode="auto">
              <a:xfrm>
                <a:off x="4205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6" name="Freeform 12"/>
              <p:cNvSpPr/>
              <p:nvPr/>
            </p:nvSpPr>
            <p:spPr bwMode="auto">
              <a:xfrm>
                <a:off x="423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7" name="Freeform 13"/>
              <p:cNvSpPr/>
              <p:nvPr/>
            </p:nvSpPr>
            <p:spPr bwMode="auto">
              <a:xfrm>
                <a:off x="4239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8" name="Freeform 14"/>
              <p:cNvSpPr/>
              <p:nvPr/>
            </p:nvSpPr>
            <p:spPr bwMode="auto">
              <a:xfrm>
                <a:off x="424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9" name="Freeform 15"/>
              <p:cNvSpPr/>
              <p:nvPr/>
            </p:nvSpPr>
            <p:spPr bwMode="auto">
              <a:xfrm>
                <a:off x="4201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0" name="Freeform 16"/>
              <p:cNvSpPr/>
              <p:nvPr/>
            </p:nvSpPr>
            <p:spPr bwMode="auto">
              <a:xfrm>
                <a:off x="4203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1" name="Freeform 17"/>
              <p:cNvSpPr/>
              <p:nvPr/>
            </p:nvSpPr>
            <p:spPr bwMode="auto">
              <a:xfrm>
                <a:off x="4215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2" name="Freeform 18"/>
              <p:cNvSpPr/>
              <p:nvPr/>
            </p:nvSpPr>
            <p:spPr bwMode="auto">
              <a:xfrm>
                <a:off x="4250" y="249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3" y="2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3" name="Freeform 19"/>
              <p:cNvSpPr/>
              <p:nvPr/>
            </p:nvSpPr>
            <p:spPr bwMode="auto">
              <a:xfrm>
                <a:off x="4252" y="249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3" y="2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4" name="Freeform 20"/>
              <p:cNvSpPr/>
              <p:nvPr/>
            </p:nvSpPr>
            <p:spPr bwMode="auto">
              <a:xfrm>
                <a:off x="4248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1"/>
                      <a:pt x="3" y="1"/>
                      <a:pt x="5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5" name="Freeform 21"/>
              <p:cNvSpPr/>
              <p:nvPr/>
            </p:nvSpPr>
            <p:spPr bwMode="auto">
              <a:xfrm>
                <a:off x="4199" y="2499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6" name="Freeform 22"/>
              <p:cNvSpPr/>
              <p:nvPr/>
            </p:nvSpPr>
            <p:spPr bwMode="auto">
              <a:xfrm>
                <a:off x="4246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7" name="Freeform 23"/>
              <p:cNvSpPr/>
              <p:nvPr/>
            </p:nvSpPr>
            <p:spPr bwMode="auto">
              <a:xfrm>
                <a:off x="4210" y="2493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8" name="Freeform 24"/>
              <p:cNvSpPr/>
              <p:nvPr/>
            </p:nvSpPr>
            <p:spPr bwMode="auto">
              <a:xfrm>
                <a:off x="4212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9" name="Freeform 25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0" name="Freeform 26"/>
              <p:cNvSpPr/>
              <p:nvPr/>
            </p:nvSpPr>
            <p:spPr bwMode="auto">
              <a:xfrm>
                <a:off x="4219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1" name="Freeform 27"/>
              <p:cNvSpPr/>
              <p:nvPr/>
            </p:nvSpPr>
            <p:spPr bwMode="auto">
              <a:xfrm>
                <a:off x="422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2" name="Freeform 28"/>
              <p:cNvSpPr/>
              <p:nvPr/>
            </p:nvSpPr>
            <p:spPr bwMode="auto">
              <a:xfrm>
                <a:off x="4217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1"/>
                      <a:pt x="4" y="0"/>
                    </a:cubicBezTo>
                    <a:cubicBezTo>
                      <a:pt x="3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3" name="Freeform 29"/>
              <p:cNvSpPr/>
              <p:nvPr/>
            </p:nvSpPr>
            <p:spPr bwMode="auto">
              <a:xfrm>
                <a:off x="4227" y="24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4" name="Freeform 30"/>
              <p:cNvSpPr/>
              <p:nvPr/>
            </p:nvSpPr>
            <p:spPr bwMode="auto">
              <a:xfrm>
                <a:off x="423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5" name="Freeform 31"/>
              <p:cNvSpPr/>
              <p:nvPr/>
            </p:nvSpPr>
            <p:spPr bwMode="auto">
              <a:xfrm>
                <a:off x="4208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1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6" name="Freeform 32"/>
              <p:cNvSpPr/>
              <p:nvPr/>
            </p:nvSpPr>
            <p:spPr bwMode="auto">
              <a:xfrm>
                <a:off x="4197" y="2500"/>
                <a:ext cx="1" cy="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7" name="Freeform 33"/>
              <p:cNvSpPr/>
              <p:nvPr/>
            </p:nvSpPr>
            <p:spPr bwMode="auto">
              <a:xfrm>
                <a:off x="4230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8" name="Freeform 34"/>
              <p:cNvSpPr/>
              <p:nvPr/>
            </p:nvSpPr>
            <p:spPr bwMode="auto">
              <a:xfrm>
                <a:off x="4234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9" name="Freeform 35"/>
              <p:cNvSpPr/>
              <p:nvPr/>
            </p:nvSpPr>
            <p:spPr bwMode="auto">
              <a:xfrm>
                <a:off x="4244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0" name="Freeform 36"/>
              <p:cNvSpPr/>
              <p:nvPr/>
            </p:nvSpPr>
            <p:spPr bwMode="auto">
              <a:xfrm>
                <a:off x="4187" y="2504"/>
                <a:ext cx="6" cy="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34"/>
                  </a:cxn>
                  <a:cxn ang="0">
                    <a:pos x="29" y="0"/>
                  </a:cxn>
                </a:cxnLst>
                <a:rect l="0" t="0" r="r" b="b"/>
                <a:pathLst>
                  <a:path w="29" h="34">
                    <a:moveTo>
                      <a:pt x="29" y="0"/>
                    </a:moveTo>
                    <a:cubicBezTo>
                      <a:pt x="18" y="10"/>
                      <a:pt x="9" y="22"/>
                      <a:pt x="0" y="34"/>
                    </a:cubicBezTo>
                    <a:cubicBezTo>
                      <a:pt x="9" y="22"/>
                      <a:pt x="18" y="10"/>
                      <a:pt x="29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1" name="Freeform 37"/>
              <p:cNvSpPr/>
              <p:nvPr/>
            </p:nvSpPr>
            <p:spPr bwMode="auto">
              <a:xfrm>
                <a:off x="4271" y="2518"/>
                <a:ext cx="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51"/>
                  </a:cxn>
                  <a:cxn ang="0">
                    <a:pos x="0" y="0"/>
                  </a:cxn>
                </a:cxnLst>
                <a:rect l="0" t="0" r="r" b="b"/>
                <a:pathLst>
                  <a:path w="19" h="51">
                    <a:moveTo>
                      <a:pt x="0" y="0"/>
                    </a:moveTo>
                    <a:cubicBezTo>
                      <a:pt x="9" y="16"/>
                      <a:pt x="15" y="33"/>
                      <a:pt x="19" y="51"/>
                    </a:cubicBezTo>
                    <a:cubicBezTo>
                      <a:pt x="15" y="33"/>
                      <a:pt x="9" y="16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2" name="Freeform 38"/>
              <p:cNvSpPr/>
              <p:nvPr/>
            </p:nvSpPr>
            <p:spPr bwMode="auto">
              <a:xfrm>
                <a:off x="4270" y="251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7"/>
                  </a:cxn>
                  <a:cxn ang="0">
                    <a:pos x="0" y="0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cubicBezTo>
                      <a:pt x="1" y="2"/>
                      <a:pt x="3" y="5"/>
                      <a:pt x="4" y="7"/>
                    </a:cubicBezTo>
                    <a:cubicBezTo>
                      <a:pt x="3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3" name="Freeform 39"/>
              <p:cNvSpPr/>
              <p:nvPr/>
            </p:nvSpPr>
            <p:spPr bwMode="auto">
              <a:xfrm>
                <a:off x="4186" y="2512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4" name="Freeform 40"/>
              <p:cNvSpPr/>
              <p:nvPr/>
            </p:nvSpPr>
            <p:spPr bwMode="auto">
              <a:xfrm>
                <a:off x="4264" y="2507"/>
                <a:ext cx="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36"/>
                  </a:cxn>
                  <a:cxn ang="0">
                    <a:pos x="0" y="0"/>
                  </a:cxn>
                </a:cxnLst>
                <a:rect l="0" t="0" r="r" b="b"/>
                <a:pathLst>
                  <a:path w="26" h="36">
                    <a:moveTo>
                      <a:pt x="0" y="0"/>
                    </a:moveTo>
                    <a:cubicBezTo>
                      <a:pt x="10" y="11"/>
                      <a:pt x="18" y="23"/>
                      <a:pt x="26" y="36"/>
                    </a:cubicBezTo>
                    <a:cubicBezTo>
                      <a:pt x="18" y="23"/>
                      <a:pt x="10" y="1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5" name="Freeform 41"/>
              <p:cNvSpPr/>
              <p:nvPr/>
            </p:nvSpPr>
            <p:spPr bwMode="auto">
              <a:xfrm>
                <a:off x="4263" y="250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3" y="4"/>
                      <a:pt x="4" y="5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6" name="Freeform 42"/>
              <p:cNvSpPr/>
              <p:nvPr/>
            </p:nvSpPr>
            <p:spPr bwMode="auto">
              <a:xfrm>
                <a:off x="4183" y="2515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2"/>
                      <a:pt x="4" y="0"/>
                    </a:cubicBezTo>
                    <a:cubicBezTo>
                      <a:pt x="3" y="2"/>
                      <a:pt x="1" y="5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7" name="Freeform 43"/>
              <p:cNvSpPr>
                <a:spLocks noEditPoints="1"/>
              </p:cNvSpPr>
              <p:nvPr/>
            </p:nvSpPr>
            <p:spPr bwMode="auto">
              <a:xfrm>
                <a:off x="3227" y="2040"/>
                <a:ext cx="1276" cy="566"/>
              </a:xfrm>
              <a:custGeom>
                <a:avLst/>
                <a:gdLst/>
                <a:ahLst/>
                <a:cxnLst>
                  <a:cxn ang="0">
                    <a:pos x="4833" y="1102"/>
                  </a:cxn>
                  <a:cxn ang="0">
                    <a:pos x="4881" y="544"/>
                  </a:cxn>
                  <a:cxn ang="0">
                    <a:pos x="4192" y="171"/>
                  </a:cxn>
                  <a:cxn ang="0">
                    <a:pos x="3726" y="462"/>
                  </a:cxn>
                  <a:cxn ang="0">
                    <a:pos x="5459" y="159"/>
                  </a:cxn>
                  <a:cxn ang="0">
                    <a:pos x="5492" y="17"/>
                  </a:cxn>
                  <a:cxn ang="0">
                    <a:pos x="3873" y="4"/>
                  </a:cxn>
                  <a:cxn ang="0">
                    <a:pos x="621" y="256"/>
                  </a:cxn>
                  <a:cxn ang="0">
                    <a:pos x="102" y="1005"/>
                  </a:cxn>
                  <a:cxn ang="0">
                    <a:pos x="1886" y="1592"/>
                  </a:cxn>
                  <a:cxn ang="0">
                    <a:pos x="2820" y="2352"/>
                  </a:cxn>
                  <a:cxn ang="0">
                    <a:pos x="3281" y="2472"/>
                  </a:cxn>
                  <a:cxn ang="0">
                    <a:pos x="3353" y="2232"/>
                  </a:cxn>
                  <a:cxn ang="0">
                    <a:pos x="3646" y="2159"/>
                  </a:cxn>
                  <a:cxn ang="0">
                    <a:pos x="5143" y="2178"/>
                  </a:cxn>
                  <a:cxn ang="0">
                    <a:pos x="5388" y="2344"/>
                  </a:cxn>
                  <a:cxn ang="0">
                    <a:pos x="5604" y="2323"/>
                  </a:cxn>
                  <a:cxn ang="0">
                    <a:pos x="5593" y="1131"/>
                  </a:cxn>
                  <a:cxn ang="0">
                    <a:pos x="193" y="920"/>
                  </a:cxn>
                  <a:cxn ang="0">
                    <a:pos x="1006" y="880"/>
                  </a:cxn>
                  <a:cxn ang="0">
                    <a:pos x="1022" y="773"/>
                  </a:cxn>
                  <a:cxn ang="0">
                    <a:pos x="580" y="437"/>
                  </a:cxn>
                  <a:cxn ang="0">
                    <a:pos x="1022" y="773"/>
                  </a:cxn>
                  <a:cxn ang="0">
                    <a:pos x="1173" y="1093"/>
                  </a:cxn>
                  <a:cxn ang="0">
                    <a:pos x="1172" y="905"/>
                  </a:cxn>
                  <a:cxn ang="0">
                    <a:pos x="1584" y="1172"/>
                  </a:cxn>
                  <a:cxn ang="0">
                    <a:pos x="1196" y="800"/>
                  </a:cxn>
                  <a:cxn ang="0">
                    <a:pos x="1697" y="448"/>
                  </a:cxn>
                  <a:cxn ang="0">
                    <a:pos x="2297" y="1299"/>
                  </a:cxn>
                  <a:cxn ang="0">
                    <a:pos x="1753" y="1008"/>
                  </a:cxn>
                  <a:cxn ang="0">
                    <a:pos x="2297" y="1299"/>
                  </a:cxn>
                  <a:cxn ang="0">
                    <a:pos x="1852" y="448"/>
                  </a:cxn>
                  <a:cxn ang="0">
                    <a:pos x="2341" y="980"/>
                  </a:cxn>
                  <a:cxn ang="0">
                    <a:pos x="2876" y="1416"/>
                  </a:cxn>
                  <a:cxn ang="0">
                    <a:pos x="2465" y="1136"/>
                  </a:cxn>
                  <a:cxn ang="0">
                    <a:pos x="2876" y="1416"/>
                  </a:cxn>
                  <a:cxn ang="0">
                    <a:pos x="2599" y="448"/>
                  </a:cxn>
                  <a:cxn ang="0">
                    <a:pos x="2928" y="1081"/>
                  </a:cxn>
                  <a:cxn ang="0">
                    <a:pos x="3462" y="1501"/>
                  </a:cxn>
                  <a:cxn ang="0">
                    <a:pos x="3048" y="1237"/>
                  </a:cxn>
                  <a:cxn ang="0">
                    <a:pos x="3462" y="1501"/>
                  </a:cxn>
                  <a:cxn ang="0">
                    <a:pos x="3084" y="1104"/>
                  </a:cxn>
                  <a:cxn ang="0">
                    <a:pos x="3511" y="448"/>
                  </a:cxn>
                  <a:cxn ang="0">
                    <a:pos x="3612" y="1020"/>
                  </a:cxn>
                </a:cxnLst>
                <a:rect l="0" t="0" r="r" b="b"/>
                <a:pathLst>
                  <a:path w="5604" h="2472">
                    <a:moveTo>
                      <a:pt x="5593" y="1131"/>
                    </a:moveTo>
                    <a:cubicBezTo>
                      <a:pt x="4833" y="1102"/>
                      <a:pt x="4833" y="1102"/>
                      <a:pt x="4833" y="1102"/>
                    </a:cubicBezTo>
                    <a:cubicBezTo>
                      <a:pt x="4823" y="550"/>
                      <a:pt x="4823" y="550"/>
                      <a:pt x="4823" y="550"/>
                    </a:cubicBezTo>
                    <a:cubicBezTo>
                      <a:pt x="4881" y="544"/>
                      <a:pt x="4881" y="544"/>
                      <a:pt x="4881" y="544"/>
                    </a:cubicBezTo>
                    <a:cubicBezTo>
                      <a:pt x="4881" y="544"/>
                      <a:pt x="5357" y="225"/>
                      <a:pt x="5441" y="171"/>
                    </a:cubicBezTo>
                    <a:cubicBezTo>
                      <a:pt x="4192" y="171"/>
                      <a:pt x="4192" y="171"/>
                      <a:pt x="4192" y="171"/>
                    </a:cubicBezTo>
                    <a:cubicBezTo>
                      <a:pt x="3732" y="472"/>
                      <a:pt x="3732" y="472"/>
                      <a:pt x="3732" y="472"/>
                    </a:cubicBezTo>
                    <a:cubicBezTo>
                      <a:pt x="3726" y="462"/>
                      <a:pt x="3726" y="462"/>
                      <a:pt x="3726" y="462"/>
                    </a:cubicBezTo>
                    <a:cubicBezTo>
                      <a:pt x="4189" y="159"/>
                      <a:pt x="4189" y="159"/>
                      <a:pt x="4189" y="159"/>
                    </a:cubicBezTo>
                    <a:cubicBezTo>
                      <a:pt x="5459" y="159"/>
                      <a:pt x="5459" y="159"/>
                      <a:pt x="5459" y="159"/>
                    </a:cubicBezTo>
                    <a:cubicBezTo>
                      <a:pt x="5499" y="132"/>
                      <a:pt x="5492" y="115"/>
                      <a:pt x="5492" y="115"/>
                    </a:cubicBezTo>
                    <a:cubicBezTo>
                      <a:pt x="5492" y="115"/>
                      <a:pt x="5492" y="33"/>
                      <a:pt x="5492" y="17"/>
                    </a:cubicBezTo>
                    <a:cubicBezTo>
                      <a:pt x="5492" y="0"/>
                      <a:pt x="5470" y="1"/>
                      <a:pt x="5470" y="1"/>
                    </a:cubicBezTo>
                    <a:cubicBezTo>
                      <a:pt x="3873" y="4"/>
                      <a:pt x="3873" y="4"/>
                      <a:pt x="3873" y="4"/>
                    </a:cubicBezTo>
                    <a:cubicBezTo>
                      <a:pt x="3421" y="256"/>
                      <a:pt x="3421" y="256"/>
                      <a:pt x="3421" y="256"/>
                    </a:cubicBezTo>
                    <a:cubicBezTo>
                      <a:pt x="621" y="256"/>
                      <a:pt x="621" y="256"/>
                      <a:pt x="621" y="256"/>
                    </a:cubicBezTo>
                    <a:cubicBezTo>
                      <a:pt x="621" y="256"/>
                      <a:pt x="102" y="795"/>
                      <a:pt x="51" y="880"/>
                    </a:cubicBezTo>
                    <a:cubicBezTo>
                      <a:pt x="0" y="965"/>
                      <a:pt x="102" y="1005"/>
                      <a:pt x="102" y="1005"/>
                    </a:cubicBezTo>
                    <a:cubicBezTo>
                      <a:pt x="1292" y="1280"/>
                      <a:pt x="1292" y="1280"/>
                      <a:pt x="1292" y="1280"/>
                    </a:cubicBezTo>
                    <a:cubicBezTo>
                      <a:pt x="1886" y="1592"/>
                      <a:pt x="1886" y="1592"/>
                      <a:pt x="1886" y="1592"/>
                    </a:cubicBezTo>
                    <a:cubicBezTo>
                      <a:pt x="2624" y="2317"/>
                      <a:pt x="2624" y="2317"/>
                      <a:pt x="2624" y="2317"/>
                    </a:cubicBezTo>
                    <a:cubicBezTo>
                      <a:pt x="2820" y="2352"/>
                      <a:pt x="2820" y="2352"/>
                      <a:pt x="2820" y="2352"/>
                    </a:cubicBezTo>
                    <a:cubicBezTo>
                      <a:pt x="2820" y="2472"/>
                      <a:pt x="2820" y="2472"/>
                      <a:pt x="2820" y="2472"/>
                    </a:cubicBezTo>
                    <a:cubicBezTo>
                      <a:pt x="3281" y="2472"/>
                      <a:pt x="3281" y="2472"/>
                      <a:pt x="3281" y="2472"/>
                    </a:cubicBezTo>
                    <a:cubicBezTo>
                      <a:pt x="3357" y="2420"/>
                      <a:pt x="3357" y="2420"/>
                      <a:pt x="3357" y="2420"/>
                    </a:cubicBezTo>
                    <a:cubicBezTo>
                      <a:pt x="3353" y="2232"/>
                      <a:pt x="3353" y="2232"/>
                      <a:pt x="3353" y="2232"/>
                    </a:cubicBezTo>
                    <a:cubicBezTo>
                      <a:pt x="3433" y="2164"/>
                      <a:pt x="3433" y="2164"/>
                      <a:pt x="3433" y="2164"/>
                    </a:cubicBezTo>
                    <a:cubicBezTo>
                      <a:pt x="3646" y="2159"/>
                      <a:pt x="3646" y="2159"/>
                      <a:pt x="3646" y="2159"/>
                    </a:cubicBezTo>
                    <a:cubicBezTo>
                      <a:pt x="3656" y="1754"/>
                      <a:pt x="3987" y="1429"/>
                      <a:pt x="4394" y="1429"/>
                    </a:cubicBezTo>
                    <a:cubicBezTo>
                      <a:pt x="4808" y="1429"/>
                      <a:pt x="5143" y="1764"/>
                      <a:pt x="5143" y="2178"/>
                    </a:cubicBezTo>
                    <a:cubicBezTo>
                      <a:pt x="5143" y="2202"/>
                      <a:pt x="5142" y="2226"/>
                      <a:pt x="5140" y="2249"/>
                    </a:cubicBezTo>
                    <a:cubicBezTo>
                      <a:pt x="5388" y="2344"/>
                      <a:pt x="5388" y="2344"/>
                      <a:pt x="5388" y="2344"/>
                    </a:cubicBezTo>
                    <a:cubicBezTo>
                      <a:pt x="5572" y="2344"/>
                      <a:pt x="5572" y="2344"/>
                      <a:pt x="5572" y="2344"/>
                    </a:cubicBezTo>
                    <a:cubicBezTo>
                      <a:pt x="5604" y="2323"/>
                      <a:pt x="5604" y="2323"/>
                      <a:pt x="5604" y="2323"/>
                    </a:cubicBezTo>
                    <a:cubicBezTo>
                      <a:pt x="5604" y="2211"/>
                      <a:pt x="5604" y="2211"/>
                      <a:pt x="5604" y="2211"/>
                    </a:cubicBezTo>
                    <a:lnTo>
                      <a:pt x="5593" y="1131"/>
                    </a:lnTo>
                    <a:close/>
                    <a:moveTo>
                      <a:pt x="1006" y="1069"/>
                    </a:moveTo>
                    <a:cubicBezTo>
                      <a:pt x="193" y="920"/>
                      <a:pt x="193" y="920"/>
                      <a:pt x="193" y="920"/>
                    </a:cubicBezTo>
                    <a:cubicBezTo>
                      <a:pt x="150" y="875"/>
                      <a:pt x="290" y="741"/>
                      <a:pt x="290" y="741"/>
                    </a:cubicBezTo>
                    <a:cubicBezTo>
                      <a:pt x="1006" y="880"/>
                      <a:pt x="1006" y="880"/>
                      <a:pt x="1006" y="880"/>
                    </a:cubicBezTo>
                    <a:lnTo>
                      <a:pt x="1006" y="1069"/>
                    </a:lnTo>
                    <a:close/>
                    <a:moveTo>
                      <a:pt x="1022" y="773"/>
                    </a:moveTo>
                    <a:cubicBezTo>
                      <a:pt x="382" y="651"/>
                      <a:pt x="382" y="651"/>
                      <a:pt x="382" y="651"/>
                    </a:cubicBezTo>
                    <a:cubicBezTo>
                      <a:pt x="580" y="437"/>
                      <a:pt x="580" y="437"/>
                      <a:pt x="580" y="437"/>
                    </a:cubicBezTo>
                    <a:cubicBezTo>
                      <a:pt x="1090" y="437"/>
                      <a:pt x="1090" y="437"/>
                      <a:pt x="1090" y="437"/>
                    </a:cubicBezTo>
                    <a:lnTo>
                      <a:pt x="1022" y="773"/>
                    </a:lnTo>
                    <a:close/>
                    <a:moveTo>
                      <a:pt x="1584" y="1172"/>
                    </a:moveTo>
                    <a:cubicBezTo>
                      <a:pt x="1173" y="1093"/>
                      <a:pt x="1173" y="1093"/>
                      <a:pt x="1173" y="1093"/>
                    </a:cubicBezTo>
                    <a:cubicBezTo>
                      <a:pt x="1144" y="1065"/>
                      <a:pt x="1173" y="913"/>
                      <a:pt x="1173" y="913"/>
                    </a:cubicBezTo>
                    <a:cubicBezTo>
                      <a:pt x="1172" y="905"/>
                      <a:pt x="1172" y="905"/>
                      <a:pt x="1172" y="905"/>
                    </a:cubicBezTo>
                    <a:cubicBezTo>
                      <a:pt x="1605" y="980"/>
                      <a:pt x="1605" y="980"/>
                      <a:pt x="1605" y="980"/>
                    </a:cubicBezTo>
                    <a:lnTo>
                      <a:pt x="1584" y="1172"/>
                    </a:lnTo>
                    <a:close/>
                    <a:moveTo>
                      <a:pt x="1620" y="869"/>
                    </a:moveTo>
                    <a:cubicBezTo>
                      <a:pt x="1196" y="800"/>
                      <a:pt x="1196" y="800"/>
                      <a:pt x="1196" y="800"/>
                    </a:cubicBezTo>
                    <a:cubicBezTo>
                      <a:pt x="1252" y="448"/>
                      <a:pt x="1252" y="448"/>
                      <a:pt x="1252" y="448"/>
                    </a:cubicBezTo>
                    <a:cubicBezTo>
                      <a:pt x="1697" y="448"/>
                      <a:pt x="1697" y="448"/>
                      <a:pt x="1697" y="448"/>
                    </a:cubicBezTo>
                    <a:lnTo>
                      <a:pt x="1620" y="869"/>
                    </a:lnTo>
                    <a:close/>
                    <a:moveTo>
                      <a:pt x="2297" y="1299"/>
                    </a:moveTo>
                    <a:cubicBezTo>
                      <a:pt x="1740" y="1200"/>
                      <a:pt x="1740" y="1200"/>
                      <a:pt x="1740" y="1200"/>
                    </a:cubicBezTo>
                    <a:cubicBezTo>
                      <a:pt x="1710" y="1179"/>
                      <a:pt x="1753" y="1008"/>
                      <a:pt x="1753" y="1008"/>
                    </a:cubicBezTo>
                    <a:cubicBezTo>
                      <a:pt x="2321" y="1115"/>
                      <a:pt x="2321" y="1115"/>
                      <a:pt x="2321" y="1115"/>
                    </a:cubicBezTo>
                    <a:lnTo>
                      <a:pt x="2297" y="1299"/>
                    </a:lnTo>
                    <a:close/>
                    <a:moveTo>
                      <a:pt x="1768" y="884"/>
                    </a:moveTo>
                    <a:cubicBezTo>
                      <a:pt x="1852" y="448"/>
                      <a:pt x="1852" y="448"/>
                      <a:pt x="1852" y="448"/>
                    </a:cubicBezTo>
                    <a:cubicBezTo>
                      <a:pt x="2439" y="448"/>
                      <a:pt x="2439" y="448"/>
                      <a:pt x="2439" y="448"/>
                    </a:cubicBezTo>
                    <a:cubicBezTo>
                      <a:pt x="2341" y="980"/>
                      <a:pt x="2341" y="980"/>
                      <a:pt x="2341" y="980"/>
                    </a:cubicBezTo>
                    <a:lnTo>
                      <a:pt x="1768" y="884"/>
                    </a:lnTo>
                    <a:close/>
                    <a:moveTo>
                      <a:pt x="2876" y="1416"/>
                    </a:moveTo>
                    <a:cubicBezTo>
                      <a:pt x="2876" y="1416"/>
                      <a:pt x="2449" y="1331"/>
                      <a:pt x="2439" y="1331"/>
                    </a:cubicBezTo>
                    <a:cubicBezTo>
                      <a:pt x="2429" y="1331"/>
                      <a:pt x="2465" y="1136"/>
                      <a:pt x="2465" y="1136"/>
                    </a:cubicBezTo>
                    <a:cubicBezTo>
                      <a:pt x="2910" y="1216"/>
                      <a:pt x="2910" y="1216"/>
                      <a:pt x="2910" y="1216"/>
                    </a:cubicBezTo>
                    <a:lnTo>
                      <a:pt x="2876" y="1416"/>
                    </a:lnTo>
                    <a:close/>
                    <a:moveTo>
                      <a:pt x="2503" y="1001"/>
                    </a:moveTo>
                    <a:cubicBezTo>
                      <a:pt x="2599" y="448"/>
                      <a:pt x="2599" y="448"/>
                      <a:pt x="2599" y="448"/>
                    </a:cubicBezTo>
                    <a:cubicBezTo>
                      <a:pt x="3048" y="448"/>
                      <a:pt x="3048" y="448"/>
                      <a:pt x="3048" y="448"/>
                    </a:cubicBezTo>
                    <a:cubicBezTo>
                      <a:pt x="2928" y="1081"/>
                      <a:pt x="2928" y="1081"/>
                      <a:pt x="2928" y="1081"/>
                    </a:cubicBezTo>
                    <a:lnTo>
                      <a:pt x="2503" y="1001"/>
                    </a:lnTo>
                    <a:close/>
                    <a:moveTo>
                      <a:pt x="3462" y="1501"/>
                    </a:moveTo>
                    <a:cubicBezTo>
                      <a:pt x="3020" y="1443"/>
                      <a:pt x="3020" y="1443"/>
                      <a:pt x="3020" y="1443"/>
                    </a:cubicBezTo>
                    <a:cubicBezTo>
                      <a:pt x="3048" y="1237"/>
                      <a:pt x="3048" y="1237"/>
                      <a:pt x="3048" y="1237"/>
                    </a:cubicBezTo>
                    <a:cubicBezTo>
                      <a:pt x="3516" y="1325"/>
                      <a:pt x="3516" y="1325"/>
                      <a:pt x="3516" y="1325"/>
                    </a:cubicBezTo>
                    <a:lnTo>
                      <a:pt x="3462" y="1501"/>
                    </a:lnTo>
                    <a:close/>
                    <a:moveTo>
                      <a:pt x="3544" y="1189"/>
                    </a:moveTo>
                    <a:cubicBezTo>
                      <a:pt x="3084" y="1104"/>
                      <a:pt x="3084" y="1104"/>
                      <a:pt x="3084" y="1104"/>
                    </a:cubicBezTo>
                    <a:cubicBezTo>
                      <a:pt x="3191" y="448"/>
                      <a:pt x="3191" y="448"/>
                      <a:pt x="3191" y="448"/>
                    </a:cubicBezTo>
                    <a:cubicBezTo>
                      <a:pt x="3511" y="448"/>
                      <a:pt x="3511" y="448"/>
                      <a:pt x="3511" y="448"/>
                    </a:cubicBezTo>
                    <a:cubicBezTo>
                      <a:pt x="3612" y="743"/>
                      <a:pt x="3553" y="1020"/>
                      <a:pt x="3553" y="1020"/>
                    </a:cubicBezTo>
                    <a:cubicBezTo>
                      <a:pt x="3612" y="1020"/>
                      <a:pt x="3612" y="1020"/>
                      <a:pt x="3612" y="1020"/>
                    </a:cubicBezTo>
                    <a:lnTo>
                      <a:pt x="3544" y="1189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8" name="Freeform 44"/>
              <p:cNvSpPr/>
              <p:nvPr/>
            </p:nvSpPr>
            <p:spPr bwMode="auto">
              <a:xfrm>
                <a:off x="4179" y="2517"/>
                <a:ext cx="5" cy="1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21" y="0"/>
                  </a:cxn>
                </a:cxnLst>
                <a:rect l="0" t="0" r="r" b="b"/>
                <a:pathLst>
                  <a:path w="21" h="63">
                    <a:moveTo>
                      <a:pt x="21" y="0"/>
                    </a:moveTo>
                    <a:cubicBezTo>
                      <a:pt x="11" y="19"/>
                      <a:pt x="4" y="40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4" y="40"/>
                      <a:pt x="11" y="19"/>
                      <a:pt x="21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9" name="Freeform 45"/>
              <p:cNvSpPr/>
              <p:nvPr/>
            </p:nvSpPr>
            <p:spPr bwMode="auto">
              <a:xfrm>
                <a:off x="4185" y="2514"/>
                <a:ext cx="1" cy="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4"/>
                      <a:pt x="3" y="2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0" name="Freeform 46"/>
              <p:cNvSpPr/>
              <p:nvPr/>
            </p:nvSpPr>
            <p:spPr bwMode="auto">
              <a:xfrm>
                <a:off x="4195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2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1" name="Freeform 47"/>
              <p:cNvSpPr/>
              <p:nvPr/>
            </p:nvSpPr>
            <p:spPr bwMode="auto">
              <a:xfrm>
                <a:off x="4260" y="250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2" y="2"/>
                      <a:pt x="3" y="3"/>
                      <a:pt x="5" y="5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2" name="Freeform 48"/>
              <p:cNvSpPr/>
              <p:nvPr/>
            </p:nvSpPr>
            <p:spPr bwMode="auto">
              <a:xfrm>
                <a:off x="4255" y="2499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0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4" y="3"/>
                      <a:pt x="8" y="6"/>
                      <a:pt x="12" y="10"/>
                    </a:cubicBezTo>
                    <a:cubicBezTo>
                      <a:pt x="8" y="6"/>
                      <a:pt x="4" y="3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3" name="Freeform 49"/>
              <p:cNvSpPr/>
              <p:nvPr/>
            </p:nvSpPr>
            <p:spPr bwMode="auto">
              <a:xfrm>
                <a:off x="4259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4" name="Freeform 50"/>
              <p:cNvSpPr/>
              <p:nvPr/>
            </p:nvSpPr>
            <p:spPr bwMode="auto">
              <a:xfrm>
                <a:off x="4194" y="2502"/>
                <a:ext cx="1" cy="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6" y="0"/>
                  </a:cxn>
                  <a:cxn ang="0">
                    <a:pos x="0" y="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2" y="3"/>
                      <a:pt x="4" y="2"/>
                      <a:pt x="6" y="0"/>
                    </a:cubicBezTo>
                    <a:cubicBezTo>
                      <a:pt x="4" y="2"/>
                      <a:pt x="2" y="3"/>
                      <a:pt x="0" y="5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5" name="Freeform 51"/>
              <p:cNvSpPr/>
              <p:nvPr/>
            </p:nvSpPr>
            <p:spPr bwMode="auto">
              <a:xfrm>
                <a:off x="4254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6" name="Freeform 52"/>
              <p:cNvSpPr/>
              <p:nvPr/>
            </p:nvSpPr>
            <p:spPr bwMode="auto">
              <a:xfrm>
                <a:off x="4262" y="250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7" name="Freeform 53"/>
              <p:cNvSpPr/>
              <p:nvPr/>
            </p:nvSpPr>
            <p:spPr bwMode="auto">
              <a:xfrm>
                <a:off x="4184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8" name="Freeform 54"/>
              <p:cNvSpPr/>
              <p:nvPr/>
            </p:nvSpPr>
            <p:spPr bwMode="auto">
              <a:xfrm>
                <a:off x="4193" y="250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9" name="Freeform 55"/>
              <p:cNvSpPr/>
              <p:nvPr/>
            </p:nvSpPr>
            <p:spPr bwMode="auto">
              <a:xfrm>
                <a:off x="4197" y="2501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0"/>
                  </a:cxn>
                  <a:cxn ang="0">
                    <a:pos x="0" y="2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0" name="Freeform 56"/>
              <p:cNvSpPr/>
              <p:nvPr/>
            </p:nvSpPr>
            <p:spPr bwMode="auto">
              <a:xfrm>
                <a:off x="4213" y="2492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1" name="Freeform 57"/>
              <p:cNvSpPr/>
              <p:nvPr/>
            </p:nvSpPr>
            <p:spPr bwMode="auto">
              <a:xfrm>
                <a:off x="4198" y="2499"/>
                <a:ext cx="1" cy="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2" name="Freeform 58"/>
              <p:cNvSpPr/>
              <p:nvPr/>
            </p:nvSpPr>
            <p:spPr bwMode="auto">
              <a:xfrm>
                <a:off x="4183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3" name="Freeform 59"/>
              <p:cNvSpPr/>
              <p:nvPr/>
            </p:nvSpPr>
            <p:spPr bwMode="auto">
              <a:xfrm>
                <a:off x="4186" y="2512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4" name="Freeform 60"/>
              <p:cNvSpPr/>
              <p:nvPr/>
            </p:nvSpPr>
            <p:spPr bwMode="auto">
              <a:xfrm>
                <a:off x="4202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5" name="Freeform 61"/>
              <p:cNvSpPr/>
              <p:nvPr/>
            </p:nvSpPr>
            <p:spPr bwMode="auto">
              <a:xfrm>
                <a:off x="4204" y="2496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6" name="Freeform 62"/>
              <p:cNvSpPr/>
              <p:nvPr/>
            </p:nvSpPr>
            <p:spPr bwMode="auto">
              <a:xfrm>
                <a:off x="4206" y="2494"/>
                <a:ext cx="2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2"/>
                      <a:pt x="6" y="1"/>
                      <a:pt x="9" y="0"/>
                    </a:cubicBezTo>
                    <a:cubicBezTo>
                      <a:pt x="6" y="1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7" name="Freeform 63"/>
              <p:cNvSpPr/>
              <p:nvPr/>
            </p:nvSpPr>
            <p:spPr bwMode="auto">
              <a:xfrm>
                <a:off x="4209" y="2494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1"/>
                      <a:pt x="5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8" name="Freeform 64"/>
              <p:cNvSpPr/>
              <p:nvPr/>
            </p:nvSpPr>
            <p:spPr bwMode="auto">
              <a:xfrm>
                <a:off x="4200" y="2498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9" name="Freeform 65"/>
              <p:cNvSpPr/>
              <p:nvPr/>
            </p:nvSpPr>
            <p:spPr bwMode="auto">
              <a:xfrm>
                <a:off x="4185" y="2514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0" name="Freeform 66"/>
              <p:cNvSpPr/>
              <p:nvPr/>
            </p:nvSpPr>
            <p:spPr bwMode="auto">
              <a:xfrm>
                <a:off x="4195" y="2502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1" name="Freeform 67"/>
              <p:cNvSpPr/>
              <p:nvPr/>
            </p:nvSpPr>
            <p:spPr bwMode="auto">
              <a:xfrm>
                <a:off x="4211" y="2493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2" name="Freeform 68"/>
              <p:cNvSpPr/>
              <p:nvPr/>
            </p:nvSpPr>
            <p:spPr bwMode="auto">
              <a:xfrm>
                <a:off x="4255" y="24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3" name="Freeform 69"/>
              <p:cNvSpPr/>
              <p:nvPr/>
            </p:nvSpPr>
            <p:spPr bwMode="auto">
              <a:xfrm>
                <a:off x="4258" y="25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4" name="Freeform 70"/>
              <p:cNvSpPr/>
              <p:nvPr/>
            </p:nvSpPr>
            <p:spPr bwMode="auto">
              <a:xfrm>
                <a:off x="4253" y="2498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5" name="Freeform 71"/>
              <p:cNvSpPr/>
              <p:nvPr/>
            </p:nvSpPr>
            <p:spPr bwMode="auto">
              <a:xfrm>
                <a:off x="4250" y="249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6" name="Freeform 72"/>
              <p:cNvSpPr/>
              <p:nvPr/>
            </p:nvSpPr>
            <p:spPr bwMode="auto">
              <a:xfrm>
                <a:off x="4251" y="2497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7" name="Freeform 73"/>
              <p:cNvSpPr/>
              <p:nvPr/>
            </p:nvSpPr>
            <p:spPr bwMode="auto">
              <a:xfrm>
                <a:off x="4260" y="2502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8" name="Freeform 74"/>
              <p:cNvSpPr/>
              <p:nvPr/>
            </p:nvSpPr>
            <p:spPr bwMode="auto">
              <a:xfrm>
                <a:off x="4263" y="25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9" name="Freeform 75"/>
              <p:cNvSpPr/>
              <p:nvPr/>
            </p:nvSpPr>
            <p:spPr bwMode="auto">
              <a:xfrm>
                <a:off x="4270" y="25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0" name="Freeform 76"/>
              <p:cNvSpPr/>
              <p:nvPr/>
            </p:nvSpPr>
            <p:spPr bwMode="auto">
              <a:xfrm>
                <a:off x="4271" y="25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1" name="Freeform 77"/>
              <p:cNvSpPr/>
              <p:nvPr/>
            </p:nvSpPr>
            <p:spPr bwMode="auto">
              <a:xfrm>
                <a:off x="4157" y="2529"/>
                <a:ext cx="136" cy="79"/>
              </a:xfrm>
              <a:custGeom>
                <a:avLst/>
                <a:gdLst/>
                <a:ahLst/>
                <a:cxnLst>
                  <a:cxn ang="0">
                    <a:pos x="522" y="2"/>
                  </a:cxn>
                  <a:cxn ang="0">
                    <a:pos x="527" y="50"/>
                  </a:cxn>
                  <a:cxn ang="0">
                    <a:pos x="310" y="267"/>
                  </a:cxn>
                  <a:cxn ang="0">
                    <a:pos x="93" y="50"/>
                  </a:cxn>
                  <a:cxn ang="0">
                    <a:pos x="96" y="13"/>
                  </a:cxn>
                  <a:cxn ang="0">
                    <a:pos x="2" y="15"/>
                  </a:cxn>
                  <a:cxn ang="0">
                    <a:pos x="0" y="45"/>
                  </a:cxn>
                  <a:cxn ang="0">
                    <a:pos x="300" y="345"/>
                  </a:cxn>
                  <a:cxn ang="0">
                    <a:pos x="600" y="45"/>
                  </a:cxn>
                  <a:cxn ang="0">
                    <a:pos x="597" y="0"/>
                  </a:cxn>
                  <a:cxn ang="0">
                    <a:pos x="522" y="2"/>
                  </a:cxn>
                  <a:cxn ang="0">
                    <a:pos x="522" y="2"/>
                  </a:cxn>
                </a:cxnLst>
                <a:rect l="0" t="0" r="r" b="b"/>
                <a:pathLst>
                  <a:path w="600" h="345">
                    <a:moveTo>
                      <a:pt x="522" y="2"/>
                    </a:moveTo>
                    <a:cubicBezTo>
                      <a:pt x="525" y="17"/>
                      <a:pt x="527" y="33"/>
                      <a:pt x="527" y="50"/>
                    </a:cubicBezTo>
                    <a:cubicBezTo>
                      <a:pt x="527" y="170"/>
                      <a:pt x="430" y="267"/>
                      <a:pt x="310" y="267"/>
                    </a:cubicBezTo>
                    <a:cubicBezTo>
                      <a:pt x="190" y="267"/>
                      <a:pt x="93" y="170"/>
                      <a:pt x="93" y="50"/>
                    </a:cubicBezTo>
                    <a:cubicBezTo>
                      <a:pt x="93" y="37"/>
                      <a:pt x="94" y="25"/>
                      <a:pt x="96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25"/>
                      <a:pt x="0" y="35"/>
                      <a:pt x="0" y="45"/>
                    </a:cubicBezTo>
                    <a:cubicBezTo>
                      <a:pt x="0" y="211"/>
                      <a:pt x="134" y="345"/>
                      <a:pt x="300" y="345"/>
                    </a:cubicBezTo>
                    <a:cubicBezTo>
                      <a:pt x="466" y="345"/>
                      <a:pt x="600" y="211"/>
                      <a:pt x="600" y="45"/>
                    </a:cubicBezTo>
                    <a:cubicBezTo>
                      <a:pt x="600" y="30"/>
                      <a:pt x="599" y="15"/>
                      <a:pt x="597" y="0"/>
                    </a:cubicBezTo>
                    <a:cubicBezTo>
                      <a:pt x="522" y="2"/>
                      <a:pt x="522" y="2"/>
                      <a:pt x="522" y="2"/>
                    </a:cubicBezTo>
                    <a:cubicBezTo>
                      <a:pt x="522" y="2"/>
                      <a:pt x="522" y="2"/>
                      <a:pt x="522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2" name="Freeform 78"/>
              <p:cNvSpPr/>
              <p:nvPr/>
            </p:nvSpPr>
            <p:spPr bwMode="auto">
              <a:xfrm>
                <a:off x="4261" y="2504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3" name="Freeform 79"/>
              <p:cNvSpPr/>
              <p:nvPr/>
            </p:nvSpPr>
            <p:spPr bwMode="auto">
              <a:xfrm>
                <a:off x="4247" y="249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4" name="Freeform 80"/>
              <p:cNvSpPr/>
              <p:nvPr/>
            </p:nvSpPr>
            <p:spPr bwMode="auto">
              <a:xfrm>
                <a:off x="4264" y="25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5" name="Freeform 81"/>
              <p:cNvSpPr/>
              <p:nvPr/>
            </p:nvSpPr>
            <p:spPr bwMode="auto">
              <a:xfrm>
                <a:off x="421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6" name="Freeform 82"/>
              <p:cNvSpPr/>
              <p:nvPr/>
            </p:nvSpPr>
            <p:spPr bwMode="auto">
              <a:xfrm>
                <a:off x="423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7" name="Freeform 83"/>
              <p:cNvSpPr/>
              <p:nvPr/>
            </p:nvSpPr>
            <p:spPr bwMode="auto">
              <a:xfrm>
                <a:off x="4227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7" y="0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8" name="Freeform 84"/>
              <p:cNvSpPr/>
              <p:nvPr/>
            </p:nvSpPr>
            <p:spPr bwMode="auto">
              <a:xfrm>
                <a:off x="4222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9" name="Freeform 85"/>
              <p:cNvSpPr/>
              <p:nvPr/>
            </p:nvSpPr>
            <p:spPr bwMode="auto">
              <a:xfrm>
                <a:off x="4225" y="2490"/>
                <a:ext cx="3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1" y="0"/>
                  </a:cxn>
                  <a:cxn ang="0">
                    <a:pos x="0" y="1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cubicBezTo>
                      <a:pt x="4" y="0"/>
                      <a:pt x="7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0" name="Freeform 86"/>
              <p:cNvSpPr/>
              <p:nvPr/>
            </p:nvSpPr>
            <p:spPr bwMode="auto">
              <a:xfrm>
                <a:off x="421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0" y="2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cubicBezTo>
                      <a:pt x="2" y="1"/>
                      <a:pt x="4" y="1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1" name="Freeform 87"/>
              <p:cNvSpPr/>
              <p:nvPr/>
            </p:nvSpPr>
            <p:spPr bwMode="auto">
              <a:xfrm>
                <a:off x="4220" y="2491"/>
                <a:ext cx="2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7" y="0"/>
                  </a:cxn>
                  <a:cxn ang="0">
                    <a:pos x="0" y="1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5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2" name="Freeform 88"/>
              <p:cNvSpPr/>
              <p:nvPr/>
            </p:nvSpPr>
            <p:spPr bwMode="auto">
              <a:xfrm>
                <a:off x="4242" y="2493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"/>
                  </a:cxn>
                  <a:cxn ang="0">
                    <a:pos x="0" y="0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cubicBezTo>
                      <a:pt x="3" y="1"/>
                      <a:pt x="6" y="2"/>
                      <a:pt x="9" y="3"/>
                    </a:cubicBezTo>
                    <a:cubicBezTo>
                      <a:pt x="6" y="2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3" name="Freeform 89"/>
              <p:cNvSpPr/>
              <p:nvPr/>
            </p:nvSpPr>
            <p:spPr bwMode="auto">
              <a:xfrm>
                <a:off x="4245" y="249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1"/>
                      <a:pt x="5" y="2"/>
                    </a:cubicBezTo>
                    <a:cubicBezTo>
                      <a:pt x="3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4" name="Freeform 90"/>
              <p:cNvSpPr/>
              <p:nvPr/>
            </p:nvSpPr>
            <p:spPr bwMode="auto">
              <a:xfrm>
                <a:off x="4240" y="249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2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1"/>
                      <a:pt x="5" y="2"/>
                      <a:pt x="7" y="2"/>
                    </a:cubicBezTo>
                    <a:cubicBezTo>
                      <a:pt x="5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5" name="Freeform 91"/>
              <p:cNvSpPr/>
              <p:nvPr/>
            </p:nvSpPr>
            <p:spPr bwMode="auto">
              <a:xfrm>
                <a:off x="4235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6" name="Freeform 92"/>
              <p:cNvSpPr/>
              <p:nvPr/>
            </p:nvSpPr>
            <p:spPr bwMode="auto">
              <a:xfrm>
                <a:off x="4233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7" name="Freeform 93"/>
              <p:cNvSpPr/>
              <p:nvPr/>
            </p:nvSpPr>
            <p:spPr bwMode="auto">
              <a:xfrm>
                <a:off x="4238" y="2491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8" name="Freeform 94"/>
              <p:cNvSpPr/>
              <p:nvPr/>
            </p:nvSpPr>
            <p:spPr bwMode="auto">
              <a:xfrm>
                <a:off x="4157" y="2470"/>
                <a:ext cx="136" cy="62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115" y="205"/>
                  </a:cxn>
                  <a:cxn ang="0">
                    <a:pos x="119" y="197"/>
                  </a:cxn>
                  <a:cxn ang="0">
                    <a:pos x="124" y="189"/>
                  </a:cxn>
                  <a:cxn ang="0">
                    <a:pos x="129" y="181"/>
                  </a:cxn>
                  <a:cxn ang="0">
                    <a:pos x="159" y="146"/>
                  </a:cxn>
                  <a:cxn ang="0">
                    <a:pos x="166" y="140"/>
                  </a:cxn>
                  <a:cxn ang="0">
                    <a:pos x="173" y="134"/>
                  </a:cxn>
                  <a:cxn ang="0">
                    <a:pos x="180" y="129"/>
                  </a:cxn>
                  <a:cxn ang="0">
                    <a:pos x="188" y="123"/>
                  </a:cxn>
                  <a:cxn ang="0">
                    <a:pos x="197" y="118"/>
                  </a:cxn>
                  <a:cxn ang="0">
                    <a:pos x="205" y="113"/>
                  </a:cxn>
                  <a:cxn ang="0">
                    <a:pos x="214" y="109"/>
                  </a:cxn>
                  <a:cxn ang="0">
                    <a:pos x="227" y="103"/>
                  </a:cxn>
                  <a:cxn ang="0">
                    <a:pos x="236" y="99"/>
                  </a:cxn>
                  <a:cxn ang="0">
                    <a:pos x="246" y="96"/>
                  </a:cxn>
                  <a:cxn ang="0">
                    <a:pos x="256" y="94"/>
                  </a:cxn>
                  <a:cxn ang="0">
                    <a:pos x="266" y="91"/>
                  </a:cxn>
                  <a:cxn ang="0">
                    <a:pos x="276" y="90"/>
                  </a:cxn>
                  <a:cxn ang="0">
                    <a:pos x="287" y="88"/>
                  </a:cxn>
                  <a:cxn ang="0">
                    <a:pos x="297" y="88"/>
                  </a:cxn>
                  <a:cxn ang="0">
                    <a:pos x="308" y="87"/>
                  </a:cxn>
                  <a:cxn ang="0">
                    <a:pos x="308" y="87"/>
                  </a:cxn>
                  <a:cxn ang="0">
                    <a:pos x="322" y="88"/>
                  </a:cxn>
                  <a:cxn ang="0">
                    <a:pos x="333" y="89"/>
                  </a:cxn>
                  <a:cxn ang="0">
                    <a:pos x="343" y="90"/>
                  </a:cxn>
                  <a:cxn ang="0">
                    <a:pos x="353" y="92"/>
                  </a:cxn>
                  <a:cxn ang="0">
                    <a:pos x="363" y="94"/>
                  </a:cxn>
                  <a:cxn ang="0">
                    <a:pos x="373" y="97"/>
                  </a:cxn>
                  <a:cxn ang="0">
                    <a:pos x="386" y="102"/>
                  </a:cxn>
                  <a:cxn ang="0">
                    <a:pos x="395" y="106"/>
                  </a:cxn>
                  <a:cxn ang="0">
                    <a:pos x="405" y="110"/>
                  </a:cxn>
                  <a:cxn ang="0">
                    <a:pos x="413" y="115"/>
                  </a:cxn>
                  <a:cxn ang="0">
                    <a:pos x="422" y="120"/>
                  </a:cxn>
                  <a:cxn ang="0">
                    <a:pos x="430" y="125"/>
                  </a:cxn>
                  <a:cxn ang="0">
                    <a:pos x="443" y="135"/>
                  </a:cxn>
                  <a:cxn ang="0">
                    <a:pos x="450" y="140"/>
                  </a:cxn>
                  <a:cxn ang="0">
                    <a:pos x="457" y="147"/>
                  </a:cxn>
                  <a:cxn ang="0">
                    <a:pos x="464" y="153"/>
                  </a:cxn>
                  <a:cxn ang="0">
                    <a:pos x="470" y="160"/>
                  </a:cxn>
                  <a:cxn ang="0">
                    <a:pos x="497" y="197"/>
                  </a:cxn>
                  <a:cxn ang="0">
                    <a:pos x="501" y="205"/>
                  </a:cxn>
                  <a:cxn ang="0">
                    <a:pos x="520" y="257"/>
                  </a:cxn>
                  <a:cxn ang="0">
                    <a:pos x="595" y="255"/>
                  </a:cxn>
                </a:cxnLst>
                <a:rect l="0" t="0" r="r" b="b"/>
                <a:pathLst>
                  <a:path w="595" h="270">
                    <a:moveTo>
                      <a:pt x="298" y="0"/>
                    </a:moveTo>
                    <a:cubicBezTo>
                      <a:pt x="142" y="0"/>
                      <a:pt x="15" y="118"/>
                      <a:pt x="0" y="270"/>
                    </a:cubicBezTo>
                    <a:cubicBezTo>
                      <a:pt x="94" y="268"/>
                      <a:pt x="94" y="268"/>
                      <a:pt x="94" y="268"/>
                    </a:cubicBezTo>
                    <a:cubicBezTo>
                      <a:pt x="98" y="245"/>
                      <a:pt x="105" y="224"/>
                      <a:pt x="115" y="205"/>
                    </a:cubicBezTo>
                    <a:cubicBezTo>
                      <a:pt x="115" y="205"/>
                      <a:pt x="115" y="204"/>
                      <a:pt x="115" y="204"/>
                    </a:cubicBezTo>
                    <a:cubicBezTo>
                      <a:pt x="116" y="202"/>
                      <a:pt x="118" y="199"/>
                      <a:pt x="119" y="197"/>
                    </a:cubicBezTo>
                    <a:cubicBezTo>
                      <a:pt x="119" y="196"/>
                      <a:pt x="120" y="196"/>
                      <a:pt x="120" y="196"/>
                    </a:cubicBezTo>
                    <a:cubicBezTo>
                      <a:pt x="121" y="193"/>
                      <a:pt x="123" y="191"/>
                      <a:pt x="124" y="189"/>
                    </a:cubicBezTo>
                    <a:cubicBezTo>
                      <a:pt x="124" y="188"/>
                      <a:pt x="125" y="188"/>
                      <a:pt x="125" y="188"/>
                    </a:cubicBezTo>
                    <a:cubicBezTo>
                      <a:pt x="126" y="185"/>
                      <a:pt x="128" y="183"/>
                      <a:pt x="129" y="181"/>
                    </a:cubicBezTo>
                    <a:cubicBezTo>
                      <a:pt x="130" y="180"/>
                      <a:pt x="130" y="180"/>
                      <a:pt x="130" y="180"/>
                    </a:cubicBezTo>
                    <a:cubicBezTo>
                      <a:pt x="139" y="168"/>
                      <a:pt x="148" y="156"/>
                      <a:pt x="159" y="146"/>
                    </a:cubicBezTo>
                    <a:cubicBezTo>
                      <a:pt x="160" y="146"/>
                      <a:pt x="160" y="145"/>
                      <a:pt x="160" y="145"/>
                    </a:cubicBezTo>
                    <a:cubicBezTo>
                      <a:pt x="162" y="143"/>
                      <a:pt x="164" y="142"/>
                      <a:pt x="166" y="140"/>
                    </a:cubicBezTo>
                    <a:cubicBezTo>
                      <a:pt x="166" y="140"/>
                      <a:pt x="167" y="139"/>
                      <a:pt x="168" y="138"/>
                    </a:cubicBezTo>
                    <a:cubicBezTo>
                      <a:pt x="169" y="137"/>
                      <a:pt x="171" y="136"/>
                      <a:pt x="173" y="134"/>
                    </a:cubicBezTo>
                    <a:cubicBezTo>
                      <a:pt x="174" y="134"/>
                      <a:pt x="175" y="133"/>
                      <a:pt x="176" y="132"/>
                    </a:cubicBezTo>
                    <a:cubicBezTo>
                      <a:pt x="177" y="131"/>
                      <a:pt x="179" y="130"/>
                      <a:pt x="180" y="129"/>
                    </a:cubicBezTo>
                    <a:cubicBezTo>
                      <a:pt x="181" y="128"/>
                      <a:pt x="183" y="127"/>
                      <a:pt x="184" y="126"/>
                    </a:cubicBezTo>
                    <a:cubicBezTo>
                      <a:pt x="185" y="125"/>
                      <a:pt x="187" y="124"/>
                      <a:pt x="188" y="123"/>
                    </a:cubicBezTo>
                    <a:cubicBezTo>
                      <a:pt x="190" y="122"/>
                      <a:pt x="191" y="122"/>
                      <a:pt x="192" y="121"/>
                    </a:cubicBezTo>
                    <a:cubicBezTo>
                      <a:pt x="194" y="120"/>
                      <a:pt x="195" y="119"/>
                      <a:pt x="197" y="118"/>
                    </a:cubicBezTo>
                    <a:cubicBezTo>
                      <a:pt x="198" y="117"/>
                      <a:pt x="199" y="116"/>
                      <a:pt x="201" y="116"/>
                    </a:cubicBezTo>
                    <a:cubicBezTo>
                      <a:pt x="202" y="115"/>
                      <a:pt x="204" y="114"/>
                      <a:pt x="205" y="113"/>
                    </a:cubicBezTo>
                    <a:cubicBezTo>
                      <a:pt x="207" y="112"/>
                      <a:pt x="208" y="112"/>
                      <a:pt x="210" y="111"/>
                    </a:cubicBezTo>
                    <a:cubicBezTo>
                      <a:pt x="211" y="110"/>
                      <a:pt x="213" y="109"/>
                      <a:pt x="214" y="109"/>
                    </a:cubicBezTo>
                    <a:cubicBezTo>
                      <a:pt x="217" y="107"/>
                      <a:pt x="220" y="106"/>
                      <a:pt x="223" y="105"/>
                    </a:cubicBezTo>
                    <a:cubicBezTo>
                      <a:pt x="224" y="104"/>
                      <a:pt x="225" y="104"/>
                      <a:pt x="227" y="103"/>
                    </a:cubicBezTo>
                    <a:cubicBezTo>
                      <a:pt x="229" y="102"/>
                      <a:pt x="230" y="102"/>
                      <a:pt x="232" y="101"/>
                    </a:cubicBezTo>
                    <a:cubicBezTo>
                      <a:pt x="234" y="100"/>
                      <a:pt x="235" y="100"/>
                      <a:pt x="236" y="99"/>
                    </a:cubicBezTo>
                    <a:cubicBezTo>
                      <a:pt x="238" y="99"/>
                      <a:pt x="240" y="98"/>
                      <a:pt x="242" y="98"/>
                    </a:cubicBezTo>
                    <a:cubicBezTo>
                      <a:pt x="243" y="97"/>
                      <a:pt x="245" y="97"/>
                      <a:pt x="246" y="96"/>
                    </a:cubicBezTo>
                    <a:cubicBezTo>
                      <a:pt x="248" y="96"/>
                      <a:pt x="250" y="95"/>
                      <a:pt x="252" y="95"/>
                    </a:cubicBezTo>
                    <a:cubicBezTo>
                      <a:pt x="253" y="94"/>
                      <a:pt x="255" y="94"/>
                      <a:pt x="256" y="94"/>
                    </a:cubicBezTo>
                    <a:cubicBezTo>
                      <a:pt x="258" y="93"/>
                      <a:pt x="260" y="93"/>
                      <a:pt x="262" y="92"/>
                    </a:cubicBezTo>
                    <a:cubicBezTo>
                      <a:pt x="263" y="92"/>
                      <a:pt x="265" y="92"/>
                      <a:pt x="266" y="91"/>
                    </a:cubicBezTo>
                    <a:cubicBezTo>
                      <a:pt x="268" y="91"/>
                      <a:pt x="270" y="91"/>
                      <a:pt x="272" y="90"/>
                    </a:cubicBezTo>
                    <a:cubicBezTo>
                      <a:pt x="274" y="90"/>
                      <a:pt x="275" y="90"/>
                      <a:pt x="276" y="90"/>
                    </a:cubicBezTo>
                    <a:cubicBezTo>
                      <a:pt x="278" y="89"/>
                      <a:pt x="281" y="89"/>
                      <a:pt x="283" y="89"/>
                    </a:cubicBezTo>
                    <a:cubicBezTo>
                      <a:pt x="284" y="89"/>
                      <a:pt x="285" y="88"/>
                      <a:pt x="287" y="88"/>
                    </a:cubicBezTo>
                    <a:cubicBezTo>
                      <a:pt x="289" y="88"/>
                      <a:pt x="291" y="88"/>
                      <a:pt x="294" y="88"/>
                    </a:cubicBezTo>
                    <a:cubicBezTo>
                      <a:pt x="295" y="88"/>
                      <a:pt x="296" y="88"/>
                      <a:pt x="297" y="88"/>
                    </a:cubicBezTo>
                    <a:cubicBezTo>
                      <a:pt x="301" y="87"/>
                      <a:pt x="304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08" y="87"/>
                      <a:pt x="308" y="87"/>
                      <a:pt x="308" y="87"/>
                    </a:cubicBezTo>
                    <a:cubicBezTo>
                      <a:pt x="311" y="87"/>
                      <a:pt x="315" y="87"/>
                      <a:pt x="318" y="88"/>
                    </a:cubicBezTo>
                    <a:cubicBezTo>
                      <a:pt x="320" y="88"/>
                      <a:pt x="321" y="88"/>
                      <a:pt x="322" y="88"/>
                    </a:cubicBezTo>
                    <a:cubicBezTo>
                      <a:pt x="324" y="88"/>
                      <a:pt x="326" y="88"/>
                      <a:pt x="329" y="88"/>
                    </a:cubicBezTo>
                    <a:cubicBezTo>
                      <a:pt x="330" y="88"/>
                      <a:pt x="331" y="89"/>
                      <a:pt x="333" y="89"/>
                    </a:cubicBezTo>
                    <a:cubicBezTo>
                      <a:pt x="335" y="89"/>
                      <a:pt x="337" y="89"/>
                      <a:pt x="339" y="90"/>
                    </a:cubicBezTo>
                    <a:cubicBezTo>
                      <a:pt x="340" y="90"/>
                      <a:pt x="342" y="90"/>
                      <a:pt x="343" y="90"/>
                    </a:cubicBezTo>
                    <a:cubicBezTo>
                      <a:pt x="345" y="91"/>
                      <a:pt x="347" y="91"/>
                      <a:pt x="349" y="91"/>
                    </a:cubicBezTo>
                    <a:cubicBezTo>
                      <a:pt x="351" y="92"/>
                      <a:pt x="352" y="92"/>
                      <a:pt x="353" y="92"/>
                    </a:cubicBezTo>
                    <a:cubicBezTo>
                      <a:pt x="355" y="93"/>
                      <a:pt x="357" y="93"/>
                      <a:pt x="359" y="93"/>
                    </a:cubicBezTo>
                    <a:cubicBezTo>
                      <a:pt x="361" y="94"/>
                      <a:pt x="362" y="94"/>
                      <a:pt x="363" y="94"/>
                    </a:cubicBezTo>
                    <a:cubicBezTo>
                      <a:pt x="365" y="95"/>
                      <a:pt x="368" y="96"/>
                      <a:pt x="370" y="96"/>
                    </a:cubicBezTo>
                    <a:cubicBezTo>
                      <a:pt x="371" y="97"/>
                      <a:pt x="372" y="97"/>
                      <a:pt x="373" y="97"/>
                    </a:cubicBezTo>
                    <a:cubicBezTo>
                      <a:pt x="376" y="98"/>
                      <a:pt x="379" y="99"/>
                      <a:pt x="382" y="100"/>
                    </a:cubicBezTo>
                    <a:cubicBezTo>
                      <a:pt x="383" y="101"/>
                      <a:pt x="384" y="101"/>
                      <a:pt x="386" y="102"/>
                    </a:cubicBezTo>
                    <a:cubicBezTo>
                      <a:pt x="388" y="102"/>
                      <a:pt x="389" y="103"/>
                      <a:pt x="391" y="104"/>
                    </a:cubicBezTo>
                    <a:cubicBezTo>
                      <a:pt x="393" y="104"/>
                      <a:pt x="394" y="105"/>
                      <a:pt x="395" y="106"/>
                    </a:cubicBezTo>
                    <a:cubicBezTo>
                      <a:pt x="397" y="106"/>
                      <a:pt x="399" y="107"/>
                      <a:pt x="400" y="108"/>
                    </a:cubicBezTo>
                    <a:cubicBezTo>
                      <a:pt x="402" y="109"/>
                      <a:pt x="403" y="109"/>
                      <a:pt x="405" y="110"/>
                    </a:cubicBezTo>
                    <a:cubicBezTo>
                      <a:pt x="406" y="111"/>
                      <a:pt x="408" y="111"/>
                      <a:pt x="409" y="112"/>
                    </a:cubicBezTo>
                    <a:cubicBezTo>
                      <a:pt x="410" y="113"/>
                      <a:pt x="412" y="114"/>
                      <a:pt x="413" y="115"/>
                    </a:cubicBezTo>
                    <a:cubicBezTo>
                      <a:pt x="415" y="115"/>
                      <a:pt x="416" y="116"/>
                      <a:pt x="417" y="117"/>
                    </a:cubicBezTo>
                    <a:cubicBezTo>
                      <a:pt x="419" y="118"/>
                      <a:pt x="420" y="119"/>
                      <a:pt x="422" y="120"/>
                    </a:cubicBezTo>
                    <a:cubicBezTo>
                      <a:pt x="423" y="120"/>
                      <a:pt x="424" y="121"/>
                      <a:pt x="425" y="122"/>
                    </a:cubicBezTo>
                    <a:cubicBezTo>
                      <a:pt x="427" y="123"/>
                      <a:pt x="429" y="124"/>
                      <a:pt x="430" y="125"/>
                    </a:cubicBezTo>
                    <a:cubicBezTo>
                      <a:pt x="430" y="125"/>
                      <a:pt x="430" y="125"/>
                      <a:pt x="431" y="125"/>
                    </a:cubicBezTo>
                    <a:cubicBezTo>
                      <a:pt x="435" y="128"/>
                      <a:pt x="439" y="131"/>
                      <a:pt x="443" y="135"/>
                    </a:cubicBezTo>
                    <a:cubicBezTo>
                      <a:pt x="444" y="135"/>
                      <a:pt x="444" y="135"/>
                      <a:pt x="445" y="136"/>
                    </a:cubicBezTo>
                    <a:cubicBezTo>
                      <a:pt x="447" y="137"/>
                      <a:pt x="448" y="139"/>
                      <a:pt x="450" y="140"/>
                    </a:cubicBezTo>
                    <a:cubicBezTo>
                      <a:pt x="451" y="141"/>
                      <a:pt x="451" y="141"/>
                      <a:pt x="452" y="142"/>
                    </a:cubicBezTo>
                    <a:cubicBezTo>
                      <a:pt x="454" y="144"/>
                      <a:pt x="455" y="145"/>
                      <a:pt x="457" y="147"/>
                    </a:cubicBezTo>
                    <a:cubicBezTo>
                      <a:pt x="458" y="147"/>
                      <a:pt x="458" y="148"/>
                      <a:pt x="459" y="149"/>
                    </a:cubicBezTo>
                    <a:cubicBezTo>
                      <a:pt x="461" y="150"/>
                      <a:pt x="462" y="152"/>
                      <a:pt x="464" y="153"/>
                    </a:cubicBezTo>
                    <a:cubicBezTo>
                      <a:pt x="464" y="154"/>
                      <a:pt x="465" y="155"/>
                      <a:pt x="466" y="155"/>
                    </a:cubicBezTo>
                    <a:cubicBezTo>
                      <a:pt x="467" y="157"/>
                      <a:pt x="469" y="159"/>
                      <a:pt x="470" y="160"/>
                    </a:cubicBezTo>
                    <a:cubicBezTo>
                      <a:pt x="471" y="161"/>
                      <a:pt x="471" y="161"/>
                      <a:pt x="471" y="161"/>
                    </a:cubicBezTo>
                    <a:cubicBezTo>
                      <a:pt x="481" y="172"/>
                      <a:pt x="489" y="184"/>
                      <a:pt x="497" y="197"/>
                    </a:cubicBezTo>
                    <a:cubicBezTo>
                      <a:pt x="497" y="197"/>
                      <a:pt x="497" y="197"/>
                      <a:pt x="497" y="198"/>
                    </a:cubicBezTo>
                    <a:cubicBezTo>
                      <a:pt x="498" y="200"/>
                      <a:pt x="500" y="203"/>
                      <a:pt x="501" y="205"/>
                    </a:cubicBezTo>
                    <a:cubicBezTo>
                      <a:pt x="501" y="205"/>
                      <a:pt x="501" y="206"/>
                      <a:pt x="501" y="206"/>
                    </a:cubicBezTo>
                    <a:cubicBezTo>
                      <a:pt x="510" y="222"/>
                      <a:pt x="516" y="239"/>
                      <a:pt x="520" y="257"/>
                    </a:cubicBezTo>
                    <a:cubicBezTo>
                      <a:pt x="520" y="257"/>
                      <a:pt x="520" y="257"/>
                      <a:pt x="520" y="257"/>
                    </a:cubicBezTo>
                    <a:cubicBezTo>
                      <a:pt x="595" y="255"/>
                      <a:pt x="595" y="255"/>
                      <a:pt x="595" y="255"/>
                    </a:cubicBezTo>
                    <a:cubicBezTo>
                      <a:pt x="573" y="111"/>
                      <a:pt x="449" y="0"/>
                      <a:pt x="29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9" name="Freeform 95"/>
              <p:cNvSpPr/>
              <p:nvPr/>
            </p:nvSpPr>
            <p:spPr bwMode="auto">
              <a:xfrm>
                <a:off x="4057" y="2528"/>
                <a:ext cx="340" cy="183"/>
              </a:xfrm>
              <a:custGeom>
                <a:avLst/>
                <a:gdLst/>
                <a:ahLst/>
                <a:cxnLst>
                  <a:cxn ang="0">
                    <a:pos x="1252" y="0"/>
                  </a:cxn>
                  <a:cxn ang="0">
                    <a:pos x="1107" y="4"/>
                  </a:cxn>
                  <a:cxn ang="0">
                    <a:pos x="1110" y="50"/>
                  </a:cxn>
                  <a:cxn ang="0">
                    <a:pos x="738" y="422"/>
                  </a:cxn>
                  <a:cxn ang="0">
                    <a:pos x="366" y="50"/>
                  </a:cxn>
                  <a:cxn ang="0">
                    <a:pos x="367" y="22"/>
                  </a:cxn>
                  <a:cxn ang="0">
                    <a:pos x="1" y="31"/>
                  </a:cxn>
                  <a:cxn ang="0">
                    <a:pos x="0" y="50"/>
                  </a:cxn>
                  <a:cxn ang="0">
                    <a:pos x="749" y="799"/>
                  </a:cxn>
                  <a:cxn ang="0">
                    <a:pos x="1495" y="121"/>
                  </a:cxn>
                  <a:cxn ang="0">
                    <a:pos x="1484" y="117"/>
                  </a:cxn>
                  <a:cxn ang="0">
                    <a:pos x="1252" y="0"/>
                  </a:cxn>
                </a:cxnLst>
                <a:rect l="0" t="0" r="r" b="b"/>
                <a:pathLst>
                  <a:path w="1495" h="799">
                    <a:moveTo>
                      <a:pt x="1252" y="0"/>
                    </a:moveTo>
                    <a:cubicBezTo>
                      <a:pt x="1107" y="4"/>
                      <a:pt x="1107" y="4"/>
                      <a:pt x="1107" y="4"/>
                    </a:cubicBezTo>
                    <a:cubicBezTo>
                      <a:pt x="1109" y="19"/>
                      <a:pt x="1110" y="34"/>
                      <a:pt x="1110" y="50"/>
                    </a:cubicBezTo>
                    <a:cubicBezTo>
                      <a:pt x="1110" y="255"/>
                      <a:pt x="944" y="422"/>
                      <a:pt x="738" y="422"/>
                    </a:cubicBezTo>
                    <a:cubicBezTo>
                      <a:pt x="533" y="422"/>
                      <a:pt x="366" y="255"/>
                      <a:pt x="366" y="50"/>
                    </a:cubicBezTo>
                    <a:cubicBezTo>
                      <a:pt x="366" y="40"/>
                      <a:pt x="366" y="31"/>
                      <a:pt x="367" y="22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7"/>
                      <a:pt x="0" y="44"/>
                      <a:pt x="0" y="50"/>
                    </a:cubicBezTo>
                    <a:cubicBezTo>
                      <a:pt x="0" y="463"/>
                      <a:pt x="336" y="799"/>
                      <a:pt x="749" y="799"/>
                    </a:cubicBezTo>
                    <a:cubicBezTo>
                      <a:pt x="1139" y="799"/>
                      <a:pt x="1459" y="501"/>
                      <a:pt x="1495" y="121"/>
                    </a:cubicBezTo>
                    <a:cubicBezTo>
                      <a:pt x="1484" y="117"/>
                      <a:pt x="1484" y="117"/>
                      <a:pt x="1484" y="117"/>
                    </a:cubicBezTo>
                    <a:lnTo>
                      <a:pt x="1252" y="0"/>
                    </a:ln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0" name="Freeform 96"/>
              <p:cNvSpPr/>
              <p:nvPr/>
            </p:nvSpPr>
            <p:spPr bwMode="auto">
              <a:xfrm>
                <a:off x="4057" y="2367"/>
                <a:ext cx="341" cy="188"/>
              </a:xfrm>
              <a:custGeom>
                <a:avLst/>
                <a:gdLst/>
                <a:ahLst/>
                <a:cxnLst>
                  <a:cxn ang="0">
                    <a:pos x="748" y="0"/>
                  </a:cxn>
                  <a:cxn ang="0">
                    <a:pos x="0" y="730"/>
                  </a:cxn>
                  <a:cxn ang="0">
                    <a:pos x="366" y="721"/>
                  </a:cxn>
                  <a:cxn ang="0">
                    <a:pos x="737" y="377"/>
                  </a:cxn>
                  <a:cxn ang="0">
                    <a:pos x="1106" y="703"/>
                  </a:cxn>
                  <a:cxn ang="0">
                    <a:pos x="1251" y="699"/>
                  </a:cxn>
                  <a:cxn ang="0">
                    <a:pos x="1483" y="816"/>
                  </a:cxn>
                  <a:cxn ang="0">
                    <a:pos x="1494" y="820"/>
                  </a:cxn>
                  <a:cxn ang="0">
                    <a:pos x="1497" y="749"/>
                  </a:cxn>
                  <a:cxn ang="0">
                    <a:pos x="748" y="0"/>
                  </a:cxn>
                </a:cxnLst>
                <a:rect l="0" t="0" r="r" b="b"/>
                <a:pathLst>
                  <a:path w="1497" h="820">
                    <a:moveTo>
                      <a:pt x="748" y="0"/>
                    </a:moveTo>
                    <a:cubicBezTo>
                      <a:pt x="341" y="0"/>
                      <a:pt x="10" y="325"/>
                      <a:pt x="0" y="730"/>
                    </a:cubicBezTo>
                    <a:cubicBezTo>
                      <a:pt x="366" y="721"/>
                      <a:pt x="366" y="721"/>
                      <a:pt x="366" y="721"/>
                    </a:cubicBezTo>
                    <a:cubicBezTo>
                      <a:pt x="380" y="528"/>
                      <a:pt x="541" y="377"/>
                      <a:pt x="737" y="377"/>
                    </a:cubicBezTo>
                    <a:cubicBezTo>
                      <a:pt x="927" y="377"/>
                      <a:pt x="1084" y="519"/>
                      <a:pt x="1106" y="703"/>
                    </a:cubicBezTo>
                    <a:cubicBezTo>
                      <a:pt x="1251" y="699"/>
                      <a:pt x="1251" y="699"/>
                      <a:pt x="1251" y="699"/>
                    </a:cubicBezTo>
                    <a:cubicBezTo>
                      <a:pt x="1483" y="816"/>
                      <a:pt x="1483" y="816"/>
                      <a:pt x="1483" y="816"/>
                    </a:cubicBezTo>
                    <a:cubicBezTo>
                      <a:pt x="1494" y="820"/>
                      <a:pt x="1494" y="820"/>
                      <a:pt x="1494" y="820"/>
                    </a:cubicBezTo>
                    <a:cubicBezTo>
                      <a:pt x="1496" y="797"/>
                      <a:pt x="1497" y="773"/>
                      <a:pt x="1497" y="749"/>
                    </a:cubicBezTo>
                    <a:cubicBezTo>
                      <a:pt x="1497" y="335"/>
                      <a:pt x="1162" y="0"/>
                      <a:pt x="748" y="0"/>
                    </a:cubicBezTo>
                    <a:close/>
                  </a:path>
                </a:pathLst>
              </a:custGeom>
              <a:solidFill>
                <a:srgbClr val="C7001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" name="直接连接符 7"/>
            <p:cNvCxnSpPr/>
            <p:nvPr/>
          </p:nvCxnSpPr>
          <p:spPr>
            <a:xfrm>
              <a:off x="8890" y="2262"/>
              <a:ext cx="1417" cy="7"/>
            </a:xfrm>
            <a:prstGeom prst="lin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 algn="ctr">
              <a:solidFill>
                <a:srgbClr val="C7001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3626142" y="3176555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4217661" y="2299089"/>
            <a:ext cx="4848225" cy="46736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СОДЕРЖАНИЕ </a:t>
            </a:r>
            <a:endParaRPr lang="zh-CN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中国中车股份有限公司 版权所有 </a:t>
            </a:r>
            <a:r>
              <a:rPr lang="en-US" altLang="zh-CN" smtClean="0"/>
              <a:t>2015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27FD-115D-4720-AE9C-63133A02825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五边形 1"/>
          <p:cNvSpPr/>
          <p:nvPr/>
        </p:nvSpPr>
        <p:spPr>
          <a:xfrm>
            <a:off x="3609331" y="1523754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4247506" y="1519944"/>
            <a:ext cx="4848225" cy="46736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3474076" y="1523754"/>
            <a:ext cx="772795" cy="46736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63101" y="1531374"/>
            <a:ext cx="27997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компании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25841" y="1540264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I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22" name="五边形 21"/>
          <p:cNvSpPr/>
          <p:nvPr/>
        </p:nvSpPr>
        <p:spPr>
          <a:xfrm>
            <a:off x="3609331" y="2324489"/>
            <a:ext cx="772795" cy="467360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4" name="五边形 23"/>
          <p:cNvSpPr/>
          <p:nvPr/>
        </p:nvSpPr>
        <p:spPr>
          <a:xfrm>
            <a:off x="3474076" y="2324489"/>
            <a:ext cx="772795" cy="467360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95081" y="768104"/>
            <a:ext cx="4150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09331" y="2349254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</a:rPr>
              <a:t>II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588501" y="3091569"/>
            <a:ext cx="3722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Введение о карьерных самосвалах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609331" y="3149989"/>
            <a:ext cx="471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  <a:sym typeface="+mn-ea"/>
              </a:rPr>
              <a:t>III</a:t>
            </a:r>
            <a:endParaRPr lang="en-US" altLang="zh-CN" sz="1400" b="1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74076" y="3933579"/>
            <a:ext cx="5612765" cy="467360"/>
            <a:chOff x="5428" y="6517"/>
            <a:chExt cx="8839" cy="736"/>
          </a:xfrm>
        </p:grpSpPr>
        <p:sp>
          <p:nvSpPr>
            <p:cNvPr id="89" name="五边形 88"/>
            <p:cNvSpPr/>
            <p:nvPr/>
          </p:nvSpPr>
          <p:spPr>
            <a:xfrm>
              <a:off x="5641" y="6517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0" name="燕尾形 89"/>
            <p:cNvSpPr/>
            <p:nvPr/>
          </p:nvSpPr>
          <p:spPr>
            <a:xfrm>
              <a:off x="6632" y="6517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1" name="五边形 90"/>
            <p:cNvSpPr/>
            <p:nvPr/>
          </p:nvSpPr>
          <p:spPr>
            <a:xfrm>
              <a:off x="5428" y="6517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7143" y="6557"/>
              <a:ext cx="654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Введение о комплектации основных деталей </a:t>
              </a:r>
              <a:endPara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641" y="6544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IV</a:t>
              </a:r>
              <a:endParaRPr lang="en-US" altLang="zh-CN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474076" y="4734314"/>
            <a:ext cx="5612765" cy="467360"/>
            <a:chOff x="5428" y="7778"/>
            <a:chExt cx="8839" cy="736"/>
          </a:xfrm>
        </p:grpSpPr>
        <p:sp>
          <p:nvSpPr>
            <p:cNvPr id="95" name="五边形 94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6" name="燕尾形 95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7" name="五边形 96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7154" y="7825"/>
              <a:ext cx="440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Т</a:t>
              </a:r>
              <a:r>
                <a:rPr lang="zh-CN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ехнология в разработке</a:t>
              </a:r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5641" y="7818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V</a:t>
              </a:r>
              <a:endParaRPr lang="en-US" altLang="zh-CN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74711" y="5503893"/>
            <a:ext cx="5612765" cy="467360"/>
            <a:chOff x="5428" y="7778"/>
            <a:chExt cx="8839" cy="736"/>
          </a:xfrm>
        </p:grpSpPr>
        <p:sp>
          <p:nvSpPr>
            <p:cNvPr id="33" name="五边形 32"/>
            <p:cNvSpPr/>
            <p:nvPr/>
          </p:nvSpPr>
          <p:spPr>
            <a:xfrm>
              <a:off x="5641" y="7778"/>
              <a:ext cx="1217" cy="736"/>
            </a:xfrm>
            <a:prstGeom prst="homePlat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4" name="燕尾形 33"/>
            <p:cNvSpPr/>
            <p:nvPr/>
          </p:nvSpPr>
          <p:spPr>
            <a:xfrm>
              <a:off x="6632" y="7778"/>
              <a:ext cx="7635" cy="73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5" name="五边形 34"/>
            <p:cNvSpPr/>
            <p:nvPr/>
          </p:nvSpPr>
          <p:spPr>
            <a:xfrm>
              <a:off x="5428" y="7778"/>
              <a:ext cx="1217" cy="736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none" lIns="91440" tIns="45720" rIns="91440" bIns="45720" numCol="1" rtlCol="0" anchor="ctr" anchorCtr="0" compatLnSpc="1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endParaRPr lang="zh-CN" altLang="en-US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182" y="7827"/>
              <a:ext cx="627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Преимущества  карьерных самосвалов  </a:t>
              </a:r>
              <a:r>
                <a:rPr lang="en-US" alt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+mn-ea"/>
                </a:rPr>
                <a:t>CRRC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641" y="7818"/>
              <a:ext cx="74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sym typeface="+mn-ea"/>
                </a:rPr>
                <a:t>VI</a:t>
              </a:r>
              <a:endParaRPr lang="en-US" altLang="zh-CN" sz="1400" b="1" dirty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588510" y="2256155"/>
            <a:ext cx="46983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Способность к разработке и производству карьерных самосвалов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五边形 14"/>
          <p:cNvSpPr/>
          <p:nvPr/>
        </p:nvSpPr>
        <p:spPr>
          <a:xfrm>
            <a:off x="3444866" y="3176024"/>
            <a:ext cx="772795" cy="467360"/>
          </a:xfrm>
          <a:prstGeom prst="homePlat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r>
              <a:rPr lang="en-US" altLang="zh-CN" b="1">
                <a:solidFill>
                  <a:schemeClr val="bg1"/>
                </a:solidFill>
                <a:sym typeface="+mn-ea"/>
              </a:rPr>
              <a:t>III</a:t>
            </a: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4247506" y="3179199"/>
            <a:ext cx="4848225" cy="467360"/>
          </a:xfrm>
          <a:prstGeom prst="chevron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vert="horz" wrap="none" lIns="91440" tIns="45720" rIns="91440" bIns="45720" numCol="1" rtlCol="0" anchor="ctr" anchorCtr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06290" y="3244215"/>
            <a:ext cx="41306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Описание о карьерных самосвалах </a:t>
            </a:r>
            <a:r>
              <a:rPr lang="en-US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CRRC Датун</a:t>
            </a:r>
            <a:endParaRPr lang="zh-CN" altLang="en-US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2880" y="1353819"/>
            <a:ext cx="8382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600"/>
              </a:spcAft>
            </a:pPr>
            <a:r>
              <a:rPr lang="en-US" alt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1 Карьерный самосвал с механическим приводом типа CR100 </a:t>
            </a:r>
            <a:endParaRPr lang="en-US" altLang="zh-CN" sz="16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Габаритный размер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11142×5828×5651 мм </a:t>
            </a:r>
            <a:endParaRPr lang="en-US" altLang="zh-CN" sz="16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Номинальная грузоподъемность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91000 кг </a:t>
            </a:r>
            <a:endParaRPr lang="en-US" altLang="zh-CN" sz="16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Снаряженная масса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74000 кг </a:t>
            </a:r>
            <a:endParaRPr lang="en-US" altLang="zh-CN" sz="16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Максимальная общая масса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165000 кг </a:t>
            </a:r>
            <a:endParaRPr lang="en-US" altLang="zh-CN" sz="16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Максимальная вместимость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60 м</a:t>
            </a:r>
            <a:r>
              <a:rPr lang="en-US" altLang="en-US" sz="1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16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Общая мощность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1050 hp </a:t>
            </a:r>
            <a:endParaRPr lang="en-US" altLang="zh-CN" sz="16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Максимальная скорость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55 км/ч </a:t>
            </a:r>
            <a:endParaRPr lang="en-US" altLang="zh-CN" sz="16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Дизельный двигатель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MTU16V2000C12 (опция Cummins QST30)</a:t>
            </a:r>
            <a:r>
              <a:rPr lang="en-US" altLang="en-US" sz="16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1600" dirty="0" smtClean="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Коробка передач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Alison H 8610A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Подвеска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передняя подвеска/тип Макферсона </a:t>
            </a:r>
            <a:endParaRPr lang="en-US" altLang="zh-CN" sz="16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tabLst>
                <a:tab pos="3322320" algn="l"/>
              </a:tabLst>
              <a:defRPr/>
            </a:pPr>
            <a:r>
              <a:rPr lang="en-US" altLang="en-US" sz="16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Задняя </a:t>
            </a:r>
            <a:r>
              <a:rPr lang="en-US" alt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подвеска/четырехзвенная конструкция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  <a:p>
            <a:pPr marL="360045" indent="-190500" fontAlgn="auto">
              <a:spcAft>
                <a:spcPts val="600"/>
              </a:spcAft>
              <a:buClr>
                <a:srgbClr val="C70019"/>
              </a:buClr>
              <a:buFont typeface="Wingdings" panose="05000000000000000000" charset="0"/>
              <a:buChar char="l"/>
              <a:tabLst>
                <a:tab pos="3322320" algn="l"/>
              </a:tabLst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Тормоз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en-US" sz="16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мокрый </a:t>
            </a:r>
            <a:r>
              <a:rPr lang="en-US" altLang="en-US" sz="1600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тормоз + пружинный стояночный тормоз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CRRC. Все права защищены, 2015 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z="9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7 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75970" y="0"/>
            <a:ext cx="5907405" cy="76835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III | </a:t>
            </a:r>
            <a:r>
              <a:rPr lang="ru-RU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Описание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о карьерных самосвалах CRRC Датун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2" name="标题 7"/>
          <p:cNvSpPr>
            <a:spLocks noGrp="1"/>
          </p:cNvSpPr>
          <p:nvPr/>
        </p:nvSpPr>
        <p:spPr>
          <a:xfrm>
            <a:off x="5685155" y="0"/>
            <a:ext cx="7678420" cy="7683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</a:t>
            </a:r>
            <a:r>
              <a:rPr lang="ru-RU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Описание о продукции карьерного самосвала типа</a:t>
            </a: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CR100M 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 descr="CR100M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510780" y="1662430"/>
            <a:ext cx="4027170" cy="32518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3220" y="5570220"/>
            <a:ext cx="10791190" cy="9410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indent="0" fontAlgn="auto">
              <a:lnSpc>
                <a:spcPct val="97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en-US" altLang="zh-CN" sz="1600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ru-RU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Статус проекта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仿宋_GB2312" panose="02010609030101010101" pitchFamily="49" charset="-122"/>
              <a:sym typeface="+mn-ea"/>
            </a:endParaRPr>
          </a:p>
          <a:p>
            <a:pPr fontAlgn="auto">
              <a:lnSpc>
                <a:spcPct val="117000"/>
              </a:lnSpc>
            </a:pP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  </a:t>
            </a:r>
            <a:r>
              <a:rPr lang="ru-RU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 </a:t>
            </a:r>
            <a:r>
              <a:rPr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Первый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карьерый самосвал</a:t>
            </a:r>
            <a:r>
              <a:rPr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 был испытан в опытной эксплуатации на золото-медном руднике Zijin Mining Group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,</a:t>
            </a:r>
            <a:r>
              <a:rPr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仿宋_GB2312" panose="02010609030101010101" pitchFamily="49" charset="-122"/>
                <a:sym typeface="+mn-ea"/>
              </a:rPr>
              <a:t> отработал 1 944 часа с полной нагрузкой, с пробегом 12 416 километров и объемом перевозки 404 474 тонны.</a:t>
            </a:r>
            <a:endParaRPr sz="16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仿宋_GB2312" panose="0201060903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numdgm"/>
</p:tagLst>
</file>

<file path=ppt/tags/tag2.xml><?xml version="1.0" encoding="utf-8"?>
<p:tagLst xmlns:p="http://schemas.openxmlformats.org/presentationml/2006/main">
  <p:tag name="KSO_WM_UNIT_PLACING_PICTURE_USER_VIEWPORT" val="{&quot;height&quot;:4017,&quot;width&quot;:5356}"/>
</p:tagLst>
</file>

<file path=ppt/tags/tag3.xml><?xml version="1.0" encoding="utf-8"?>
<p:tagLst xmlns:p="http://schemas.openxmlformats.org/presentationml/2006/main">
  <p:tag name="KSO_WM_UNIT_PLACING_PICTURE_USER_VIEWPORT" val="{&quot;height&quot;:6273,&quot;width&quot;:8723}"/>
</p:tagLst>
</file>

<file path=ppt/tags/tag4.xml><?xml version="1.0" encoding="utf-8"?>
<p:tagLst xmlns:p="http://schemas.openxmlformats.org/presentationml/2006/main">
  <p:tag name="KSO_WM_UNIT_PLACING_PICTURE_USER_VIEWPORT" val="{&quot;height&quot;:2234,&quot;width&quot;:4904}"/>
</p:tagLst>
</file>

<file path=ppt/tags/tag5.xml><?xml version="1.0" encoding="utf-8"?>
<p:tagLst xmlns:p="http://schemas.openxmlformats.org/presentationml/2006/main">
  <p:tag name="KSO_WM_SLIDE_MODEL_TYPE" val="numdgm"/>
</p:tagLst>
</file>

<file path=ppt/tags/tag6.xml><?xml version="1.0" encoding="utf-8"?>
<p:tagLst xmlns:p="http://schemas.openxmlformats.org/presentationml/2006/main">
  <p:tag name="KSO_WM_SLIDE_MODEL_TYPE" val="numdgm"/>
</p:tagLst>
</file>

<file path=ppt/tags/tag7.xml><?xml version="1.0" encoding="utf-8"?>
<p:tagLst xmlns:p="http://schemas.openxmlformats.org/presentationml/2006/main">
  <p:tag name="COMMONDATA" val="eyJoZGlkIjoiYzVhODQ5MmY5ZjcwYjNiMDBkZjU2NDNkYzVkNWNlNjUifQ=="/>
  <p:tag name="KSO_WPP_MARK_KEY" val="a082f7f9-e721-4cc5-b62a-e07dc6b50184"/>
</p:tagLst>
</file>

<file path=ppt/theme/theme1.xml><?xml version="1.0" encoding="utf-8"?>
<a:theme xmlns:a="http://schemas.openxmlformats.org/drawingml/2006/main" name="中国中车">
  <a:themeElements>
    <a:clrScheme name="自定义 5">
      <a:dk1>
        <a:srgbClr val="000000"/>
      </a:dk1>
      <a:lt1>
        <a:srgbClr val="FFFFFF"/>
      </a:lt1>
      <a:dk2>
        <a:srgbClr val="4C4948"/>
      </a:dk2>
      <a:lt2>
        <a:srgbClr val="CFCFCF"/>
      </a:lt2>
      <a:accent1>
        <a:srgbClr val="C70019"/>
      </a:accent1>
      <a:accent2>
        <a:srgbClr val="4C4948"/>
      </a:accent2>
      <a:accent3>
        <a:srgbClr val="727171"/>
      </a:accent3>
      <a:accent4>
        <a:srgbClr val="AAA9A9"/>
      </a:accent4>
      <a:accent5>
        <a:srgbClr val="C6C6C6"/>
      </a:accent5>
      <a:accent6>
        <a:srgbClr val="E2E2E2"/>
      </a:accent6>
      <a:hlink>
        <a:srgbClr val="C70019"/>
      </a:hlink>
      <a:folHlink>
        <a:srgbClr val="727171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none" lIns="91440" tIns="45720" rIns="91440" bIns="45720" numCol="1" rtlCol="0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gradFill rotWithShape="1">
          <a:gsLst>
            <a:gs pos="0">
              <a:schemeClr val="bg2"/>
            </a:gs>
            <a:gs pos="100000">
              <a:schemeClr val="bg2">
                <a:gamma/>
                <a:shade val="46275"/>
                <a:invGamma/>
              </a:schemeClr>
            </a:gs>
          </a:gsLst>
          <a:lin ang="5400000" scaled="1"/>
        </a:gradFill>
        <a:ln w="3175" cap="flat" cmpd="sng" algn="ctr">
          <a:solidFill>
            <a:srgbClr val="C0C0C0"/>
          </a:solidFill>
          <a:prstDash val="solid"/>
          <a:round/>
          <a:headEnd type="none" w="med" len="med"/>
          <a:tailEnd type="none" w="med" len="med"/>
        </a:ln>
      </a:spPr>
      <a:bodyPr/>
      <a:lstStyle/>
    </a:lnDef>
  </a:objectDefaults>
  <a:extraClrSchemeLst>
    <a:extraClrScheme>
      <a:clrScheme name="中国南车 1">
        <a:dk1>
          <a:srgbClr val="000000"/>
        </a:dk1>
        <a:lt1>
          <a:srgbClr val="FFFFFF"/>
        </a:lt1>
        <a:dk2>
          <a:srgbClr val="000000"/>
        </a:dk2>
        <a:lt2>
          <a:srgbClr val="898989"/>
        </a:lt2>
        <a:accent1>
          <a:srgbClr val="0058B0"/>
        </a:accent1>
        <a:accent2>
          <a:srgbClr val="E60012"/>
        </a:accent2>
        <a:accent3>
          <a:srgbClr val="FFFFFF"/>
        </a:accent3>
        <a:accent4>
          <a:srgbClr val="000000"/>
        </a:accent4>
        <a:accent5>
          <a:srgbClr val="AAB4D4"/>
        </a:accent5>
        <a:accent6>
          <a:srgbClr val="D0000F"/>
        </a:accent6>
        <a:hlink>
          <a:srgbClr val="239AD6"/>
        </a:hlink>
        <a:folHlink>
          <a:srgbClr val="FDD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中国中车</Template>
  <TotalTime>0</TotalTime>
  <Words>20295</Words>
  <Application>WPS 演示</Application>
  <PresentationFormat>自定义</PresentationFormat>
  <Paragraphs>776</Paragraphs>
  <Slides>30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5" baseType="lpstr">
      <vt:lpstr>Arial</vt:lpstr>
      <vt:lpstr>宋体</vt:lpstr>
      <vt:lpstr>Wingdings</vt:lpstr>
      <vt:lpstr>黑体</vt:lpstr>
      <vt:lpstr>微软雅黑</vt:lpstr>
      <vt:lpstr>Times New Roman</vt:lpstr>
      <vt:lpstr>Times New Roman</vt:lpstr>
      <vt:lpstr>Wingdings</vt:lpstr>
      <vt:lpstr>思源黑体 CN Bold</vt:lpstr>
      <vt:lpstr>仿宋_GB2312</vt:lpstr>
      <vt:lpstr>Arial Unicode MS</vt:lpstr>
      <vt:lpstr>Calibri</vt:lpstr>
      <vt:lpstr>Webdings</vt:lpstr>
      <vt:lpstr>Calibri</vt:lpstr>
      <vt:lpstr>幼圆</vt:lpstr>
      <vt:lpstr>方正小标宋简体</vt:lpstr>
      <vt:lpstr>Adobe Myungjo Std M</vt:lpstr>
      <vt:lpstr>GulimChe</vt:lpstr>
      <vt:lpstr>Kozuka Mincho Pr6N R</vt:lpstr>
      <vt:lpstr>Kozuka Mincho Pro M</vt:lpstr>
      <vt:lpstr>Microsoft JhengHei</vt:lpstr>
      <vt:lpstr>MS Gothic</vt:lpstr>
      <vt:lpstr>Tahoma</vt:lpstr>
      <vt:lpstr>新宋体</vt:lpstr>
      <vt:lpstr>中国中车</vt:lpstr>
      <vt:lpstr>CRRC Датун и ее карьерный самосвал </vt:lpstr>
      <vt:lpstr>СОДЕРЖАНИЕ </vt:lpstr>
      <vt:lpstr>I | О компании </vt:lpstr>
      <vt:lpstr>I | О компании</vt:lpstr>
      <vt:lpstr>СОДЕРЖАНИЕ </vt:lpstr>
      <vt:lpstr>II | Способность к разработке и производству карьерных самосвалов CRRC Датун</vt:lpstr>
      <vt:lpstr>II | Способность к разработке и производству карьерных самосвалов CRRC Датун </vt:lpstr>
      <vt:lpstr>СОДЕРЖАНИЕ </vt:lpstr>
      <vt:lpstr>III | Описание о карьерных самосвалах CRRC Датун</vt:lpstr>
      <vt:lpstr>III | Описание о карьерных самосвалах CRRC Датун </vt:lpstr>
      <vt:lpstr>III | Описание о карьерных самосвалах CRRC Датун</vt:lpstr>
      <vt:lpstr>III | Описание о карьерных самосвалах CRRC Датун   </vt:lpstr>
      <vt:lpstr>III | Описание о карьерных самосвалах CRRC Датун </vt:lpstr>
      <vt:lpstr>III | Описание о карьерных самосвалах CRRC Датун    </vt:lpstr>
      <vt:lpstr>III | Описание о карьерных самосвалах CRRC Датун</vt:lpstr>
      <vt:lpstr>III | Описание о карьерных самосвалах CRRC Датун</vt:lpstr>
      <vt:lpstr>III | Описание о карьерных самосвалах CRRC Датун    </vt:lpstr>
      <vt:lpstr>СОДЕРЖАНИЕ </vt:lpstr>
      <vt:lpstr>IV | Введение о комплектации основных деталей     </vt:lpstr>
      <vt:lpstr>IV | Введение о комплектации основных деталей    </vt:lpstr>
      <vt:lpstr>IV | Введение о комплектации основных деталей    </vt:lpstr>
      <vt:lpstr>IV | Введение о комплектации основных деталей    </vt:lpstr>
      <vt:lpstr>四 | 核心部件内部配套情况   </vt:lpstr>
      <vt:lpstr>СОДЕРЖАНИЕ </vt:lpstr>
      <vt:lpstr>五 | 在研技术 </vt:lpstr>
      <vt:lpstr>五 | 在研技术 </vt:lpstr>
      <vt:lpstr>СОДЕРЖАНИЕ </vt:lpstr>
      <vt:lpstr>IV | Преимущество вагонетки CRRC </vt:lpstr>
      <vt:lpstr>VI | Преимущества  карьерных самосвалов  CRRC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hansen</dc:creator>
  <cp:lastModifiedBy>汪</cp:lastModifiedBy>
  <cp:revision>368</cp:revision>
  <dcterms:created xsi:type="dcterms:W3CDTF">2020-06-27T14:07:00Z</dcterms:created>
  <dcterms:modified xsi:type="dcterms:W3CDTF">2022-06-30T08:32:15Z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1B2A0BE421804F098E23586C1AC92206</vt:lpwstr>
  </property>
</Properties>
</file>